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68" r:id="rId14"/>
    <p:sldId id="269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5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9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5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5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5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7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C56C-840C-470E-BF55-AFD513F722E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port-binding" TargetMode="External"/><Relationship Id="rId13" Type="http://schemas.openxmlformats.org/officeDocument/2006/relationships/hyperlink" Target="https://12factor.net/admin-processes" TargetMode="External"/><Relationship Id="rId3" Type="http://schemas.openxmlformats.org/officeDocument/2006/relationships/hyperlink" Target="https://12factor.net/dependencies" TargetMode="External"/><Relationship Id="rId7" Type="http://schemas.openxmlformats.org/officeDocument/2006/relationships/hyperlink" Target="https://12factor.net/processes" TargetMode="External"/><Relationship Id="rId12" Type="http://schemas.openxmlformats.org/officeDocument/2006/relationships/hyperlink" Target="https://12factor.net/logs" TargetMode="External"/><Relationship Id="rId2" Type="http://schemas.openxmlformats.org/officeDocument/2006/relationships/hyperlink" Target="https://12factor.net/code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2factor.net/build-release-run" TargetMode="External"/><Relationship Id="rId11" Type="http://schemas.openxmlformats.org/officeDocument/2006/relationships/hyperlink" Target="https://12factor.net/dev-prod-parity" TargetMode="External"/><Relationship Id="rId5" Type="http://schemas.openxmlformats.org/officeDocument/2006/relationships/hyperlink" Target="https://12factor.net/backing-services" TargetMode="External"/><Relationship Id="rId10" Type="http://schemas.openxmlformats.org/officeDocument/2006/relationships/hyperlink" Target="https://12factor.net/disposability" TargetMode="External"/><Relationship Id="rId4" Type="http://schemas.openxmlformats.org/officeDocument/2006/relationships/hyperlink" Target="https://12factor.net/config" TargetMode="External"/><Relationship Id="rId9" Type="http://schemas.openxmlformats.org/officeDocument/2006/relationships/hyperlink" Target="https://12factor.net/concurrenc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@SpringBootAppl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@EnableAutoConfiguration" TargetMode="External"/><Relationship Id="rId2" Type="http://schemas.openxmlformats.org/officeDocument/2006/relationships/hyperlink" Target="mailto:@SpringBootConfigur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@ComponentScan" TargetMode="External"/><Relationship Id="rId4" Type="http://schemas.openxmlformats.org/officeDocument/2006/relationships/hyperlink" Target="https://docs.spring.io/spring-boot/docs/2.0.x/reference/html/using-boot-auto-configuration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servio.fr/post/tomcat-performance-best-practic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12-factor app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4525963"/>
          </a:xfrm>
        </p:spPr>
        <p:txBody>
          <a:bodyPr>
            <a:normAutofit/>
          </a:bodyPr>
          <a:lstStyle/>
          <a:p>
            <a:pPr algn="just"/>
            <a:r>
              <a:rPr lang="en-US" sz="1400" dirty="0"/>
              <a:t>Any developer, who builds the application that runs as a service, should incorporate the 12-factors in their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2192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hlinkClick r:id="rId2"/>
              </a:rPr>
              <a:t>I. Codebase</a:t>
            </a:r>
            <a:endParaRPr lang="en-US" sz="1400" b="1" dirty="0"/>
          </a:p>
          <a:p>
            <a:r>
              <a:rPr lang="en-US" sz="1400" b="1" dirty="0"/>
              <a:t>One codebase tracked in revision control, many deploys</a:t>
            </a:r>
          </a:p>
          <a:p>
            <a:r>
              <a:rPr lang="en-US" sz="1400" b="1" dirty="0">
                <a:hlinkClick r:id="rId3"/>
              </a:rPr>
              <a:t>II. Dependencies</a:t>
            </a:r>
            <a:endParaRPr lang="en-US" sz="1400" b="1" dirty="0"/>
          </a:p>
          <a:p>
            <a:r>
              <a:rPr lang="en-US" sz="1400" b="1" dirty="0"/>
              <a:t>Explicitly declare and isolate dependencies</a:t>
            </a:r>
          </a:p>
          <a:p>
            <a:r>
              <a:rPr lang="en-US" sz="1400" b="1" dirty="0">
                <a:hlinkClick r:id="rId4"/>
              </a:rPr>
              <a:t>III. </a:t>
            </a:r>
            <a:r>
              <a:rPr lang="en-US" sz="1400" b="1" dirty="0" err="1">
                <a:hlinkClick r:id="rId4"/>
              </a:rPr>
              <a:t>Config</a:t>
            </a:r>
            <a:endParaRPr lang="en-US" sz="1400" b="1" dirty="0"/>
          </a:p>
          <a:p>
            <a:r>
              <a:rPr lang="en-US" sz="1400" b="1" dirty="0"/>
              <a:t>Store </a:t>
            </a:r>
            <a:r>
              <a:rPr lang="en-US" sz="1400" b="1" dirty="0" err="1"/>
              <a:t>config</a:t>
            </a:r>
            <a:r>
              <a:rPr lang="en-US" sz="1400" b="1" dirty="0"/>
              <a:t> in the environment</a:t>
            </a:r>
          </a:p>
          <a:p>
            <a:r>
              <a:rPr lang="en-US" sz="1400" b="1" dirty="0">
                <a:hlinkClick r:id="rId5"/>
              </a:rPr>
              <a:t>IV. Backing services</a:t>
            </a:r>
            <a:endParaRPr lang="en-US" sz="1400" b="1" dirty="0"/>
          </a:p>
          <a:p>
            <a:r>
              <a:rPr lang="en-US" sz="1400" b="1" dirty="0"/>
              <a:t>Treat backing services as attached resources</a:t>
            </a:r>
          </a:p>
          <a:p>
            <a:r>
              <a:rPr lang="en-US" sz="1400" b="1" dirty="0">
                <a:hlinkClick r:id="rId6"/>
              </a:rPr>
              <a:t>V. Build, release, run</a:t>
            </a:r>
            <a:endParaRPr lang="en-US" sz="1400" b="1" dirty="0"/>
          </a:p>
          <a:p>
            <a:r>
              <a:rPr lang="en-US" sz="1400" b="1" dirty="0"/>
              <a:t>Strictly separate build and run stages</a:t>
            </a:r>
          </a:p>
          <a:p>
            <a:r>
              <a:rPr lang="en-US" sz="1400" b="1" dirty="0">
                <a:hlinkClick r:id="rId7"/>
              </a:rPr>
              <a:t>VI. Processes</a:t>
            </a:r>
            <a:endParaRPr lang="en-US" sz="1400" b="1" dirty="0"/>
          </a:p>
          <a:p>
            <a:r>
              <a:rPr lang="en-US" sz="1400" b="1" dirty="0"/>
              <a:t>Execute the app as one or more stateless processes</a:t>
            </a:r>
          </a:p>
          <a:p>
            <a:r>
              <a:rPr lang="en-US" sz="1400" b="1" dirty="0">
                <a:hlinkClick r:id="rId8"/>
              </a:rPr>
              <a:t>VII. Port binding</a:t>
            </a:r>
            <a:endParaRPr lang="en-US" sz="1400" b="1" dirty="0"/>
          </a:p>
          <a:p>
            <a:r>
              <a:rPr lang="en-US" sz="1400" b="1" dirty="0"/>
              <a:t>Export services via port binding</a:t>
            </a:r>
          </a:p>
          <a:p>
            <a:r>
              <a:rPr lang="en-US" sz="1400" b="1" dirty="0">
                <a:hlinkClick r:id="rId9"/>
              </a:rPr>
              <a:t>VIII. Concurrency</a:t>
            </a:r>
            <a:endParaRPr lang="en-US" sz="1400" b="1" dirty="0"/>
          </a:p>
          <a:p>
            <a:r>
              <a:rPr lang="en-US" sz="1400" b="1" dirty="0"/>
              <a:t>Scale out via the process model</a:t>
            </a:r>
          </a:p>
          <a:p>
            <a:r>
              <a:rPr lang="en-US" sz="1400" b="1" dirty="0">
                <a:hlinkClick r:id="rId10"/>
              </a:rPr>
              <a:t>IX. Disposability</a:t>
            </a:r>
            <a:endParaRPr lang="en-US" sz="1400" b="1" dirty="0"/>
          </a:p>
          <a:p>
            <a:r>
              <a:rPr lang="en-US" sz="1400" b="1" dirty="0"/>
              <a:t>Maximize robustness with fast startup and graceful shutdown</a:t>
            </a:r>
          </a:p>
          <a:p>
            <a:r>
              <a:rPr lang="en-US" sz="1400" b="1" dirty="0">
                <a:hlinkClick r:id="rId11"/>
              </a:rPr>
              <a:t>X. Dev/prod parity</a:t>
            </a:r>
            <a:endParaRPr lang="en-US" sz="1400" b="1" dirty="0"/>
          </a:p>
          <a:p>
            <a:r>
              <a:rPr lang="en-US" sz="1400" b="1" dirty="0"/>
              <a:t>Keep development, staging, and production as similar as possible</a:t>
            </a:r>
          </a:p>
          <a:p>
            <a:r>
              <a:rPr lang="en-US" sz="1400" b="1" dirty="0">
                <a:hlinkClick r:id="rId12"/>
              </a:rPr>
              <a:t>XI. Logs</a:t>
            </a:r>
            <a:endParaRPr lang="en-US" sz="1400" b="1" dirty="0"/>
          </a:p>
          <a:p>
            <a:r>
              <a:rPr lang="en-US" sz="1400" b="1" dirty="0"/>
              <a:t>Treat logs as event streams</a:t>
            </a:r>
          </a:p>
          <a:p>
            <a:r>
              <a:rPr lang="en-US" sz="1400" b="1" dirty="0">
                <a:hlinkClick r:id="rId13"/>
              </a:rPr>
              <a:t>XII. Admin processes</a:t>
            </a:r>
            <a:endParaRPr lang="en-US" sz="1400" b="1" dirty="0"/>
          </a:p>
          <a:p>
            <a:r>
              <a:rPr lang="en-US" sz="1400" b="1" dirty="0"/>
              <a:t>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303667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2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Spring </a:t>
            </a:r>
            <a:r>
              <a:rPr lang="en-US" b="1" dirty="0" err="1"/>
              <a:t>Initializr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8392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One of the best ways to create a Spring Boot application is to generate the skeleton project from </a:t>
            </a:r>
            <a:r>
              <a:rPr lang="en-US" sz="1800" b="1" dirty="0"/>
              <a:t>Spring </a:t>
            </a:r>
            <a:r>
              <a:rPr lang="en-US" sz="1800" b="1" dirty="0" err="1"/>
              <a:t>Initializr</a:t>
            </a:r>
            <a:endParaRPr lang="en-US" sz="1800" b="1" dirty="0"/>
          </a:p>
          <a:p>
            <a:pPr lvl="1"/>
            <a:r>
              <a:rPr lang="en-US" sz="1600" b="1" dirty="0">
                <a:hlinkClick r:id="rId2"/>
              </a:rPr>
              <a:t>https://start.spring.io/</a:t>
            </a:r>
            <a:r>
              <a:rPr lang="en-US" sz="1600" b="1" dirty="0"/>
              <a:t> </a:t>
            </a:r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70390"/>
            <a:ext cx="8267962" cy="505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2790"/>
            <a:ext cx="8267962" cy="505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92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Tools-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516563"/>
          </a:xfrm>
        </p:spPr>
        <p:txBody>
          <a:bodyPr>
            <a:noAutofit/>
          </a:bodyPr>
          <a:lstStyle/>
          <a:p>
            <a:pPr algn="just"/>
            <a:r>
              <a:rPr lang="en-US" sz="1900" b="1" dirty="0">
                <a:solidFill>
                  <a:srgbClr val="0000FF"/>
                </a:solidFill>
              </a:rPr>
              <a:t>Need of Build Tools:</a:t>
            </a:r>
          </a:p>
          <a:p>
            <a:pPr lvl="1" algn="just"/>
            <a:r>
              <a:rPr lang="en-US" sz="1900" dirty="0"/>
              <a:t>For </a:t>
            </a:r>
            <a:r>
              <a:rPr lang="en-US" sz="1900" dirty="0">
                <a:solidFill>
                  <a:srgbClr val="C00000"/>
                </a:solidFill>
              </a:rPr>
              <a:t>building heavy projects</a:t>
            </a:r>
            <a:r>
              <a:rPr lang="en-US" sz="1900" dirty="0"/>
              <a:t>, there is a need of </a:t>
            </a:r>
            <a:r>
              <a:rPr lang="en-US" sz="1900" b="1" dirty="0">
                <a:solidFill>
                  <a:srgbClr val="0000FF"/>
                </a:solidFill>
              </a:rPr>
              <a:t>segregating codes into components</a:t>
            </a:r>
            <a:r>
              <a:rPr lang="en-US" sz="1900" b="1" dirty="0"/>
              <a:t> </a:t>
            </a:r>
            <a:r>
              <a:rPr lang="en-US" sz="1900" dirty="0"/>
              <a:t>so that they can be </a:t>
            </a:r>
            <a:r>
              <a:rPr lang="en-US" sz="1900" dirty="0">
                <a:solidFill>
                  <a:srgbClr val="C00000"/>
                </a:solidFill>
              </a:rPr>
              <a:t>reused again within the same project </a:t>
            </a:r>
            <a:r>
              <a:rPr lang="en-US" sz="1900" dirty="0"/>
              <a:t>or </a:t>
            </a:r>
            <a:r>
              <a:rPr lang="en-US" sz="1900" dirty="0">
                <a:solidFill>
                  <a:srgbClr val="C00000"/>
                </a:solidFill>
              </a:rPr>
              <a:t>by other projects. </a:t>
            </a:r>
          </a:p>
          <a:p>
            <a:pPr lvl="1" algn="just"/>
            <a:r>
              <a:rPr lang="en-US" sz="1900" dirty="0"/>
              <a:t>Here, </a:t>
            </a:r>
            <a:r>
              <a:rPr lang="en-US" sz="1900" dirty="0">
                <a:solidFill>
                  <a:srgbClr val="C00000"/>
                </a:solidFill>
              </a:rPr>
              <a:t>the project </a:t>
            </a:r>
            <a:r>
              <a:rPr lang="en-US" sz="1900" dirty="0"/>
              <a:t>is the </a:t>
            </a:r>
            <a:r>
              <a:rPr lang="en-US" sz="1900" b="1" dirty="0">
                <a:solidFill>
                  <a:srgbClr val="0000FF"/>
                </a:solidFill>
              </a:rPr>
              <a:t>build module </a:t>
            </a:r>
            <a:r>
              <a:rPr lang="en-US" sz="1900" dirty="0"/>
              <a:t>for </a:t>
            </a:r>
            <a:r>
              <a:rPr lang="en-US" sz="1900" dirty="0">
                <a:solidFill>
                  <a:srgbClr val="C00000"/>
                </a:solidFill>
              </a:rPr>
              <a:t>an application</a:t>
            </a:r>
            <a:r>
              <a:rPr lang="en-US" sz="1900" dirty="0"/>
              <a:t>. </a:t>
            </a:r>
          </a:p>
          <a:p>
            <a:pPr lvl="1" algn="just"/>
            <a:r>
              <a:rPr lang="en-US" sz="1900" dirty="0"/>
              <a:t>For using these components in the project, need to </a:t>
            </a:r>
            <a:r>
              <a:rPr lang="en-US" sz="1900" b="1" dirty="0">
                <a:solidFill>
                  <a:srgbClr val="0000FF"/>
                </a:solidFill>
              </a:rPr>
              <a:t>add</a:t>
            </a:r>
            <a:r>
              <a:rPr lang="en-US" sz="1900" dirty="0"/>
              <a:t> </a:t>
            </a:r>
            <a:r>
              <a:rPr lang="en-US" sz="1900" b="1" dirty="0">
                <a:solidFill>
                  <a:srgbClr val="0000FF"/>
                </a:solidFill>
              </a:rPr>
              <a:t>components into our </a:t>
            </a:r>
            <a:r>
              <a:rPr lang="en-US" sz="1900" b="1" dirty="0" err="1">
                <a:solidFill>
                  <a:srgbClr val="0000FF"/>
                </a:solidFill>
              </a:rPr>
              <a:t>classpath</a:t>
            </a:r>
            <a:r>
              <a:rPr lang="en-US" sz="1900" dirty="0"/>
              <a:t> so that our project gets these components and the build is successful. </a:t>
            </a:r>
          </a:p>
          <a:p>
            <a:pPr lvl="1" algn="just"/>
            <a:r>
              <a:rPr lang="en-US" sz="1900" dirty="0"/>
              <a:t>To </a:t>
            </a:r>
            <a:r>
              <a:rPr lang="en-US" sz="1900" dirty="0">
                <a:solidFill>
                  <a:srgbClr val="0000FF"/>
                </a:solidFill>
              </a:rPr>
              <a:t>add the components to </a:t>
            </a:r>
            <a:r>
              <a:rPr lang="en-US" sz="1900" dirty="0" err="1">
                <a:solidFill>
                  <a:srgbClr val="0000FF"/>
                </a:solidFill>
              </a:rPr>
              <a:t>classpath</a:t>
            </a:r>
            <a:r>
              <a:rPr lang="en-US" sz="1900" dirty="0"/>
              <a:t>, there are </a:t>
            </a:r>
            <a:r>
              <a:rPr lang="en-US" sz="1900" dirty="0">
                <a:solidFill>
                  <a:srgbClr val="C00000"/>
                </a:solidFill>
              </a:rPr>
              <a:t>build tools available </a:t>
            </a:r>
            <a:r>
              <a:rPr lang="en-US" sz="1900" dirty="0"/>
              <a:t>on the Internet </a:t>
            </a:r>
          </a:p>
          <a:p>
            <a:pPr lvl="1" algn="just"/>
            <a:r>
              <a:rPr lang="en-US" sz="1900" dirty="0"/>
              <a:t>The famous build tools are </a:t>
            </a:r>
            <a:r>
              <a:rPr lang="en-US" sz="1900" b="1" dirty="0">
                <a:solidFill>
                  <a:srgbClr val="0000FF"/>
                </a:solidFill>
              </a:rPr>
              <a:t>Maven</a:t>
            </a:r>
            <a:r>
              <a:rPr lang="en-US" sz="1900" b="1" dirty="0"/>
              <a:t> </a:t>
            </a:r>
            <a:r>
              <a:rPr lang="en-US" sz="1900" dirty="0"/>
              <a:t>and </a:t>
            </a:r>
            <a:r>
              <a:rPr lang="en-US" sz="1900" b="1" dirty="0" err="1">
                <a:solidFill>
                  <a:srgbClr val="0000FF"/>
                </a:solidFill>
              </a:rPr>
              <a:t>Gradle</a:t>
            </a:r>
            <a:r>
              <a:rPr lang="en-US" sz="1900" dirty="0"/>
              <a:t>.</a:t>
            </a:r>
          </a:p>
          <a:p>
            <a:pPr lvl="1" algn="just"/>
            <a:endParaRPr lang="en-US" sz="1900" dirty="0"/>
          </a:p>
          <a:p>
            <a:pPr algn="just"/>
            <a:r>
              <a:rPr lang="en-US" sz="1900" b="1" dirty="0">
                <a:solidFill>
                  <a:srgbClr val="0000FF"/>
                </a:solidFill>
              </a:rPr>
              <a:t>Maven</a:t>
            </a:r>
            <a:r>
              <a:rPr lang="en-US" sz="1900" b="1" dirty="0"/>
              <a:t>:</a:t>
            </a:r>
          </a:p>
          <a:p>
            <a:pPr lvl="1" algn="just"/>
            <a:r>
              <a:rPr lang="en-US" sz="1900" b="1" dirty="0">
                <a:solidFill>
                  <a:srgbClr val="C00000"/>
                </a:solidFill>
              </a:rPr>
              <a:t>Maven </a:t>
            </a:r>
            <a:r>
              <a:rPr lang="en-US" sz="1900" dirty="0"/>
              <a:t>is the </a:t>
            </a:r>
            <a:r>
              <a:rPr lang="en-US" sz="1900" dirty="0">
                <a:solidFill>
                  <a:srgbClr val="0000FF"/>
                </a:solidFill>
              </a:rPr>
              <a:t>project management build tool </a:t>
            </a:r>
            <a:r>
              <a:rPr lang="en-US" sz="1900" dirty="0"/>
              <a:t>developed by </a:t>
            </a:r>
            <a:r>
              <a:rPr lang="en-US" sz="1900" b="1" dirty="0">
                <a:solidFill>
                  <a:srgbClr val="0000FF"/>
                </a:solidFill>
              </a:rPr>
              <a:t>Apache Org </a:t>
            </a:r>
            <a:r>
              <a:rPr lang="en-US" sz="1900" dirty="0"/>
              <a:t>which adds the functionalities of Java libraries through </a:t>
            </a:r>
            <a:r>
              <a:rPr lang="en-US" sz="1900" dirty="0">
                <a:solidFill>
                  <a:srgbClr val="C00000"/>
                </a:solidFill>
              </a:rPr>
              <a:t>dependencies</a:t>
            </a:r>
            <a:r>
              <a:rPr lang="en-US" sz="1900" dirty="0"/>
              <a:t>. </a:t>
            </a:r>
          </a:p>
          <a:p>
            <a:pPr lvl="2" algn="just"/>
            <a:r>
              <a:rPr lang="en-US" sz="1500" dirty="0"/>
              <a:t>Maven is a </a:t>
            </a:r>
            <a:r>
              <a:rPr lang="en-US" sz="1500" b="1" dirty="0">
                <a:solidFill>
                  <a:srgbClr val="C00000"/>
                </a:solidFill>
              </a:rPr>
              <a:t>stage-driven build tool </a:t>
            </a:r>
            <a:r>
              <a:rPr lang="en-US" sz="1500" dirty="0"/>
              <a:t>and its </a:t>
            </a:r>
            <a:r>
              <a:rPr lang="en-US" sz="1500" b="1" dirty="0">
                <a:solidFill>
                  <a:srgbClr val="0000FF"/>
                </a:solidFill>
              </a:rPr>
              <a:t>lifecycle is divided into stages </a:t>
            </a:r>
            <a:r>
              <a:rPr lang="en-US" sz="1500" dirty="0"/>
              <a:t>such as </a:t>
            </a:r>
            <a:r>
              <a:rPr lang="en-US" sz="1500" b="1" dirty="0"/>
              <a:t>validate</a:t>
            </a:r>
            <a:r>
              <a:rPr lang="en-US" sz="1500" dirty="0"/>
              <a:t>, </a:t>
            </a:r>
            <a:r>
              <a:rPr lang="en-US" sz="1500" b="1" dirty="0"/>
              <a:t>compile</a:t>
            </a:r>
            <a:r>
              <a:rPr lang="en-US" sz="1500" dirty="0"/>
              <a:t>, </a:t>
            </a:r>
            <a:r>
              <a:rPr lang="en-US" sz="1500" b="1" dirty="0"/>
              <a:t>test</a:t>
            </a:r>
            <a:r>
              <a:rPr lang="en-US" sz="1500" dirty="0"/>
              <a:t>, </a:t>
            </a:r>
            <a:r>
              <a:rPr lang="en-US" sz="1500" b="1" dirty="0"/>
              <a:t>package</a:t>
            </a:r>
            <a:r>
              <a:rPr lang="en-US" sz="1500" dirty="0"/>
              <a:t>, </a:t>
            </a:r>
            <a:r>
              <a:rPr lang="en-US" sz="1500" b="1" dirty="0"/>
              <a:t>verify</a:t>
            </a:r>
            <a:r>
              <a:rPr lang="en-US" sz="1500" dirty="0"/>
              <a:t>, </a:t>
            </a:r>
            <a:r>
              <a:rPr lang="en-US" sz="1500" b="1" dirty="0"/>
              <a:t>install, </a:t>
            </a:r>
            <a:r>
              <a:rPr lang="en-US" sz="1500" dirty="0"/>
              <a:t>and </a:t>
            </a:r>
            <a:r>
              <a:rPr lang="en-US" sz="1500" b="1" dirty="0"/>
              <a:t>deploy</a:t>
            </a:r>
            <a:r>
              <a:rPr lang="en-US" sz="1500" dirty="0"/>
              <a:t>. </a:t>
            </a:r>
          </a:p>
          <a:p>
            <a:pPr lvl="1" algn="just"/>
            <a:r>
              <a:rPr lang="en-US" sz="1900" dirty="0">
                <a:solidFill>
                  <a:srgbClr val="C00000"/>
                </a:solidFill>
              </a:rPr>
              <a:t>Developers</a:t>
            </a:r>
            <a:r>
              <a:rPr lang="en-US" sz="1900" dirty="0"/>
              <a:t> can </a:t>
            </a:r>
            <a:r>
              <a:rPr lang="en-US" sz="1900" dirty="0">
                <a:solidFill>
                  <a:srgbClr val="C00000"/>
                </a:solidFill>
              </a:rPr>
              <a:t>create their own dependencies </a:t>
            </a:r>
            <a:r>
              <a:rPr lang="en-US" sz="1900" dirty="0"/>
              <a:t>for the purpose of modularity.</a:t>
            </a:r>
          </a:p>
          <a:p>
            <a:pPr lvl="2" algn="just"/>
            <a:r>
              <a:rPr lang="en-US" sz="1500" dirty="0"/>
              <a:t>They can also use the dependencies stored in the repository. </a:t>
            </a:r>
          </a:p>
          <a:p>
            <a:pPr lvl="1" algn="just"/>
            <a:r>
              <a:rPr lang="en-US" sz="1900" dirty="0"/>
              <a:t>The core component of the Maven project is </a:t>
            </a:r>
            <a:r>
              <a:rPr lang="en-US" sz="1900" b="1" dirty="0"/>
              <a:t>pom.xml</a:t>
            </a:r>
            <a:r>
              <a:rPr lang="en-US" sz="1900" dirty="0"/>
              <a:t>.</a:t>
            </a:r>
          </a:p>
          <a:p>
            <a:pPr algn="just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6222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Understanding the entry point class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" y="9906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package </a:t>
            </a:r>
            <a:r>
              <a:rPr lang="en-US" sz="2000" dirty="0" err="1">
                <a:solidFill>
                  <a:srgbClr val="0000FF"/>
                </a:solidFill>
              </a:rPr>
              <a:t>com.author.kickstart</a:t>
            </a:r>
            <a:r>
              <a:rPr lang="en-US" sz="2000" dirty="0">
                <a:solidFill>
                  <a:srgbClr val="0000FF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import </a:t>
            </a:r>
            <a:r>
              <a:rPr lang="en-US" sz="2000" dirty="0" err="1">
                <a:solidFill>
                  <a:srgbClr val="C00000"/>
                </a:solidFill>
              </a:rPr>
              <a:t>org.springframework.boot.SpringApplication</a:t>
            </a:r>
            <a:r>
              <a:rPr lang="en-US" sz="2000" dirty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 import </a:t>
            </a:r>
            <a:r>
              <a:rPr lang="en-US" sz="2000" dirty="0" err="1">
                <a:solidFill>
                  <a:srgbClr val="C00000"/>
                </a:solidFill>
              </a:rPr>
              <a:t>org.springframework.boot.autoconfigure.SpringBootApplication</a:t>
            </a:r>
            <a:r>
              <a:rPr lang="en-US" sz="2000" dirty="0"/>
              <a:t>;</a:t>
            </a:r>
          </a:p>
          <a:p>
            <a:r>
              <a:rPr lang="en-US" sz="2000" dirty="0"/>
              <a:t> </a:t>
            </a:r>
            <a:r>
              <a:rPr lang="en-US" sz="2000" dirty="0">
                <a:hlinkClick r:id="rId2"/>
              </a:rPr>
              <a:t>@</a:t>
            </a:r>
            <a:r>
              <a:rPr lang="en-US" sz="2000" dirty="0" err="1">
                <a:hlinkClick r:id="rId2"/>
              </a:rPr>
              <a:t>SpringBootApplication</a:t>
            </a:r>
            <a:endParaRPr lang="en-US" sz="2000" dirty="0"/>
          </a:p>
          <a:p>
            <a:r>
              <a:rPr lang="en-US" sz="2000" dirty="0"/>
              <a:t> public class </a:t>
            </a:r>
            <a:r>
              <a:rPr lang="en-US" sz="2000" dirty="0" err="1"/>
              <a:t>KickstartApplication</a:t>
            </a:r>
            <a:r>
              <a:rPr lang="en-US" sz="2000" dirty="0"/>
              <a:t> {</a:t>
            </a:r>
          </a:p>
          <a:p>
            <a:r>
              <a:rPr lang="en-US" sz="2000" dirty="0"/>
              <a:t> 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 					           </a:t>
            </a:r>
            <a:r>
              <a:rPr lang="en-US" sz="2000" dirty="0" err="1"/>
              <a:t>SpringApplication.run</a:t>
            </a:r>
            <a:r>
              <a:rPr lang="en-US" sz="2000" dirty="0"/>
              <a:t>(</a:t>
            </a:r>
            <a:r>
              <a:rPr lang="en-US" sz="2000" dirty="0" err="1"/>
              <a:t>KickstartApplication.class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r>
              <a:rPr lang="en-US" sz="2000" dirty="0"/>
              <a:t> 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3962400"/>
            <a:ext cx="876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main function of the class is calling the run function of the </a:t>
            </a:r>
            <a:r>
              <a:rPr lang="en-US" sz="2000" b="1" dirty="0" err="1">
                <a:solidFill>
                  <a:srgbClr val="0000FF"/>
                </a:solidFill>
              </a:rPr>
              <a:t>SpringApplication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class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When this is called during runtime, it loads all the </a:t>
            </a:r>
            <a:r>
              <a:rPr lang="en-US" sz="2000" dirty="0">
                <a:solidFill>
                  <a:srgbClr val="0000FF"/>
                </a:solidFill>
              </a:rPr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75885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SpringBootApplication</a:t>
            </a:r>
            <a:r>
              <a:rPr lang="en-US" b="1" dirty="0"/>
              <a:t>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364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 </a:t>
            </a:r>
            <a:r>
              <a:rPr lang="en-US" sz="2800" b="1" dirty="0"/>
              <a:t>@</a:t>
            </a:r>
            <a:r>
              <a:rPr lang="en-US" sz="2800" b="1" dirty="0" err="1"/>
              <a:t>SpringBootApplication</a:t>
            </a:r>
            <a:r>
              <a:rPr lang="en-US" sz="2800" b="1" dirty="0"/>
              <a:t>	</a:t>
            </a:r>
            <a:r>
              <a:rPr lang="en-US" sz="2800" dirty="0"/>
              <a:t>annotation  describes  the  class  where  it  is  used in a Spring  Boot application. </a:t>
            </a:r>
          </a:p>
          <a:p>
            <a:pPr algn="just"/>
            <a:r>
              <a:rPr lang="en-US" sz="2800" dirty="0"/>
              <a:t>This annotation  is a combination  of the following annotations:</a:t>
            </a:r>
          </a:p>
          <a:p>
            <a:pPr lvl="1" algn="just"/>
            <a:r>
              <a:rPr lang="en-US" sz="2000" b="1" dirty="0">
                <a:hlinkClick r:id="rId2"/>
              </a:rPr>
              <a:t>@</a:t>
            </a:r>
            <a:r>
              <a:rPr lang="en-US" sz="2000" b="1" dirty="0" err="1">
                <a:hlinkClick r:id="rId2"/>
              </a:rPr>
              <a:t>SpringBootConfiguration</a:t>
            </a:r>
            <a:r>
              <a:rPr lang="en-US" sz="2000" b="1" dirty="0"/>
              <a:t> : </a:t>
            </a:r>
            <a:r>
              <a:rPr lang="en-US" sz="2000" dirty="0"/>
              <a:t>allow to register extra beans in the context or import additional configuration classes</a:t>
            </a:r>
          </a:p>
          <a:p>
            <a:pPr lvl="1" algn="just"/>
            <a:r>
              <a:rPr lang="en-US" sz="2000" b="1" dirty="0">
                <a:hlinkClick r:id="rId3"/>
              </a:rPr>
              <a:t>@</a:t>
            </a:r>
            <a:r>
              <a:rPr lang="en-US" sz="2000" b="1" dirty="0" err="1">
                <a:hlinkClick r:id="rId3"/>
              </a:rPr>
              <a:t>EnableAutoConfiguration</a:t>
            </a:r>
            <a:r>
              <a:rPr lang="en-US" sz="2000" b="1" dirty="0"/>
              <a:t>: </a:t>
            </a:r>
            <a:r>
              <a:rPr lang="en-US" sz="2000" dirty="0"/>
              <a:t>enable </a:t>
            </a:r>
            <a:r>
              <a:rPr lang="en-US" sz="2000" dirty="0">
                <a:hlinkClick r:id="rId4" tooltip="16. Auto-configuration"/>
              </a:rPr>
              <a:t>Spring Boot’s auto-configuration mechanism</a:t>
            </a:r>
            <a:r>
              <a:rPr lang="en-US" sz="2000" dirty="0"/>
              <a:t> </a:t>
            </a:r>
          </a:p>
          <a:p>
            <a:pPr lvl="1" algn="just"/>
            <a:r>
              <a:rPr lang="en-US" sz="2000" b="1" dirty="0">
                <a:hlinkClick r:id="rId5"/>
              </a:rPr>
              <a:t>@</a:t>
            </a:r>
            <a:r>
              <a:rPr lang="en-US" sz="2000" b="1" dirty="0" err="1">
                <a:hlinkClick r:id="rId5"/>
              </a:rPr>
              <a:t>ComponentScan</a:t>
            </a:r>
            <a:r>
              <a:rPr lang="en-US" sz="2000" b="1" dirty="0"/>
              <a:t>: </a:t>
            </a:r>
            <a:r>
              <a:rPr lang="en-US" sz="2000" dirty="0"/>
              <a:t>enable @Component scan on the package where the application is located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12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457200"/>
            <a:ext cx="9067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import </a:t>
            </a:r>
            <a:r>
              <a:rPr lang="en-US" dirty="0" err="1">
                <a:solidFill>
                  <a:srgbClr val="C00000"/>
                </a:solidFill>
              </a:rPr>
              <a:t>org.springframework.boot.SpringApplication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import </a:t>
            </a:r>
            <a:r>
              <a:rPr lang="en-US" dirty="0" err="1">
                <a:solidFill>
                  <a:srgbClr val="C00000"/>
                </a:solidFill>
              </a:rPr>
              <a:t>org.springframework.boot.autoconfigure.SpringBootApplication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@</a:t>
            </a:r>
            <a:r>
              <a:rPr lang="en-US" dirty="0" err="1">
                <a:solidFill>
                  <a:srgbClr val="0000FF"/>
                </a:solidFill>
              </a:rPr>
              <a:t>SpringBootApplication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public class </a:t>
            </a:r>
            <a:r>
              <a:rPr lang="en-US" dirty="0" err="1">
                <a:solidFill>
                  <a:srgbClr val="0000FF"/>
                </a:solidFill>
              </a:rPr>
              <a:t>LearnSpringBootApplication</a:t>
            </a:r>
            <a:r>
              <a:rPr lang="en-US" dirty="0">
                <a:solidFill>
                  <a:srgbClr val="0000FF"/>
                </a:solidFill>
              </a:rPr>
              <a:t> {</a:t>
            </a:r>
            <a:r>
              <a:rPr lang="en-US" dirty="0"/>
              <a:t>	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	</a:t>
            </a:r>
            <a:r>
              <a:rPr lang="en-US" b="1" dirty="0" err="1">
                <a:solidFill>
                  <a:srgbClr val="7030A0"/>
                </a:solidFill>
              </a:rPr>
              <a:t>SpringApplication.run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LearnSpringBootApplication.class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args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  <a:r>
              <a:rPr lang="en-US" dirty="0"/>
              <a:t>	</a:t>
            </a:r>
          </a:p>
          <a:p>
            <a:r>
              <a:rPr lang="en-US" dirty="0"/>
              <a:t>}}</a:t>
            </a:r>
          </a:p>
        </p:txBody>
      </p:sp>
      <p:sp>
        <p:nvSpPr>
          <p:cNvPr id="5" name="Rectangle 4"/>
          <p:cNvSpPr/>
          <p:nvPr/>
        </p:nvSpPr>
        <p:spPr>
          <a:xfrm>
            <a:off x="-14796" y="2819400"/>
            <a:ext cx="5638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>
                <a:solidFill>
                  <a:srgbClr val="C00000"/>
                </a:solidFill>
              </a:rPr>
              <a:t>Course</a:t>
            </a:r>
            <a:r>
              <a:rPr lang="en-US" sz="1400" dirty="0"/>
              <a:t> {	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private long id;	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private String name;	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private String author;</a:t>
            </a:r>
            <a:r>
              <a:rPr lang="en-US" sz="1400" dirty="0"/>
              <a:t>	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public Course(long id, String name, String author) {	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super();		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this.id = id;		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this.name = name;		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</a:t>
            </a:r>
            <a:r>
              <a:rPr lang="en-US" sz="1400" b="1" dirty="0" err="1">
                <a:solidFill>
                  <a:srgbClr val="C00000"/>
                </a:solidFill>
              </a:rPr>
              <a:t>this.author</a:t>
            </a:r>
            <a:r>
              <a:rPr lang="en-US" sz="1400" b="1" dirty="0">
                <a:solidFill>
                  <a:srgbClr val="C00000"/>
                </a:solidFill>
              </a:rPr>
              <a:t> = author;}</a:t>
            </a:r>
            <a:r>
              <a:rPr lang="en-US" sz="1400" dirty="0">
                <a:solidFill>
                  <a:srgbClr val="C00000"/>
                </a:solidFill>
              </a:rPr>
              <a:t>	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public long </a:t>
            </a:r>
            <a:r>
              <a:rPr lang="en-US" sz="1400" b="1" dirty="0" err="1">
                <a:solidFill>
                  <a:srgbClr val="00B050"/>
                </a:solidFill>
              </a:rPr>
              <a:t>getId</a:t>
            </a:r>
            <a:r>
              <a:rPr lang="en-US" sz="1400" b="1" dirty="0">
                <a:solidFill>
                  <a:srgbClr val="00B050"/>
                </a:solidFill>
              </a:rPr>
              <a:t>() {return id;}	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public String </a:t>
            </a:r>
            <a:r>
              <a:rPr lang="en-US" sz="1400" b="1" dirty="0" err="1">
                <a:solidFill>
                  <a:srgbClr val="00B050"/>
                </a:solidFill>
              </a:rPr>
              <a:t>getName</a:t>
            </a:r>
            <a:r>
              <a:rPr lang="en-US" sz="1400" b="1" dirty="0">
                <a:solidFill>
                  <a:srgbClr val="00B050"/>
                </a:solidFill>
              </a:rPr>
              <a:t>() {return name;}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public String </a:t>
            </a:r>
            <a:r>
              <a:rPr lang="en-US" sz="1400" b="1" dirty="0" err="1">
                <a:solidFill>
                  <a:srgbClr val="00B050"/>
                </a:solidFill>
              </a:rPr>
              <a:t>getAuthor</a:t>
            </a:r>
            <a:r>
              <a:rPr lang="en-US" sz="1400" b="1" dirty="0">
                <a:solidFill>
                  <a:srgbClr val="00B050"/>
                </a:solidFill>
              </a:rPr>
              <a:t>() {return author;}</a:t>
            </a:r>
          </a:p>
          <a:p>
            <a:r>
              <a:rPr lang="en-US" sz="1400" dirty="0"/>
              <a:t>@Override	</a:t>
            </a:r>
          </a:p>
          <a:p>
            <a:r>
              <a:rPr lang="en-US" sz="1400" b="1" dirty="0">
                <a:solidFill>
                  <a:srgbClr val="7030A0"/>
                </a:solidFill>
              </a:rPr>
              <a:t>public String </a:t>
            </a:r>
            <a:r>
              <a:rPr lang="en-US" sz="1400" b="1" dirty="0" err="1">
                <a:solidFill>
                  <a:srgbClr val="7030A0"/>
                </a:solidFill>
              </a:rPr>
              <a:t>toString</a:t>
            </a:r>
            <a:r>
              <a:rPr lang="en-US" sz="1400" b="1" dirty="0">
                <a:solidFill>
                  <a:srgbClr val="7030A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7030A0"/>
                </a:solidFill>
              </a:rPr>
              <a:t>return "Course [id=" + id + ", name=" + name + ", author=" + author + "]";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2533156"/>
            <a:ext cx="52548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import </a:t>
            </a:r>
            <a:r>
              <a:rPr lang="en-US" sz="1400" dirty="0" err="1">
                <a:solidFill>
                  <a:srgbClr val="C00000"/>
                </a:solidFill>
              </a:rPr>
              <a:t>org.springframework.web.bind.annotation.RequestMapping</a:t>
            </a:r>
            <a:r>
              <a:rPr lang="en-US" sz="1400" dirty="0">
                <a:solidFill>
                  <a:srgbClr val="C00000"/>
                </a:solidFill>
              </a:rPr>
              <a:t>;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import </a:t>
            </a:r>
            <a:r>
              <a:rPr lang="en-US" sz="1400" dirty="0" err="1">
                <a:solidFill>
                  <a:srgbClr val="C00000"/>
                </a:solidFill>
              </a:rPr>
              <a:t>org.springframework.web.bind.annotation.RestController</a:t>
            </a:r>
            <a:r>
              <a:rPr lang="en-US" sz="1400" dirty="0"/>
              <a:t>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@</a:t>
            </a:r>
            <a:r>
              <a:rPr lang="en-US" sz="1400" dirty="0" err="1">
                <a:solidFill>
                  <a:srgbClr val="0000FF"/>
                </a:solidFill>
              </a:rPr>
              <a:t>RestController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public class </a:t>
            </a:r>
            <a:r>
              <a:rPr lang="en-US" sz="1400" dirty="0" err="1">
                <a:solidFill>
                  <a:srgbClr val="0000FF"/>
                </a:solidFill>
              </a:rPr>
              <a:t>CourseController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</a:p>
          <a:p>
            <a:r>
              <a:rPr lang="en-US" sz="1400" dirty="0"/>
              <a:t>{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@</a:t>
            </a:r>
            <a:r>
              <a:rPr lang="en-US" sz="1400" b="1" dirty="0" err="1">
                <a:solidFill>
                  <a:srgbClr val="C00000"/>
                </a:solidFill>
              </a:rPr>
              <a:t>RequestMapping</a:t>
            </a:r>
            <a:r>
              <a:rPr lang="en-US" sz="1400" b="1" dirty="0">
                <a:solidFill>
                  <a:srgbClr val="C00000"/>
                </a:solidFill>
              </a:rPr>
              <a:t>("/courses")</a:t>
            </a:r>
          </a:p>
          <a:p>
            <a:r>
              <a:rPr lang="en-US" sz="1400" dirty="0"/>
              <a:t>public List&lt;Course&gt; </a:t>
            </a:r>
            <a:r>
              <a:rPr lang="en-US" sz="1400" dirty="0" err="1"/>
              <a:t>retrieveAllCourses</a:t>
            </a:r>
            <a:r>
              <a:rPr lang="en-US" sz="1400" dirty="0"/>
              <a:t>() </a:t>
            </a:r>
          </a:p>
          <a:p>
            <a:r>
              <a:rPr lang="en-US" sz="1400" dirty="0"/>
              <a:t>{			</a:t>
            </a:r>
          </a:p>
          <a:p>
            <a:r>
              <a:rPr lang="en-US" sz="1400" dirty="0"/>
              <a:t>	return </a:t>
            </a:r>
            <a:r>
              <a:rPr lang="en-US" sz="1400" dirty="0" err="1"/>
              <a:t>Arrays.asList</a:t>
            </a:r>
            <a:r>
              <a:rPr lang="en-US" sz="1400" dirty="0"/>
              <a:t>(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C00000"/>
                </a:solidFill>
              </a:rPr>
              <a:t>new Course(1, "Learn AWS", "in28minutes"),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new Course(2, "Learn DevOps", "in28minutes"),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new Course(3, "Learn Azure", "in28minutes"),		new Course(4, "Learn GCP", "in28minutes"));</a:t>
            </a:r>
            <a:r>
              <a:rPr lang="en-US" sz="1400" dirty="0"/>
              <a:t>	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363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06" y="457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02920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rgbClr val="C00000"/>
                </a:solidFill>
              </a:rPr>
              <a:t>Spring Boot </a:t>
            </a:r>
            <a:r>
              <a:rPr lang="en-US" sz="1800" dirty="0"/>
              <a:t>is a project that is built on top </a:t>
            </a:r>
            <a:r>
              <a:rPr lang="en-US" sz="1800" dirty="0">
                <a:solidFill>
                  <a:srgbClr val="0000FF"/>
                </a:solidFill>
              </a:rPr>
              <a:t>of the Spring Framework</a:t>
            </a:r>
            <a:r>
              <a:rPr lang="en-US" sz="1800" dirty="0"/>
              <a:t>.</a:t>
            </a:r>
          </a:p>
          <a:p>
            <a:pPr lvl="1" algn="just"/>
            <a:r>
              <a:rPr lang="en-US" sz="1400" dirty="0"/>
              <a:t>It is a Spring module that provides the RAD (Rapid Application Development) feature 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It provides an </a:t>
            </a:r>
            <a:r>
              <a:rPr lang="en-US" sz="1800" dirty="0">
                <a:solidFill>
                  <a:srgbClr val="C00000"/>
                </a:solidFill>
              </a:rPr>
              <a:t>easier and faster </a:t>
            </a:r>
            <a:r>
              <a:rPr lang="en-US" sz="1800" dirty="0"/>
              <a:t>way to </a:t>
            </a:r>
            <a:r>
              <a:rPr lang="en-US" sz="1800" dirty="0">
                <a:solidFill>
                  <a:srgbClr val="0000FF"/>
                </a:solidFill>
              </a:rPr>
              <a:t>set up, configure, and run </a:t>
            </a:r>
            <a:r>
              <a:rPr lang="en-US" sz="1800" dirty="0"/>
              <a:t>both </a:t>
            </a:r>
            <a:r>
              <a:rPr lang="en-US" sz="1800" dirty="0">
                <a:solidFill>
                  <a:srgbClr val="C00000"/>
                </a:solidFill>
              </a:rPr>
              <a:t>simple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C00000"/>
                </a:solidFill>
              </a:rPr>
              <a:t>web-based</a:t>
            </a:r>
            <a:r>
              <a:rPr lang="en-US" sz="1800" dirty="0"/>
              <a:t> applications.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>
                <a:solidFill>
                  <a:srgbClr val="C00000"/>
                </a:solidFill>
              </a:rPr>
              <a:t>Spring Boot </a:t>
            </a:r>
            <a:r>
              <a:rPr lang="en-US" sz="1800" dirty="0"/>
              <a:t>is a </a:t>
            </a:r>
            <a:r>
              <a:rPr lang="en-US" sz="1800" dirty="0" err="1">
                <a:solidFill>
                  <a:srgbClr val="0000FF"/>
                </a:solidFill>
              </a:rPr>
              <a:t>microservice</a:t>
            </a:r>
            <a:r>
              <a:rPr lang="en-US" sz="1800" dirty="0">
                <a:solidFill>
                  <a:srgbClr val="0000FF"/>
                </a:solidFill>
              </a:rPr>
              <a:t>-based framework</a:t>
            </a:r>
          </a:p>
          <a:p>
            <a:pPr lvl="1" algn="just"/>
            <a:r>
              <a:rPr lang="en-US" sz="1400" dirty="0"/>
              <a:t>An open-source Java-based framework used to create standalone </a:t>
            </a:r>
            <a:r>
              <a:rPr lang="en-US" sz="1400" dirty="0" err="1"/>
              <a:t>microservices</a:t>
            </a:r>
            <a:r>
              <a:rPr lang="en-US" sz="1400" dirty="0"/>
              <a:t>  with  production-ready  features. </a:t>
            </a:r>
          </a:p>
          <a:p>
            <a:pPr lvl="1" algn="just"/>
            <a:endParaRPr lang="en-US" sz="1400" dirty="0"/>
          </a:p>
          <a:p>
            <a:pPr algn="just"/>
            <a:r>
              <a:rPr lang="en-US" sz="1800" dirty="0" err="1">
                <a:solidFill>
                  <a:srgbClr val="0000FF"/>
                </a:solidFill>
              </a:rPr>
              <a:t>Microservice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is an </a:t>
            </a:r>
            <a:r>
              <a:rPr lang="en-US" sz="1800" dirty="0">
                <a:solidFill>
                  <a:srgbClr val="C00000"/>
                </a:solidFill>
              </a:rPr>
              <a:t>architectural design </a:t>
            </a:r>
            <a:r>
              <a:rPr lang="en-US" sz="1800" dirty="0"/>
              <a:t>that </a:t>
            </a:r>
            <a:r>
              <a:rPr lang="en-US" sz="1800" dirty="0">
                <a:solidFill>
                  <a:srgbClr val="C00000"/>
                </a:solidFill>
              </a:rPr>
              <a:t>creates </a:t>
            </a:r>
          </a:p>
          <a:p>
            <a:pPr lvl="1" algn="just"/>
            <a:r>
              <a:rPr lang="en-US" sz="1400" dirty="0"/>
              <a:t>scalable, loosely coupled, and testable applications which have a single function module with well- defined interfaces.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 </a:t>
            </a:r>
            <a:r>
              <a:rPr lang="en-US" sz="1800" dirty="0" err="1">
                <a:solidFill>
                  <a:srgbClr val="0000FF"/>
                </a:solidFill>
              </a:rPr>
              <a:t>microservices</a:t>
            </a:r>
            <a:r>
              <a:rPr lang="en-US" sz="1800" dirty="0"/>
              <a:t>  can be </a:t>
            </a:r>
            <a:r>
              <a:rPr lang="en-US" sz="1800" dirty="0">
                <a:solidFill>
                  <a:srgbClr val="0000FF"/>
                </a:solidFill>
              </a:rPr>
              <a:t>owned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00FF"/>
                </a:solidFill>
              </a:rPr>
              <a:t>maintained</a:t>
            </a:r>
            <a:r>
              <a:rPr lang="en-US" sz="1800" dirty="0"/>
              <a:t> by a </a:t>
            </a:r>
            <a:r>
              <a:rPr lang="en-US" sz="1800" dirty="0">
                <a:solidFill>
                  <a:srgbClr val="C00000"/>
                </a:solidFill>
              </a:rPr>
              <a:t>small team </a:t>
            </a:r>
            <a:r>
              <a:rPr lang="en-US" sz="1800" dirty="0"/>
              <a:t>and is </a:t>
            </a:r>
            <a:r>
              <a:rPr lang="en-US" sz="1800" dirty="0">
                <a:solidFill>
                  <a:srgbClr val="C00000"/>
                </a:solidFill>
              </a:rPr>
              <a:t>adapted in an Agile manner</a:t>
            </a:r>
          </a:p>
        </p:txBody>
      </p:sp>
    </p:spTree>
    <p:extLst>
      <p:ext uri="{BB962C8B-B14F-4D97-AF65-F5344CB8AC3E}">
        <p14:creationId xmlns:p14="http://schemas.microsoft.com/office/powerpoint/2010/main" val="63952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0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Difference between Spring and Spring Boot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59301"/>
              </p:ext>
            </p:extLst>
          </p:nvPr>
        </p:nvGraphicFramePr>
        <p:xfrm>
          <a:off x="152401" y="380999"/>
          <a:ext cx="8839199" cy="621660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767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2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772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Spring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Spring Boot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7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What is it?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An </a:t>
                      </a:r>
                      <a:r>
                        <a:rPr lang="en-US" sz="1300" dirty="0">
                          <a:solidFill>
                            <a:srgbClr val="C00000"/>
                          </a:solidFill>
                        </a:rPr>
                        <a:t>open-source web application framework </a:t>
                      </a:r>
                      <a:r>
                        <a:rPr lang="en-US" sz="1300" dirty="0"/>
                        <a:t>based on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Java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An extension or module built on the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Spring framework.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06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What does it do?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Provides a flexible, completely configurable environment using tools and libraries of prebuilt code to create customized, loosely coupled web apps.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Provides the ability to create, standalone Spring applications that can just run immediately without the need for annotations, XML configuration, or writing lots of additional code.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46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When should I use it?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Use Spring when we want: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Flexibility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An </a:t>
                      </a:r>
                      <a:r>
                        <a:rPr lang="en-US" sz="1300" dirty="0" err="1"/>
                        <a:t>unopinionated</a:t>
                      </a:r>
                      <a:r>
                        <a:rPr lang="en-US" sz="1300" dirty="0"/>
                        <a:t> approach.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remove dependencies from your custom code.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implement a very unique configuration.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develop enterprise applications.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Use Spring Boot when we want: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Ease of use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An opinionated approach.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get quality apps running quickly and reduce development time.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avoid writing boilerplate code or configuring XML.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develop REST APIs.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77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What's its key feature?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Dependency injection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/>
                        <a:t>Autoconfiguration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7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Does it have embedded servers?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No. In Spring, you'll need to set up the servers explicitly.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/>
                        <a:t>Yes, Spring Boot comes with built-in HTTP servers like Tomcat and Jetty.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97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How is it configured?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The Spring framework provides flexibility, but its configuration has to be built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manually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Spring Boot configures Spring and other third-party frameworks automatically by the default "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convention over configuration</a:t>
                      </a:r>
                      <a:r>
                        <a:rPr lang="en-US" sz="1300" dirty="0"/>
                        <a:t>" principle.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87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Do I need to know how to work with XML?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In Spring, knowledge of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</a:rPr>
                        <a:t>XML configuration is required.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Spring Boot does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</a:rPr>
                        <a:t>not require XML configuration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87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Are there CLI tools for dev/testing apps?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The Spring framework alone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</a:rPr>
                        <a:t>doesn't provide CLI </a:t>
                      </a:r>
                      <a:r>
                        <a:rPr lang="en-US" sz="1300" dirty="0"/>
                        <a:t>tools for developing or testing apps.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As a Spring module, Spring Boot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</a:rPr>
                        <a:t>has a CLI tool </a:t>
                      </a:r>
                      <a:r>
                        <a:rPr lang="en-US" sz="1300" dirty="0"/>
                        <a:t>for developing and testing Spring-based apps.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506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Does it work from an opinionated or </a:t>
                      </a:r>
                      <a:r>
                        <a:rPr lang="en-US" sz="1300" b="1" dirty="0" err="1">
                          <a:solidFill>
                            <a:srgbClr val="0000FF"/>
                          </a:solidFill>
                        </a:rPr>
                        <a:t>unopinionated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 approach?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 err="1">
                          <a:solidFill>
                            <a:srgbClr val="C00000"/>
                          </a:solidFill>
                        </a:rPr>
                        <a:t>Unopinionated</a:t>
                      </a:r>
                      <a:endParaRPr lang="en-US" sz="1300" dirty="0">
                        <a:solidFill>
                          <a:srgbClr val="C00000"/>
                        </a:solidFill>
                      </a:endParaRP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>
                          <a:solidFill>
                            <a:srgbClr val="C00000"/>
                          </a:solidFill>
                        </a:rPr>
                        <a:t>Opinionated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84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dependency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/>
              <a:t>Dependency injection </a:t>
            </a:r>
            <a:r>
              <a:rPr lang="en-US" sz="2400" dirty="0"/>
              <a:t>(DI) is a design technique used to achieve inversion of control (</a:t>
            </a:r>
            <a:r>
              <a:rPr lang="en-US" sz="2400" dirty="0" err="1"/>
              <a:t>IoC</a:t>
            </a:r>
            <a:r>
              <a:rPr lang="en-US" sz="2400" dirty="0"/>
              <a:t>).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 object-oriented programming like Java, </a:t>
            </a:r>
            <a:r>
              <a:rPr lang="en-US" sz="2400" dirty="0">
                <a:solidFill>
                  <a:srgbClr val="0000FF"/>
                </a:solidFill>
              </a:rPr>
              <a:t>objects that depend on other objects</a:t>
            </a:r>
            <a:r>
              <a:rPr lang="en-US" sz="2400" dirty="0"/>
              <a:t> are called </a:t>
            </a:r>
            <a:r>
              <a:rPr lang="en-US" sz="2400" dirty="0">
                <a:solidFill>
                  <a:srgbClr val="FF0000"/>
                </a:solidFill>
              </a:rPr>
              <a:t>dependencies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Typically, the receiving or </a:t>
            </a:r>
            <a:r>
              <a:rPr lang="en-US" sz="2400" dirty="0">
                <a:solidFill>
                  <a:srgbClr val="FF0000"/>
                </a:solidFill>
              </a:rPr>
              <a:t>dependent object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rgbClr val="FF0000"/>
                </a:solidFill>
              </a:rPr>
              <a:t>client</a:t>
            </a:r>
            <a:r>
              <a:rPr lang="en-US" sz="2400" dirty="0"/>
              <a:t> and the </a:t>
            </a:r>
            <a:r>
              <a:rPr lang="en-US" sz="2400" dirty="0">
                <a:solidFill>
                  <a:srgbClr val="FF0000"/>
                </a:solidFill>
              </a:rPr>
              <a:t>object that the client is dependent </a:t>
            </a:r>
            <a:r>
              <a:rPr lang="en-US" sz="2400" dirty="0"/>
              <a:t>on is called a </a:t>
            </a:r>
            <a:r>
              <a:rPr lang="en-US" sz="2400" dirty="0">
                <a:solidFill>
                  <a:srgbClr val="0000FF"/>
                </a:solidFill>
              </a:rPr>
              <a:t>service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So, </a:t>
            </a:r>
            <a:r>
              <a:rPr lang="en-US" sz="2400" dirty="0">
                <a:solidFill>
                  <a:srgbClr val="0000FF"/>
                </a:solidFill>
              </a:rPr>
              <a:t>dependency injection </a:t>
            </a:r>
            <a:r>
              <a:rPr lang="en-US" sz="2400" dirty="0">
                <a:solidFill>
                  <a:srgbClr val="C00000"/>
                </a:solidFill>
              </a:rPr>
              <a:t>passes </a:t>
            </a:r>
            <a:r>
              <a:rPr lang="en-US" sz="2400" dirty="0"/>
              <a:t>the</a:t>
            </a:r>
            <a:r>
              <a:rPr lang="en-US" sz="2400" dirty="0">
                <a:solidFill>
                  <a:srgbClr val="C00000"/>
                </a:solidFill>
              </a:rPr>
              <a:t> service </a:t>
            </a:r>
            <a:r>
              <a:rPr lang="en-US" sz="2400" dirty="0"/>
              <a:t>to the </a:t>
            </a:r>
            <a:r>
              <a:rPr lang="en-US" sz="2400" dirty="0">
                <a:solidFill>
                  <a:srgbClr val="C00000"/>
                </a:solidFill>
              </a:rPr>
              <a:t>client</a:t>
            </a:r>
            <a:r>
              <a:rPr lang="en-US" sz="2400" dirty="0"/>
              <a:t>, or "</a:t>
            </a:r>
            <a:r>
              <a:rPr lang="en-US" sz="2400" dirty="0">
                <a:solidFill>
                  <a:srgbClr val="0000FF"/>
                </a:solidFill>
              </a:rPr>
              <a:t>injects</a:t>
            </a:r>
            <a:r>
              <a:rPr lang="en-US" sz="2400" dirty="0"/>
              <a:t>" the </a:t>
            </a:r>
            <a:r>
              <a:rPr lang="en-US" sz="2400" dirty="0">
                <a:solidFill>
                  <a:srgbClr val="0000FF"/>
                </a:solidFill>
              </a:rPr>
              <a:t>dependency using code </a:t>
            </a:r>
            <a:r>
              <a:rPr lang="en-US" sz="2400" dirty="0"/>
              <a:t>called an </a:t>
            </a:r>
            <a:r>
              <a:rPr lang="en-US" sz="2400" dirty="0">
                <a:solidFill>
                  <a:srgbClr val="C00000"/>
                </a:solidFill>
              </a:rPr>
              <a:t>injector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DI eliminates </a:t>
            </a:r>
            <a:r>
              <a:rPr lang="en-US" sz="2400" dirty="0"/>
              <a:t>the need for the client to specify which service to use—the </a:t>
            </a:r>
            <a:r>
              <a:rPr lang="en-US" sz="2400" dirty="0">
                <a:solidFill>
                  <a:srgbClr val="C00000"/>
                </a:solidFill>
              </a:rPr>
              <a:t>injector</a:t>
            </a:r>
            <a:r>
              <a:rPr lang="en-US" sz="2400" dirty="0"/>
              <a:t> does that work for the client.</a:t>
            </a:r>
          </a:p>
        </p:txBody>
      </p:sp>
    </p:spTree>
    <p:extLst>
      <p:ext uri="{BB962C8B-B14F-4D97-AF65-F5344CB8AC3E}">
        <p14:creationId xmlns:p14="http://schemas.microsoft.com/office/powerpoint/2010/main" val="369941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258762"/>
          </a:xfrm>
        </p:spPr>
        <p:txBody>
          <a:bodyPr>
            <a:noAutofit/>
          </a:bodyPr>
          <a:lstStyle/>
          <a:p>
            <a:r>
              <a:rPr lang="en-US" sz="2800" dirty="0"/>
              <a:t>Features of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5668963"/>
          </a:xfrm>
        </p:spPr>
        <p:txBody>
          <a:bodyPr>
            <a:noAutofit/>
          </a:bodyPr>
          <a:lstStyle/>
          <a:p>
            <a:pPr algn="just"/>
            <a:r>
              <a:rPr lang="en-US" sz="1200" b="1" dirty="0">
                <a:solidFill>
                  <a:srgbClr val="C00000"/>
                </a:solidFill>
              </a:rPr>
              <a:t>Web Development</a:t>
            </a:r>
          </a:p>
          <a:p>
            <a:pPr lvl="1" algn="just"/>
            <a:r>
              <a:rPr lang="en-US" sz="1200" dirty="0"/>
              <a:t>It is well suited Spring module for web application development. We can easily create a self-contained HTTP server using embedded Tomcat, Jetty or Undertow. We can use the spring-boot- starter-web module to start and running application quickly.</a:t>
            </a:r>
          </a:p>
          <a:p>
            <a:pPr algn="just"/>
            <a:r>
              <a:rPr lang="en-US" sz="1200" b="1" dirty="0" err="1">
                <a:solidFill>
                  <a:srgbClr val="C00000"/>
                </a:solidFill>
              </a:rPr>
              <a:t>SpringApplication</a:t>
            </a:r>
            <a:endParaRPr lang="en-US" sz="1200" b="1" dirty="0">
              <a:solidFill>
                <a:srgbClr val="C00000"/>
              </a:solidFill>
            </a:endParaRPr>
          </a:p>
          <a:p>
            <a:pPr lvl="1" algn="just"/>
            <a:r>
              <a:rPr lang="en-US" sz="1200" dirty="0"/>
              <a:t>It is a class which provides the convenient way to bootstrap a spring application which can be started from main method. You can call start your application just by calling a static run() method.</a:t>
            </a:r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Application Events and Listeners</a:t>
            </a:r>
          </a:p>
          <a:p>
            <a:pPr lvl="1" algn="just"/>
            <a:r>
              <a:rPr lang="en-US" sz="1200" dirty="0"/>
              <a:t>Spring Boot uses events to handle variety of tasks. It allows us to create factories file that are used to add listeners. we can refer it by using </a:t>
            </a:r>
            <a:r>
              <a:rPr lang="en-US" sz="1200" dirty="0" err="1"/>
              <a:t>ApplicationListener</a:t>
            </a:r>
            <a:r>
              <a:rPr lang="en-US" sz="1200" dirty="0"/>
              <a:t> key.</a:t>
            </a:r>
          </a:p>
          <a:p>
            <a:pPr lvl="1" algn="just"/>
            <a:r>
              <a:rPr lang="en-US" sz="1200" dirty="0"/>
              <a:t>Always create factories file in META-INF folder like: </a:t>
            </a:r>
            <a:r>
              <a:rPr lang="en-US" sz="1200" b="1" dirty="0"/>
              <a:t>META-INF/</a:t>
            </a:r>
            <a:r>
              <a:rPr lang="en-US" sz="1200" b="1" dirty="0" err="1"/>
              <a:t>spring.factories</a:t>
            </a:r>
            <a:endParaRPr lang="en-US" sz="1200" dirty="0"/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Admin Support</a:t>
            </a:r>
          </a:p>
          <a:p>
            <a:pPr lvl="1" algn="just"/>
            <a:r>
              <a:rPr lang="en-US" sz="1200" dirty="0"/>
              <a:t>Spring Boot provides the facility to enable admin related features for the application. It is used to access and manage application remotely. We can enable it by simply using </a:t>
            </a:r>
            <a:r>
              <a:rPr lang="en-US" sz="1200" dirty="0" err="1"/>
              <a:t>spring.application.admin.enabled</a:t>
            </a:r>
            <a:r>
              <a:rPr lang="en-US" sz="1200" dirty="0"/>
              <a:t> property.</a:t>
            </a:r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Externalized Configuration</a:t>
            </a:r>
          </a:p>
          <a:p>
            <a:pPr lvl="1" algn="just"/>
            <a:r>
              <a:rPr lang="en-US" sz="1200" dirty="0"/>
              <a:t>Spring Boot allows us to externalize our configuration so that we can work with the same application in different environments. Application use YAML files to externalize configuration.</a:t>
            </a:r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Properties Files</a:t>
            </a:r>
          </a:p>
          <a:p>
            <a:pPr lvl="1" algn="just"/>
            <a:r>
              <a:rPr lang="en-US" sz="1200" dirty="0"/>
              <a:t>Spring Boot provides rich set of Application Properties. So, we can use that in properties file of our project. Properties file is used to set properties like: </a:t>
            </a:r>
            <a:r>
              <a:rPr lang="en-US" sz="1200" b="1" dirty="0"/>
              <a:t>server-port = 8082</a:t>
            </a:r>
            <a:r>
              <a:rPr lang="en-US" sz="1200" dirty="0"/>
              <a:t> and many others. It helps to organize application properties.</a:t>
            </a:r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YAML Support</a:t>
            </a:r>
          </a:p>
          <a:p>
            <a:pPr lvl="1" algn="just"/>
            <a:r>
              <a:rPr lang="en-US" sz="1200" dirty="0"/>
              <a:t>It provides convenient way for specifying hierarchical configuration. It is a superset of JSON. The </a:t>
            </a:r>
            <a:r>
              <a:rPr lang="en-US" sz="1200" dirty="0" err="1"/>
              <a:t>SpringApplication</a:t>
            </a:r>
            <a:r>
              <a:rPr lang="en-US" sz="1200" dirty="0"/>
              <a:t> class automatically support YAML. It is successful alternative of properties.</a:t>
            </a:r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Type-safe Configuration</a:t>
            </a:r>
          </a:p>
          <a:p>
            <a:pPr lvl="1" algn="just"/>
            <a:r>
              <a:rPr lang="en-US" sz="1200" dirty="0"/>
              <a:t>Strong type-safe configuration is provided to govern and validate the configuration of application. Application configuration is always a crucial task which should be type-safe. We can also use annotation provided by this library.</a:t>
            </a:r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Logging</a:t>
            </a:r>
          </a:p>
          <a:p>
            <a:pPr lvl="1" algn="just"/>
            <a:r>
              <a:rPr lang="en-US" sz="1200" dirty="0"/>
              <a:t>Spring Boot uses Common logging for all internal logging. Logging dependencies are managed by default. We should not change logging dependencies, if there is no required customization is needed.</a:t>
            </a:r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Security</a:t>
            </a:r>
          </a:p>
          <a:p>
            <a:pPr lvl="1" algn="just"/>
            <a:r>
              <a:rPr lang="en-US" sz="1200" dirty="0"/>
              <a:t>Spring Boot applications are spring bases web applications. So, it is secure by default with basic authentication on all HTTP endpoints. A rich set of Endpoints are available for develop a secure Spring Boot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7814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Autofit/>
          </a:bodyPr>
          <a:lstStyle/>
          <a:p>
            <a:r>
              <a:rPr lang="en-US" sz="2800" b="1" dirty="0"/>
              <a:t>Advantages of Spring Boot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58674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rgbClr val="C00000"/>
                </a:solidFill>
              </a:rPr>
              <a:t>Spring Boot works well with several servlet containers</a:t>
            </a:r>
          </a:p>
          <a:p>
            <a:pPr lvl="1" algn="just"/>
            <a:r>
              <a:rPr lang="en-US" sz="1600" dirty="0"/>
              <a:t>Spring Boot works well with some of the most popular embedded servlet containers. </a:t>
            </a:r>
          </a:p>
          <a:p>
            <a:pPr lvl="1" algn="just"/>
            <a:r>
              <a:rPr lang="en-US" sz="1600" dirty="0"/>
              <a:t>Spring Boot uses </a:t>
            </a:r>
            <a:r>
              <a:rPr lang="en-US" sz="1600" dirty="0">
                <a:hlinkClick r:id="rId2"/>
              </a:rPr>
              <a:t>Tomcat</a:t>
            </a:r>
            <a:r>
              <a:rPr lang="en-US" sz="1600" dirty="0"/>
              <a:t> as its default.</a:t>
            </a:r>
            <a:endParaRPr lang="en-US" sz="1600" b="1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Bootstrapping saves memory space</a:t>
            </a:r>
          </a:p>
          <a:p>
            <a:pPr lvl="1"/>
            <a:r>
              <a:rPr lang="en-US" sz="1600" dirty="0"/>
              <a:t>Spring Boot uses Boot Initializer to compile the source language.</a:t>
            </a:r>
          </a:p>
          <a:p>
            <a:pPr lvl="1" algn="just"/>
            <a:r>
              <a:rPr lang="en-US" sz="1600" dirty="0"/>
              <a:t>This bootstrapping technique makes it possible for users to save space on their devices and load applications quickly. </a:t>
            </a:r>
            <a:endParaRPr lang="en-US" sz="1600" b="1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Decreased boilerplate code</a:t>
            </a:r>
          </a:p>
          <a:p>
            <a:pPr lvl="1" algn="just"/>
            <a:r>
              <a:rPr lang="en-US" sz="1600" dirty="0"/>
              <a:t>Spring Boot’s in-memory database and embedded server (Tomcat) decrease or eliminate the boilerplate code typically needed to set up an application. </a:t>
            </a:r>
            <a:endParaRPr lang="en-US" sz="1600" b="1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No XML configuration required</a:t>
            </a:r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WAR files are not required</a:t>
            </a:r>
          </a:p>
          <a:p>
            <a:pPr lvl="1" algn="just"/>
            <a:r>
              <a:rPr lang="en-US" sz="1600" dirty="0"/>
              <a:t>Spring Boot can rely on JAR (Java resource). It may use WAR (web application resource) files, they are not necessary</a:t>
            </a:r>
            <a:endParaRPr lang="en-US" sz="1600" b="1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POM dependency management</a:t>
            </a:r>
          </a:p>
          <a:p>
            <a:pPr lvl="1" algn="just"/>
            <a:r>
              <a:rPr lang="en-US" sz="1600" dirty="0"/>
              <a:t>Spring Boot doesn’t force to use a parent POM (project object model).</a:t>
            </a:r>
          </a:p>
          <a:p>
            <a:pPr lvl="1" algn="just"/>
            <a:r>
              <a:rPr lang="en-US" sz="1600" dirty="0"/>
              <a:t>Adding the spring-boot-dependencies artifact will manage dependencies without relying on a parent POM or XML file..</a:t>
            </a:r>
            <a:endParaRPr lang="en-US" sz="1600" b="1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A large community of helpful users</a:t>
            </a:r>
          </a:p>
          <a:p>
            <a:pPr lvl="1" algn="just"/>
            <a:r>
              <a:rPr lang="en-US" sz="1600" dirty="0"/>
              <a:t>Spring Boot has a large community of users full of people who enjoy sharing their insights and creations.</a:t>
            </a:r>
            <a:endParaRPr lang="en-US" sz="1600" b="1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3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82562"/>
          </a:xfrm>
        </p:spPr>
        <p:txBody>
          <a:bodyPr>
            <a:noAutofit/>
          </a:bodyPr>
          <a:lstStyle/>
          <a:p>
            <a:r>
              <a:rPr lang="en-US" sz="2000" b="1" dirty="0"/>
              <a:t>Breaking the monolithic way of developing software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457200"/>
            <a:ext cx="6934200" cy="64008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rgbClr val="0000FF"/>
                </a:solidFill>
              </a:rPr>
              <a:t>Monolithic architecture</a:t>
            </a:r>
          </a:p>
          <a:p>
            <a:pPr lvl="1" algn="just"/>
            <a:r>
              <a:rPr lang="en-US" sz="1800" dirty="0"/>
              <a:t>In monolithic application, </a:t>
            </a:r>
            <a:r>
              <a:rPr lang="en-US" sz="1800" b="1" dirty="0">
                <a:solidFill>
                  <a:srgbClr val="C00000"/>
                </a:solidFill>
              </a:rPr>
              <a:t>“mono” </a:t>
            </a:r>
            <a:r>
              <a:rPr lang="en-US" sz="1800" dirty="0">
                <a:solidFill>
                  <a:srgbClr val="C00000"/>
                </a:solidFill>
              </a:rPr>
              <a:t>represents the single codebase </a:t>
            </a:r>
            <a:r>
              <a:rPr lang="en-US" sz="1800" dirty="0"/>
              <a:t>containing all the required functionalities</a:t>
            </a:r>
          </a:p>
          <a:p>
            <a:pPr lvl="1" algn="just"/>
            <a:r>
              <a:rPr lang="en-US" sz="1800" dirty="0"/>
              <a:t>If all the </a:t>
            </a:r>
            <a:r>
              <a:rPr lang="en-US" sz="1800" dirty="0">
                <a:solidFill>
                  <a:srgbClr val="C00000"/>
                </a:solidFill>
              </a:rPr>
              <a:t>functionalities</a:t>
            </a:r>
            <a:r>
              <a:rPr lang="en-US" sz="1800" dirty="0"/>
              <a:t> of a project exist in a </a:t>
            </a:r>
            <a:r>
              <a:rPr lang="en-US" sz="1800" dirty="0">
                <a:solidFill>
                  <a:srgbClr val="C00000"/>
                </a:solidFill>
              </a:rPr>
              <a:t>single codebase</a:t>
            </a:r>
            <a:r>
              <a:rPr lang="en-US" sz="1800" dirty="0"/>
              <a:t>, then that application is known as a </a:t>
            </a:r>
            <a:r>
              <a:rPr lang="en-US" sz="1800" dirty="0">
                <a:solidFill>
                  <a:srgbClr val="C00000"/>
                </a:solidFill>
              </a:rPr>
              <a:t>monolithic application</a:t>
            </a:r>
            <a:r>
              <a:rPr lang="en-US" sz="1800" dirty="0"/>
              <a:t>. </a:t>
            </a:r>
          </a:p>
          <a:p>
            <a:pPr lvl="2" algn="just"/>
            <a:r>
              <a:rPr lang="en-US" sz="1800" dirty="0"/>
              <a:t>As an example, if we are given a </a:t>
            </a:r>
            <a:r>
              <a:rPr lang="en-US" sz="1800" dirty="0">
                <a:solidFill>
                  <a:srgbClr val="C00000"/>
                </a:solidFill>
              </a:rPr>
              <a:t>problem statement </a:t>
            </a:r>
            <a:r>
              <a:rPr lang="en-US" sz="1800" dirty="0"/>
              <a:t>and were asked to </a:t>
            </a:r>
            <a:r>
              <a:rPr lang="en-US" sz="1800" dirty="0">
                <a:solidFill>
                  <a:srgbClr val="C00000"/>
                </a:solidFill>
              </a:rPr>
              <a:t>design a system </a:t>
            </a:r>
            <a:r>
              <a:rPr lang="en-US" sz="1800" dirty="0"/>
              <a:t>with </a:t>
            </a:r>
            <a:r>
              <a:rPr lang="en-US" sz="1800" dirty="0">
                <a:solidFill>
                  <a:srgbClr val="C00000"/>
                </a:solidFill>
              </a:rPr>
              <a:t>various functionalities</a:t>
            </a:r>
            <a:r>
              <a:rPr lang="en-US" sz="1800" dirty="0"/>
              <a:t>. </a:t>
            </a:r>
          </a:p>
          <a:p>
            <a:pPr lvl="2" algn="just"/>
            <a:r>
              <a:rPr lang="en-US" sz="1800" dirty="0"/>
              <a:t>The entire application is </a:t>
            </a:r>
            <a:r>
              <a:rPr lang="en-US" sz="1800" dirty="0">
                <a:solidFill>
                  <a:srgbClr val="C00000"/>
                </a:solidFill>
              </a:rPr>
              <a:t>tested and deployed </a:t>
            </a:r>
            <a:r>
              <a:rPr lang="en-US" sz="1800" dirty="0"/>
              <a:t>at once </a:t>
            </a:r>
          </a:p>
          <a:p>
            <a:pPr algn="just"/>
            <a:r>
              <a:rPr lang="en-US" sz="1800" b="1" dirty="0">
                <a:solidFill>
                  <a:srgbClr val="0000FF"/>
                </a:solidFill>
              </a:rPr>
              <a:t> Micro Services</a:t>
            </a:r>
          </a:p>
          <a:p>
            <a:pPr lvl="1" algn="just"/>
            <a:r>
              <a:rPr lang="en-US" sz="1800" dirty="0"/>
              <a:t>It is an </a:t>
            </a:r>
            <a:r>
              <a:rPr lang="en-US" sz="1800" dirty="0">
                <a:solidFill>
                  <a:srgbClr val="C00000"/>
                </a:solidFill>
              </a:rPr>
              <a:t>architectural development style </a:t>
            </a:r>
          </a:p>
          <a:p>
            <a:pPr lvl="2" algn="just"/>
            <a:r>
              <a:rPr lang="en-US" sz="1800" dirty="0"/>
              <a:t>The application is made up of smaller services</a:t>
            </a:r>
          </a:p>
          <a:p>
            <a:pPr lvl="1" algn="just"/>
            <a:r>
              <a:rPr lang="en-US" sz="1800" dirty="0"/>
              <a:t>Each service can have a </a:t>
            </a:r>
            <a:r>
              <a:rPr lang="en-US" sz="1800" dirty="0">
                <a:solidFill>
                  <a:srgbClr val="C00000"/>
                </a:solidFill>
              </a:rPr>
              <a:t>single functionality</a:t>
            </a:r>
            <a:r>
              <a:rPr lang="en-US" sz="1800" dirty="0"/>
              <a:t>, single data repository.</a:t>
            </a:r>
          </a:p>
          <a:p>
            <a:pPr lvl="1" algn="just"/>
            <a:r>
              <a:rPr lang="en-US" sz="1800" dirty="0">
                <a:solidFill>
                  <a:srgbClr val="C00000"/>
                </a:solidFill>
              </a:rPr>
              <a:t>Each service is independent of each other </a:t>
            </a:r>
            <a:r>
              <a:rPr lang="en-US" sz="1800" dirty="0"/>
              <a:t>so that the </a:t>
            </a:r>
            <a:r>
              <a:rPr lang="en-US" sz="1800" dirty="0">
                <a:solidFill>
                  <a:srgbClr val="C00000"/>
                </a:solidFill>
              </a:rPr>
              <a:t>change in one service doesn’t impact the whole application</a:t>
            </a:r>
            <a:r>
              <a:rPr lang="en-US" sz="1800" dirty="0"/>
              <a:t>.</a:t>
            </a:r>
          </a:p>
          <a:p>
            <a:pPr lvl="1" algn="just"/>
            <a:r>
              <a:rPr lang="en-US" sz="1800" dirty="0"/>
              <a:t>Each   service   can   </a:t>
            </a:r>
            <a:r>
              <a:rPr lang="en-US" sz="1800" dirty="0">
                <a:solidFill>
                  <a:srgbClr val="C00000"/>
                </a:solidFill>
              </a:rPr>
              <a:t>communicate</a:t>
            </a:r>
            <a:r>
              <a:rPr lang="en-US" sz="1800" dirty="0"/>
              <a:t>   with   each   other   using   </a:t>
            </a:r>
            <a:r>
              <a:rPr lang="en-US" sz="1800" b="1" dirty="0">
                <a:solidFill>
                  <a:srgbClr val="C00000"/>
                </a:solidFill>
              </a:rPr>
              <a:t>Inter   Process Communication </a:t>
            </a: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b="1" dirty="0">
                <a:solidFill>
                  <a:srgbClr val="C00000"/>
                </a:solidFill>
              </a:rPr>
              <a:t>IPC</a:t>
            </a:r>
            <a:r>
              <a:rPr lang="en-US" sz="1800" dirty="0"/>
              <a:t>) calls via web services/APIs. </a:t>
            </a:r>
          </a:p>
          <a:p>
            <a:pPr lvl="1" algn="just"/>
            <a:r>
              <a:rPr lang="en-US" sz="1800" dirty="0">
                <a:solidFill>
                  <a:srgbClr val="C00000"/>
                </a:solidFill>
              </a:rPr>
              <a:t>Each service can be tested independently</a:t>
            </a:r>
            <a:endParaRPr lang="en-US" sz="1800" dirty="0"/>
          </a:p>
          <a:p>
            <a:pPr lvl="1" algn="just"/>
            <a:r>
              <a:rPr lang="en-US" sz="1800" dirty="0"/>
              <a:t>Deploying each application independently in an isolated environment which can share different external services.</a:t>
            </a:r>
          </a:p>
          <a:p>
            <a:pPr algn="just"/>
            <a:endParaRPr lang="en-US" sz="1800" dirty="0"/>
          </a:p>
        </p:txBody>
      </p:sp>
      <p:pic>
        <p:nvPicPr>
          <p:cNvPr id="2050" name="Picture 2" descr="https://media.geeksforgeeks.org/wp-content/uploads/20200322175817/monolit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61" y="435006"/>
            <a:ext cx="158146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geeksforgeeks.org/wp-content/uploads/20200322182733/microservi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22" y="3889159"/>
            <a:ext cx="2228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40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92"/>
            <a:ext cx="8229600" cy="427608"/>
          </a:xfrm>
        </p:spPr>
        <p:txBody>
          <a:bodyPr>
            <a:noAutofit/>
          </a:bodyPr>
          <a:lstStyle/>
          <a:p>
            <a:r>
              <a:rPr lang="en-US" sz="3600" dirty="0"/>
              <a:t>Micro Services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4525963"/>
          </a:xfrm>
        </p:spPr>
        <p:txBody>
          <a:bodyPr>
            <a:noAutofit/>
          </a:bodyPr>
          <a:lstStyle/>
          <a:p>
            <a:r>
              <a:rPr lang="en-US" sz="1800" dirty="0"/>
              <a:t>When to use micro services?</a:t>
            </a:r>
          </a:p>
          <a:p>
            <a:pPr lvl="1" algn="just"/>
            <a:r>
              <a:rPr lang="en-US" sz="1800" dirty="0">
                <a:solidFill>
                  <a:srgbClr val="0000FF"/>
                </a:solidFill>
              </a:rPr>
              <a:t>Migrate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legacy applications </a:t>
            </a:r>
            <a:r>
              <a:rPr lang="en-US" sz="1800" dirty="0"/>
              <a:t>to the </a:t>
            </a:r>
            <a:r>
              <a:rPr lang="en-US" sz="1800" dirty="0">
                <a:solidFill>
                  <a:srgbClr val="C00000"/>
                </a:solidFill>
              </a:rPr>
              <a:t>new technology</a:t>
            </a:r>
          </a:p>
          <a:p>
            <a:pPr lvl="1" algn="just"/>
            <a:r>
              <a:rPr lang="en-US" sz="1800" dirty="0">
                <a:solidFill>
                  <a:srgbClr val="0000FF"/>
                </a:solidFill>
              </a:rPr>
              <a:t>Changing  technology  stack  for  one  service  </a:t>
            </a:r>
            <a:r>
              <a:rPr lang="en-US" sz="1800" dirty="0">
                <a:solidFill>
                  <a:srgbClr val="C00000"/>
                </a:solidFill>
              </a:rPr>
              <a:t>would  not  affect  </a:t>
            </a:r>
            <a:r>
              <a:rPr lang="en-US" sz="1800" dirty="0"/>
              <a:t>the  </a:t>
            </a:r>
            <a:r>
              <a:rPr lang="en-US" sz="1800" dirty="0">
                <a:solidFill>
                  <a:srgbClr val="C00000"/>
                </a:solidFill>
              </a:rPr>
              <a:t>whole application.</a:t>
            </a:r>
          </a:p>
          <a:p>
            <a:pPr lvl="1" algn="just"/>
            <a:r>
              <a:rPr lang="en-US" sz="1800" dirty="0"/>
              <a:t>Create </a:t>
            </a:r>
            <a:r>
              <a:rPr lang="en-US" sz="1800" dirty="0">
                <a:solidFill>
                  <a:srgbClr val="C00000"/>
                </a:solidFill>
              </a:rPr>
              <a:t>high-performance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C00000"/>
                </a:solidFill>
              </a:rPr>
              <a:t>scalable services </a:t>
            </a:r>
            <a:r>
              <a:rPr lang="en-US" sz="1800" dirty="0"/>
              <a:t>which only </a:t>
            </a:r>
            <a:r>
              <a:rPr lang="en-US" sz="1800" dirty="0">
                <a:solidFill>
                  <a:srgbClr val="0000FF"/>
                </a:solidFill>
              </a:rPr>
              <a:t>serves the single purpose </a:t>
            </a:r>
            <a:r>
              <a:rPr lang="en-US" sz="1800" dirty="0"/>
              <a:t>that requires high computation/memory/resources.</a:t>
            </a:r>
          </a:p>
          <a:p>
            <a:pPr lvl="1" algn="just"/>
            <a:r>
              <a:rPr lang="en-US" sz="1800" dirty="0"/>
              <a:t>Experiment  with  the  </a:t>
            </a:r>
            <a:r>
              <a:rPr lang="en-US" sz="1800" dirty="0">
                <a:solidFill>
                  <a:srgbClr val="C00000"/>
                </a:solidFill>
              </a:rPr>
              <a:t>Agile  methodology  </a:t>
            </a:r>
            <a:r>
              <a:rPr lang="en-US" sz="1800" dirty="0"/>
              <a:t>where  requirements  come  in periodic intervals and the same can be delivered in a short span of time </a:t>
            </a:r>
            <a:r>
              <a:rPr lang="en-US" sz="1800" dirty="0">
                <a:solidFill>
                  <a:srgbClr val="0000FF"/>
                </a:solidFill>
              </a:rPr>
              <a:t>unlike monolithic </a:t>
            </a:r>
            <a:r>
              <a:rPr lang="en-US" sz="1800" dirty="0"/>
              <a:t>where </a:t>
            </a:r>
            <a:r>
              <a:rPr lang="en-US" sz="1800" dirty="0">
                <a:solidFill>
                  <a:srgbClr val="0000FF"/>
                </a:solidFill>
              </a:rPr>
              <a:t>all the bundles are installed at once</a:t>
            </a:r>
            <a:r>
              <a:rPr lang="en-US" sz="1800" dirty="0"/>
              <a:t>.</a:t>
            </a:r>
          </a:p>
          <a:p>
            <a:r>
              <a:rPr lang="en-US" sz="1800" dirty="0"/>
              <a:t>When not to use micro services?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Cost increased </a:t>
            </a:r>
            <a:r>
              <a:rPr lang="en-US" sz="1800" dirty="0"/>
              <a:t>since each </a:t>
            </a:r>
            <a:r>
              <a:rPr lang="en-US" sz="1800" dirty="0" err="1">
                <a:solidFill>
                  <a:srgbClr val="C00000"/>
                </a:solidFill>
              </a:rPr>
              <a:t>microservice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runs in </a:t>
            </a:r>
            <a:r>
              <a:rPr lang="en-US" sz="1800" dirty="0">
                <a:solidFill>
                  <a:srgbClr val="0000FF"/>
                </a:solidFill>
              </a:rPr>
              <a:t>isolated virtual machines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If the </a:t>
            </a:r>
            <a:r>
              <a:rPr lang="en-US" sz="1800" dirty="0">
                <a:solidFill>
                  <a:srgbClr val="C00000"/>
                </a:solidFill>
              </a:rPr>
              <a:t>development team is of small size</a:t>
            </a:r>
            <a:r>
              <a:rPr lang="en-US" sz="1800" dirty="0"/>
              <a:t>, then it must manage all independent small size services which may lead to big changes in the capacity and productivity of the team.</a:t>
            </a:r>
          </a:p>
          <a:p>
            <a:pPr lvl="2"/>
            <a:r>
              <a:rPr lang="en-US" sz="1400" dirty="0"/>
              <a:t>This can put a strain on all the operating units and the developers of that particular service.</a:t>
            </a:r>
          </a:p>
          <a:p>
            <a:pPr lvl="1"/>
            <a:r>
              <a:rPr lang="en-US" sz="1800" dirty="0"/>
              <a:t>If the </a:t>
            </a:r>
            <a:r>
              <a:rPr lang="en-US" sz="1800" dirty="0">
                <a:solidFill>
                  <a:srgbClr val="C00000"/>
                </a:solidFill>
              </a:rPr>
              <a:t>requirement is that tiny, </a:t>
            </a:r>
            <a:r>
              <a:rPr lang="en-US" sz="1800" dirty="0"/>
              <a:t>then </a:t>
            </a:r>
            <a:r>
              <a:rPr lang="en-US" sz="1800" dirty="0">
                <a:solidFill>
                  <a:srgbClr val="C00000"/>
                </a:solidFill>
              </a:rPr>
              <a:t>it cannot be further broken into different service creations.</a:t>
            </a:r>
          </a:p>
          <a:p>
            <a:pPr lvl="1"/>
            <a:r>
              <a:rPr lang="en-US" sz="1800" dirty="0"/>
              <a:t>Some </a:t>
            </a:r>
            <a:r>
              <a:rPr lang="en-US" sz="1800" dirty="0">
                <a:solidFill>
                  <a:srgbClr val="C00000"/>
                </a:solidFill>
              </a:rPr>
              <a:t>support of tools </a:t>
            </a:r>
            <a:r>
              <a:rPr lang="en-US" sz="1800" dirty="0"/>
              <a:t>in </a:t>
            </a:r>
            <a:r>
              <a:rPr lang="en-US" sz="1800" dirty="0">
                <a:solidFill>
                  <a:srgbClr val="C00000"/>
                </a:solidFill>
              </a:rPr>
              <a:t>legacy applications </a:t>
            </a:r>
            <a:r>
              <a:rPr lang="en-US" sz="1800" dirty="0">
                <a:solidFill>
                  <a:srgbClr val="0000FF"/>
                </a:solidFill>
              </a:rPr>
              <a:t>may not be supported in the </a:t>
            </a:r>
            <a:r>
              <a:rPr lang="en-US" sz="1800" dirty="0" err="1">
                <a:solidFill>
                  <a:srgbClr val="0000FF"/>
                </a:solidFill>
              </a:rPr>
              <a:t>microservice</a:t>
            </a:r>
            <a:r>
              <a:rPr lang="en-US" sz="1800" dirty="0">
                <a:solidFill>
                  <a:srgbClr val="0000FF"/>
                </a:solidFill>
              </a:rPr>
              <a:t> architecture</a:t>
            </a:r>
            <a:r>
              <a:rPr lang="en-US" sz="1800" dirty="0"/>
              <a:t> because of tool limitation.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403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 requirements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97139"/>
              </p:ext>
            </p:extLst>
          </p:nvPr>
        </p:nvGraphicFramePr>
        <p:xfrm>
          <a:off x="1600200" y="1752600"/>
          <a:ext cx="5943600" cy="158280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396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marL="650875" marR="650875" algn="ctr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spc="-11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1070" marR="941070" algn="ctr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spc="-11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ersion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17 and higher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Apache Maven</a:t>
                      </a:r>
                    </a:p>
                    <a:p>
                      <a:pPr marL="47625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Gradle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3.3 and higher</a:t>
                      </a:r>
                    </a:p>
                    <a:p>
                      <a:pPr marL="47625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6.3 and higher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Spring </a:t>
                      </a:r>
                      <a:r>
                        <a:rPr lang="en-US" sz="1600" spc="-9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ool Suite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3.9.4.RELEASE and higher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Eclipse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EE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and Web Developers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57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2365</Words>
  <Application>Microsoft Office PowerPoint</Application>
  <PresentationFormat>On-screen Show (4:3)</PresentationFormat>
  <Paragraphs>239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Spring Boot</vt:lpstr>
      <vt:lpstr>Introduction to Spring Boot</vt:lpstr>
      <vt:lpstr>Difference between Spring and Spring Boot</vt:lpstr>
      <vt:lpstr>What is dependency injection?</vt:lpstr>
      <vt:lpstr>Features of Spring Boot</vt:lpstr>
      <vt:lpstr>Advantages of Spring Boot</vt:lpstr>
      <vt:lpstr>Breaking the monolithic way of developing software</vt:lpstr>
      <vt:lpstr>Micro Services contd..</vt:lpstr>
      <vt:lpstr>System requirements</vt:lpstr>
      <vt:lpstr>The 12-factor app</vt:lpstr>
      <vt:lpstr>Spring Initializr</vt:lpstr>
      <vt:lpstr>Build Tools- Maven</vt:lpstr>
      <vt:lpstr>Understanding the entry point class </vt:lpstr>
      <vt:lpstr>SpringBootApplication annotation</vt:lpstr>
      <vt:lpstr>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sql</dc:creator>
  <cp:lastModifiedBy>RIZWANULLAH M0HAMMAD</cp:lastModifiedBy>
  <cp:revision>29</cp:revision>
  <dcterms:created xsi:type="dcterms:W3CDTF">2023-03-23T11:52:36Z</dcterms:created>
  <dcterms:modified xsi:type="dcterms:W3CDTF">2023-04-25T19:13:45Z</dcterms:modified>
</cp:coreProperties>
</file>