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60" r:id="rId6"/>
    <p:sldId id="261" r:id="rId7"/>
    <p:sldId id="286" r:id="rId8"/>
    <p:sldId id="262" r:id="rId9"/>
    <p:sldId id="287" r:id="rId10"/>
    <p:sldId id="288" r:id="rId11"/>
    <p:sldId id="263" r:id="rId12"/>
    <p:sldId id="289" r:id="rId13"/>
    <p:sldId id="264" r:id="rId14"/>
    <p:sldId id="290" r:id="rId15"/>
    <p:sldId id="266" r:id="rId16"/>
    <p:sldId id="259" r:id="rId17"/>
    <p:sldId id="291" r:id="rId18"/>
    <p:sldId id="292" r:id="rId19"/>
    <p:sldId id="293" r:id="rId20"/>
    <p:sldId id="310" r:id="rId21"/>
    <p:sldId id="294" r:id="rId22"/>
    <p:sldId id="295" r:id="rId23"/>
    <p:sldId id="296" r:id="rId24"/>
    <p:sldId id="318" r:id="rId25"/>
    <p:sldId id="320" r:id="rId26"/>
    <p:sldId id="297" r:id="rId27"/>
    <p:sldId id="319" r:id="rId28"/>
    <p:sldId id="298" r:id="rId29"/>
    <p:sldId id="299" r:id="rId30"/>
    <p:sldId id="312" r:id="rId31"/>
    <p:sldId id="317" r:id="rId32"/>
    <p:sldId id="300" r:id="rId33"/>
    <p:sldId id="314" r:id="rId34"/>
    <p:sldId id="301" r:id="rId35"/>
    <p:sldId id="316" r:id="rId36"/>
    <p:sldId id="303" r:id="rId37"/>
    <p:sldId id="304" r:id="rId38"/>
    <p:sldId id="305" r:id="rId39"/>
    <p:sldId id="315" r:id="rId40"/>
    <p:sldId id="309" r:id="rId41"/>
    <p:sldId id="306" r:id="rId42"/>
    <p:sldId id="307" r:id="rId43"/>
    <p:sldId id="308" r:id="rId44"/>
    <p:sldId id="31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3363-CCEA-45E1-BB46-1C22A6F2D4F4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www.jdbc-tutorial.com/images/jdbc-type1-driver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www.jdbc-tutorial.com/images/jdbc-type2-driver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Data Base Connectivity</a:t>
            </a:r>
          </a:p>
          <a:p>
            <a:r>
              <a:rPr lang="en-US" dirty="0"/>
              <a:t>UNIT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r>
              <a:rPr lang="en-US" sz="2600" b="1" dirty="0"/>
              <a:t>Advantage:</a:t>
            </a:r>
            <a:endParaRPr lang="en-US" sz="2600" dirty="0"/>
          </a:p>
          <a:p>
            <a:pPr lvl="1"/>
            <a:r>
              <a:rPr lang="en-US" sz="2600" dirty="0"/>
              <a:t>Better performance than Type 1 since no JDBC to ODBC translation is needed.</a:t>
            </a:r>
          </a:p>
          <a:p>
            <a:pPr>
              <a:buNone/>
            </a:pPr>
            <a:endParaRPr lang="en-US" sz="2600" dirty="0"/>
          </a:p>
          <a:p>
            <a:r>
              <a:rPr lang="en-US" sz="2600" b="1" dirty="0"/>
              <a:t>Disadvantage:</a:t>
            </a:r>
            <a:endParaRPr lang="en-US" sz="2600" dirty="0"/>
          </a:p>
          <a:p>
            <a:pPr lvl="1"/>
            <a:r>
              <a:rPr lang="en-US" sz="2600" dirty="0"/>
              <a:t>Native API must be installed in the Client System and hence Type 2 Drivers cannot be used for internet.</a:t>
            </a:r>
          </a:p>
          <a:p>
            <a:pPr lvl="1"/>
            <a:r>
              <a:rPr lang="en-US" sz="2600" dirty="0"/>
              <a:t>Type 2 Drivers are not written in the Java Language which forms the portability issues.</a:t>
            </a:r>
          </a:p>
          <a:p>
            <a:pPr lvl="1"/>
            <a:r>
              <a:rPr lang="en-US" sz="2600" dirty="0"/>
              <a:t>If we change the Database we have to change the native API as it is specific to the database.</a:t>
            </a:r>
          </a:p>
          <a:p>
            <a:pPr lvl="1"/>
            <a:r>
              <a:rPr lang="en-US" sz="2600" dirty="0"/>
              <a:t>Not safe for Threads.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3 Driver-JDBC Network Driver, partially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Translates JDBC to a DBMS independent network protocol</a:t>
            </a:r>
          </a:p>
          <a:p>
            <a:r>
              <a:rPr lang="en-US" sz="2800" dirty="0"/>
              <a:t>Typically talks directly with a middleware product which in turn talks to the RDBMS</a:t>
            </a:r>
          </a:p>
          <a:p>
            <a:pPr lvl="1"/>
            <a:r>
              <a:rPr lang="en-US" sz="2400" dirty="0"/>
              <a:t>Jaguar, </a:t>
            </a:r>
            <a:r>
              <a:rPr lang="en-US" sz="2400" dirty="0" err="1"/>
              <a:t>DBAnywhere</a:t>
            </a:r>
            <a:r>
              <a:rPr lang="en-US" sz="2400" dirty="0"/>
              <a:t>, </a:t>
            </a:r>
            <a:r>
              <a:rPr lang="en-US" sz="2400" dirty="0" err="1"/>
              <a:t>SequeLink</a:t>
            </a:r>
            <a:endParaRPr lang="en-US" sz="2400" dirty="0"/>
          </a:p>
          <a:p>
            <a:r>
              <a:rPr lang="en-US" sz="2800" dirty="0"/>
              <a:t>Most flexible driver type all java</a:t>
            </a:r>
          </a:p>
          <a:p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4267200"/>
            <a:ext cx="7772400" cy="2438400"/>
            <a:chOff x="457200" y="2971800"/>
            <a:chExt cx="7772400" cy="2438400"/>
          </a:xfrm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457200" y="2971800"/>
              <a:ext cx="3429000" cy="1447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09600" y="32004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685800" y="3352800"/>
              <a:ext cx="12192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Client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438400" y="32004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514600" y="3352800"/>
              <a:ext cx="12192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JDBC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419600" y="3200400"/>
              <a:ext cx="1905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495800" y="3276600"/>
              <a:ext cx="175260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Vendor Middleware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934200" y="32004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7010400" y="3352800"/>
              <a:ext cx="12192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DB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752600" y="37338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581400" y="37338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6324600" y="37338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524000" y="4876800"/>
              <a:ext cx="10668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Tier 1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724400" y="4876800"/>
              <a:ext cx="9906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Tier 2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162800" y="4953000"/>
              <a:ext cx="10668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Tier 3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324600" y="32766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5052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324600" y="39624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 3: All Java/ Net-Protocol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839200" cy="528796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900" b="1" dirty="0"/>
              <a:t>Advantages:</a:t>
            </a:r>
            <a:endParaRPr lang="en-US" sz="1900" dirty="0"/>
          </a:p>
          <a:p>
            <a:pPr algn="just">
              <a:buNone/>
            </a:pPr>
            <a:r>
              <a:rPr lang="en-US" sz="1900" dirty="0"/>
              <a:t>	a) Since the communication between client and the middleware server is database independent, there is no need for the vendor database library on the client machine.</a:t>
            </a:r>
          </a:p>
          <a:p>
            <a:pPr algn="just">
              <a:buNone/>
            </a:pPr>
            <a:r>
              <a:rPr lang="en-US" sz="1900" dirty="0"/>
              <a:t>	</a:t>
            </a:r>
          </a:p>
          <a:p>
            <a:pPr algn="just">
              <a:buNone/>
            </a:pPr>
            <a:r>
              <a:rPr lang="en-US" sz="1900" dirty="0"/>
              <a:t>	b) The middleware server can provide typical middleware services like caching (connections, query results, and so on), load balancing etc.,</a:t>
            </a:r>
          </a:p>
          <a:p>
            <a:pPr algn="just">
              <a:buNone/>
            </a:pPr>
            <a:r>
              <a:rPr lang="en-US" sz="1900" dirty="0"/>
              <a:t>	</a:t>
            </a:r>
          </a:p>
          <a:p>
            <a:pPr algn="just">
              <a:buNone/>
            </a:pPr>
            <a:r>
              <a:rPr lang="en-US" sz="1900" dirty="0"/>
              <a:t>	c) This driver is fully written in Java and hence portable.</a:t>
            </a:r>
          </a:p>
          <a:p>
            <a:pPr algn="just">
              <a:buNone/>
            </a:pPr>
            <a:r>
              <a:rPr lang="en-US" sz="1900" dirty="0"/>
              <a:t>	</a:t>
            </a:r>
          </a:p>
          <a:p>
            <a:pPr algn="just">
              <a:buNone/>
            </a:pPr>
            <a:r>
              <a:rPr lang="en-US" sz="1900" dirty="0"/>
              <a:t>	d) This driver is very flexible allows access to multiple databases using one driver. </a:t>
            </a:r>
          </a:p>
          <a:p>
            <a:pPr algn="just">
              <a:buNone/>
            </a:pPr>
            <a:r>
              <a:rPr lang="en-US" sz="1900" dirty="0"/>
              <a:t>	</a:t>
            </a:r>
          </a:p>
          <a:p>
            <a:pPr algn="just">
              <a:buNone/>
            </a:pPr>
            <a:r>
              <a:rPr lang="en-US" sz="1900" dirty="0"/>
              <a:t>	f) Type 3 driver Is more efficient amongst all driver types.</a:t>
            </a:r>
          </a:p>
          <a:p>
            <a:pPr algn="just">
              <a:buNone/>
            </a:pPr>
            <a:r>
              <a:rPr lang="en-US" sz="1900" dirty="0"/>
              <a:t> </a:t>
            </a:r>
          </a:p>
          <a:p>
            <a:pPr algn="just">
              <a:buNone/>
            </a:pPr>
            <a:r>
              <a:rPr lang="en-US" sz="1900" b="1" dirty="0"/>
              <a:t>Disadvantage:</a:t>
            </a:r>
            <a:endParaRPr lang="en-US" sz="1900" dirty="0"/>
          </a:p>
          <a:p>
            <a:pPr algn="just">
              <a:buNone/>
            </a:pPr>
            <a:r>
              <a:rPr lang="en-US" sz="1900" dirty="0"/>
              <a:t>Requires another server application to install and maintain.</a:t>
            </a:r>
          </a:p>
          <a:p>
            <a:pPr algn="just">
              <a:buNone/>
            </a:pPr>
            <a:r>
              <a:rPr lang="en-US" sz="1900" b="1" dirty="0"/>
              <a:t> </a:t>
            </a:r>
            <a:endParaRPr lang="en-US" sz="1900" dirty="0"/>
          </a:p>
          <a:p>
            <a:pPr algn="just"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4 Driver- All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Converts JDBC directly to native API used by the RDBMS</a:t>
            </a:r>
          </a:p>
          <a:p>
            <a:pPr algn="just"/>
            <a:r>
              <a:rPr lang="en-US" dirty="0"/>
              <a:t>Compiles into the application ,  applet or </a:t>
            </a:r>
            <a:r>
              <a:rPr lang="en-US" dirty="0" err="1"/>
              <a:t>servlet</a:t>
            </a:r>
            <a:r>
              <a:rPr lang="en-US" dirty="0"/>
              <a:t>; doesn’t require anything to be installed on client machine, except JVM</a:t>
            </a:r>
          </a:p>
          <a:p>
            <a:pPr algn="just"/>
            <a:r>
              <a:rPr lang="en-US" dirty="0"/>
              <a:t>Handiest driver type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8800" y="51816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53340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Client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0" y="51816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86200" y="54102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JDBC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3600" y="51816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0" y="5410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DB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71800" y="5638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953000" y="5638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Advantage:</a:t>
            </a:r>
            <a:endParaRPr lang="en-US" dirty="0"/>
          </a:p>
          <a:p>
            <a:pPr lvl="1" algn="just"/>
            <a:r>
              <a:rPr lang="en-US" dirty="0"/>
              <a:t>Web application mainly uses this driver.</a:t>
            </a:r>
          </a:p>
          <a:p>
            <a:pPr lvl="1" algn="just"/>
            <a:r>
              <a:rPr lang="en-US" dirty="0"/>
              <a:t>Number of translation layers is very less.</a:t>
            </a:r>
          </a:p>
          <a:p>
            <a:pPr lvl="1" algn="just"/>
            <a:r>
              <a:rPr lang="en-US" dirty="0"/>
              <a:t>You do not need to install special software on the client or server.</a:t>
            </a:r>
          </a:p>
          <a:p>
            <a:pPr algn="just"/>
            <a:r>
              <a:rPr lang="en-US" b="1" dirty="0"/>
              <a:t>Disadvantage:</a:t>
            </a:r>
            <a:endParaRPr lang="en-US" dirty="0"/>
          </a:p>
          <a:p>
            <a:pPr lvl="1" algn="just"/>
            <a:r>
              <a:rPr lang="en-US" dirty="0"/>
              <a:t>At client side, a separate driver is needed for each database.</a:t>
            </a:r>
          </a:p>
          <a:p>
            <a:pPr algn="just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4 Driver- All Java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- DRIVERS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28601" y="1295400"/>
            <a:ext cx="8509000" cy="5461000"/>
            <a:chOff x="0" y="76200"/>
            <a:chExt cx="8966201" cy="6527800"/>
          </a:xfrm>
        </p:grpSpPr>
        <p:sp>
          <p:nvSpPr>
            <p:cNvPr id="82" name="Rectangle 2"/>
            <p:cNvSpPr>
              <a:spLocks noChangeArrowheads="1"/>
            </p:cNvSpPr>
            <p:nvPr/>
          </p:nvSpPr>
          <p:spPr bwMode="auto">
            <a:xfrm>
              <a:off x="0" y="76200"/>
              <a:ext cx="1676400" cy="1676400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4"/>
            <p:cNvSpPr>
              <a:spLocks noChangeArrowheads="1"/>
            </p:cNvSpPr>
            <p:nvPr/>
          </p:nvSpPr>
          <p:spPr bwMode="auto">
            <a:xfrm>
              <a:off x="177800" y="330200"/>
              <a:ext cx="1092200" cy="6273800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rgbClr val="33CC33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JDBC</a:t>
              </a:r>
            </a:p>
          </p:txBody>
        </p:sp>
        <p:sp>
          <p:nvSpPr>
            <p:cNvPr id="84" name="Oval 5"/>
            <p:cNvSpPr>
              <a:spLocks noChangeArrowheads="1"/>
            </p:cNvSpPr>
            <p:nvPr/>
          </p:nvSpPr>
          <p:spPr bwMode="auto">
            <a:xfrm>
              <a:off x="1549400" y="1778000"/>
              <a:ext cx="1930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Type I</a:t>
              </a:r>
            </a:p>
            <a:p>
              <a:pPr algn="ctr"/>
              <a:r>
                <a:rPr lang="en-US">
                  <a:solidFill>
                    <a:schemeClr val="bg2"/>
                  </a:solidFill>
                </a:rPr>
                <a:t>“Bridge”</a:t>
              </a:r>
            </a:p>
          </p:txBody>
        </p:sp>
        <p:sp>
          <p:nvSpPr>
            <p:cNvPr id="85" name="Oval 6"/>
            <p:cNvSpPr>
              <a:spLocks noChangeArrowheads="1"/>
            </p:cNvSpPr>
            <p:nvPr/>
          </p:nvSpPr>
          <p:spPr bwMode="auto">
            <a:xfrm>
              <a:off x="1549400" y="2959100"/>
              <a:ext cx="1930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Type II</a:t>
              </a:r>
            </a:p>
            <a:p>
              <a:pPr algn="ctr"/>
              <a:r>
                <a:rPr lang="en-US">
                  <a:solidFill>
                    <a:schemeClr val="bg2"/>
                  </a:solidFill>
                </a:rPr>
                <a:t>“Native”</a:t>
              </a:r>
            </a:p>
          </p:txBody>
        </p:sp>
        <p:sp>
          <p:nvSpPr>
            <p:cNvPr id="86" name="Oval 7"/>
            <p:cNvSpPr>
              <a:spLocks noChangeArrowheads="1"/>
            </p:cNvSpPr>
            <p:nvPr/>
          </p:nvSpPr>
          <p:spPr bwMode="auto">
            <a:xfrm>
              <a:off x="1549400" y="4254500"/>
              <a:ext cx="1930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Type III</a:t>
              </a:r>
            </a:p>
            <a:p>
              <a:pPr algn="ctr"/>
              <a:r>
                <a:rPr lang="en-US">
                  <a:solidFill>
                    <a:schemeClr val="bg2"/>
                  </a:solidFill>
                </a:rPr>
                <a:t>“Middleware”</a:t>
              </a:r>
            </a:p>
          </p:txBody>
        </p:sp>
        <p:sp>
          <p:nvSpPr>
            <p:cNvPr id="87" name="Oval 8"/>
            <p:cNvSpPr>
              <a:spLocks noChangeArrowheads="1"/>
            </p:cNvSpPr>
            <p:nvPr/>
          </p:nvSpPr>
          <p:spPr bwMode="auto">
            <a:xfrm>
              <a:off x="1549400" y="5549900"/>
              <a:ext cx="1930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Type IV</a:t>
              </a:r>
            </a:p>
            <a:p>
              <a:pPr algn="ctr"/>
              <a:r>
                <a:rPr lang="en-US">
                  <a:solidFill>
                    <a:schemeClr val="bg2"/>
                  </a:solidFill>
                </a:rPr>
                <a:t>“Pure”</a:t>
              </a:r>
            </a:p>
          </p:txBody>
        </p:sp>
        <p:sp>
          <p:nvSpPr>
            <p:cNvPr id="88" name="Oval 9"/>
            <p:cNvSpPr>
              <a:spLocks noChangeArrowheads="1"/>
            </p:cNvSpPr>
            <p:nvPr/>
          </p:nvSpPr>
          <p:spPr bwMode="auto">
            <a:xfrm>
              <a:off x="3987800" y="1778000"/>
              <a:ext cx="1549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ODBC</a:t>
              </a:r>
            </a:p>
          </p:txBody>
        </p:sp>
        <p:sp>
          <p:nvSpPr>
            <p:cNvPr id="89" name="Oval 10"/>
            <p:cNvSpPr>
              <a:spLocks noChangeArrowheads="1"/>
            </p:cNvSpPr>
            <p:nvPr/>
          </p:nvSpPr>
          <p:spPr bwMode="auto">
            <a:xfrm>
              <a:off x="6121400" y="1778000"/>
              <a:ext cx="14732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ODBC</a:t>
              </a:r>
            </a:p>
            <a:p>
              <a:pPr algn="ctr"/>
              <a:r>
                <a:rPr lang="en-US">
                  <a:solidFill>
                    <a:schemeClr val="bg2"/>
                  </a:solidFill>
                </a:rPr>
                <a:t>Driver</a:t>
              </a:r>
            </a:p>
          </p:txBody>
        </p:sp>
        <p:sp>
          <p:nvSpPr>
            <p:cNvPr id="90" name="Oval 11"/>
            <p:cNvSpPr>
              <a:spLocks noChangeArrowheads="1"/>
            </p:cNvSpPr>
            <p:nvPr/>
          </p:nvSpPr>
          <p:spPr bwMode="auto">
            <a:xfrm>
              <a:off x="8027988" y="2616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12"/>
            <p:cNvSpPr>
              <a:spLocks noChangeArrowheads="1"/>
            </p:cNvSpPr>
            <p:nvPr/>
          </p:nvSpPr>
          <p:spPr bwMode="auto">
            <a:xfrm>
              <a:off x="8026400" y="1778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13"/>
            <p:cNvSpPr>
              <a:spLocks noChangeArrowheads="1"/>
            </p:cNvSpPr>
            <p:nvPr/>
          </p:nvSpPr>
          <p:spPr bwMode="auto">
            <a:xfrm>
              <a:off x="8027988" y="2540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8027988" y="2463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5"/>
            <p:cNvSpPr>
              <a:spLocks noChangeArrowheads="1"/>
            </p:cNvSpPr>
            <p:nvPr/>
          </p:nvSpPr>
          <p:spPr bwMode="auto">
            <a:xfrm>
              <a:off x="8027988" y="2387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6"/>
            <p:cNvSpPr>
              <a:spLocks noChangeArrowheads="1"/>
            </p:cNvSpPr>
            <p:nvPr/>
          </p:nvSpPr>
          <p:spPr bwMode="auto">
            <a:xfrm>
              <a:off x="8027988" y="2311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17"/>
            <p:cNvSpPr>
              <a:spLocks noChangeArrowheads="1"/>
            </p:cNvSpPr>
            <p:nvPr/>
          </p:nvSpPr>
          <p:spPr bwMode="auto">
            <a:xfrm>
              <a:off x="8027988" y="2235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18"/>
            <p:cNvSpPr>
              <a:spLocks noChangeArrowheads="1"/>
            </p:cNvSpPr>
            <p:nvPr/>
          </p:nvSpPr>
          <p:spPr bwMode="auto">
            <a:xfrm>
              <a:off x="8027988" y="2159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8027988" y="2082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20"/>
            <p:cNvSpPr>
              <a:spLocks noChangeArrowheads="1"/>
            </p:cNvSpPr>
            <p:nvPr/>
          </p:nvSpPr>
          <p:spPr bwMode="auto">
            <a:xfrm>
              <a:off x="8027988" y="2006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21"/>
            <p:cNvSpPr>
              <a:spLocks noChangeArrowheads="1"/>
            </p:cNvSpPr>
            <p:nvPr/>
          </p:nvSpPr>
          <p:spPr bwMode="auto">
            <a:xfrm>
              <a:off x="8027988" y="1930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Oval 22"/>
            <p:cNvSpPr>
              <a:spLocks noChangeArrowheads="1"/>
            </p:cNvSpPr>
            <p:nvPr/>
          </p:nvSpPr>
          <p:spPr bwMode="auto">
            <a:xfrm>
              <a:off x="8027988" y="1854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23"/>
            <p:cNvSpPr>
              <a:spLocks noChangeArrowheads="1"/>
            </p:cNvSpPr>
            <p:nvPr/>
          </p:nvSpPr>
          <p:spPr bwMode="auto">
            <a:xfrm>
              <a:off x="8027988" y="1778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25"/>
            <p:cNvSpPr>
              <a:spLocks noChangeArrowheads="1"/>
            </p:cNvSpPr>
            <p:nvPr/>
          </p:nvSpPr>
          <p:spPr bwMode="auto">
            <a:xfrm>
              <a:off x="4254500" y="2959100"/>
              <a:ext cx="1549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CLI (.lib)</a:t>
              </a:r>
            </a:p>
          </p:txBody>
        </p:sp>
        <p:sp>
          <p:nvSpPr>
            <p:cNvPr id="104" name="Oval 26"/>
            <p:cNvSpPr>
              <a:spLocks noChangeArrowheads="1"/>
            </p:cNvSpPr>
            <p:nvPr/>
          </p:nvSpPr>
          <p:spPr bwMode="auto">
            <a:xfrm>
              <a:off x="5664200" y="4216400"/>
              <a:ext cx="17780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Middleware</a:t>
              </a:r>
            </a:p>
            <a:p>
              <a:pPr algn="ctr"/>
              <a:r>
                <a:rPr lang="en-US">
                  <a:solidFill>
                    <a:schemeClr val="bg2"/>
                  </a:solidFill>
                </a:rPr>
                <a:t>Server</a:t>
              </a:r>
            </a:p>
          </p:txBody>
        </p:sp>
        <p:sp>
          <p:nvSpPr>
            <p:cNvPr id="105" name="Oval 27"/>
            <p:cNvSpPr>
              <a:spLocks noChangeArrowheads="1"/>
            </p:cNvSpPr>
            <p:nvPr/>
          </p:nvSpPr>
          <p:spPr bwMode="auto">
            <a:xfrm>
              <a:off x="8027988" y="3759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28"/>
            <p:cNvSpPr>
              <a:spLocks noChangeArrowheads="1"/>
            </p:cNvSpPr>
            <p:nvPr/>
          </p:nvSpPr>
          <p:spPr bwMode="auto">
            <a:xfrm>
              <a:off x="8026400" y="2921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29"/>
            <p:cNvSpPr>
              <a:spLocks noChangeArrowheads="1"/>
            </p:cNvSpPr>
            <p:nvPr/>
          </p:nvSpPr>
          <p:spPr bwMode="auto">
            <a:xfrm>
              <a:off x="8027988" y="3683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30"/>
            <p:cNvSpPr>
              <a:spLocks noChangeArrowheads="1"/>
            </p:cNvSpPr>
            <p:nvPr/>
          </p:nvSpPr>
          <p:spPr bwMode="auto">
            <a:xfrm>
              <a:off x="8027988" y="3606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31"/>
            <p:cNvSpPr>
              <a:spLocks noChangeArrowheads="1"/>
            </p:cNvSpPr>
            <p:nvPr/>
          </p:nvSpPr>
          <p:spPr bwMode="auto">
            <a:xfrm>
              <a:off x="8027988" y="3530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32"/>
            <p:cNvSpPr>
              <a:spLocks noChangeArrowheads="1"/>
            </p:cNvSpPr>
            <p:nvPr/>
          </p:nvSpPr>
          <p:spPr bwMode="auto">
            <a:xfrm>
              <a:off x="8027988" y="3454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8027988" y="3378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34"/>
            <p:cNvSpPr>
              <a:spLocks noChangeArrowheads="1"/>
            </p:cNvSpPr>
            <p:nvPr/>
          </p:nvSpPr>
          <p:spPr bwMode="auto">
            <a:xfrm>
              <a:off x="8027988" y="3302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35"/>
            <p:cNvSpPr>
              <a:spLocks noChangeArrowheads="1"/>
            </p:cNvSpPr>
            <p:nvPr/>
          </p:nvSpPr>
          <p:spPr bwMode="auto">
            <a:xfrm>
              <a:off x="8027988" y="3225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36"/>
            <p:cNvSpPr>
              <a:spLocks noChangeArrowheads="1"/>
            </p:cNvSpPr>
            <p:nvPr/>
          </p:nvSpPr>
          <p:spPr bwMode="auto">
            <a:xfrm>
              <a:off x="8027988" y="3149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37"/>
            <p:cNvSpPr>
              <a:spLocks noChangeArrowheads="1"/>
            </p:cNvSpPr>
            <p:nvPr/>
          </p:nvSpPr>
          <p:spPr bwMode="auto">
            <a:xfrm>
              <a:off x="8027988" y="3073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38"/>
            <p:cNvSpPr>
              <a:spLocks noChangeArrowheads="1"/>
            </p:cNvSpPr>
            <p:nvPr/>
          </p:nvSpPr>
          <p:spPr bwMode="auto">
            <a:xfrm>
              <a:off x="8027988" y="2997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39"/>
            <p:cNvSpPr>
              <a:spLocks noChangeArrowheads="1"/>
            </p:cNvSpPr>
            <p:nvPr/>
          </p:nvSpPr>
          <p:spPr bwMode="auto">
            <a:xfrm>
              <a:off x="8027988" y="2921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1"/>
            <p:cNvSpPr>
              <a:spLocks noChangeArrowheads="1"/>
            </p:cNvSpPr>
            <p:nvPr/>
          </p:nvSpPr>
          <p:spPr bwMode="auto">
            <a:xfrm>
              <a:off x="8027988" y="5054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8026400" y="4216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43"/>
            <p:cNvSpPr>
              <a:spLocks noChangeArrowheads="1"/>
            </p:cNvSpPr>
            <p:nvPr/>
          </p:nvSpPr>
          <p:spPr bwMode="auto">
            <a:xfrm>
              <a:off x="8027988" y="4978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44"/>
            <p:cNvSpPr>
              <a:spLocks noChangeArrowheads="1"/>
            </p:cNvSpPr>
            <p:nvPr/>
          </p:nvSpPr>
          <p:spPr bwMode="auto">
            <a:xfrm>
              <a:off x="8027988" y="4902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45"/>
            <p:cNvSpPr>
              <a:spLocks noChangeArrowheads="1"/>
            </p:cNvSpPr>
            <p:nvPr/>
          </p:nvSpPr>
          <p:spPr bwMode="auto">
            <a:xfrm>
              <a:off x="8027988" y="4826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46"/>
            <p:cNvSpPr>
              <a:spLocks noChangeArrowheads="1"/>
            </p:cNvSpPr>
            <p:nvPr/>
          </p:nvSpPr>
          <p:spPr bwMode="auto">
            <a:xfrm>
              <a:off x="8027988" y="4749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47"/>
            <p:cNvSpPr>
              <a:spLocks noChangeArrowheads="1"/>
            </p:cNvSpPr>
            <p:nvPr/>
          </p:nvSpPr>
          <p:spPr bwMode="auto">
            <a:xfrm>
              <a:off x="8027988" y="4673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48"/>
            <p:cNvSpPr>
              <a:spLocks noChangeArrowheads="1"/>
            </p:cNvSpPr>
            <p:nvPr/>
          </p:nvSpPr>
          <p:spPr bwMode="auto">
            <a:xfrm>
              <a:off x="8027988" y="4597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49"/>
            <p:cNvSpPr>
              <a:spLocks noChangeArrowheads="1"/>
            </p:cNvSpPr>
            <p:nvPr/>
          </p:nvSpPr>
          <p:spPr bwMode="auto">
            <a:xfrm>
              <a:off x="8027988" y="4521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50"/>
            <p:cNvSpPr>
              <a:spLocks noChangeArrowheads="1"/>
            </p:cNvSpPr>
            <p:nvPr/>
          </p:nvSpPr>
          <p:spPr bwMode="auto">
            <a:xfrm>
              <a:off x="8027988" y="4445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Oval 51"/>
            <p:cNvSpPr>
              <a:spLocks noChangeArrowheads="1"/>
            </p:cNvSpPr>
            <p:nvPr/>
          </p:nvSpPr>
          <p:spPr bwMode="auto">
            <a:xfrm>
              <a:off x="8027988" y="4368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52"/>
            <p:cNvSpPr>
              <a:spLocks noChangeArrowheads="1"/>
            </p:cNvSpPr>
            <p:nvPr/>
          </p:nvSpPr>
          <p:spPr bwMode="auto">
            <a:xfrm>
              <a:off x="8027988" y="4292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53"/>
            <p:cNvSpPr>
              <a:spLocks noChangeArrowheads="1"/>
            </p:cNvSpPr>
            <p:nvPr/>
          </p:nvSpPr>
          <p:spPr bwMode="auto">
            <a:xfrm>
              <a:off x="8027988" y="4216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55"/>
            <p:cNvSpPr>
              <a:spLocks noChangeArrowheads="1"/>
            </p:cNvSpPr>
            <p:nvPr/>
          </p:nvSpPr>
          <p:spPr bwMode="auto">
            <a:xfrm>
              <a:off x="8027988" y="6350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56"/>
            <p:cNvSpPr>
              <a:spLocks noChangeArrowheads="1"/>
            </p:cNvSpPr>
            <p:nvPr/>
          </p:nvSpPr>
          <p:spPr bwMode="auto">
            <a:xfrm>
              <a:off x="8026400" y="5511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57"/>
            <p:cNvSpPr>
              <a:spLocks noChangeArrowheads="1"/>
            </p:cNvSpPr>
            <p:nvPr/>
          </p:nvSpPr>
          <p:spPr bwMode="auto">
            <a:xfrm>
              <a:off x="8027988" y="6273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58"/>
            <p:cNvSpPr>
              <a:spLocks noChangeArrowheads="1"/>
            </p:cNvSpPr>
            <p:nvPr/>
          </p:nvSpPr>
          <p:spPr bwMode="auto">
            <a:xfrm>
              <a:off x="8027988" y="6197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59"/>
            <p:cNvSpPr>
              <a:spLocks noChangeArrowheads="1"/>
            </p:cNvSpPr>
            <p:nvPr/>
          </p:nvSpPr>
          <p:spPr bwMode="auto">
            <a:xfrm>
              <a:off x="8027988" y="6121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60"/>
            <p:cNvSpPr>
              <a:spLocks noChangeArrowheads="1"/>
            </p:cNvSpPr>
            <p:nvPr/>
          </p:nvSpPr>
          <p:spPr bwMode="auto">
            <a:xfrm>
              <a:off x="8027988" y="6045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61"/>
            <p:cNvSpPr>
              <a:spLocks noChangeArrowheads="1"/>
            </p:cNvSpPr>
            <p:nvPr/>
          </p:nvSpPr>
          <p:spPr bwMode="auto">
            <a:xfrm>
              <a:off x="8027988" y="5969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62"/>
            <p:cNvSpPr>
              <a:spLocks noChangeArrowheads="1"/>
            </p:cNvSpPr>
            <p:nvPr/>
          </p:nvSpPr>
          <p:spPr bwMode="auto">
            <a:xfrm>
              <a:off x="8027988" y="5892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63"/>
            <p:cNvSpPr>
              <a:spLocks noChangeArrowheads="1"/>
            </p:cNvSpPr>
            <p:nvPr/>
          </p:nvSpPr>
          <p:spPr bwMode="auto">
            <a:xfrm>
              <a:off x="8027988" y="5816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64"/>
            <p:cNvSpPr>
              <a:spLocks noChangeArrowheads="1"/>
            </p:cNvSpPr>
            <p:nvPr/>
          </p:nvSpPr>
          <p:spPr bwMode="auto">
            <a:xfrm>
              <a:off x="8027988" y="5740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Oval 65"/>
            <p:cNvSpPr>
              <a:spLocks noChangeArrowheads="1"/>
            </p:cNvSpPr>
            <p:nvPr/>
          </p:nvSpPr>
          <p:spPr bwMode="auto">
            <a:xfrm>
              <a:off x="8027988" y="5664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66"/>
            <p:cNvSpPr>
              <a:spLocks noChangeArrowheads="1"/>
            </p:cNvSpPr>
            <p:nvPr/>
          </p:nvSpPr>
          <p:spPr bwMode="auto">
            <a:xfrm>
              <a:off x="8027988" y="5588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67"/>
            <p:cNvSpPr>
              <a:spLocks noChangeArrowheads="1"/>
            </p:cNvSpPr>
            <p:nvPr/>
          </p:nvSpPr>
          <p:spPr bwMode="auto">
            <a:xfrm>
              <a:off x="8027988" y="5511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69"/>
            <p:cNvSpPr>
              <a:spLocks noChangeShapeType="1"/>
            </p:cNvSpPr>
            <p:nvPr/>
          </p:nvSpPr>
          <p:spPr bwMode="auto">
            <a:xfrm>
              <a:off x="3429000" y="6019800"/>
              <a:ext cx="4495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70"/>
            <p:cNvSpPr>
              <a:spLocks noChangeShapeType="1"/>
            </p:cNvSpPr>
            <p:nvPr/>
          </p:nvSpPr>
          <p:spPr bwMode="auto">
            <a:xfrm>
              <a:off x="3429000" y="4724400"/>
              <a:ext cx="2209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>
              <a:off x="3467100" y="34290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72"/>
            <p:cNvSpPr>
              <a:spLocks noChangeShapeType="1"/>
            </p:cNvSpPr>
            <p:nvPr/>
          </p:nvSpPr>
          <p:spPr bwMode="auto">
            <a:xfrm>
              <a:off x="3467100" y="2209800"/>
              <a:ext cx="495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73"/>
            <p:cNvSpPr>
              <a:spLocks noChangeShapeType="1"/>
            </p:cNvSpPr>
            <p:nvPr/>
          </p:nvSpPr>
          <p:spPr bwMode="auto">
            <a:xfrm>
              <a:off x="5372100" y="22098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74"/>
            <p:cNvSpPr>
              <a:spLocks noChangeShapeType="1"/>
            </p:cNvSpPr>
            <p:nvPr/>
          </p:nvSpPr>
          <p:spPr bwMode="auto">
            <a:xfrm>
              <a:off x="7277100" y="22098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75"/>
            <p:cNvSpPr>
              <a:spLocks noChangeShapeType="1"/>
            </p:cNvSpPr>
            <p:nvPr/>
          </p:nvSpPr>
          <p:spPr bwMode="auto">
            <a:xfrm>
              <a:off x="5791200" y="3429000"/>
              <a:ext cx="2209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76"/>
            <p:cNvSpPr>
              <a:spLocks noChangeShapeType="1"/>
            </p:cNvSpPr>
            <p:nvPr/>
          </p:nvSpPr>
          <p:spPr bwMode="auto">
            <a:xfrm>
              <a:off x="7391400" y="4724400"/>
              <a:ext cx="6096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77"/>
            <p:cNvSpPr>
              <a:spLocks noChangeShapeType="1"/>
            </p:cNvSpPr>
            <p:nvPr/>
          </p:nvSpPr>
          <p:spPr bwMode="auto">
            <a:xfrm>
              <a:off x="1143000" y="3429000"/>
              <a:ext cx="381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78"/>
            <p:cNvSpPr>
              <a:spLocks noChangeShapeType="1"/>
            </p:cNvSpPr>
            <p:nvPr/>
          </p:nvSpPr>
          <p:spPr bwMode="auto">
            <a:xfrm>
              <a:off x="800100" y="22098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79"/>
            <p:cNvSpPr>
              <a:spLocks noChangeShapeType="1"/>
            </p:cNvSpPr>
            <p:nvPr/>
          </p:nvSpPr>
          <p:spPr bwMode="auto">
            <a:xfrm>
              <a:off x="800100" y="59436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80"/>
            <p:cNvSpPr>
              <a:spLocks noChangeShapeType="1"/>
            </p:cNvSpPr>
            <p:nvPr/>
          </p:nvSpPr>
          <p:spPr bwMode="auto">
            <a:xfrm>
              <a:off x="800100" y="47244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81"/>
            <p:cNvSpPr>
              <a:spLocks noChangeShapeType="1"/>
            </p:cNvSpPr>
            <p:nvPr/>
          </p:nvSpPr>
          <p:spPr bwMode="auto">
            <a:xfrm flipV="1">
              <a:off x="7239000" y="3810000"/>
              <a:ext cx="7620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82"/>
            <p:cNvSpPr>
              <a:spLocks noChangeShapeType="1"/>
            </p:cNvSpPr>
            <p:nvPr/>
          </p:nvSpPr>
          <p:spPr bwMode="auto">
            <a:xfrm>
              <a:off x="7086600" y="5105400"/>
              <a:ext cx="8382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JDBC Driver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Type 1 (Bridge)</a:t>
            </a:r>
          </a:p>
          <a:p>
            <a:pPr lvl="1"/>
            <a:r>
              <a:rPr lang="en-US" sz="1600" dirty="0"/>
              <a:t> JDBC-ODBC Bridge  (The JDBC-ODBC Bridge is an example of a Type 1 driver.)</a:t>
            </a:r>
          </a:p>
          <a:p>
            <a:r>
              <a:rPr lang="en-US" sz="1800" dirty="0"/>
              <a:t>Type 2 (Native)</a:t>
            </a:r>
          </a:p>
          <a:p>
            <a:pPr lvl="1"/>
            <a:r>
              <a:rPr lang="en-US" sz="1600" dirty="0"/>
              <a:t>Native API, partially java (Oracle's OCI (Oracle Call Interface) client-side driver is an 				example of a Type 2 driver.)</a:t>
            </a:r>
          </a:p>
          <a:p>
            <a:r>
              <a:rPr lang="en-US" sz="1800" dirty="0"/>
              <a:t>Type 3 (Middleware)</a:t>
            </a:r>
          </a:p>
          <a:p>
            <a:pPr lvl="1"/>
            <a:r>
              <a:rPr lang="en-US" sz="1600" dirty="0"/>
              <a:t>JDBC Network Driver, partially java</a:t>
            </a:r>
          </a:p>
          <a:p>
            <a:r>
              <a:rPr lang="en-US" sz="1800" dirty="0"/>
              <a:t>Type 4 (Pure)</a:t>
            </a:r>
          </a:p>
          <a:p>
            <a:pPr lvl="1"/>
            <a:r>
              <a:rPr lang="en-US" sz="1600" dirty="0"/>
              <a:t>100% Java </a:t>
            </a:r>
          </a:p>
          <a:p>
            <a:endParaRPr lang="en-US" sz="1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360738"/>
            <a:ext cx="2208212" cy="34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3490912"/>
            <a:ext cx="2151063" cy="329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4563" y="3573462"/>
            <a:ext cx="2338387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950" y="3429000"/>
            <a:ext cx="1924050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JDBC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JDBC process is divided in to five routines. These includes.</a:t>
            </a:r>
          </a:p>
          <a:p>
            <a:pPr algn="just">
              <a:buNone/>
            </a:pPr>
            <a:r>
              <a:rPr lang="en-US" dirty="0"/>
              <a:t>   1.Loading the JDBC driver.</a:t>
            </a:r>
          </a:p>
          <a:p>
            <a:pPr algn="just">
              <a:buNone/>
            </a:pPr>
            <a:r>
              <a:rPr lang="en-US" dirty="0"/>
              <a:t>   2.Connecting to the DBMS.</a:t>
            </a:r>
          </a:p>
          <a:p>
            <a:pPr algn="just">
              <a:buNone/>
            </a:pPr>
            <a:r>
              <a:rPr lang="en-US" dirty="0"/>
              <a:t>   3.Creating and executing a SQL statement.</a:t>
            </a:r>
          </a:p>
          <a:p>
            <a:pPr algn="just">
              <a:buNone/>
            </a:pPr>
            <a:r>
              <a:rPr lang="en-US" dirty="0"/>
              <a:t>   4.Processing data returned by the DBMS.</a:t>
            </a:r>
          </a:p>
          <a:p>
            <a:pPr algn="just">
              <a:buNone/>
            </a:pPr>
            <a:r>
              <a:rPr lang="en-US" dirty="0"/>
              <a:t>   5.Terminating the connection/Close the connection.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Loading the JDBC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jdbc</a:t>
            </a:r>
            <a:r>
              <a:rPr lang="en-US" dirty="0"/>
              <a:t> driver  must be  loaded before connecting to the DBMS.</a:t>
            </a:r>
          </a:p>
          <a:p>
            <a:r>
              <a:rPr lang="en-US" dirty="0"/>
              <a:t>The </a:t>
            </a:r>
            <a:r>
              <a:rPr lang="en-US" dirty="0" err="1"/>
              <a:t>Class.for</a:t>
            </a:r>
            <a:r>
              <a:rPr lang="en-US" dirty="0"/>
              <a:t> Name() method is used to load the JDBC driver </a:t>
            </a:r>
          </a:p>
          <a:p>
            <a:r>
              <a:rPr lang="en-US" b="1" dirty="0" err="1"/>
              <a:t>sun.jdbc.odbc.jdbc.odbcDriver</a:t>
            </a:r>
            <a:r>
              <a:rPr lang="en-US" dirty="0"/>
              <a:t> to  load the JDBC/</a:t>
            </a:r>
            <a:r>
              <a:rPr lang="en-US" dirty="0" err="1"/>
              <a:t>odbc</a:t>
            </a:r>
            <a:r>
              <a:rPr lang="en-US" dirty="0"/>
              <a:t> Bridge  driver as shown below: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	 </a:t>
            </a:r>
            <a:r>
              <a:rPr lang="en-US" b="1" dirty="0" err="1"/>
              <a:t>Class.forName</a:t>
            </a:r>
            <a:r>
              <a:rPr lang="en-US" b="1" dirty="0"/>
              <a:t>(“Type of the Driver”);</a:t>
            </a:r>
            <a:endParaRPr lang="en-US" dirty="0"/>
          </a:p>
          <a:p>
            <a:endParaRPr lang="en-US" dirty="0"/>
          </a:p>
          <a:p>
            <a:r>
              <a:rPr lang="en-GB" b="1" dirty="0"/>
              <a:t>Ex: </a:t>
            </a:r>
            <a:endParaRPr lang="en-US" dirty="0"/>
          </a:p>
          <a:p>
            <a:pPr lvl="1"/>
            <a:r>
              <a:rPr lang="en-GB" b="1" dirty="0"/>
              <a:t>JDBC-ODBC: </a:t>
            </a:r>
            <a:r>
              <a:rPr lang="en-GB" b="1" dirty="0" err="1"/>
              <a:t>sun.jdbc.odbc.JdbcOdbcDriver</a:t>
            </a:r>
            <a:r>
              <a:rPr lang="en-GB" b="1" dirty="0"/>
              <a:t> </a:t>
            </a:r>
            <a:endParaRPr lang="en-US" dirty="0"/>
          </a:p>
          <a:p>
            <a:pPr lvl="1"/>
            <a:r>
              <a:rPr lang="en-US" b="1" dirty="0"/>
              <a:t>Oracle driver: </a:t>
            </a:r>
            <a:r>
              <a:rPr lang="en-US" b="1" dirty="0" err="1"/>
              <a:t>oracle.jdbc.driver.OracleDriver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b="1" dirty="0" err="1"/>
              <a:t>MySQL</a:t>
            </a:r>
            <a:r>
              <a:rPr lang="en-US" b="1" dirty="0"/>
              <a:t>: </a:t>
            </a:r>
            <a:r>
              <a:rPr lang="en-US" b="1" dirty="0" err="1"/>
              <a:t>com.mysql.jdbc.Driver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2.Connecting to the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876799"/>
          </a:xfrm>
        </p:spPr>
        <p:txBody>
          <a:bodyPr>
            <a:normAutofit fontScale="47500" lnSpcReduction="20000"/>
          </a:bodyPr>
          <a:lstStyle/>
          <a:p>
            <a:r>
              <a:rPr lang="en-US" sz="6000" dirty="0"/>
              <a:t>Once the driver is loaded, the J2EE component must connect to the DBMS using the </a:t>
            </a:r>
            <a:r>
              <a:rPr lang="en-US" sz="6000" b="1" dirty="0" err="1"/>
              <a:t>DriverManger.getConnection</a:t>
            </a:r>
            <a:r>
              <a:rPr lang="en-US" sz="6000" b="1" dirty="0"/>
              <a:t>()</a:t>
            </a:r>
            <a:r>
              <a:rPr lang="en-US" sz="6000" dirty="0"/>
              <a:t> method.     </a:t>
            </a:r>
          </a:p>
          <a:p>
            <a:endParaRPr lang="en-US" sz="6000" dirty="0"/>
          </a:p>
          <a:p>
            <a:r>
              <a:rPr lang="en-US" sz="6000" dirty="0"/>
              <a:t>The </a:t>
            </a:r>
            <a:r>
              <a:rPr lang="en-US" sz="6000" b="1" dirty="0" err="1"/>
              <a:t>DriverManager.getConnection</a:t>
            </a:r>
            <a:r>
              <a:rPr lang="en-US" sz="6000" b="1" dirty="0"/>
              <a:t>()</a:t>
            </a:r>
            <a:r>
              <a:rPr lang="en-US" sz="6000" dirty="0"/>
              <a:t> method is passed the URL of the database and the user Id and Password if required by the DBMS.      </a:t>
            </a:r>
          </a:p>
          <a:p>
            <a:endParaRPr lang="en-US" sz="6000" dirty="0"/>
          </a:p>
          <a:p>
            <a:r>
              <a:rPr lang="en-US" sz="6000" dirty="0"/>
              <a:t>The </a:t>
            </a:r>
            <a:r>
              <a:rPr lang="en-US" sz="6000" dirty="0" err="1"/>
              <a:t>DriverManager.getConnection</a:t>
            </a:r>
            <a:r>
              <a:rPr lang="en-US" sz="6000" dirty="0"/>
              <a:t>() method returns the connection interface that is used throughout the process to reference the data base.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JDBC is a standard interface for connecting to relational databases from Java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The JDBC Classes and Interfaces are in the </a:t>
            </a:r>
            <a:r>
              <a:rPr lang="en-US" altLang="ko-KR" sz="2400" b="1" i="1" dirty="0">
                <a:ea typeface="굴림" pitchFamily="50" charset="-127"/>
              </a:rPr>
              <a:t>java.sql </a:t>
            </a:r>
            <a:r>
              <a:rPr lang="en-US" altLang="ko-KR" sz="2400" dirty="0">
                <a:ea typeface="굴림" pitchFamily="50" charset="-127"/>
              </a:rPr>
              <a:t>package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JDBC is Java API for executing SQL statements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Provides a standard API for tool/database developers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Possible to write database applications using a pure Java API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Easy to send SQL statements to virtually any relational database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pitchFamily="50" charset="-127"/>
              </a:rPr>
              <a:t>What does JDBC do?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Establish a </a:t>
            </a:r>
            <a:r>
              <a:rPr lang="en-US" altLang="ko-KR" sz="2400" dirty="0">
                <a:solidFill>
                  <a:srgbClr val="FF0066"/>
                </a:solidFill>
                <a:ea typeface="굴림" pitchFamily="50" charset="-127"/>
              </a:rPr>
              <a:t>connection</a:t>
            </a:r>
            <a:r>
              <a:rPr lang="en-US" altLang="ko-KR" sz="2400" dirty="0">
                <a:ea typeface="굴림" pitchFamily="50" charset="-127"/>
              </a:rPr>
              <a:t> with a database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Send SQL </a:t>
            </a:r>
            <a:r>
              <a:rPr lang="en-US" altLang="ko-KR" sz="2400" dirty="0">
                <a:solidFill>
                  <a:srgbClr val="FF0066"/>
                </a:solidFill>
                <a:ea typeface="굴림" pitchFamily="50" charset="-127"/>
              </a:rPr>
              <a:t>statements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Process the </a:t>
            </a:r>
            <a:r>
              <a:rPr lang="en-US" altLang="ko-KR" sz="2400" dirty="0">
                <a:solidFill>
                  <a:srgbClr val="FF0066"/>
                </a:solidFill>
                <a:ea typeface="굴림" pitchFamily="50" charset="-127"/>
              </a:rPr>
              <a:t>results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Connecting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url</a:t>
            </a:r>
            <a:r>
              <a:rPr lang="en-US" dirty="0"/>
              <a:t>=”</a:t>
            </a:r>
            <a:r>
              <a:rPr lang="en-US" dirty="0" err="1"/>
              <a:t>jdbc:odbc:EmployeeInformation</a:t>
            </a:r>
            <a:r>
              <a:rPr lang="en-US" dirty="0"/>
              <a:t>”;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Strting</a:t>
            </a:r>
            <a:r>
              <a:rPr lang="en-US" dirty="0"/>
              <a:t> user ID=””;</a:t>
            </a:r>
          </a:p>
          <a:p>
            <a:pPr>
              <a:buNone/>
            </a:pPr>
            <a:r>
              <a:rPr lang="en-US" dirty="0"/>
              <a:t> String password=””;</a:t>
            </a:r>
          </a:p>
          <a:p>
            <a:pPr>
              <a:buNone/>
            </a:pPr>
            <a:r>
              <a:rPr lang="en-US" dirty="0"/>
              <a:t>Connection con;</a:t>
            </a:r>
          </a:p>
          <a:p>
            <a:pPr>
              <a:buNone/>
            </a:pPr>
            <a:r>
              <a:rPr lang="en-US" dirty="0"/>
              <a:t> try</a:t>
            </a:r>
          </a:p>
          <a:p>
            <a:pPr>
              <a:buNone/>
            </a:pPr>
            <a:r>
              <a:rPr lang="en-US" dirty="0"/>
              <a:t>  {</a:t>
            </a:r>
          </a:p>
          <a:p>
            <a:pPr>
              <a:buNone/>
            </a:pPr>
            <a:r>
              <a:rPr lang="en-US" dirty="0"/>
              <a:t>    	</a:t>
            </a:r>
            <a:r>
              <a:rPr lang="en-US" dirty="0" err="1"/>
              <a:t>Class.forName</a:t>
            </a:r>
            <a:r>
              <a:rPr lang="en-US" dirty="0"/>
              <a:t>(“</a:t>
            </a:r>
            <a:r>
              <a:rPr lang="en-US" dirty="0" err="1"/>
              <a:t>sun.jdbc.odbc.JdbcOdbcDriver</a:t>
            </a:r>
            <a:r>
              <a:rPr lang="en-US" dirty="0"/>
              <a:t>”);</a:t>
            </a:r>
          </a:p>
          <a:p>
            <a:pPr>
              <a:buNone/>
            </a:pPr>
            <a:r>
              <a:rPr lang="en-US" dirty="0"/>
              <a:t> 	Con =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  <a:r>
              <a:rPr lang="en-US" dirty="0" err="1"/>
              <a:t>url,userID,password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3. Creating and executing a SQL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35563"/>
          </a:xfrm>
        </p:spPr>
        <p:txBody>
          <a:bodyPr>
            <a:noAutofit/>
          </a:bodyPr>
          <a:lstStyle/>
          <a:p>
            <a:pPr algn="just"/>
            <a:r>
              <a:rPr lang="en-US" sz="1400" dirty="0"/>
              <a:t>Next step after the JDBC driver is loaded and connection is successfully made with a particular database managed by the </a:t>
            </a:r>
            <a:r>
              <a:rPr lang="en-US" sz="1400" dirty="0" err="1"/>
              <a:t>DBMS,is</a:t>
            </a:r>
            <a:r>
              <a:rPr lang="en-US" sz="1400" dirty="0"/>
              <a:t> to send a SQL query to the DBMS for </a:t>
            </a:r>
            <a:r>
              <a:rPr lang="en-US" sz="1400" dirty="0" err="1"/>
              <a:t>processing.A</a:t>
            </a:r>
            <a:r>
              <a:rPr lang="en-US" sz="1400" dirty="0"/>
              <a:t> SQL query consists </a:t>
            </a:r>
            <a:r>
              <a:rPr lang="en-US" sz="1400" dirty="0" err="1"/>
              <a:t>ofa</a:t>
            </a:r>
            <a:r>
              <a:rPr lang="en-US" sz="1400" dirty="0"/>
              <a:t> a series of SQL commands that direct the DBMS to do something such has to return rows data to the J2EE components.</a:t>
            </a:r>
          </a:p>
          <a:p>
            <a:pPr algn="just"/>
            <a:r>
              <a:rPr lang="en-US" sz="1400" dirty="0"/>
              <a:t>          </a:t>
            </a:r>
          </a:p>
          <a:p>
            <a:pPr algn="just"/>
            <a:r>
              <a:rPr lang="en-US" sz="1400" dirty="0"/>
              <a:t>              </a:t>
            </a:r>
            <a:r>
              <a:rPr lang="en-US" sz="1400" dirty="0" err="1"/>
              <a:t>createStatement</a:t>
            </a:r>
            <a:r>
              <a:rPr lang="en-US" sz="1400" dirty="0"/>
              <a:t>() method of Connection is used to create a Statement </a:t>
            </a:r>
            <a:r>
              <a:rPr lang="en-US" sz="1400" dirty="0" err="1"/>
              <a:t>object.The</a:t>
            </a:r>
            <a:r>
              <a:rPr lang="en-US" sz="1400" dirty="0"/>
              <a:t> Statement object is  used to execute query and return a </a:t>
            </a:r>
            <a:r>
              <a:rPr lang="en-US" sz="1400" dirty="0" err="1"/>
              <a:t>ResultSet</a:t>
            </a:r>
            <a:r>
              <a:rPr lang="en-US" sz="1400" dirty="0"/>
              <a:t> object that contain the response from the DBMS which is usually one or more rows of information requested by the J2EE component.</a:t>
            </a:r>
          </a:p>
          <a:p>
            <a:pPr algn="just">
              <a:buNone/>
            </a:pPr>
            <a:r>
              <a:rPr lang="en-US" sz="1400" dirty="0" err="1"/>
              <a:t>Resultset</a:t>
            </a:r>
            <a:r>
              <a:rPr lang="en-US" sz="1400" dirty="0"/>
              <a:t> result;</a:t>
            </a:r>
          </a:p>
          <a:p>
            <a:pPr algn="just">
              <a:buNone/>
            </a:pPr>
            <a:r>
              <a:rPr lang="en-US" sz="1400" dirty="0"/>
              <a:t>        String </a:t>
            </a:r>
            <a:r>
              <a:rPr lang="en-US" sz="1400" dirty="0" err="1"/>
              <a:t>url</a:t>
            </a:r>
            <a:r>
              <a:rPr lang="en-US" sz="1400" dirty="0"/>
              <a:t>=”</a:t>
            </a:r>
            <a:r>
              <a:rPr lang="en-US" sz="1400" dirty="0" err="1"/>
              <a:t>jdbc:odbc:EmployeeInformation</a:t>
            </a:r>
            <a:r>
              <a:rPr lang="en-US" sz="1400" dirty="0"/>
              <a:t>”;</a:t>
            </a:r>
          </a:p>
          <a:p>
            <a:pPr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Strting</a:t>
            </a:r>
            <a:r>
              <a:rPr lang="en-US" sz="1400" dirty="0"/>
              <a:t> user ID=””;</a:t>
            </a:r>
          </a:p>
          <a:p>
            <a:pPr algn="just">
              <a:buNone/>
            </a:pPr>
            <a:r>
              <a:rPr lang="en-US" sz="1400" dirty="0"/>
              <a:t>     String password=””;</a:t>
            </a:r>
          </a:p>
          <a:p>
            <a:pPr algn="just">
              <a:buNone/>
            </a:pPr>
            <a:r>
              <a:rPr lang="en-US" sz="1400" dirty="0"/>
              <a:t>    Connection con;</a:t>
            </a:r>
          </a:p>
          <a:p>
            <a:pPr algn="just">
              <a:buNone/>
            </a:pPr>
            <a:r>
              <a:rPr lang="en-US" sz="1400" dirty="0"/>
              <a:t>    try</a:t>
            </a:r>
          </a:p>
          <a:p>
            <a:pPr algn="just">
              <a:buNone/>
            </a:pPr>
            <a:r>
              <a:rPr lang="en-US" sz="1400" dirty="0"/>
              <a:t>     {</a:t>
            </a:r>
          </a:p>
          <a:p>
            <a:pPr algn="just">
              <a:buNone/>
            </a:pPr>
            <a:r>
              <a:rPr lang="en-US" sz="1400" dirty="0"/>
              <a:t>    	</a:t>
            </a:r>
            <a:r>
              <a:rPr lang="en-US" sz="1400" dirty="0" err="1"/>
              <a:t>Class.forName</a:t>
            </a:r>
            <a:r>
              <a:rPr lang="en-US" sz="1400" dirty="0"/>
              <a:t>(“</a:t>
            </a:r>
            <a:r>
              <a:rPr lang="en-US" sz="1400" dirty="0" err="1"/>
              <a:t>sun.jdbc.odbc.JdbcOdbcDriver</a:t>
            </a:r>
            <a:r>
              <a:rPr lang="en-US" sz="1400" dirty="0"/>
              <a:t>”);</a:t>
            </a:r>
          </a:p>
          <a:p>
            <a:pPr algn="just">
              <a:buNone/>
            </a:pPr>
            <a:r>
              <a:rPr lang="en-US" sz="1400" dirty="0"/>
              <a:t> 	Connection con;</a:t>
            </a:r>
          </a:p>
          <a:p>
            <a:pPr algn="just">
              <a:buNone/>
            </a:pPr>
            <a:r>
              <a:rPr lang="en-US" sz="1400" dirty="0"/>
              <a:t>              con = </a:t>
            </a:r>
            <a:r>
              <a:rPr lang="en-US" sz="1400" dirty="0" err="1"/>
              <a:t>DriverManager.getConnection</a:t>
            </a:r>
            <a:r>
              <a:rPr lang="en-US" sz="1400" dirty="0"/>
              <a:t>(</a:t>
            </a:r>
            <a:r>
              <a:rPr lang="en-US" sz="1400" dirty="0" err="1"/>
              <a:t>url,userID,password</a:t>
            </a:r>
            <a:r>
              <a:rPr lang="en-US" sz="1400" dirty="0"/>
              <a:t>);</a:t>
            </a:r>
          </a:p>
          <a:p>
            <a:pPr algn="just">
              <a:buNone/>
            </a:pPr>
            <a:r>
              <a:rPr lang="en-US" sz="1400" dirty="0"/>
              <a:t>              Statement stat = </a:t>
            </a:r>
            <a:r>
              <a:rPr lang="en-US" sz="1400" dirty="0" err="1"/>
              <a:t>con.createStatement</a:t>
            </a:r>
            <a:r>
              <a:rPr lang="en-US" sz="1400" dirty="0"/>
              <a:t>();</a:t>
            </a:r>
          </a:p>
          <a:p>
            <a:pPr algn="just">
              <a:buNone/>
            </a:pPr>
            <a:r>
              <a:rPr lang="en-US" sz="1400" dirty="0"/>
              <a:t>              Result = </a:t>
            </a:r>
            <a:r>
              <a:rPr lang="en-US" sz="1400" dirty="0" err="1"/>
              <a:t>stat.executeQuery</a:t>
            </a:r>
            <a:r>
              <a:rPr lang="en-US" sz="1400" dirty="0"/>
              <a:t>(“select * from </a:t>
            </a:r>
            <a:r>
              <a:rPr lang="en-US" sz="1400" dirty="0" err="1"/>
              <a:t>emp</a:t>
            </a:r>
            <a:r>
              <a:rPr lang="en-US" sz="1400" dirty="0"/>
              <a:t>”);</a:t>
            </a:r>
          </a:p>
          <a:p>
            <a:pPr algn="just">
              <a:buNone/>
            </a:pPr>
            <a:r>
              <a:rPr lang="en-US" sz="1400" dirty="0"/>
              <a:t>     }</a:t>
            </a:r>
          </a:p>
          <a:p>
            <a:pPr algn="just"/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4. Process Data Returned by the DBMS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result returned by the DBMS is already assigned to the </a:t>
            </a:r>
            <a:r>
              <a:rPr lang="en-US" dirty="0" err="1"/>
              <a:t>ResultSet</a:t>
            </a:r>
            <a:r>
              <a:rPr lang="en-US" dirty="0"/>
              <a:t> object. </a:t>
            </a:r>
          </a:p>
          <a:p>
            <a:pPr algn="just"/>
            <a:r>
              <a:rPr lang="en-US" dirty="0"/>
              <a:t>The first time that the next() method of the </a:t>
            </a:r>
            <a:r>
              <a:rPr lang="en-US" dirty="0" err="1"/>
              <a:t>ResultSet</a:t>
            </a:r>
            <a:r>
              <a:rPr lang="en-US" dirty="0"/>
              <a:t> is called, the </a:t>
            </a:r>
            <a:r>
              <a:rPr lang="en-US" dirty="0" err="1"/>
              <a:t>ResultSet</a:t>
            </a:r>
            <a:r>
              <a:rPr lang="en-US" dirty="0"/>
              <a:t> pointer is positioned at the first row in the </a:t>
            </a:r>
            <a:r>
              <a:rPr lang="en-US" dirty="0" err="1"/>
              <a:t>ResultSet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It returns a Boolean value true or false</a:t>
            </a:r>
          </a:p>
          <a:p>
            <a:pPr lvl="1" algn="just"/>
            <a:r>
              <a:rPr lang="en-US" dirty="0"/>
              <a:t>If it is false , then it indicates that no rows are present in the </a:t>
            </a:r>
            <a:r>
              <a:rPr lang="en-US" dirty="0" err="1"/>
              <a:t>ResultSet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If it is true, then it indicates at least one row of data is present in the </a:t>
            </a:r>
            <a:r>
              <a:rPr lang="en-US" dirty="0" err="1"/>
              <a:t>ResultSet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getString</a:t>
            </a:r>
            <a:r>
              <a:rPr lang="en-US" dirty="0"/>
              <a:t>() method of the </a:t>
            </a:r>
            <a:r>
              <a:rPr lang="en-US" dirty="0" err="1"/>
              <a:t>ResultSet</a:t>
            </a:r>
            <a:r>
              <a:rPr lang="en-US" dirty="0"/>
              <a:t> object is used to copy the value of a specified column if in the current row of the </a:t>
            </a:r>
            <a:r>
              <a:rPr lang="en-US" dirty="0" err="1"/>
              <a:t>ResultSet</a:t>
            </a:r>
            <a:r>
              <a:rPr lang="en-US" dirty="0"/>
              <a:t> to a String object.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5.Terminate the Connection to the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Connection to DBMS is terminated by using the close() method of the Connection object once the J2EE component is finished accessing the DBMs.</a:t>
            </a:r>
          </a:p>
          <a:p>
            <a:pPr algn="just"/>
            <a:r>
              <a:rPr lang="en-US" dirty="0"/>
              <a:t>The Close() method throws an exception.</a:t>
            </a:r>
          </a:p>
          <a:p>
            <a:pPr algn="just"/>
            <a:r>
              <a:rPr lang="en-US" dirty="0"/>
              <a:t>Closing of the database connection automatically close the </a:t>
            </a:r>
            <a:r>
              <a:rPr lang="en-US" dirty="0" err="1"/>
              <a:t>resultset</a:t>
            </a:r>
            <a:r>
              <a:rPr lang="en-US" dirty="0"/>
              <a:t>.</a:t>
            </a:r>
          </a:p>
          <a:p>
            <a:pPr lvl="1" algn="just">
              <a:buNone/>
            </a:pPr>
            <a:r>
              <a:rPr lang="en-US" dirty="0"/>
              <a:t>	</a:t>
            </a:r>
            <a:r>
              <a:rPr lang="en-US" dirty="0" err="1"/>
              <a:t>con.close</a:t>
            </a:r>
            <a:r>
              <a:rPr lang="en-US" dirty="0"/>
              <a:t>();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forName</a:t>
            </a:r>
            <a:r>
              <a:rPr lang="en-US" dirty="0"/>
              <a:t>()</a:t>
            </a:r>
          </a:p>
          <a:p>
            <a:r>
              <a:rPr lang="en-US" dirty="0" err="1"/>
              <a:t>getConnection</a:t>
            </a:r>
            <a:r>
              <a:rPr lang="en-US" dirty="0"/>
              <a:t>()</a:t>
            </a:r>
          </a:p>
          <a:p>
            <a:r>
              <a:rPr lang="en-US" dirty="0"/>
              <a:t>Statement interface</a:t>
            </a:r>
          </a:p>
          <a:p>
            <a:r>
              <a:rPr lang="en-US" dirty="0" err="1"/>
              <a:t>Qurey</a:t>
            </a:r>
            <a:r>
              <a:rPr lang="en-US" dirty="0"/>
              <a:t> sending and retrieve</a:t>
            </a:r>
          </a:p>
          <a:p>
            <a:r>
              <a:rPr lang="en-US" dirty="0"/>
              <a:t>Process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65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A562-DFF8-9E5D-219E-5DD9ACC5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743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62B02-D853-30B3-740C-5282F642AAB3}"/>
              </a:ext>
            </a:extLst>
          </p:cNvPr>
          <p:cNvSpPr txBox="1"/>
          <p:nvPr/>
        </p:nvSpPr>
        <p:spPr>
          <a:xfrm>
            <a:off x="76200" y="685800"/>
            <a:ext cx="8991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import </a:t>
            </a:r>
            <a:r>
              <a:rPr lang="en-IN" b="1" dirty="0" err="1">
                <a:solidFill>
                  <a:srgbClr val="C00000"/>
                </a:solidFill>
              </a:rPr>
              <a:t>java.sql</a:t>
            </a:r>
            <a:r>
              <a:rPr lang="en-IN" b="1" dirty="0">
                <a:solidFill>
                  <a:srgbClr val="C00000"/>
                </a:solidFill>
              </a:rPr>
              <a:t>.*;</a:t>
            </a:r>
          </a:p>
          <a:p>
            <a:r>
              <a:rPr lang="en-IN" dirty="0"/>
              <a:t>public class JavaApplication12 {</a:t>
            </a:r>
          </a:p>
          <a:p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try</a:t>
            </a:r>
          </a:p>
          <a:p>
            <a:r>
              <a:rPr lang="en-IN" dirty="0"/>
              <a:t>     	{</a:t>
            </a:r>
          </a:p>
          <a:p>
            <a:r>
              <a:rPr lang="en-IN" dirty="0">
                <a:solidFill>
                  <a:srgbClr val="0033CC"/>
                </a:solidFill>
              </a:rPr>
              <a:t>         </a:t>
            </a:r>
            <a:r>
              <a:rPr lang="en-IN" b="1" dirty="0" err="1">
                <a:solidFill>
                  <a:srgbClr val="0033CC"/>
                </a:solidFill>
              </a:rPr>
              <a:t>Class.forName</a:t>
            </a:r>
            <a:r>
              <a:rPr lang="en-IN" b="1" dirty="0">
                <a:solidFill>
                  <a:srgbClr val="0033CC"/>
                </a:solidFill>
              </a:rPr>
              <a:t>("</a:t>
            </a:r>
            <a:r>
              <a:rPr lang="en-IN" b="1" dirty="0" err="1">
                <a:solidFill>
                  <a:srgbClr val="0033CC"/>
                </a:solidFill>
              </a:rPr>
              <a:t>net.ucanaccess.jdbc.UcanaccessDriver</a:t>
            </a:r>
            <a:r>
              <a:rPr lang="en-IN" b="1" dirty="0">
                <a:solidFill>
                  <a:srgbClr val="0033CC"/>
                </a:solidFill>
              </a:rPr>
              <a:t>")</a:t>
            </a:r>
            <a:r>
              <a:rPr lang="en-IN" dirty="0">
                <a:solidFill>
                  <a:srgbClr val="0033CC"/>
                </a:solidFill>
              </a:rPr>
              <a:t>;         </a:t>
            </a:r>
          </a:p>
          <a:p>
            <a:r>
              <a:rPr lang="en-IN" dirty="0"/>
              <a:t>          </a:t>
            </a:r>
            <a:r>
              <a:rPr lang="en-IN" dirty="0">
                <a:solidFill>
                  <a:srgbClr val="C00000"/>
                </a:solidFill>
              </a:rPr>
              <a:t>Connection con=</a:t>
            </a:r>
            <a:r>
              <a:rPr lang="en-IN" dirty="0" err="1">
                <a:solidFill>
                  <a:srgbClr val="C00000"/>
                </a:solidFill>
              </a:rPr>
              <a:t>DriverManager.getConnection</a:t>
            </a:r>
            <a:r>
              <a:rPr lang="en-IN" dirty="0">
                <a:solidFill>
                  <a:srgbClr val="C00000"/>
                </a:solidFill>
              </a:rPr>
              <a:t>("</a:t>
            </a:r>
            <a:r>
              <a:rPr lang="en-IN" dirty="0" err="1">
                <a:solidFill>
                  <a:srgbClr val="C00000"/>
                </a:solidFill>
              </a:rPr>
              <a:t>jdbc:ucanaccess</a:t>
            </a:r>
            <a:r>
              <a:rPr lang="en-IN" dirty="0">
                <a:solidFill>
                  <a:srgbClr val="C00000"/>
                </a:solidFill>
              </a:rPr>
              <a:t>://C:\\e\\Emp.accdb");</a:t>
            </a:r>
          </a:p>
          <a:p>
            <a:r>
              <a:rPr lang="en-IN" dirty="0">
                <a:solidFill>
                  <a:srgbClr val="0033CC"/>
                </a:solidFill>
              </a:rPr>
              <a:t>         Statement </a:t>
            </a:r>
            <a:r>
              <a:rPr lang="en-IN" dirty="0" err="1">
                <a:solidFill>
                  <a:srgbClr val="0033CC"/>
                </a:solidFill>
              </a:rPr>
              <a:t>st</a:t>
            </a:r>
            <a:r>
              <a:rPr lang="en-IN" dirty="0">
                <a:solidFill>
                  <a:srgbClr val="0033CC"/>
                </a:solidFill>
              </a:rPr>
              <a:t>=</a:t>
            </a:r>
            <a:r>
              <a:rPr lang="en-IN" dirty="0" err="1">
                <a:solidFill>
                  <a:srgbClr val="0033CC"/>
                </a:solidFill>
              </a:rPr>
              <a:t>con.createStatement</a:t>
            </a:r>
            <a:r>
              <a:rPr lang="en-IN" dirty="0">
                <a:solidFill>
                  <a:srgbClr val="0033CC"/>
                </a:solidFill>
              </a:rPr>
              <a:t>();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 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st.executeQuery</a:t>
            </a:r>
            <a:r>
              <a:rPr lang="en-IN" dirty="0"/>
              <a:t>("select * from emp");</a:t>
            </a:r>
          </a:p>
          <a:p>
            <a:r>
              <a:rPr lang="en-IN" dirty="0"/>
              <a:t>         while(</a:t>
            </a:r>
            <a:r>
              <a:rPr lang="en-IN" dirty="0" err="1"/>
              <a:t>rs.next</a:t>
            </a:r>
            <a:r>
              <a:rPr lang="en-IN" dirty="0"/>
              <a:t>())</a:t>
            </a:r>
          </a:p>
          <a:p>
            <a:r>
              <a:rPr lang="en-IN" dirty="0"/>
              <a:t>         		{</a:t>
            </a:r>
          </a:p>
          <a:p>
            <a:r>
              <a:rPr lang="en-IN" dirty="0"/>
              <a:t>                 </a:t>
            </a:r>
            <a:r>
              <a:rPr lang="en-IN" dirty="0" err="1"/>
              <a:t>System.out.println</a:t>
            </a:r>
            <a:r>
              <a:rPr lang="en-IN" dirty="0"/>
              <a:t>("emp Number is:"+</a:t>
            </a:r>
            <a:r>
              <a:rPr lang="en-IN" dirty="0" err="1"/>
              <a:t>rs.getInt</a:t>
            </a:r>
            <a:r>
              <a:rPr lang="en-IN" dirty="0"/>
              <a:t>(1));</a:t>
            </a:r>
          </a:p>
          <a:p>
            <a:r>
              <a:rPr lang="en-IN" dirty="0"/>
              <a:t>                  </a:t>
            </a:r>
            <a:r>
              <a:rPr lang="en-IN" dirty="0" err="1"/>
              <a:t>System.out.println</a:t>
            </a:r>
            <a:r>
              <a:rPr lang="en-IN" dirty="0"/>
              <a:t>("emp name is:"+</a:t>
            </a:r>
            <a:r>
              <a:rPr lang="en-IN" dirty="0" err="1"/>
              <a:t>rs.getString</a:t>
            </a:r>
            <a:r>
              <a:rPr lang="en-IN" dirty="0"/>
              <a:t>(2));</a:t>
            </a:r>
          </a:p>
          <a:p>
            <a:r>
              <a:rPr lang="en-IN" dirty="0"/>
              <a:t>         		}</a:t>
            </a:r>
          </a:p>
          <a:p>
            <a:r>
              <a:rPr lang="en-IN" dirty="0"/>
              <a:t>              	}</a:t>
            </a:r>
          </a:p>
          <a:p>
            <a:r>
              <a:rPr lang="en-IN" dirty="0"/>
              <a:t>         catch(Exception e)</a:t>
            </a:r>
          </a:p>
          <a:p>
            <a:r>
              <a:rPr lang="en-IN" dirty="0"/>
              <a:t>        	 {</a:t>
            </a:r>
          </a:p>
          <a:p>
            <a:r>
              <a:rPr lang="en-IN" dirty="0"/>
              <a:t> 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e.getMessage</a:t>
            </a:r>
            <a:r>
              <a:rPr lang="en-IN" dirty="0"/>
              <a:t>());</a:t>
            </a:r>
          </a:p>
          <a:p>
            <a:r>
              <a:rPr lang="en-IN" dirty="0"/>
              <a:t>         	}</a:t>
            </a:r>
          </a:p>
          <a:p>
            <a:r>
              <a:rPr lang="en-IN" dirty="0"/>
              <a:t>    }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C2118-B0F8-4268-754C-E977DBA7AE6D}"/>
              </a:ext>
            </a:extLst>
          </p:cNvPr>
          <p:cNvSpPr/>
          <p:nvPr/>
        </p:nvSpPr>
        <p:spPr>
          <a:xfrm>
            <a:off x="2362200" y="6096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Importing package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0BA488-2D5B-5967-9E29-4EEE1930C303}"/>
              </a:ext>
            </a:extLst>
          </p:cNvPr>
          <p:cNvCxnSpPr>
            <a:cxnSpLocks/>
          </p:cNvCxnSpPr>
          <p:nvPr/>
        </p:nvCxnSpPr>
        <p:spPr>
          <a:xfrm flipH="1">
            <a:off x="1905000" y="8382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0E24AA-D63B-BC81-316D-F20464AA885C}"/>
              </a:ext>
            </a:extLst>
          </p:cNvPr>
          <p:cNvSpPr/>
          <p:nvPr/>
        </p:nvSpPr>
        <p:spPr>
          <a:xfrm>
            <a:off x="6553200" y="22098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33CC"/>
                </a:solidFill>
              </a:rPr>
              <a:t>Loading the 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0D4E4C-FADE-F839-098C-0A5D99AA31AE}"/>
              </a:ext>
            </a:extLst>
          </p:cNvPr>
          <p:cNvCxnSpPr>
            <a:cxnSpLocks/>
          </p:cNvCxnSpPr>
          <p:nvPr/>
        </p:nvCxnSpPr>
        <p:spPr>
          <a:xfrm flipH="1">
            <a:off x="5943600" y="2438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097E718-367C-241A-A3CC-0BF985B503C2}"/>
              </a:ext>
            </a:extLst>
          </p:cNvPr>
          <p:cNvSpPr/>
          <p:nvPr/>
        </p:nvSpPr>
        <p:spPr>
          <a:xfrm>
            <a:off x="7605250" y="3164116"/>
            <a:ext cx="1524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33CC"/>
                </a:solidFill>
              </a:rPr>
              <a:t>Connection establishment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921088-3464-2B17-D950-682AE6038BF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367250" y="2902653"/>
            <a:ext cx="0" cy="26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CD70D-68C6-BD54-E7EC-18FD3414AF73}"/>
              </a:ext>
            </a:extLst>
          </p:cNvPr>
          <p:cNvSpPr/>
          <p:nvPr/>
        </p:nvSpPr>
        <p:spPr>
          <a:xfrm>
            <a:off x="5486400" y="2902653"/>
            <a:ext cx="1447798" cy="4900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33CC"/>
                </a:solidFill>
              </a:rPr>
              <a:t>Statement object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BE8D77-41D8-C656-76A9-0CE5D14F96E6}"/>
              </a:ext>
            </a:extLst>
          </p:cNvPr>
          <p:cNvCxnSpPr>
            <a:cxnSpLocks/>
          </p:cNvCxnSpPr>
          <p:nvPr/>
        </p:nvCxnSpPr>
        <p:spPr>
          <a:xfrm flipH="1">
            <a:off x="4876800" y="313125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4F11E21-BA99-DC23-7C03-A968953F55E5}"/>
              </a:ext>
            </a:extLst>
          </p:cNvPr>
          <p:cNvSpPr/>
          <p:nvPr/>
        </p:nvSpPr>
        <p:spPr>
          <a:xfrm>
            <a:off x="5737124" y="3471963"/>
            <a:ext cx="1730475" cy="569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33CC"/>
                </a:solidFill>
              </a:rPr>
              <a:t>Sending and retrieved query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A05FBD-DA66-1593-223B-E0FE1F1143DB}"/>
              </a:ext>
            </a:extLst>
          </p:cNvPr>
          <p:cNvCxnSpPr>
            <a:cxnSpLocks/>
          </p:cNvCxnSpPr>
          <p:nvPr/>
        </p:nvCxnSpPr>
        <p:spPr>
          <a:xfrm flipH="1">
            <a:off x="5388077" y="3621316"/>
            <a:ext cx="349047" cy="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F4081-90A0-62FD-5D1E-A9D1CFE7914F}"/>
              </a:ext>
            </a:extLst>
          </p:cNvPr>
          <p:cNvSpPr/>
          <p:nvPr/>
        </p:nvSpPr>
        <p:spPr>
          <a:xfrm>
            <a:off x="6553200" y="4274254"/>
            <a:ext cx="1578075" cy="7900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33CC"/>
                </a:solidFill>
              </a:rPr>
              <a:t>Processing the Results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F054F7-4EA6-9C18-396C-E1361F1AFD7D}"/>
              </a:ext>
            </a:extLst>
          </p:cNvPr>
          <p:cNvCxnSpPr>
            <a:cxnSpLocks/>
          </p:cNvCxnSpPr>
          <p:nvPr/>
        </p:nvCxnSpPr>
        <p:spPr>
          <a:xfrm flipH="1">
            <a:off x="6073877" y="4502855"/>
            <a:ext cx="479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FBD21264-B3B1-7C0E-4F32-1D1437166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79175"/>
              </p:ext>
            </p:extLst>
          </p:nvPr>
        </p:nvGraphicFramePr>
        <p:xfrm>
          <a:off x="7184923" y="636070"/>
          <a:ext cx="16764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88031351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823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95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396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Harsha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86173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B715B08-AC9D-3C9A-D3A3-6496A1349AE8}"/>
              </a:ext>
            </a:extLst>
          </p:cNvPr>
          <p:cNvSpPr txBox="1"/>
          <p:nvPr/>
        </p:nvSpPr>
        <p:spPr>
          <a:xfrm>
            <a:off x="7719995" y="250751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emp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300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7" grpId="0" animBg="1"/>
      <p:bldP spid="22" grpId="0" animBg="1"/>
      <p:bldP spid="24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Once a connection to the database is opened, the J2EE component sends a query to access data contained in the database.</a:t>
            </a:r>
          </a:p>
          <a:p>
            <a:pPr algn="just"/>
            <a:r>
              <a:rPr lang="en-US" sz="2800" dirty="0"/>
              <a:t>One of the three types of Statement objects is used to execute the query. These objects are:</a:t>
            </a:r>
          </a:p>
          <a:p>
            <a:pPr lvl="0" algn="just"/>
            <a:r>
              <a:rPr lang="en-US" sz="2800" dirty="0">
                <a:solidFill>
                  <a:srgbClr val="FF0000"/>
                </a:solidFill>
              </a:rPr>
              <a:t>Statement</a:t>
            </a:r>
          </a:p>
          <a:p>
            <a:pPr lvl="1" algn="just"/>
            <a:r>
              <a:rPr lang="en-US" dirty="0"/>
              <a:t>Which executes a query immediately</a:t>
            </a:r>
          </a:p>
          <a:p>
            <a:pPr lvl="0" algn="just"/>
            <a:r>
              <a:rPr lang="en-US" sz="2800" dirty="0" err="1">
                <a:solidFill>
                  <a:srgbClr val="FF0000"/>
                </a:solidFill>
              </a:rPr>
              <a:t>PreparedStatement</a:t>
            </a:r>
            <a:endParaRPr lang="en-US" sz="2800" dirty="0">
              <a:solidFill>
                <a:srgbClr val="FF0000"/>
              </a:solidFill>
            </a:endParaRPr>
          </a:p>
          <a:p>
            <a:pPr lvl="1" algn="just"/>
            <a:r>
              <a:rPr lang="en-US" dirty="0"/>
              <a:t>Which is used to execute a compiled query</a:t>
            </a:r>
          </a:p>
          <a:p>
            <a:pPr lvl="0" algn="just"/>
            <a:r>
              <a:rPr lang="en-US" sz="2800" dirty="0" err="1">
                <a:solidFill>
                  <a:srgbClr val="FF0000"/>
                </a:solidFill>
              </a:rPr>
              <a:t>CallableStatement</a:t>
            </a:r>
            <a:endParaRPr lang="en-US" sz="2800" dirty="0">
              <a:solidFill>
                <a:srgbClr val="FF0000"/>
              </a:solidFill>
            </a:endParaRPr>
          </a:p>
          <a:p>
            <a:pPr lvl="1" algn="just"/>
            <a:r>
              <a:rPr lang="en-US" dirty="0"/>
              <a:t>Which is used to execute store procedures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  <a:p>
            <a:r>
              <a:rPr lang="en-US" dirty="0" err="1"/>
              <a:t>PreparedStatement</a:t>
            </a:r>
            <a:endParaRPr lang="en-US" dirty="0"/>
          </a:p>
          <a:p>
            <a:r>
              <a:rPr lang="en-US" dirty="0" err="1"/>
              <a:t>CallableStatement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83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b="1" dirty="0"/>
              <a:t>1. The Statement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600" dirty="0"/>
              <a:t>The Statement object is used whenever a J2EE component needs to </a:t>
            </a:r>
            <a:r>
              <a:rPr lang="en-US" sz="3600" dirty="0">
                <a:solidFill>
                  <a:srgbClr val="FF0000"/>
                </a:solidFill>
              </a:rPr>
              <a:t>immediately execute a query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without</a:t>
            </a:r>
            <a:r>
              <a:rPr lang="en-US" sz="3600" dirty="0"/>
              <a:t> first having the </a:t>
            </a:r>
            <a:r>
              <a:rPr lang="en-US" sz="3600" dirty="0">
                <a:solidFill>
                  <a:srgbClr val="FF0000"/>
                </a:solidFill>
              </a:rPr>
              <a:t>query compiled</a:t>
            </a:r>
            <a:r>
              <a:rPr lang="en-US" sz="3600" dirty="0"/>
              <a:t>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The Statement object contains the </a:t>
            </a:r>
            <a:r>
              <a:rPr lang="en-US" sz="3600" dirty="0" err="1">
                <a:solidFill>
                  <a:srgbClr val="FF0000"/>
                </a:solidFill>
              </a:rPr>
              <a:t>executeQuery</a:t>
            </a:r>
            <a:r>
              <a:rPr lang="en-US" sz="3600" dirty="0">
                <a:solidFill>
                  <a:srgbClr val="FF0000"/>
                </a:solidFill>
              </a:rPr>
              <a:t>(“query”) </a:t>
            </a:r>
            <a:r>
              <a:rPr lang="en-US" sz="3600" dirty="0"/>
              <a:t>method, which is passed the query as an argument.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query</a:t>
            </a:r>
            <a:r>
              <a:rPr lang="en-US" sz="3600" dirty="0"/>
              <a:t> is then transmitted to the </a:t>
            </a:r>
            <a:r>
              <a:rPr lang="en-US" sz="3600" dirty="0">
                <a:solidFill>
                  <a:srgbClr val="FF0000"/>
                </a:solidFill>
              </a:rPr>
              <a:t>DBMS</a:t>
            </a:r>
            <a:r>
              <a:rPr lang="en-US" sz="3600" dirty="0"/>
              <a:t> for </a:t>
            </a:r>
            <a:r>
              <a:rPr lang="en-US" sz="3600" dirty="0">
                <a:solidFill>
                  <a:srgbClr val="FF0000"/>
                </a:solidFill>
              </a:rPr>
              <a:t>processing</a:t>
            </a:r>
            <a:r>
              <a:rPr lang="en-US" sz="3600" dirty="0"/>
              <a:t>.</a:t>
            </a:r>
          </a:p>
          <a:p>
            <a:pPr algn="just"/>
            <a:endParaRPr lang="en-US" sz="3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1. The Statement Object </a:t>
            </a:r>
            <a:r>
              <a:rPr lang="en-US" sz="2000" b="1" dirty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257800"/>
          </a:xfrm>
        </p:spPr>
        <p:txBody>
          <a:bodyPr>
            <a:noAutofit/>
          </a:bodyPr>
          <a:lstStyle/>
          <a:p>
            <a:pPr lvl="0"/>
            <a:r>
              <a:rPr lang="en-US" sz="2100" dirty="0" err="1">
                <a:solidFill>
                  <a:srgbClr val="FF0000"/>
                </a:solidFill>
              </a:rPr>
              <a:t>executeQuery</a:t>
            </a:r>
            <a:r>
              <a:rPr lang="en-US" sz="2100" dirty="0">
                <a:solidFill>
                  <a:srgbClr val="FF0000"/>
                </a:solidFill>
              </a:rPr>
              <a:t>() method </a:t>
            </a:r>
          </a:p>
          <a:p>
            <a:pPr lvl="1"/>
            <a:r>
              <a:rPr lang="en-US" sz="2100" dirty="0"/>
              <a:t>returns one </a:t>
            </a:r>
            <a:r>
              <a:rPr lang="en-US" sz="2100" dirty="0" err="1"/>
              <a:t>ResultSet</a:t>
            </a:r>
            <a:r>
              <a:rPr lang="en-US" sz="2100" dirty="0"/>
              <a:t> object that contains rows, columns, and metadata that represent data requested by query.</a:t>
            </a:r>
          </a:p>
          <a:p>
            <a:pPr lvl="0"/>
            <a:r>
              <a:rPr lang="en-US" sz="2100" dirty="0">
                <a:solidFill>
                  <a:srgbClr val="FF0000"/>
                </a:solidFill>
              </a:rPr>
              <a:t>execute() method </a:t>
            </a:r>
          </a:p>
          <a:p>
            <a:pPr lvl="1"/>
            <a:r>
              <a:rPr lang="en-US" sz="2100" dirty="0"/>
              <a:t>is used when there may be multiple results returned. </a:t>
            </a:r>
          </a:p>
          <a:p>
            <a:pPr lvl="0"/>
            <a:r>
              <a:rPr lang="en-US" sz="2100" dirty="0" err="1">
                <a:solidFill>
                  <a:srgbClr val="FF0000"/>
                </a:solidFill>
              </a:rPr>
              <a:t>executeUpdate</a:t>
            </a:r>
            <a:r>
              <a:rPr lang="en-US" sz="2100" dirty="0">
                <a:solidFill>
                  <a:srgbClr val="FF0000"/>
                </a:solidFill>
              </a:rPr>
              <a:t>() method</a:t>
            </a:r>
          </a:p>
          <a:p>
            <a:pPr lvl="1"/>
            <a:r>
              <a:rPr lang="en-US" sz="2100" dirty="0"/>
              <a:t>is used to execute queries that contain UPDATE and DELETE SQL statements, which changes values in a row and removes a row respectively.</a:t>
            </a:r>
          </a:p>
          <a:p>
            <a:r>
              <a:rPr lang="en-US" sz="2100" dirty="0"/>
              <a:t>The </a:t>
            </a:r>
            <a:r>
              <a:rPr lang="en-US" sz="2100" dirty="0" err="1"/>
              <a:t>executeUpdate</a:t>
            </a:r>
            <a:r>
              <a:rPr lang="en-US" sz="2100" dirty="0"/>
              <a:t>() is used to</a:t>
            </a:r>
          </a:p>
          <a:p>
            <a:pPr lvl="1"/>
            <a:r>
              <a:rPr lang="en-US" sz="2100" dirty="0"/>
              <a:t>INSERT</a:t>
            </a:r>
          </a:p>
          <a:p>
            <a:pPr lvl="1"/>
            <a:r>
              <a:rPr lang="en-US" sz="2100" dirty="0"/>
              <a:t>UPDATE</a:t>
            </a:r>
          </a:p>
          <a:p>
            <a:pPr lvl="1"/>
            <a:r>
              <a:rPr lang="en-US" sz="2100" dirty="0"/>
              <a:t>DELETE and</a:t>
            </a:r>
          </a:p>
          <a:p>
            <a:pPr lvl="1"/>
            <a:r>
              <a:rPr lang="en-US" sz="2100" dirty="0"/>
              <a:t>DDL statements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1000" y="1090326"/>
            <a:ext cx="7789334" cy="3000947"/>
            <a:chOff x="1600200" y="2057401"/>
            <a:chExt cx="6019800" cy="3884661"/>
          </a:xfrm>
        </p:grpSpPr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3657600" y="2057401"/>
              <a:ext cx="1724605" cy="4780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Java Application</a:t>
              </a: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1600200" y="2819400"/>
              <a:ext cx="59436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JDBC API</a:t>
              </a:r>
            </a:p>
            <a:p>
              <a:pPr algn="ctr"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1600200" y="3886200"/>
              <a:ext cx="60198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Data Base Drivers</a:t>
              </a:r>
            </a:p>
            <a:p>
              <a:pPr algn="ctr"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600200" y="5105400"/>
              <a:ext cx="8382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Access</a:t>
              </a:r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2667000" y="5105400"/>
              <a:ext cx="838200" cy="8366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SQL Server</a:t>
              </a: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3733800" y="5105400"/>
              <a:ext cx="8382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DB2</a:t>
              </a:r>
            </a:p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5029200" y="5105400"/>
              <a:ext cx="8382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MySQL</a:t>
              </a:r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6096000" y="5105400"/>
              <a:ext cx="8382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Sybase</a:t>
              </a:r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4343400" y="23622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4343400" y="34290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2057400" y="44958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3048000" y="4572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4114800" y="4572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5410200" y="4572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6477000" y="4572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9600" y="4267200"/>
            <a:ext cx="7416800" cy="1016000"/>
            <a:chOff x="787400" y="1778000"/>
            <a:chExt cx="7416800" cy="1016000"/>
          </a:xfrm>
        </p:grpSpPr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787400" y="1778000"/>
              <a:ext cx="1930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Application</a:t>
              </a: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3225800" y="1778000"/>
              <a:ext cx="1549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JDBC</a:t>
              </a: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359400" y="1778000"/>
              <a:ext cx="14732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Driver</a:t>
              </a:r>
            </a:p>
          </p:txBody>
        </p:sp>
        <p:grpSp>
          <p:nvGrpSpPr>
            <p:cNvPr id="43" name="Group 19"/>
            <p:cNvGrpSpPr>
              <a:grpSpLocks/>
            </p:cNvGrpSpPr>
            <p:nvPr/>
          </p:nvGrpSpPr>
          <p:grpSpPr bwMode="auto">
            <a:xfrm>
              <a:off x="7264407" y="1778000"/>
              <a:ext cx="939801" cy="1016000"/>
              <a:chOff x="4576" y="1120"/>
              <a:chExt cx="592" cy="640"/>
            </a:xfrm>
          </p:grpSpPr>
          <p:sp>
            <p:nvSpPr>
              <p:cNvPr id="47" name="Oval 6"/>
              <p:cNvSpPr>
                <a:spLocks noChangeArrowheads="1"/>
              </p:cNvSpPr>
              <p:nvPr/>
            </p:nvSpPr>
            <p:spPr bwMode="auto">
              <a:xfrm>
                <a:off x="4577" y="1648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7"/>
              <p:cNvSpPr>
                <a:spLocks noChangeArrowheads="1"/>
              </p:cNvSpPr>
              <p:nvPr/>
            </p:nvSpPr>
            <p:spPr bwMode="auto">
              <a:xfrm>
                <a:off x="4576" y="1120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8"/>
              <p:cNvSpPr>
                <a:spLocks noChangeArrowheads="1"/>
              </p:cNvSpPr>
              <p:nvPr/>
            </p:nvSpPr>
            <p:spPr bwMode="auto">
              <a:xfrm>
                <a:off x="4577" y="1600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9"/>
              <p:cNvSpPr>
                <a:spLocks noChangeArrowheads="1"/>
              </p:cNvSpPr>
              <p:nvPr/>
            </p:nvSpPr>
            <p:spPr bwMode="auto">
              <a:xfrm>
                <a:off x="4577" y="1552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10"/>
              <p:cNvSpPr>
                <a:spLocks noChangeArrowheads="1"/>
              </p:cNvSpPr>
              <p:nvPr/>
            </p:nvSpPr>
            <p:spPr bwMode="auto">
              <a:xfrm>
                <a:off x="4577" y="1504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11"/>
              <p:cNvSpPr>
                <a:spLocks noChangeArrowheads="1"/>
              </p:cNvSpPr>
              <p:nvPr/>
            </p:nvSpPr>
            <p:spPr bwMode="auto">
              <a:xfrm>
                <a:off x="4577" y="1456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12"/>
              <p:cNvSpPr>
                <a:spLocks noChangeArrowheads="1"/>
              </p:cNvSpPr>
              <p:nvPr/>
            </p:nvSpPr>
            <p:spPr bwMode="auto">
              <a:xfrm>
                <a:off x="4577" y="1408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13"/>
              <p:cNvSpPr>
                <a:spLocks noChangeArrowheads="1"/>
              </p:cNvSpPr>
              <p:nvPr/>
            </p:nvSpPr>
            <p:spPr bwMode="auto">
              <a:xfrm>
                <a:off x="4577" y="1360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14"/>
              <p:cNvSpPr>
                <a:spLocks noChangeArrowheads="1"/>
              </p:cNvSpPr>
              <p:nvPr/>
            </p:nvSpPr>
            <p:spPr bwMode="auto">
              <a:xfrm>
                <a:off x="4577" y="1312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15"/>
              <p:cNvSpPr>
                <a:spLocks noChangeArrowheads="1"/>
              </p:cNvSpPr>
              <p:nvPr/>
            </p:nvSpPr>
            <p:spPr bwMode="auto">
              <a:xfrm>
                <a:off x="4577" y="1264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6"/>
              <p:cNvSpPr>
                <a:spLocks noChangeArrowheads="1"/>
              </p:cNvSpPr>
              <p:nvPr/>
            </p:nvSpPr>
            <p:spPr bwMode="auto">
              <a:xfrm>
                <a:off x="4577" y="1216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17"/>
              <p:cNvSpPr>
                <a:spLocks noChangeArrowheads="1"/>
              </p:cNvSpPr>
              <p:nvPr/>
            </p:nvSpPr>
            <p:spPr bwMode="auto">
              <a:xfrm>
                <a:off x="4577" y="1168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18"/>
              <p:cNvSpPr>
                <a:spLocks noChangeArrowheads="1"/>
              </p:cNvSpPr>
              <p:nvPr/>
            </p:nvSpPr>
            <p:spPr bwMode="auto">
              <a:xfrm>
                <a:off x="4577" y="1120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2705100" y="2209800"/>
              <a:ext cx="495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4610100" y="22098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6515100" y="22098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762000" y="5562600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Java code calls JDBC library</a:t>
            </a:r>
          </a:p>
          <a:p>
            <a:r>
              <a:rPr lang="en-US" sz="2400" b="1" dirty="0"/>
              <a:t>JDBC loads a </a:t>
            </a:r>
            <a:r>
              <a:rPr lang="en-US" sz="2400" b="1" i="1" dirty="0"/>
              <a:t>driver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Driver talks to a particular database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304800"/>
            <a:ext cx="91440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import java.sql.*;</a:t>
            </a:r>
          </a:p>
          <a:p>
            <a:pPr>
              <a:buNone/>
            </a:pPr>
            <a:r>
              <a:rPr lang="en-US" sz="1600" dirty="0"/>
              <a:t>class A </a:t>
            </a:r>
          </a:p>
          <a:p>
            <a:pPr>
              <a:buNone/>
            </a:pP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</a:t>
            </a:r>
          </a:p>
          <a:p>
            <a:pPr>
              <a:buNone/>
            </a:pP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/>
              <a:t>Statement s;</a:t>
            </a:r>
          </a:p>
          <a:p>
            <a:pPr>
              <a:buNone/>
            </a:pPr>
            <a:r>
              <a:rPr lang="en-US" sz="1600" dirty="0" err="1"/>
              <a:t>ResultSet</a:t>
            </a:r>
            <a:r>
              <a:rPr lang="en-US" sz="1600" dirty="0"/>
              <a:t> </a:t>
            </a:r>
            <a:r>
              <a:rPr lang="en-US" sz="1600" dirty="0" err="1"/>
              <a:t>rs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Connection con;</a:t>
            </a:r>
          </a:p>
          <a:p>
            <a:pPr>
              <a:buNone/>
            </a:pPr>
            <a:r>
              <a:rPr lang="en-US" sz="1600" dirty="0"/>
              <a:t>try{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Class.forName</a:t>
            </a:r>
            <a:r>
              <a:rPr lang="en-US" sz="1600" dirty="0"/>
              <a:t>(“”</a:t>
            </a:r>
            <a:r>
              <a:rPr lang="en-US" sz="1600" dirty="0" err="1"/>
              <a:t>sun.jdbc,odbc.JdbcOdbcDriver</a:t>
            </a:r>
            <a:r>
              <a:rPr lang="en-US" sz="1600" dirty="0"/>
              <a:t>”);</a:t>
            </a:r>
          </a:p>
          <a:p>
            <a:pPr>
              <a:buNone/>
            </a:pPr>
            <a:r>
              <a:rPr lang="en-US" sz="1600" dirty="0"/>
              <a:t>con  = </a:t>
            </a:r>
            <a:r>
              <a:rPr lang="en-US" sz="1600" dirty="0" err="1"/>
              <a:t>DriverManager.getConnection</a:t>
            </a:r>
            <a:r>
              <a:rPr lang="en-US" sz="1600" dirty="0"/>
              <a:t>(</a:t>
            </a:r>
            <a:r>
              <a:rPr lang="en-US" sz="1600" dirty="0" err="1"/>
              <a:t>jdbc:odbc:dsn</a:t>
            </a:r>
            <a:r>
              <a:rPr lang="en-US" sz="1600" dirty="0"/>
              <a:t>,”,”);</a:t>
            </a:r>
          </a:p>
          <a:p>
            <a:pPr lvl="0">
              <a:buNone/>
              <a:defRPr/>
            </a:pPr>
            <a:r>
              <a:rPr lang="en-US" sz="1600" dirty="0"/>
              <a:t>	String query = “SELECT * FROM </a:t>
            </a:r>
            <a:r>
              <a:rPr lang="en-US" sz="1600" dirty="0" err="1"/>
              <a:t>emp</a:t>
            </a:r>
            <a:r>
              <a:rPr lang="en-US" sz="1600" dirty="0"/>
              <a:t>”;</a:t>
            </a:r>
          </a:p>
          <a:p>
            <a:pPr lvl="0">
              <a:buNone/>
              <a:defRPr/>
            </a:pPr>
            <a:r>
              <a:rPr lang="en-US" sz="1600" dirty="0"/>
              <a:t>	s = </a:t>
            </a:r>
            <a:r>
              <a:rPr lang="en-US" sz="1600" dirty="0" err="1"/>
              <a:t>con.createStatement</a:t>
            </a:r>
            <a:r>
              <a:rPr lang="en-US" sz="1600" dirty="0"/>
              <a:t>();</a:t>
            </a:r>
          </a:p>
          <a:p>
            <a:pPr lvl="0"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rs</a:t>
            </a:r>
            <a:r>
              <a:rPr lang="en-US" sz="1600" dirty="0"/>
              <a:t> = </a:t>
            </a:r>
            <a:r>
              <a:rPr lang="en-US" sz="1600" dirty="0" err="1"/>
              <a:t>s.executeQuery</a:t>
            </a:r>
            <a:r>
              <a:rPr lang="en-US" sz="1600" dirty="0"/>
              <a:t>(query);</a:t>
            </a:r>
          </a:p>
          <a:p>
            <a:pPr lvl="0">
              <a:buNone/>
              <a:defRPr/>
            </a:pPr>
            <a:r>
              <a:rPr lang="en-US" sz="1600" dirty="0"/>
              <a:t>	while(</a:t>
            </a:r>
            <a:r>
              <a:rPr lang="en-US" sz="1600" dirty="0" err="1"/>
              <a:t>rs.next</a:t>
            </a:r>
            <a:r>
              <a:rPr lang="en-US" sz="1600" dirty="0"/>
              <a:t>()){</a:t>
            </a:r>
          </a:p>
          <a:p>
            <a:pPr lvl="0">
              <a:buNone/>
              <a:defRPr/>
            </a:pPr>
            <a:r>
              <a:rPr lang="en-US" sz="1600" dirty="0"/>
              <a:t>		//WRITE THE CODE TO RETRIEVE THE DATA</a:t>
            </a:r>
          </a:p>
          <a:p>
            <a:pPr lvl="0"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s.close</a:t>
            </a:r>
            <a:r>
              <a:rPr lang="en-US" sz="1600" dirty="0"/>
              <a:t>();</a:t>
            </a:r>
          </a:p>
          <a:p>
            <a:pPr lvl="0"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con.close</a:t>
            </a:r>
            <a:r>
              <a:rPr lang="en-US" sz="1600" dirty="0"/>
              <a:t>();</a:t>
            </a:r>
          </a:p>
          <a:p>
            <a:pPr lvl="0">
              <a:buNone/>
              <a:defRPr/>
            </a:pPr>
            <a:r>
              <a:rPr lang="en-US" sz="1600" dirty="0"/>
              <a:t>}catch(Exception error) {</a:t>
            </a:r>
          </a:p>
          <a:p>
            <a:pPr lvl="0"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System.err.println</a:t>
            </a:r>
            <a:r>
              <a:rPr lang="en-US" sz="1600" dirty="0"/>
              <a:t>(“Exception occurred”);</a:t>
            </a:r>
          </a:p>
          <a:p>
            <a:pPr lvl="0">
              <a:buNone/>
              <a:defRPr/>
            </a:pPr>
            <a:r>
              <a:rPr lang="en-US" sz="16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457200"/>
            <a:ext cx="45720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/>
              <a:t>Statement </a:t>
            </a:r>
            <a:r>
              <a:rPr lang="en-US" sz="1400" dirty="0" err="1"/>
              <a:t>statement</a:t>
            </a:r>
            <a:r>
              <a:rPr lang="en-US" sz="1400" dirty="0"/>
              <a:t> = </a:t>
            </a:r>
            <a:r>
              <a:rPr lang="en-US" sz="1400" dirty="0" err="1"/>
              <a:t>connection.createStatement</a:t>
            </a:r>
            <a:r>
              <a:rPr lang="en-US" sz="1400" dirty="0"/>
              <a:t>();</a:t>
            </a:r>
          </a:p>
          <a:p>
            <a:pPr algn="just"/>
            <a:r>
              <a:rPr lang="en-US" sz="1400" dirty="0"/>
              <a:t>String </a:t>
            </a:r>
            <a:r>
              <a:rPr lang="en-US" sz="1400" dirty="0" err="1"/>
              <a:t>sql</a:t>
            </a:r>
            <a:r>
              <a:rPr lang="en-US" sz="1400" dirty="0"/>
              <a:t> = "select * from people";</a:t>
            </a:r>
          </a:p>
          <a:p>
            <a:pPr algn="just"/>
            <a:r>
              <a:rPr lang="en-US" sz="1400" dirty="0" err="1">
                <a:solidFill>
                  <a:srgbClr val="C00000"/>
                </a:solidFill>
              </a:rPr>
              <a:t>ResultSet</a:t>
            </a:r>
            <a:r>
              <a:rPr lang="en-US" sz="1400" dirty="0">
                <a:solidFill>
                  <a:srgbClr val="C00000"/>
                </a:solidFill>
              </a:rPr>
              <a:t> result = </a:t>
            </a:r>
            <a:r>
              <a:rPr lang="en-US" sz="1400" dirty="0" err="1">
                <a:solidFill>
                  <a:srgbClr val="C00000"/>
                </a:solidFill>
              </a:rPr>
              <a:t>statement.executeQuery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sql</a:t>
            </a:r>
            <a:r>
              <a:rPr lang="en-US" sz="1400" dirty="0">
                <a:solidFill>
                  <a:srgbClr val="C00000"/>
                </a:solidFill>
              </a:rPr>
              <a:t>);</a:t>
            </a:r>
          </a:p>
          <a:p>
            <a:pPr algn="just"/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572000" y="1973262"/>
            <a:ext cx="45720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/>
              <a:t>Statement </a:t>
            </a:r>
            <a:r>
              <a:rPr lang="en-US" sz="1400" dirty="0" err="1"/>
              <a:t>statement</a:t>
            </a:r>
            <a:r>
              <a:rPr lang="en-US" sz="1400" dirty="0"/>
              <a:t> = </a:t>
            </a:r>
            <a:r>
              <a:rPr lang="en-US" sz="1400" dirty="0" err="1"/>
              <a:t>connection.createStatement</a:t>
            </a:r>
            <a:r>
              <a:rPr lang="en-US" sz="1400" dirty="0"/>
              <a:t>();</a:t>
            </a:r>
          </a:p>
          <a:p>
            <a:pPr algn="just"/>
            <a:r>
              <a:rPr lang="en-US" sz="1400" dirty="0"/>
              <a:t>String </a:t>
            </a:r>
            <a:r>
              <a:rPr lang="en-US" sz="1400" dirty="0" err="1"/>
              <a:t>sql</a:t>
            </a:r>
            <a:r>
              <a:rPr lang="en-US" sz="1400" dirty="0"/>
              <a:t> = "INSERT INTO </a:t>
            </a:r>
            <a:r>
              <a:rPr lang="en-US" sz="1400" dirty="0" err="1"/>
              <a:t>tablename</a:t>
            </a:r>
            <a:r>
              <a:rPr lang="en-US" sz="1400" dirty="0"/>
              <a:t> VALUES (1,2,’kumar’)";</a:t>
            </a:r>
          </a:p>
          <a:p>
            <a:pPr algn="just"/>
            <a:r>
              <a:rPr lang="en-US" sz="1400" dirty="0" err="1">
                <a:solidFill>
                  <a:srgbClr val="C00000"/>
                </a:solidFill>
              </a:rPr>
              <a:t>int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rowsAffected</a:t>
            </a:r>
            <a:r>
              <a:rPr lang="en-US" sz="1400" dirty="0">
                <a:solidFill>
                  <a:srgbClr val="C00000"/>
                </a:solidFill>
              </a:rPr>
              <a:t>= </a:t>
            </a:r>
            <a:r>
              <a:rPr lang="en-US" sz="1400" dirty="0" err="1">
                <a:solidFill>
                  <a:srgbClr val="C00000"/>
                </a:solidFill>
              </a:rPr>
              <a:t>stmt.executeUpdate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sql</a:t>
            </a:r>
            <a:r>
              <a:rPr lang="en-US" sz="1400" dirty="0">
                <a:solidFill>
                  <a:srgbClr val="C00000"/>
                </a:solidFill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3100" y="3676650"/>
            <a:ext cx="46228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/>
              <a:t>Statement </a:t>
            </a:r>
            <a:r>
              <a:rPr lang="en-US" sz="1400" dirty="0" err="1"/>
              <a:t>statement</a:t>
            </a:r>
            <a:r>
              <a:rPr lang="en-US" sz="1400" dirty="0"/>
              <a:t> = </a:t>
            </a:r>
            <a:r>
              <a:rPr lang="en-US" sz="1400" dirty="0" err="1"/>
              <a:t>connection.createStatement</a:t>
            </a:r>
            <a:r>
              <a:rPr lang="en-US" sz="1400" dirty="0"/>
              <a:t>(); String </a:t>
            </a:r>
            <a:r>
              <a:rPr lang="en-US" sz="1400" dirty="0" err="1"/>
              <a:t>sql</a:t>
            </a:r>
            <a:r>
              <a:rPr lang="en-US" sz="1400" dirty="0"/>
              <a:t> = "update </a:t>
            </a:r>
            <a:r>
              <a:rPr lang="en-US" sz="1400" dirty="0" err="1"/>
              <a:t>tablename</a:t>
            </a:r>
            <a:r>
              <a:rPr lang="en-US" sz="1400" dirty="0"/>
              <a:t> set name=‘</a:t>
            </a:r>
            <a:r>
              <a:rPr lang="en-US" sz="1400" dirty="0" err="1"/>
              <a:t>hari</a:t>
            </a:r>
            <a:r>
              <a:rPr lang="en-US" sz="1400" dirty="0"/>
              <a:t>' where id=123"; </a:t>
            </a:r>
          </a:p>
          <a:p>
            <a:pPr algn="just"/>
            <a:r>
              <a:rPr lang="en-US" sz="1400" dirty="0" err="1">
                <a:solidFill>
                  <a:srgbClr val="C00000"/>
                </a:solidFill>
              </a:rPr>
              <a:t>int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rowsAffected</a:t>
            </a:r>
            <a:r>
              <a:rPr lang="en-US" sz="1400" dirty="0">
                <a:solidFill>
                  <a:srgbClr val="C00000"/>
                </a:solidFill>
              </a:rPr>
              <a:t> = </a:t>
            </a:r>
            <a:r>
              <a:rPr lang="en-US" sz="1400" dirty="0" err="1">
                <a:solidFill>
                  <a:srgbClr val="C00000"/>
                </a:solidFill>
              </a:rPr>
              <a:t>statement.executeUpdate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sql</a:t>
            </a:r>
            <a:r>
              <a:rPr lang="en-US" sz="1400" dirty="0">
                <a:solidFill>
                  <a:srgbClr val="C00000"/>
                </a:solidFill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483100" y="5600700"/>
            <a:ext cx="46228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/>
              <a:t>Statement </a:t>
            </a:r>
            <a:r>
              <a:rPr lang="en-US" sz="1400" dirty="0" err="1"/>
              <a:t>statement</a:t>
            </a:r>
            <a:r>
              <a:rPr lang="en-US" sz="1400" dirty="0"/>
              <a:t> = </a:t>
            </a:r>
            <a:r>
              <a:rPr lang="en-US" sz="1400" dirty="0" err="1"/>
              <a:t>connection.createStatement</a:t>
            </a:r>
            <a:r>
              <a:rPr lang="en-US" sz="1400" dirty="0"/>
              <a:t>(); String </a:t>
            </a:r>
            <a:r>
              <a:rPr lang="en-US" sz="1400" dirty="0" err="1"/>
              <a:t>sql</a:t>
            </a:r>
            <a:r>
              <a:rPr lang="en-US" sz="1400" dirty="0"/>
              <a:t> = "DELETE FROM </a:t>
            </a:r>
            <a:r>
              <a:rPr lang="en-US" sz="1400" dirty="0" err="1"/>
              <a:t>tablename</a:t>
            </a:r>
            <a:r>
              <a:rPr lang="en-US" sz="1400" dirty="0"/>
              <a:t> WHERE id = 101"; </a:t>
            </a:r>
          </a:p>
          <a:p>
            <a:pPr algn="just"/>
            <a:r>
              <a:rPr lang="en-US" sz="1400" dirty="0" err="1">
                <a:solidFill>
                  <a:srgbClr val="C00000"/>
                </a:solidFill>
              </a:rPr>
              <a:t>int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rowsAffected</a:t>
            </a:r>
            <a:r>
              <a:rPr lang="en-US" sz="1400" dirty="0">
                <a:solidFill>
                  <a:srgbClr val="C00000"/>
                </a:solidFill>
              </a:rPr>
              <a:t> =</a:t>
            </a:r>
            <a:r>
              <a:rPr lang="en-US" sz="1400" dirty="0" err="1">
                <a:solidFill>
                  <a:srgbClr val="C00000"/>
                </a:solidFill>
              </a:rPr>
              <a:t>stmt.executeUpdate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sql</a:t>
            </a:r>
            <a:r>
              <a:rPr lang="en-US" sz="1400" dirty="0">
                <a:solidFill>
                  <a:srgbClr val="C00000"/>
                </a:solidFill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5CBCD6-D04B-061E-01EB-CC50C62BA894}"/>
              </a:ext>
            </a:extLst>
          </p:cNvPr>
          <p:cNvSpPr/>
          <p:nvPr/>
        </p:nvSpPr>
        <p:spPr>
          <a:xfrm>
            <a:off x="6858000" y="76200"/>
            <a:ext cx="1752600" cy="334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Select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36027-F50F-7E44-0F21-1D6773180FCE}"/>
              </a:ext>
            </a:extLst>
          </p:cNvPr>
          <p:cNvSpPr/>
          <p:nvPr/>
        </p:nvSpPr>
        <p:spPr>
          <a:xfrm>
            <a:off x="6934200" y="1581150"/>
            <a:ext cx="1752600" cy="334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Insert query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EB247-9E91-E381-533D-ADCBA162D1D1}"/>
              </a:ext>
            </a:extLst>
          </p:cNvPr>
          <p:cNvSpPr/>
          <p:nvPr/>
        </p:nvSpPr>
        <p:spPr>
          <a:xfrm>
            <a:off x="6934200" y="3181350"/>
            <a:ext cx="1752600" cy="334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update query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D2670F-FEB5-D39F-AFC2-C8395D9C8FC7}"/>
              </a:ext>
            </a:extLst>
          </p:cNvPr>
          <p:cNvSpPr/>
          <p:nvPr/>
        </p:nvSpPr>
        <p:spPr>
          <a:xfrm>
            <a:off x="6934200" y="4916129"/>
            <a:ext cx="1752600" cy="334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Delete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4" grpId="0" animBg="1"/>
      <p:bldP spid="7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381000"/>
          </a:xfrm>
        </p:spPr>
        <p:txBody>
          <a:bodyPr>
            <a:noAutofit/>
          </a:bodyPr>
          <a:lstStyle/>
          <a:p>
            <a:r>
              <a:rPr lang="en-US" sz="2800" dirty="0"/>
              <a:t>Reading data from keyboard and inserting into the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0"/>
            <a:ext cx="9144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Scanner </a:t>
            </a:r>
            <a:r>
              <a:rPr lang="en-US" sz="2400" b="1" dirty="0" err="1">
                <a:solidFill>
                  <a:srgbClr val="0033CC"/>
                </a:solidFill>
              </a:rPr>
              <a:t>br</a:t>
            </a:r>
            <a:r>
              <a:rPr lang="en-US" sz="2400" b="1" dirty="0">
                <a:solidFill>
                  <a:srgbClr val="0033CC"/>
                </a:solidFill>
              </a:rPr>
              <a:t>=new Scanner(System.in); 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("Enter student number: ");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eno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br.nextInt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7030A0"/>
                </a:solidFill>
              </a:rPr>
              <a:t>System.out.print</a:t>
            </a:r>
            <a:r>
              <a:rPr lang="en-US" sz="2400" dirty="0">
                <a:solidFill>
                  <a:srgbClr val="7030A0"/>
                </a:solidFill>
              </a:rPr>
              <a:t>("Enter student name: ");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String </a:t>
            </a:r>
            <a:r>
              <a:rPr lang="en-US" sz="2400" dirty="0" err="1">
                <a:solidFill>
                  <a:srgbClr val="7030A0"/>
                </a:solidFill>
              </a:rPr>
              <a:t>ename</a:t>
            </a:r>
            <a:r>
              <a:rPr lang="en-US" sz="2400" dirty="0">
                <a:solidFill>
                  <a:srgbClr val="7030A0"/>
                </a:solidFill>
              </a:rPr>
              <a:t>=</a:t>
            </a:r>
            <a:r>
              <a:rPr lang="en-US" sz="2400" dirty="0" err="1">
                <a:solidFill>
                  <a:srgbClr val="7030A0"/>
                </a:solidFill>
              </a:rPr>
              <a:t>br.nextLine</a:t>
            </a:r>
            <a:r>
              <a:rPr lang="en-US" sz="2400" dirty="0">
                <a:solidFill>
                  <a:srgbClr val="7030A0"/>
                </a:solidFill>
              </a:rPr>
              <a:t>(); 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C00000"/>
                </a:solidFill>
              </a:rPr>
              <a:t>System.out.print</a:t>
            </a:r>
            <a:r>
              <a:rPr lang="en-US" sz="2400" dirty="0">
                <a:solidFill>
                  <a:srgbClr val="C00000"/>
                </a:solidFill>
              </a:rPr>
              <a:t>("Enter Salary: "); 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esal</a:t>
            </a:r>
            <a:r>
              <a:rPr lang="en-US" sz="2400" dirty="0">
                <a:solidFill>
                  <a:srgbClr val="C00000"/>
                </a:solidFill>
              </a:rPr>
              <a:t>=</a:t>
            </a:r>
            <a:r>
              <a:rPr lang="en-US" sz="2400" dirty="0" err="1">
                <a:solidFill>
                  <a:srgbClr val="C00000"/>
                </a:solidFill>
              </a:rPr>
              <a:t>br.nextInt</a:t>
            </a:r>
            <a:r>
              <a:rPr lang="en-US" sz="2400" dirty="0">
                <a:solidFill>
                  <a:srgbClr val="C00000"/>
                </a:solidFill>
              </a:rPr>
              <a:t>();</a:t>
            </a:r>
          </a:p>
          <a:p>
            <a:endParaRPr lang="en-US" sz="2400" dirty="0"/>
          </a:p>
          <a:p>
            <a:r>
              <a:rPr lang="en-US" sz="2400" dirty="0"/>
              <a:t>Statement </a:t>
            </a:r>
            <a:r>
              <a:rPr lang="en-US" sz="2400" dirty="0" err="1"/>
              <a:t>statement</a:t>
            </a:r>
            <a:r>
              <a:rPr lang="en-US" sz="2400" dirty="0"/>
              <a:t> = </a:t>
            </a:r>
            <a:r>
              <a:rPr lang="en-US" sz="2400" dirty="0" err="1"/>
              <a:t>connection.createStatement</a:t>
            </a:r>
            <a:r>
              <a:rPr lang="en-US" sz="2400" dirty="0"/>
              <a:t>(); </a:t>
            </a:r>
          </a:p>
          <a:p>
            <a:endParaRPr lang="en-US" sz="2400" dirty="0"/>
          </a:p>
          <a:p>
            <a:r>
              <a:rPr lang="en-US" sz="2000" b="1" dirty="0">
                <a:solidFill>
                  <a:srgbClr val="C00000"/>
                </a:solidFill>
              </a:rPr>
              <a:t>String query="insert into employee values("+</a:t>
            </a:r>
            <a:r>
              <a:rPr lang="en-US" sz="2000" b="1" dirty="0" err="1">
                <a:solidFill>
                  <a:srgbClr val="C00000"/>
                </a:solidFill>
              </a:rPr>
              <a:t>eno</a:t>
            </a:r>
            <a:r>
              <a:rPr lang="en-US" sz="2000" b="1" dirty="0">
                <a:solidFill>
                  <a:srgbClr val="C00000"/>
                </a:solidFill>
              </a:rPr>
              <a:t>+",' "+</a:t>
            </a:r>
            <a:r>
              <a:rPr lang="en-US" sz="2000" b="1" dirty="0" err="1">
                <a:solidFill>
                  <a:srgbClr val="C00000"/>
                </a:solidFill>
              </a:rPr>
              <a:t>ename</a:t>
            </a:r>
            <a:r>
              <a:rPr lang="en-US" sz="2000" b="1" dirty="0">
                <a:solidFill>
                  <a:srgbClr val="C00000"/>
                </a:solidFill>
              </a:rPr>
              <a:t>+" ', "+</a:t>
            </a:r>
            <a:r>
              <a:rPr lang="en-US" sz="2000" b="1" dirty="0" err="1">
                <a:solidFill>
                  <a:srgbClr val="C00000"/>
                </a:solidFill>
              </a:rPr>
              <a:t>esal</a:t>
            </a:r>
            <a:r>
              <a:rPr lang="en-US" sz="2000" b="1" dirty="0">
                <a:solidFill>
                  <a:srgbClr val="C00000"/>
                </a:solidFill>
              </a:rPr>
              <a:t>+")"; 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rowsAffected</a:t>
            </a:r>
            <a:r>
              <a:rPr lang="en-US" sz="2400" dirty="0"/>
              <a:t> = </a:t>
            </a:r>
            <a:r>
              <a:rPr lang="en-US" sz="2400" dirty="0" err="1"/>
              <a:t>statement.executeUpdate</a:t>
            </a:r>
            <a:r>
              <a:rPr lang="en-US" sz="2400" dirty="0"/>
              <a:t>(query);</a:t>
            </a:r>
          </a:p>
        </p:txBody>
      </p:sp>
    </p:spTree>
    <p:extLst>
      <p:ext uri="{BB962C8B-B14F-4D97-AF65-F5344CB8AC3E}">
        <p14:creationId xmlns:p14="http://schemas.microsoft.com/office/powerpoint/2010/main" val="3394497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2. </a:t>
            </a:r>
            <a:r>
              <a:rPr lang="en-US" sz="4000" b="1" dirty="0" err="1"/>
              <a:t>PreparedStatement</a:t>
            </a:r>
            <a:r>
              <a:rPr lang="en-US" sz="4000" b="1" dirty="0"/>
              <a:t>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SQL query must be compiled before the DBMS processes the query.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 SQL query can be precompiled and executed by using the </a:t>
            </a:r>
            <a:r>
              <a:rPr lang="en-US" sz="2400" dirty="0" err="1"/>
              <a:t>PreparedStatement</a:t>
            </a:r>
            <a:r>
              <a:rPr lang="en-US" sz="2400" dirty="0"/>
              <a:t>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question mark is used as a placeholder </a:t>
            </a:r>
            <a:r>
              <a:rPr lang="en-US" sz="2400" dirty="0"/>
              <a:t>for a value that is inserted into the query after the query is compiled. </a:t>
            </a:r>
          </a:p>
          <a:p>
            <a:pPr lvl="1" algn="just"/>
            <a:r>
              <a:rPr lang="en-US" sz="2000" dirty="0"/>
              <a:t>It is this value that changes each time the query is executed.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prepareStatement</a:t>
            </a:r>
            <a:r>
              <a:rPr lang="en-US" sz="2400" dirty="0"/>
              <a:t>() method of the Connection object is called to return the </a:t>
            </a:r>
            <a:r>
              <a:rPr lang="en-US" sz="2400" dirty="0" err="1"/>
              <a:t>PreparedStatement</a:t>
            </a:r>
            <a:r>
              <a:rPr lang="en-US" sz="2400" dirty="0"/>
              <a:t> object. </a:t>
            </a:r>
          </a:p>
          <a:p>
            <a:pPr lvl="1" algn="just"/>
            <a:r>
              <a:rPr lang="en-US" sz="2000" b="1" dirty="0"/>
              <a:t>The </a:t>
            </a:r>
            <a:r>
              <a:rPr lang="en-US" sz="2000" b="1" dirty="0" err="1"/>
              <a:t>prepareStatement</a:t>
            </a:r>
            <a:r>
              <a:rPr lang="en-US" sz="2000" b="1" dirty="0"/>
              <a:t>() method is passed the query, which is then precompiled.</a:t>
            </a: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PreparedStatement</a:t>
            </a:r>
            <a:r>
              <a:rPr lang="en-US" b="1" dirty="0"/>
              <a:t> Object </a:t>
            </a:r>
            <a:r>
              <a:rPr lang="en-US" sz="3200" b="1" dirty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There are  set and get methods available to set and get the details of the fields in the table</a:t>
            </a:r>
          </a:p>
          <a:p>
            <a:pPr lvl="1" algn="just"/>
            <a:r>
              <a:rPr lang="en-US" sz="2000" dirty="0"/>
              <a:t>The syntax is </a:t>
            </a:r>
            <a:r>
              <a:rPr lang="en-US" sz="2000" dirty="0" err="1"/>
              <a:t>setxxx</a:t>
            </a:r>
            <a:r>
              <a:rPr lang="en-US" sz="2000" dirty="0"/>
              <a:t>() and </a:t>
            </a:r>
            <a:r>
              <a:rPr lang="en-US" sz="2000" dirty="0" err="1"/>
              <a:t>getxxx</a:t>
            </a:r>
            <a:r>
              <a:rPr lang="en-US" sz="2000" dirty="0"/>
              <a:t>()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The </a:t>
            </a:r>
            <a:r>
              <a:rPr lang="en-US" sz="2000" dirty="0" err="1">
                <a:solidFill>
                  <a:srgbClr val="C00000"/>
                </a:solidFill>
              </a:rPr>
              <a:t>setxxx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datatype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requires two parameters 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first parameter is an integer </a:t>
            </a:r>
            <a:r>
              <a:rPr lang="en-US" sz="2000" dirty="0"/>
              <a:t>that identifies the </a:t>
            </a:r>
            <a:r>
              <a:rPr lang="en-US" sz="2000" dirty="0">
                <a:solidFill>
                  <a:srgbClr val="C00000"/>
                </a:solidFill>
              </a:rPr>
              <a:t>position</a:t>
            </a:r>
            <a:r>
              <a:rPr lang="en-US" sz="2000" dirty="0"/>
              <a:t> of the question mark placeholder 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second parameter is the value</a:t>
            </a:r>
            <a:r>
              <a:rPr lang="en-US" sz="2000" dirty="0"/>
              <a:t> that </a:t>
            </a:r>
            <a:r>
              <a:rPr lang="en-US" sz="2000" dirty="0">
                <a:solidFill>
                  <a:srgbClr val="C00000"/>
                </a:solidFill>
              </a:rPr>
              <a:t>replaces</a:t>
            </a:r>
            <a:r>
              <a:rPr lang="en-US" sz="2000" dirty="0"/>
              <a:t> the question mark placeholder.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220200" cy="6858000"/>
          </a:xfrm>
        </p:spPr>
        <p:txBody>
          <a:bodyPr>
            <a:noAutofit/>
          </a:bodyPr>
          <a:lstStyle/>
          <a:p>
            <a:pPr marL="91440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java.sql</a:t>
            </a:r>
            <a:r>
              <a:rPr lang="en-US" sz="1800" dirty="0"/>
              <a:t>.*;</a:t>
            </a:r>
          </a:p>
          <a:p>
            <a:pPr marL="91440">
              <a:buNone/>
            </a:pPr>
            <a:r>
              <a:rPr lang="en-US" sz="1800" dirty="0"/>
              <a:t>class A </a:t>
            </a:r>
          </a:p>
          <a:p>
            <a:pPr marL="91440">
              <a:buNone/>
            </a:pPr>
            <a:r>
              <a:rPr lang="en-US" sz="1800" dirty="0"/>
              <a:t>{</a:t>
            </a:r>
          </a:p>
          <a:p>
            <a:pPr marL="91440"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</a:t>
            </a:r>
          </a:p>
          <a:p>
            <a:pPr marL="91440">
              <a:buNone/>
            </a:pPr>
            <a:r>
              <a:rPr lang="en-US" sz="1800" dirty="0"/>
              <a:t>{</a:t>
            </a:r>
          </a:p>
          <a:p>
            <a:pPr marL="91440">
              <a:buNone/>
            </a:pPr>
            <a:r>
              <a:rPr lang="en-US" sz="1800" dirty="0"/>
              <a:t>Statement s;</a:t>
            </a:r>
          </a:p>
          <a:p>
            <a:pPr marL="91440">
              <a:buNone/>
            </a:pPr>
            <a:r>
              <a:rPr lang="en-US" sz="1800" dirty="0" err="1"/>
              <a:t>ResultSet</a:t>
            </a:r>
            <a:r>
              <a:rPr lang="en-US" sz="1800" dirty="0"/>
              <a:t> </a:t>
            </a:r>
            <a:r>
              <a:rPr lang="en-US" sz="1800" dirty="0" err="1"/>
              <a:t>rs</a:t>
            </a:r>
            <a:r>
              <a:rPr lang="en-US" sz="1800" dirty="0"/>
              <a:t>;</a:t>
            </a:r>
          </a:p>
          <a:p>
            <a:pPr marL="91440">
              <a:buNone/>
            </a:pPr>
            <a:r>
              <a:rPr lang="en-US" sz="1800" dirty="0"/>
              <a:t>Connection con;</a:t>
            </a:r>
          </a:p>
          <a:p>
            <a:pPr marL="91440">
              <a:buNone/>
            </a:pPr>
            <a:r>
              <a:rPr lang="en-US" sz="1800" dirty="0"/>
              <a:t>try{ </a:t>
            </a:r>
          </a:p>
          <a:p>
            <a:pPr marL="91440">
              <a:buNone/>
            </a:pPr>
            <a:r>
              <a:rPr lang="en-US" sz="1800" dirty="0"/>
              <a:t>	</a:t>
            </a:r>
            <a:r>
              <a:rPr lang="en-US" sz="1800" dirty="0" err="1"/>
              <a:t>Class.forName</a:t>
            </a:r>
            <a:r>
              <a:rPr lang="en-US" sz="1800" dirty="0"/>
              <a:t>(“</a:t>
            </a:r>
            <a:r>
              <a:rPr lang="en-US" sz="1800" dirty="0" err="1"/>
              <a:t>Drivername</a:t>
            </a:r>
            <a:r>
              <a:rPr lang="en-US" sz="1800" dirty="0"/>
              <a:t>”);</a:t>
            </a:r>
          </a:p>
          <a:p>
            <a:pPr marL="91440">
              <a:buNone/>
            </a:pPr>
            <a:r>
              <a:rPr lang="en-US" sz="1800" dirty="0"/>
              <a:t>con  = </a:t>
            </a:r>
            <a:r>
              <a:rPr lang="en-US" sz="1800" dirty="0" err="1"/>
              <a:t>DriverManager.getConnection</a:t>
            </a:r>
            <a:r>
              <a:rPr lang="en-US" sz="1800" dirty="0"/>
              <a:t>(</a:t>
            </a:r>
            <a:r>
              <a:rPr lang="en-US" sz="1800" dirty="0" err="1"/>
              <a:t>connectionstring,username,password</a:t>
            </a:r>
            <a:r>
              <a:rPr lang="en-US" sz="1800" dirty="0"/>
              <a:t>);</a:t>
            </a:r>
          </a:p>
          <a:p>
            <a:pPr marL="91440">
              <a:buNone/>
            </a:pPr>
            <a:r>
              <a:rPr lang="en-US" sz="1800" dirty="0">
                <a:solidFill>
                  <a:srgbClr val="C00000"/>
                </a:solidFill>
              </a:rPr>
              <a:t>String query = “SELECT * FROM </a:t>
            </a:r>
            <a:r>
              <a:rPr lang="en-US" sz="1800" dirty="0" err="1">
                <a:solidFill>
                  <a:srgbClr val="C00000"/>
                </a:solidFill>
              </a:rPr>
              <a:t>emp</a:t>
            </a:r>
            <a:r>
              <a:rPr lang="en-US" sz="1800" dirty="0">
                <a:solidFill>
                  <a:srgbClr val="C00000"/>
                </a:solidFill>
              </a:rPr>
              <a:t> where </a:t>
            </a:r>
            <a:r>
              <a:rPr lang="en-US" sz="1800" dirty="0" err="1">
                <a:solidFill>
                  <a:srgbClr val="C00000"/>
                </a:solidFill>
              </a:rPr>
              <a:t>eno</a:t>
            </a:r>
            <a:r>
              <a:rPr lang="en-US" sz="1800" dirty="0">
                <a:solidFill>
                  <a:srgbClr val="C00000"/>
                </a:solidFill>
              </a:rPr>
              <a:t>=?”;</a:t>
            </a:r>
          </a:p>
          <a:p>
            <a:pPr marL="91440">
              <a:buNone/>
            </a:pPr>
            <a:r>
              <a:rPr lang="en-US" sz="1800" dirty="0" err="1">
                <a:solidFill>
                  <a:srgbClr val="C00000"/>
                </a:solidFill>
              </a:rPr>
              <a:t>PreparedStatement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pstatement</a:t>
            </a:r>
            <a:r>
              <a:rPr lang="en-US" sz="1800" dirty="0">
                <a:solidFill>
                  <a:srgbClr val="C00000"/>
                </a:solidFill>
              </a:rPr>
              <a:t> = </a:t>
            </a:r>
            <a:r>
              <a:rPr lang="en-US" sz="1800" dirty="0" err="1">
                <a:solidFill>
                  <a:srgbClr val="C00000"/>
                </a:solidFill>
              </a:rPr>
              <a:t>con.prepareStatement</a:t>
            </a:r>
            <a:r>
              <a:rPr lang="en-US" sz="1800" dirty="0">
                <a:solidFill>
                  <a:srgbClr val="C00000"/>
                </a:solidFill>
              </a:rPr>
              <a:t>(query);</a:t>
            </a:r>
          </a:p>
          <a:p>
            <a:pPr marL="91440">
              <a:buNone/>
            </a:pPr>
            <a:r>
              <a:rPr lang="en-US" sz="1800" dirty="0" err="1">
                <a:solidFill>
                  <a:srgbClr val="C00000"/>
                </a:solidFill>
              </a:rPr>
              <a:t>pstatement.setInt</a:t>
            </a:r>
            <a:r>
              <a:rPr lang="en-US" sz="1800" dirty="0">
                <a:solidFill>
                  <a:srgbClr val="C00000"/>
                </a:solidFill>
              </a:rPr>
              <a:t>(1,123);</a:t>
            </a:r>
          </a:p>
          <a:p>
            <a:pPr marL="91440">
              <a:buNone/>
            </a:pPr>
            <a:r>
              <a:rPr lang="en-US" sz="1800" dirty="0" err="1"/>
              <a:t>rs</a:t>
            </a:r>
            <a:r>
              <a:rPr lang="en-US" sz="1800" dirty="0"/>
              <a:t> = </a:t>
            </a:r>
            <a:r>
              <a:rPr lang="en-US" sz="1800" dirty="0" err="1"/>
              <a:t>pstatement.executeQuery</a:t>
            </a:r>
            <a:r>
              <a:rPr lang="en-US" sz="1800" dirty="0"/>
              <a:t>();</a:t>
            </a:r>
          </a:p>
          <a:p>
            <a:pPr marL="91440" lvl="0">
              <a:buNone/>
              <a:defRPr/>
            </a:pPr>
            <a:r>
              <a:rPr lang="en-US" sz="1800" dirty="0"/>
              <a:t>while(</a:t>
            </a:r>
            <a:r>
              <a:rPr lang="en-US" sz="1800" dirty="0" err="1"/>
              <a:t>rs.next</a:t>
            </a:r>
            <a:r>
              <a:rPr lang="en-US" sz="1800" dirty="0"/>
              <a:t>()){</a:t>
            </a:r>
          </a:p>
          <a:p>
            <a:pPr marL="91440" lvl="0">
              <a:buNone/>
              <a:defRPr/>
            </a:pPr>
            <a:r>
              <a:rPr lang="en-US" sz="1800" dirty="0"/>
              <a:t>		//WRITE THE CODE TO RETRIEVE THE DATA</a:t>
            </a:r>
          </a:p>
          <a:p>
            <a:pPr marL="91440" lvl="0"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s.close</a:t>
            </a:r>
            <a:r>
              <a:rPr lang="en-US" sz="1800" dirty="0"/>
              <a:t>();</a:t>
            </a:r>
          </a:p>
          <a:p>
            <a:pPr marL="91440" lvl="0"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con.close</a:t>
            </a:r>
            <a:r>
              <a:rPr lang="en-US" sz="1800" dirty="0"/>
              <a:t>();</a:t>
            </a:r>
          </a:p>
          <a:p>
            <a:pPr marL="91440" lvl="0">
              <a:buNone/>
              <a:defRPr/>
            </a:pPr>
            <a:r>
              <a:rPr lang="en-US" sz="1800" dirty="0"/>
              <a:t>}catch(Exception error) {</a:t>
            </a:r>
            <a:r>
              <a:rPr lang="en-US" sz="1800" dirty="0" err="1"/>
              <a:t>System.err.println</a:t>
            </a:r>
            <a:r>
              <a:rPr lang="en-US" sz="1800" dirty="0"/>
              <a:t>(“Exception occurred”);</a:t>
            </a:r>
          </a:p>
          <a:p>
            <a:pPr marL="91440" lvl="0">
              <a:buNone/>
              <a:defRPr/>
            </a:pPr>
            <a:r>
              <a:rPr lang="en-US" sz="1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0" y="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77089"/>
              </p:ext>
            </p:extLst>
          </p:nvPr>
        </p:nvGraphicFramePr>
        <p:xfrm>
          <a:off x="5943600" y="609600"/>
          <a:ext cx="3263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Retrieve the data using the select query</a:t>
            </a:r>
          </a:p>
          <a:p>
            <a:pPr algn="just"/>
            <a:r>
              <a:rPr lang="en-US" dirty="0"/>
              <a:t>Update the table based on the age for a given id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String </a:t>
            </a:r>
            <a:r>
              <a:rPr lang="en-US" sz="2400" dirty="0" err="1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sql</a:t>
            </a:r>
            <a:r>
              <a:rPr lang="en-US" sz="2400" dirty="0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 = "UPDATE </a:t>
            </a:r>
            <a:r>
              <a:rPr lang="en-US" sz="2400" dirty="0" err="1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emp</a:t>
            </a:r>
            <a:r>
              <a:rPr lang="en-US" sz="2400" dirty="0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 set age=? WHERE id=?";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err="1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stmt</a:t>
            </a:r>
            <a:r>
              <a:rPr lang="en-US" sz="2400" dirty="0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 = </a:t>
            </a:r>
            <a:r>
              <a:rPr lang="en-US" sz="2400" dirty="0" err="1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conn.prepareStatement</a:t>
            </a:r>
            <a:r>
              <a:rPr lang="en-US" sz="2400" dirty="0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sql</a:t>
            </a:r>
            <a:r>
              <a:rPr lang="en-US" sz="2400" dirty="0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);</a:t>
            </a:r>
            <a:r>
              <a:rPr lang="en-US" sz="7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2400" dirty="0" err="1">
                <a:solidFill>
                  <a:srgbClr val="C00000"/>
                </a:solidFill>
              </a:rPr>
              <a:t>stmt.setInt</a:t>
            </a:r>
            <a:r>
              <a:rPr lang="en-IN" sz="2400" dirty="0">
                <a:solidFill>
                  <a:srgbClr val="C00000"/>
                </a:solidFill>
              </a:rPr>
              <a:t>(1, 35); 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400" dirty="0" err="1">
                <a:solidFill>
                  <a:srgbClr val="C00000"/>
                </a:solidFill>
              </a:rPr>
              <a:t>stmt.setInt</a:t>
            </a:r>
            <a:r>
              <a:rPr lang="en-IN" sz="2400" dirty="0">
                <a:solidFill>
                  <a:srgbClr val="C00000"/>
                </a:solidFill>
              </a:rPr>
              <a:t>(2, 102); </a:t>
            </a:r>
          </a:p>
          <a:p>
            <a:pPr algn="just"/>
            <a:r>
              <a:rPr lang="en-IN" dirty="0"/>
              <a:t>Delete the employee based on a given id</a:t>
            </a:r>
          </a:p>
          <a:p>
            <a:pPr lvl="1" algn="just"/>
            <a:r>
              <a:rPr lang="en-IN" dirty="0"/>
              <a:t>delete from </a:t>
            </a:r>
            <a:r>
              <a:rPr lang="en-IN" dirty="0" err="1"/>
              <a:t>emp</a:t>
            </a:r>
            <a:r>
              <a:rPr lang="en-IN" dirty="0"/>
              <a:t> where id=?"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0400" y="2286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emp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1452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CallableStatement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CallableStatement</a:t>
            </a:r>
            <a:r>
              <a:rPr lang="en-US" dirty="0"/>
              <a:t> object is used to call a stored procedures from within a J2EE object. </a:t>
            </a:r>
          </a:p>
          <a:p>
            <a:pPr algn="just"/>
            <a:r>
              <a:rPr lang="en-US" dirty="0"/>
              <a:t>A stored procedure is a block of code and is identified by a unique name. </a:t>
            </a:r>
          </a:p>
          <a:p>
            <a:pPr algn="just"/>
            <a:r>
              <a:rPr lang="en-US" dirty="0"/>
              <a:t>The type and style of code depends on the DBMS vendor and can be written in PL/SQL, Transact-SQL, C, or another programming language.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CallableStatement</a:t>
            </a:r>
            <a:r>
              <a:rPr lang="en-US" b="1" dirty="0"/>
              <a:t> </a:t>
            </a:r>
            <a:r>
              <a:rPr lang="en-US" sz="2400" b="1" dirty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525963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The </a:t>
            </a:r>
            <a:r>
              <a:rPr lang="en-US" sz="1800" dirty="0" err="1"/>
              <a:t>CallableStatement</a:t>
            </a:r>
            <a:r>
              <a:rPr lang="en-US" sz="1800" dirty="0"/>
              <a:t> object uses three types of parameters when calling a stored procedure. These parameters are:-</a:t>
            </a:r>
          </a:p>
          <a:p>
            <a:pPr lvl="0" algn="just"/>
            <a:r>
              <a:rPr lang="en-US" sz="1800" dirty="0"/>
              <a:t>IN</a:t>
            </a:r>
          </a:p>
          <a:p>
            <a:pPr lvl="1" algn="just"/>
            <a:r>
              <a:rPr lang="en-US" sz="1800" dirty="0"/>
              <a:t>It contains any data that needs to be passed to the stored procedure and whose value is assigned using the </a:t>
            </a:r>
            <a:r>
              <a:rPr lang="en-US" sz="1800" dirty="0" err="1"/>
              <a:t>setxxx</a:t>
            </a:r>
            <a:r>
              <a:rPr lang="en-US" sz="1800" dirty="0"/>
              <a:t>() method as described.</a:t>
            </a:r>
          </a:p>
          <a:p>
            <a:pPr lvl="0" algn="just"/>
            <a:r>
              <a:rPr lang="en-US" sz="1800" dirty="0"/>
              <a:t>OUT </a:t>
            </a:r>
          </a:p>
          <a:p>
            <a:pPr lvl="1" algn="just"/>
            <a:r>
              <a:rPr lang="en-US" sz="1800" dirty="0"/>
              <a:t>It contains the value returned by the stored procedures if any. It must be registered using the </a:t>
            </a:r>
            <a:r>
              <a:rPr lang="en-US" sz="1800" dirty="0" err="1"/>
              <a:t>registerOut</a:t>
            </a:r>
            <a:r>
              <a:rPr lang="en-US" sz="1800" dirty="0"/>
              <a:t>() method and then is later received by the J2EE component using the </a:t>
            </a:r>
            <a:r>
              <a:rPr lang="en-US" sz="1800" dirty="0" err="1"/>
              <a:t>getxxx</a:t>
            </a:r>
            <a:r>
              <a:rPr lang="en-US" sz="1800" dirty="0"/>
              <a:t>() method.</a:t>
            </a:r>
          </a:p>
          <a:p>
            <a:pPr lvl="0" algn="just"/>
            <a:r>
              <a:rPr lang="en-US" sz="1800" dirty="0"/>
              <a:t>INOUT.</a:t>
            </a:r>
          </a:p>
          <a:p>
            <a:pPr lvl="1" algn="just"/>
            <a:r>
              <a:rPr lang="en-US" sz="1800" dirty="0"/>
              <a:t>It is a single parameter that is used to both pass information to the stored procedure and retrieve information from a stored procedure using the techniques described.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the </a:t>
            </a:r>
            <a:r>
              <a:rPr lang="en-US" sz="1800" dirty="0" err="1"/>
              <a:t>preparedCall</a:t>
            </a:r>
            <a:r>
              <a:rPr lang="en-US" sz="1800" dirty="0"/>
              <a:t>() method of the connection object is called and is passed the query.</a:t>
            </a:r>
          </a:p>
          <a:p>
            <a:pPr algn="just"/>
            <a:r>
              <a:rPr lang="en-US" sz="1800" dirty="0"/>
              <a:t>The </a:t>
            </a:r>
            <a:r>
              <a:rPr lang="en-US" sz="1800" dirty="0" err="1"/>
              <a:t>registerOutParameter</a:t>
            </a:r>
            <a:r>
              <a:rPr lang="en-US" sz="1800" dirty="0"/>
              <a:t>() method requires two parameters. </a:t>
            </a:r>
          </a:p>
          <a:p>
            <a:pPr lvl="0" algn="just"/>
            <a:r>
              <a:rPr lang="en-US" sz="1800" dirty="0"/>
              <a:t>The first parameter is an integer that represents the number of the parameter.</a:t>
            </a:r>
          </a:p>
          <a:p>
            <a:pPr lvl="0" algn="just"/>
            <a:r>
              <a:rPr lang="en-US" sz="1800" dirty="0"/>
              <a:t>The second parameter is the </a:t>
            </a:r>
            <a:r>
              <a:rPr lang="en-US" sz="1800" dirty="0" err="1"/>
              <a:t>datatype</a:t>
            </a:r>
            <a:r>
              <a:rPr lang="en-US" sz="1800" dirty="0"/>
              <a:t> of the value returned by the stored procedure.</a:t>
            </a:r>
          </a:p>
          <a:p>
            <a:pPr algn="just"/>
            <a:endParaRPr 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class A </a:t>
            </a:r>
          </a:p>
          <a:p>
            <a:pPr>
              <a:buNone/>
            </a:pPr>
            <a:r>
              <a:rPr lang="en-US" sz="2400" dirty="0"/>
              <a:t>{public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pPr>
              <a:buNone/>
            </a:pPr>
            <a:r>
              <a:rPr lang="en-US" sz="2400" dirty="0"/>
              <a:t>{Statement s;</a:t>
            </a:r>
          </a:p>
          <a:p>
            <a:pPr>
              <a:buNone/>
            </a:pP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err="1"/>
              <a:t>rs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/>
              <a:t>Connection con;</a:t>
            </a:r>
          </a:p>
          <a:p>
            <a:pPr>
              <a:buNone/>
            </a:pPr>
            <a:r>
              <a:rPr lang="en-US" sz="2400" dirty="0"/>
              <a:t>try{</a:t>
            </a:r>
          </a:p>
          <a:p>
            <a:pPr>
              <a:buNone/>
            </a:pPr>
            <a:r>
              <a:rPr lang="en-US" sz="2400" dirty="0" err="1"/>
              <a:t>Class.forName</a:t>
            </a:r>
            <a:r>
              <a:rPr lang="en-US" sz="2400" dirty="0"/>
              <a:t>(“</a:t>
            </a:r>
            <a:r>
              <a:rPr lang="en-US" sz="2400" dirty="0" err="1"/>
              <a:t>sun.jdbc,odbc.JdbcOdbcDriver</a:t>
            </a:r>
            <a:r>
              <a:rPr lang="en-US" sz="2400" dirty="0"/>
              <a:t>”);</a:t>
            </a:r>
          </a:p>
          <a:p>
            <a:pPr>
              <a:buNone/>
            </a:pPr>
            <a:r>
              <a:rPr lang="en-US" sz="2400" dirty="0"/>
              <a:t>Con=</a:t>
            </a:r>
            <a:r>
              <a:rPr lang="en-US" sz="2400" dirty="0" err="1"/>
              <a:t>DriverManager.getConnection</a:t>
            </a:r>
            <a:r>
              <a:rPr lang="en-US" sz="2400" dirty="0"/>
              <a:t>(</a:t>
            </a:r>
            <a:r>
              <a:rPr lang="en-US" sz="2400" dirty="0" err="1"/>
              <a:t>jdbc:odbc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 err="1"/>
              <a:t>dsn</a:t>
            </a:r>
            <a:r>
              <a:rPr lang="en-US" sz="2400" dirty="0"/>
              <a:t>,”,”);</a:t>
            </a:r>
          </a:p>
          <a:p>
            <a:pPr>
              <a:buNone/>
            </a:pPr>
            <a:r>
              <a:rPr lang="en-US" sz="2400" dirty="0"/>
              <a:t>}	</a:t>
            </a:r>
          </a:p>
          <a:p>
            <a:pPr>
              <a:buNone/>
            </a:pPr>
            <a:r>
              <a:rPr lang="en-US" sz="2400" dirty="0"/>
              <a:t>catch(</a:t>
            </a:r>
            <a:r>
              <a:rPr lang="en-US" sz="2400" dirty="0" err="1"/>
              <a:t>ClassNotFoundException</a:t>
            </a:r>
            <a:r>
              <a:rPr lang="en-US" sz="2400" dirty="0"/>
              <a:t> error) 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System.err.println</a:t>
            </a:r>
            <a:r>
              <a:rPr lang="en-US" sz="2400" dirty="0"/>
              <a:t>(”Unable to load the JDBC/ODBC bridge.”+error);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46037"/>
            <a:ext cx="9296400" cy="6811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query=“{ CALL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LastOrderNumber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(?) }”;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CallableStatement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cstatement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con.prepareCall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(query);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cstatement.registerOutParameter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(1,Types.VARCHAR);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cstatement.execute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lastOrderNumber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cstatement.getString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while(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rs.next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//code to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s.close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con.close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SQLException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error)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System.err.println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(“SQL error.”+error);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44750" y="1628775"/>
            <a:ext cx="3346450" cy="4968875"/>
            <a:chOff x="5689600" y="1628775"/>
            <a:chExt cx="3346450" cy="496887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413501" y="1628775"/>
              <a:ext cx="1489076" cy="503238"/>
              <a:chOff x="1066" y="3249"/>
              <a:chExt cx="938" cy="485"/>
            </a:xfrm>
          </p:grpSpPr>
          <p:sp>
            <p:nvSpPr>
              <p:cNvPr id="39" name="Rectangle 5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>
                    <a:latin typeface="Arial Narrow" pitchFamily="34" charset="0"/>
                  </a:rPr>
                  <a:t>JAVA Applet/</a:t>
                </a:r>
              </a:p>
              <a:p>
                <a:r>
                  <a:rPr lang="en-US" altLang="ko-KR" sz="1400" b="1">
                    <a:latin typeface="Arial Narrow" pitchFamily="34" charset="0"/>
                  </a:rPr>
                  <a:t>Application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6413501" y="2365368"/>
              <a:ext cx="1489076" cy="360362"/>
              <a:chOff x="1066" y="3249"/>
              <a:chExt cx="938" cy="485"/>
            </a:xfrm>
          </p:grpSpPr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 dirty="0">
                    <a:latin typeface="Arial Narrow" pitchFamily="34" charset="0"/>
                  </a:rPr>
                  <a:t>JDBC  API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6413501" y="2941638"/>
              <a:ext cx="1489076" cy="360362"/>
              <a:chOff x="1066" y="3249"/>
              <a:chExt cx="938" cy="485"/>
            </a:xfrm>
          </p:grpSpPr>
          <p:sp>
            <p:nvSpPr>
              <p:cNvPr id="35" name="Rectangle 11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 dirty="0">
                    <a:latin typeface="Arial Narrow" pitchFamily="34" charset="0"/>
                  </a:rPr>
                  <a:t>Driver Manager</a:t>
                </a: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6413501" y="3517900"/>
              <a:ext cx="1489076" cy="358775"/>
              <a:chOff x="1066" y="3249"/>
              <a:chExt cx="938" cy="485"/>
            </a:xfrm>
          </p:grpSpPr>
          <p:sp>
            <p:nvSpPr>
              <p:cNvPr id="33" name="Rectangle 14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>
                    <a:latin typeface="Arial Narrow" pitchFamily="34" charset="0"/>
                  </a:rPr>
                  <a:t>Driver API</a:t>
                </a:r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5689601" y="4310063"/>
              <a:ext cx="1489076" cy="503237"/>
              <a:chOff x="1066" y="3249"/>
              <a:chExt cx="938" cy="485"/>
            </a:xfrm>
          </p:grpSpPr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>
                    <a:latin typeface="Arial Narrow" pitchFamily="34" charset="0"/>
                  </a:rPr>
                  <a:t>Vendor Specific</a:t>
                </a:r>
              </a:p>
              <a:p>
                <a:r>
                  <a:rPr lang="en-US" altLang="ko-KR" sz="1400" b="1">
                    <a:latin typeface="Arial Narrow" pitchFamily="34" charset="0"/>
                  </a:rPr>
                  <a:t>JDBC Driver</a:t>
                </a:r>
              </a:p>
            </p:txBody>
          </p: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7258051" y="4311650"/>
              <a:ext cx="1489076" cy="358775"/>
              <a:chOff x="1066" y="3249"/>
              <a:chExt cx="938" cy="485"/>
            </a:xfrm>
          </p:grpSpPr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>
                    <a:latin typeface="Arial Narrow" pitchFamily="34" charset="0"/>
                  </a:rPr>
                  <a:t>JDBC-ODBC Bridge</a:t>
                </a:r>
              </a:p>
            </p:txBody>
          </p:sp>
        </p:grpSp>
        <p:sp>
          <p:nvSpPr>
            <p:cNvPr id="11" name="AutoShape 29"/>
            <p:cNvSpPr>
              <a:spLocks noChangeArrowheads="1"/>
            </p:cNvSpPr>
            <p:nvPr/>
          </p:nvSpPr>
          <p:spPr bwMode="auto">
            <a:xfrm>
              <a:off x="5905500" y="5318125"/>
              <a:ext cx="1008063" cy="722313"/>
            </a:xfrm>
            <a:prstGeom prst="can">
              <a:avLst>
                <a:gd name="adj" fmla="val 26102"/>
              </a:avLst>
            </a:prstGeom>
            <a:gradFill rotWithShape="1">
              <a:gsLst>
                <a:gs pos="0">
                  <a:srgbClr val="99CCFF"/>
                </a:gs>
                <a:gs pos="50000">
                  <a:srgbClr val="99CCFF">
                    <a:gamma/>
                    <a:tint val="3137"/>
                    <a:invGamma/>
                  </a:srgbClr>
                </a:gs>
                <a:gs pos="100000">
                  <a:srgbClr val="99CC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altLang="ko-KR" sz="1400" b="1">
                  <a:latin typeface="Arial Narrow" pitchFamily="34" charset="0"/>
                </a:rPr>
                <a:t>Database</a:t>
              </a:r>
            </a:p>
          </p:txBody>
        </p: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7259639" y="4959350"/>
              <a:ext cx="1489076" cy="501650"/>
              <a:chOff x="1066" y="3249"/>
              <a:chExt cx="938" cy="485"/>
            </a:xfrm>
          </p:grpSpPr>
          <p:sp>
            <p:nvSpPr>
              <p:cNvPr id="27" name="Rectangle 32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8" name="Rectangle 33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>
                    <a:latin typeface="Arial Narrow" pitchFamily="34" charset="0"/>
                  </a:rPr>
                  <a:t>Vender Specific</a:t>
                </a:r>
              </a:p>
              <a:p>
                <a:r>
                  <a:rPr lang="en-US" altLang="ko-KR" sz="1400" b="1">
                    <a:latin typeface="Arial Narrow" pitchFamily="34" charset="0"/>
                  </a:rPr>
                  <a:t>ODBC Driver</a:t>
                </a:r>
              </a:p>
            </p:txBody>
          </p:sp>
        </p:grpSp>
        <p:cxnSp>
          <p:nvCxnSpPr>
            <p:cNvPr id="13" name="AutoShape 34"/>
            <p:cNvCxnSpPr>
              <a:cxnSpLocks noChangeShapeType="1"/>
              <a:stCxn id="40" idx="2"/>
              <a:endCxn id="38" idx="0"/>
            </p:cNvCxnSpPr>
            <p:nvPr/>
          </p:nvCxnSpPr>
          <p:spPr bwMode="auto">
            <a:xfrm>
              <a:off x="7134225" y="2100263"/>
              <a:ext cx="0" cy="265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35"/>
            <p:cNvCxnSpPr>
              <a:cxnSpLocks noChangeShapeType="1"/>
              <a:stCxn id="38" idx="2"/>
              <a:endCxn id="36" idx="0"/>
            </p:cNvCxnSpPr>
            <p:nvPr/>
          </p:nvCxnSpPr>
          <p:spPr bwMode="auto">
            <a:xfrm>
              <a:off x="7134225" y="2701925"/>
              <a:ext cx="0" cy="2397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36"/>
            <p:cNvCxnSpPr>
              <a:cxnSpLocks noChangeShapeType="1"/>
              <a:stCxn id="36" idx="2"/>
              <a:endCxn id="34" idx="0"/>
            </p:cNvCxnSpPr>
            <p:nvPr/>
          </p:nvCxnSpPr>
          <p:spPr bwMode="auto">
            <a:xfrm>
              <a:off x="7134225" y="3278188"/>
              <a:ext cx="0" cy="239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38"/>
            <p:cNvCxnSpPr>
              <a:cxnSpLocks noChangeShapeType="1"/>
              <a:stCxn id="33" idx="2"/>
              <a:endCxn id="32" idx="0"/>
            </p:cNvCxnSpPr>
            <p:nvPr/>
          </p:nvCxnSpPr>
          <p:spPr bwMode="auto">
            <a:xfrm flipH="1">
              <a:off x="6410325" y="3876675"/>
              <a:ext cx="773113" cy="433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39"/>
            <p:cNvCxnSpPr>
              <a:cxnSpLocks noChangeShapeType="1"/>
              <a:stCxn id="34" idx="2"/>
              <a:endCxn id="30" idx="0"/>
            </p:cNvCxnSpPr>
            <p:nvPr/>
          </p:nvCxnSpPr>
          <p:spPr bwMode="auto">
            <a:xfrm>
              <a:off x="7134225" y="3854450"/>
              <a:ext cx="8445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40"/>
            <p:cNvCxnSpPr>
              <a:cxnSpLocks noChangeShapeType="1"/>
              <a:stCxn id="30" idx="2"/>
              <a:endCxn id="28" idx="0"/>
            </p:cNvCxnSpPr>
            <p:nvPr/>
          </p:nvCxnSpPr>
          <p:spPr bwMode="auto">
            <a:xfrm>
              <a:off x="7978775" y="4648200"/>
              <a:ext cx="1588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42"/>
            <p:cNvCxnSpPr>
              <a:cxnSpLocks noChangeShapeType="1"/>
              <a:stCxn id="32" idx="2"/>
              <a:endCxn id="11" idx="1"/>
            </p:cNvCxnSpPr>
            <p:nvPr/>
          </p:nvCxnSpPr>
          <p:spPr bwMode="auto">
            <a:xfrm>
              <a:off x="6410325" y="4781550"/>
              <a:ext cx="0" cy="536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43"/>
            <p:cNvCxnSpPr>
              <a:cxnSpLocks noChangeShapeType="1"/>
              <a:stCxn id="28" idx="2"/>
              <a:endCxn id="21" idx="1"/>
            </p:cNvCxnSpPr>
            <p:nvPr/>
          </p:nvCxnSpPr>
          <p:spPr bwMode="auto">
            <a:xfrm>
              <a:off x="7980363" y="5429250"/>
              <a:ext cx="0" cy="446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AutoShape 44"/>
            <p:cNvSpPr>
              <a:spLocks noChangeArrowheads="1"/>
            </p:cNvSpPr>
            <p:nvPr/>
          </p:nvSpPr>
          <p:spPr bwMode="auto">
            <a:xfrm>
              <a:off x="7475538" y="5875338"/>
              <a:ext cx="1008062" cy="722312"/>
            </a:xfrm>
            <a:prstGeom prst="can">
              <a:avLst>
                <a:gd name="adj" fmla="val 26102"/>
              </a:avLst>
            </a:prstGeom>
            <a:gradFill rotWithShape="1">
              <a:gsLst>
                <a:gs pos="0">
                  <a:srgbClr val="99CCFF"/>
                </a:gs>
                <a:gs pos="50000">
                  <a:srgbClr val="99CCFF">
                    <a:gamma/>
                    <a:tint val="3137"/>
                    <a:invGamma/>
                  </a:srgbClr>
                </a:gs>
                <a:gs pos="100000">
                  <a:srgbClr val="99CC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altLang="ko-KR" sz="1400" b="1">
                  <a:latin typeface="Arial Narrow" pitchFamily="34" charset="0"/>
                </a:rPr>
                <a:t>Database</a:t>
              </a:r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7956550" y="2349500"/>
              <a:ext cx="1079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>
              <a:off x="7956550" y="3860800"/>
              <a:ext cx="1079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8101013" y="1628775"/>
              <a:ext cx="935037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800"/>
                <a:t>Java Application Developer</a:t>
              </a:r>
            </a:p>
          </p:txBody>
        </p:sp>
        <p:sp>
          <p:nvSpPr>
            <p:cNvPr id="25" name="Text Box 48"/>
            <p:cNvSpPr txBox="1">
              <a:spLocks noChangeArrowheads="1"/>
            </p:cNvSpPr>
            <p:nvPr/>
          </p:nvSpPr>
          <p:spPr bwMode="auto">
            <a:xfrm>
              <a:off x="8027988" y="2900363"/>
              <a:ext cx="935037" cy="214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800"/>
                <a:t>JDBC Developer</a:t>
              </a:r>
            </a:p>
          </p:txBody>
        </p:sp>
        <p:sp>
          <p:nvSpPr>
            <p:cNvPr id="26" name="Text Box 49"/>
            <p:cNvSpPr txBox="1">
              <a:spLocks noChangeArrowheads="1"/>
            </p:cNvSpPr>
            <p:nvPr/>
          </p:nvSpPr>
          <p:spPr bwMode="auto">
            <a:xfrm>
              <a:off x="8029575" y="3941763"/>
              <a:ext cx="93503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800"/>
                <a:t>Vender Specific  JDBC developer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ResultSet</a:t>
            </a:r>
            <a:r>
              <a:rPr lang="en-US" b="1" dirty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JDBC returns the results of a query in a </a:t>
            </a:r>
            <a:r>
              <a:rPr lang="en-US" dirty="0" err="1"/>
              <a:t>ResultSet</a:t>
            </a:r>
            <a:r>
              <a:rPr lang="en-US" dirty="0"/>
              <a:t> object</a:t>
            </a:r>
            <a:endParaRPr lang="en-US" sz="2800" dirty="0"/>
          </a:p>
          <a:p>
            <a:pPr lvl="1"/>
            <a:r>
              <a:rPr lang="en-US" dirty="0" err="1"/>
              <a:t>ResultSet</a:t>
            </a:r>
            <a:r>
              <a:rPr lang="en-US" dirty="0"/>
              <a:t> object contains all of the rows which satisfied the conditions in an SQL statement</a:t>
            </a:r>
            <a:endParaRPr lang="en-US" sz="2400" dirty="0"/>
          </a:p>
          <a:p>
            <a:pPr lvl="0"/>
            <a:r>
              <a:rPr lang="en-US" dirty="0"/>
              <a:t>A </a:t>
            </a:r>
            <a:r>
              <a:rPr lang="en-US" dirty="0" err="1"/>
              <a:t>ResultSet</a:t>
            </a:r>
            <a:r>
              <a:rPr lang="en-US" dirty="0"/>
              <a:t> object maintains a cursor pointing to its current row of data</a:t>
            </a:r>
            <a:endParaRPr lang="en-US" sz="2800" dirty="0"/>
          </a:p>
          <a:p>
            <a:pPr lvl="2"/>
            <a:r>
              <a:rPr lang="en-US" dirty="0"/>
              <a:t>Use next() to step through the result set row by row</a:t>
            </a:r>
            <a:endParaRPr lang="en-US" sz="2000" dirty="0"/>
          </a:p>
          <a:p>
            <a:pPr lvl="2"/>
            <a:r>
              <a:rPr lang="en-US" dirty="0"/>
              <a:t>next() returns TRUE if there are still remaining records</a:t>
            </a:r>
            <a:endParaRPr lang="en-US" sz="2000" dirty="0"/>
          </a:p>
          <a:p>
            <a:pPr lvl="2"/>
            <a:r>
              <a:rPr lang="en-US" dirty="0" err="1"/>
              <a:t>getString</a:t>
            </a:r>
            <a:r>
              <a:rPr lang="en-US" dirty="0"/>
              <a:t>(), </a:t>
            </a:r>
            <a:r>
              <a:rPr lang="en-US" dirty="0" err="1"/>
              <a:t>getInt</a:t>
            </a:r>
            <a:r>
              <a:rPr lang="en-US" dirty="0"/>
              <a:t>(), and </a:t>
            </a:r>
            <a:r>
              <a:rPr lang="en-US" dirty="0" err="1"/>
              <a:t>getXXX</a:t>
            </a:r>
            <a:r>
              <a:rPr lang="en-US" dirty="0"/>
              <a:t>() assign each value to a Java variable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098" name="Object 2"/>
          <p:cNvPicPr>
            <a:picLocks noChangeArrowheads="1"/>
          </p:cNvPicPr>
          <p:nvPr/>
        </p:nvPicPr>
        <p:blipFill>
          <a:blip r:embed="rId2"/>
          <a:srcRect b="-565"/>
          <a:stretch>
            <a:fillRect/>
          </a:stretch>
        </p:blipFill>
        <p:spPr bwMode="auto">
          <a:xfrm>
            <a:off x="1295400" y="5381625"/>
            <a:ext cx="59531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Accessing rows returned from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Rows produced by an </a:t>
            </a:r>
            <a:r>
              <a:rPr lang="en-US" i="1" dirty="0" err="1"/>
              <a:t>executeQuery</a:t>
            </a:r>
            <a:r>
              <a:rPr lang="en-US" i="1" dirty="0"/>
              <a:t>()</a:t>
            </a:r>
            <a:r>
              <a:rPr lang="en-US" dirty="0"/>
              <a:t> will be returned within an object of type </a:t>
            </a:r>
            <a:r>
              <a:rPr lang="en-US" i="1" dirty="0" err="1"/>
              <a:t>ResultSet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which is of use in acting on it later. </a:t>
            </a:r>
          </a:p>
          <a:p>
            <a:pPr algn="just"/>
            <a:r>
              <a:rPr lang="en-US" dirty="0"/>
              <a:t>The </a:t>
            </a:r>
            <a:r>
              <a:rPr lang="en-US" i="1" dirty="0" err="1"/>
              <a:t>executeUpdate</a:t>
            </a:r>
            <a:r>
              <a:rPr lang="en-US" i="1" dirty="0"/>
              <a:t>() </a:t>
            </a:r>
            <a:r>
              <a:rPr lang="en-US" dirty="0"/>
              <a:t>method returns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 that represents the number of rows updated by the SQL statement.</a:t>
            </a:r>
          </a:p>
          <a:p>
            <a:pPr algn="just"/>
            <a:r>
              <a:rPr lang="en-US" dirty="0"/>
              <a:t>Rows are retrieved from a </a:t>
            </a:r>
            <a:r>
              <a:rPr lang="en-US" i="1" dirty="0" err="1"/>
              <a:t>ResultSet</a:t>
            </a:r>
            <a:r>
              <a:rPr lang="en-US" dirty="0"/>
              <a:t> object by iterating through each of the rows and requesting information on the contents of each column. Iteration through its rows is similar to iterating through a set of elements in an </a:t>
            </a:r>
            <a:r>
              <a:rPr lang="en-US" i="1" dirty="0"/>
              <a:t>Enumeration</a:t>
            </a:r>
            <a:r>
              <a:rPr lang="en-US" dirty="0"/>
              <a:t> object.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Set c</a:t>
            </a:r>
            <a:r>
              <a:rPr lang="en-US" sz="3600" dirty="0"/>
              <a:t>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i="1" dirty="0" err="1"/>
              <a:t>ResultSet</a:t>
            </a:r>
            <a:r>
              <a:rPr lang="en-US" sz="2000" dirty="0"/>
              <a:t> class provides a cursor (also called handle) that can be used to access each row. </a:t>
            </a:r>
          </a:p>
          <a:p>
            <a:r>
              <a:rPr lang="en-US" sz="2000" dirty="0"/>
              <a:t>The method </a:t>
            </a:r>
            <a:r>
              <a:rPr lang="en-US" sz="2000" i="1" dirty="0"/>
              <a:t>next</a:t>
            </a:r>
            <a:r>
              <a:rPr lang="en-US" sz="2000" dirty="0"/>
              <a:t>() of the </a:t>
            </a:r>
            <a:r>
              <a:rPr lang="en-US" sz="2000" i="1" dirty="0" err="1"/>
              <a:t>ResultSet</a:t>
            </a:r>
            <a:r>
              <a:rPr lang="en-US" sz="2000" dirty="0"/>
              <a:t> class is used to move the cursor that points to a row in the </a:t>
            </a:r>
            <a:r>
              <a:rPr lang="en-US" sz="2000" i="1" dirty="0" err="1"/>
              <a:t>ResultSet</a:t>
            </a:r>
            <a:r>
              <a:rPr lang="en-US" sz="2000" dirty="0"/>
              <a:t>. </a:t>
            </a:r>
          </a:p>
          <a:p>
            <a:r>
              <a:rPr lang="en-US" sz="2000" dirty="0"/>
              <a:t>Once the cursor is positioned on a row, we can request the data for each of its columns. </a:t>
            </a:r>
          </a:p>
          <a:p>
            <a:r>
              <a:rPr lang="en-US" sz="2000" dirty="0"/>
              <a:t>Initially the cursor is set just before the first row. </a:t>
            </a:r>
          </a:p>
          <a:p>
            <a:r>
              <a:rPr lang="en-US" sz="2000" dirty="0"/>
              <a:t>The first invocation of the method </a:t>
            </a:r>
            <a:r>
              <a:rPr lang="en-US" sz="2000" i="1" dirty="0"/>
              <a:t>next()</a:t>
            </a:r>
            <a:r>
              <a:rPr lang="en-US" sz="2000" dirty="0"/>
              <a:t> sets the cursor and first row. </a:t>
            </a:r>
          </a:p>
          <a:p>
            <a:r>
              <a:rPr lang="en-US" sz="2000" dirty="0"/>
              <a:t>That is to access the first row in the </a:t>
            </a:r>
            <a:r>
              <a:rPr lang="en-US" sz="2000" i="1" dirty="0"/>
              <a:t>result set</a:t>
            </a:r>
            <a:r>
              <a:rPr lang="en-US" sz="2000" dirty="0"/>
              <a:t>, the method </a:t>
            </a:r>
            <a:r>
              <a:rPr lang="en-US" sz="2000" i="1" dirty="0"/>
              <a:t>next</a:t>
            </a:r>
            <a:r>
              <a:rPr lang="en-US" sz="2000" dirty="0"/>
              <a:t> must be called once. </a:t>
            </a:r>
          </a:p>
          <a:p>
            <a:r>
              <a:rPr lang="en-US" sz="2000" dirty="0"/>
              <a:t>Each invocation of the next() makes the cursor move to the next row. </a:t>
            </a:r>
          </a:p>
          <a:p>
            <a:r>
              <a:rPr lang="en-US" sz="2000" dirty="0"/>
              <a:t>The method </a:t>
            </a:r>
            <a:r>
              <a:rPr lang="en-US" sz="2000" i="1" dirty="0"/>
              <a:t>next()</a:t>
            </a:r>
            <a:r>
              <a:rPr lang="en-US" sz="2000" dirty="0"/>
              <a:t> returns a </a:t>
            </a:r>
            <a:r>
              <a:rPr lang="en-US" sz="2000" dirty="0" err="1"/>
              <a:t>boolean</a:t>
            </a:r>
            <a:r>
              <a:rPr lang="en-US" sz="2000" dirty="0"/>
              <a:t> value based on whether the next row is present. </a:t>
            </a:r>
          </a:p>
          <a:p>
            <a:pPr lvl="1"/>
            <a:r>
              <a:rPr lang="en-US" sz="2000" dirty="0"/>
              <a:t>If a row exists, it returns true otherwise it, returns false.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/>
              <a:t>Accessing column data</a:t>
            </a:r>
            <a:endParaRPr lang="en-US" sz="2500" dirty="0"/>
          </a:p>
          <a:p>
            <a:pPr lvl="1" algn="just"/>
            <a:r>
              <a:rPr lang="en-US" sz="2500" dirty="0"/>
              <a:t>The method </a:t>
            </a:r>
            <a:r>
              <a:rPr lang="en-US" sz="2500" dirty="0" err="1"/>
              <a:t>getXXX</a:t>
            </a:r>
            <a:r>
              <a:rPr lang="en-US" sz="2500" dirty="0"/>
              <a:t>() is used to access the columns in a row that are being pointed by the cursor currently.</a:t>
            </a:r>
          </a:p>
          <a:p>
            <a:pPr lvl="1" algn="just"/>
            <a:r>
              <a:rPr lang="en-US" sz="2500" dirty="0"/>
              <a:t>Here XXX represents the java </a:t>
            </a:r>
            <a:r>
              <a:rPr lang="en-US" sz="2500" dirty="0" err="1"/>
              <a:t>datatype</a:t>
            </a:r>
            <a:r>
              <a:rPr lang="en-US" sz="2500" dirty="0"/>
              <a:t> as each column may contain a different </a:t>
            </a:r>
            <a:r>
              <a:rPr lang="en-US" sz="2500" dirty="0" err="1"/>
              <a:t>datatype</a:t>
            </a:r>
            <a:r>
              <a:rPr lang="en-US" sz="2500" dirty="0"/>
              <a:t>, we need a </a:t>
            </a:r>
            <a:r>
              <a:rPr lang="en-US" sz="2500" i="1" dirty="0" err="1"/>
              <a:t>ResultSet</a:t>
            </a:r>
            <a:r>
              <a:rPr lang="en-US" sz="2500" dirty="0"/>
              <a:t> method specific to that </a:t>
            </a:r>
            <a:r>
              <a:rPr lang="en-US" sz="2500" dirty="0" err="1"/>
              <a:t>datatype</a:t>
            </a:r>
            <a:r>
              <a:rPr lang="en-US" sz="2500" dirty="0"/>
              <a:t>. </a:t>
            </a:r>
          </a:p>
          <a:p>
            <a:pPr lvl="1" algn="just"/>
            <a:r>
              <a:rPr lang="en-US" sz="2500" dirty="0"/>
              <a:t>The method </a:t>
            </a:r>
            <a:r>
              <a:rPr lang="en-US" sz="2500" i="1" dirty="0" err="1"/>
              <a:t>getInt</a:t>
            </a:r>
            <a:r>
              <a:rPr lang="en-US" sz="2500" i="1" dirty="0"/>
              <a:t>(</a:t>
            </a:r>
            <a:r>
              <a:rPr lang="en-US" sz="2500" i="1" dirty="0" err="1"/>
              <a:t>int</a:t>
            </a:r>
            <a:r>
              <a:rPr lang="en-US" sz="2500" i="1" dirty="0"/>
              <a:t> column)</a:t>
            </a:r>
            <a:r>
              <a:rPr lang="en-US" sz="2500" dirty="0"/>
              <a:t> can be used to retrieve a column with an integer value </a:t>
            </a:r>
          </a:p>
          <a:p>
            <a:pPr lvl="1" algn="just"/>
            <a:r>
              <a:rPr lang="en-US" sz="2500" i="1" dirty="0" err="1"/>
              <a:t>getString</a:t>
            </a:r>
            <a:r>
              <a:rPr lang="en-US" sz="2500" i="1" dirty="0"/>
              <a:t>(</a:t>
            </a:r>
            <a:r>
              <a:rPr lang="en-US" sz="2500" i="1" dirty="0" err="1"/>
              <a:t>int</a:t>
            </a:r>
            <a:r>
              <a:rPr lang="en-US" sz="2500" i="1" dirty="0"/>
              <a:t> column)</a:t>
            </a:r>
            <a:r>
              <a:rPr lang="en-US" sz="2500" dirty="0"/>
              <a:t> can be used to retrieve a column with a string value. </a:t>
            </a:r>
          </a:p>
          <a:p>
            <a:pPr lvl="1" algn="just"/>
            <a:r>
              <a:rPr lang="en-US" sz="2500" dirty="0"/>
              <a:t>In General, the </a:t>
            </a:r>
            <a:r>
              <a:rPr lang="en-US" sz="2500" i="1" dirty="0" err="1"/>
              <a:t>getString</a:t>
            </a:r>
            <a:r>
              <a:rPr lang="en-US" sz="2500" i="1" dirty="0"/>
              <a:t>(</a:t>
            </a:r>
            <a:r>
              <a:rPr lang="en-US" sz="2500" i="1" dirty="0" err="1"/>
              <a:t>int</a:t>
            </a:r>
            <a:r>
              <a:rPr lang="en-US" sz="2500" i="1" dirty="0"/>
              <a:t> column)</a:t>
            </a:r>
            <a:r>
              <a:rPr lang="en-US" sz="2500" dirty="0"/>
              <a:t> method is used to get all types of database value. </a:t>
            </a:r>
          </a:p>
          <a:p>
            <a:pPr lvl="2" algn="just"/>
            <a:r>
              <a:rPr lang="en-US" sz="2500" dirty="0"/>
              <a:t>In such cases the retrieved values will be converted to a string type in java.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609600"/>
            <a:ext cx="4572000" cy="6019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java.sql.*;</a:t>
            </a:r>
          </a:p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readdata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Public static </a:t>
            </a:r>
            <a:r>
              <a:rPr lang="en-US" dirty="0" err="1"/>
              <a:t>viod</a:t>
            </a:r>
            <a:r>
              <a:rPr lang="en-US" dirty="0"/>
              <a:t> main(String </a:t>
            </a:r>
            <a:r>
              <a:rPr lang="en-US" dirty="0" err="1"/>
              <a:t>arg</a:t>
            </a:r>
            <a:r>
              <a:rPr lang="en-US" dirty="0"/>
              <a:t>[])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resultSet</a:t>
            </a:r>
            <a:r>
              <a:rPr lang="en-US" dirty="0"/>
              <a:t> result;</a:t>
            </a:r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url</a:t>
            </a:r>
            <a:r>
              <a:rPr lang="en-US" dirty="0"/>
              <a:t>=”</a:t>
            </a:r>
            <a:r>
              <a:rPr lang="en-US" dirty="0" err="1"/>
              <a:t>jdbc:odbc:Employee</a:t>
            </a:r>
            <a:r>
              <a:rPr lang="en-US" dirty="0"/>
              <a:t> Information”;</a:t>
            </a:r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userID</a:t>
            </a:r>
            <a:r>
              <a:rPr lang="en-US" dirty="0"/>
              <a:t>=” “;</a:t>
            </a:r>
          </a:p>
          <a:p>
            <a:pPr>
              <a:buNone/>
            </a:pPr>
            <a:r>
              <a:rPr lang="en-US" dirty="0"/>
              <a:t>string password=” “;</a:t>
            </a:r>
          </a:p>
          <a:p>
            <a:pPr>
              <a:buNone/>
            </a:pPr>
            <a:r>
              <a:rPr lang="en-US" dirty="0"/>
              <a:t>try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Class.forName</a:t>
            </a:r>
            <a:r>
              <a:rPr lang="en-US" dirty="0"/>
              <a:t>(</a:t>
            </a:r>
            <a:r>
              <a:rPr lang="en-US" dirty="0" err="1"/>
              <a:t>sun.jdbc.odbc.jdbcodbcDriver</a:t>
            </a:r>
            <a:r>
              <a:rPr lang="en-US" dirty="0"/>
              <a:t>”);</a:t>
            </a:r>
          </a:p>
          <a:p>
            <a:pPr>
              <a:buNone/>
            </a:pPr>
            <a:r>
              <a:rPr lang="en-US" dirty="0"/>
              <a:t>Connection con;</a:t>
            </a:r>
          </a:p>
          <a:p>
            <a:pPr>
              <a:buNone/>
            </a:pPr>
            <a:r>
              <a:rPr lang="en-US" dirty="0"/>
              <a:t>Con=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  <a:r>
              <a:rPr lang="en-US" dirty="0" err="1"/>
              <a:t>url,userID,password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Statement stat=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Result=</a:t>
            </a:r>
            <a:r>
              <a:rPr lang="en-US" dirty="0" err="1"/>
              <a:t>stat.executeQuery</a:t>
            </a:r>
            <a:r>
              <a:rPr lang="en-US" dirty="0"/>
              <a:t>(“select * from </a:t>
            </a:r>
            <a:r>
              <a:rPr lang="en-US" dirty="0" err="1"/>
              <a:t>emp</a:t>
            </a:r>
            <a:r>
              <a:rPr lang="en-US" dirty="0"/>
              <a:t>”);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685800"/>
            <a:ext cx="4419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result.next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row=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result.getstring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(1)=”   “+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result.getstring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(2)+”   “+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result.getstring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(row)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Catch(Exception 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(“error:”+e);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Drivers- JDBC ODBC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Type 1 driver translates all </a:t>
            </a:r>
            <a:r>
              <a:rPr lang="en-US" dirty="0">
                <a:solidFill>
                  <a:srgbClr val="FF0000"/>
                </a:solidFill>
              </a:rPr>
              <a:t>JDBC </a:t>
            </a:r>
            <a:r>
              <a:rPr lang="en-US" dirty="0"/>
              <a:t>calls into </a:t>
            </a:r>
            <a:r>
              <a:rPr lang="en-US" dirty="0">
                <a:solidFill>
                  <a:srgbClr val="FF0000"/>
                </a:solidFill>
              </a:rPr>
              <a:t>ODBC</a:t>
            </a:r>
            <a:r>
              <a:rPr lang="en-US" dirty="0"/>
              <a:t> calls and </a:t>
            </a:r>
            <a:r>
              <a:rPr lang="en-US" dirty="0">
                <a:solidFill>
                  <a:srgbClr val="FF0000"/>
                </a:solidFill>
              </a:rPr>
              <a:t>send them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ODBC driver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bridge Is usually used when there is no pure – Java driver available for a particular database. </a:t>
            </a:r>
          </a:p>
          <a:p>
            <a:pPr algn="just"/>
            <a:r>
              <a:rPr lang="en-US" dirty="0"/>
              <a:t>The JDBC-ODBC bridge drivers are recommended when no other alternative drivers are available. </a:t>
            </a:r>
          </a:p>
          <a:p>
            <a:pPr algn="just"/>
            <a:r>
              <a:rPr lang="en-US" dirty="0"/>
              <a:t>The driver is implemented in the </a:t>
            </a:r>
            <a:r>
              <a:rPr lang="en-US" dirty="0" err="1">
                <a:solidFill>
                  <a:srgbClr val="FF0000"/>
                </a:solidFill>
              </a:rPr>
              <a:t>sun.jdbc.odbc.JdbcOdbcDriver</a:t>
            </a:r>
            <a:r>
              <a:rPr lang="en-US" dirty="0">
                <a:solidFill>
                  <a:srgbClr val="FF0000"/>
                </a:solidFill>
              </a:rPr>
              <a:t> class.</a:t>
            </a:r>
          </a:p>
          <a:p>
            <a:pPr algn="just"/>
            <a:r>
              <a:rPr lang="en-US" dirty="0"/>
              <a:t>The driver is </a:t>
            </a:r>
            <a:r>
              <a:rPr lang="en-US" dirty="0">
                <a:solidFill>
                  <a:srgbClr val="FF0000"/>
                </a:solidFill>
              </a:rPr>
              <a:t>platform dependant </a:t>
            </a:r>
            <a:r>
              <a:rPr lang="en-US" dirty="0"/>
              <a:t>as it makes use of </a:t>
            </a:r>
            <a:r>
              <a:rPr lang="en-US" dirty="0">
                <a:solidFill>
                  <a:srgbClr val="FF0000"/>
                </a:solidFill>
              </a:rPr>
              <a:t>ODBC </a:t>
            </a:r>
            <a:r>
              <a:rPr lang="en-US" dirty="0"/>
              <a:t>which in turn depends on </a:t>
            </a:r>
            <a:r>
              <a:rPr lang="en-US" dirty="0">
                <a:solidFill>
                  <a:srgbClr val="FF0000"/>
                </a:solidFill>
              </a:rPr>
              <a:t>native libraries of the Operating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Type1 Driver- JDBC ODBC Bridge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447800"/>
            <a:ext cx="6248400" cy="2514600"/>
            <a:chOff x="990600" y="3352800"/>
            <a:chExt cx="6248400" cy="25146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90600" y="33528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12192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Client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590800" y="33528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667000" y="3505200"/>
              <a:ext cx="121920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JDBC-ODBC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114800" y="33528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191000" y="3505200"/>
              <a:ext cx="12192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ODBC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96000" y="33528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324600" y="35052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DB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33600" y="3810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733800" y="38100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5257800" y="38100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590800" y="48768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667000" y="5029200"/>
              <a:ext cx="121920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Vendor Library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124200" y="43434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9" name="Picture 2" descr="http://www.jdbc-tutorial.com/images/jdbc-type1-driver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715000" y="2549769"/>
            <a:ext cx="3429000" cy="430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Driver – JDBC ODBC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200" b="1" dirty="0"/>
              <a:t>Advantage:</a:t>
            </a:r>
          </a:p>
          <a:p>
            <a:pPr lvl="1"/>
            <a:r>
              <a:rPr lang="en-US" sz="2200" dirty="0"/>
              <a:t>The JDBC-ODBC Bridge allows access to almost any database, since the database’s ODBC drivers are already available.</a:t>
            </a:r>
          </a:p>
          <a:p>
            <a:pPr>
              <a:buNone/>
            </a:pPr>
            <a:endParaRPr lang="en-US" sz="2200" dirty="0"/>
          </a:p>
          <a:p>
            <a:r>
              <a:rPr lang="en-US" sz="2200" b="1" dirty="0"/>
              <a:t>Disadvantage: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	a). Type 1 Drivers are not portable, since the Bridge driver is not fully written in Java.</a:t>
            </a:r>
          </a:p>
          <a:p>
            <a:pPr>
              <a:buNone/>
            </a:pPr>
            <a:r>
              <a:rPr lang="en-US" sz="2200" dirty="0"/>
              <a:t>	b). Performance overhead since JDBC calls goes through the bridge to the ODBC driver, then to the database, and this applies even in the reverse process.</a:t>
            </a:r>
          </a:p>
          <a:p>
            <a:pPr>
              <a:buNone/>
            </a:pPr>
            <a:r>
              <a:rPr lang="en-US" sz="2200" dirty="0"/>
              <a:t>	c). The ODBC driver needs to be installed on the client machine.</a:t>
            </a:r>
          </a:p>
          <a:p>
            <a:pPr>
              <a:buNone/>
            </a:pPr>
            <a:r>
              <a:rPr lang="en-US" sz="2200" dirty="0"/>
              <a:t>	d). Not good for Web.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Type2 Driver- Native API, Partially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JDBC to data base vendors native SQL calls</a:t>
            </a:r>
          </a:p>
          <a:p>
            <a:pPr lvl="1"/>
            <a:r>
              <a:rPr lang="en-US" dirty="0"/>
              <a:t>like Type 1 drivers; requires installation of binaries on each client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3886200"/>
            <a:ext cx="5562600" cy="2590800"/>
            <a:chOff x="1828800" y="3124200"/>
            <a:chExt cx="4953000" cy="25908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8800" y="31242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905000" y="3352800"/>
              <a:ext cx="9906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Client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57600" y="31242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657600" y="3276600"/>
              <a:ext cx="12192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JDBC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657600" y="47244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733800" y="4876800"/>
              <a:ext cx="121920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Vendor Library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638800" y="31242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867400" y="3352800"/>
              <a:ext cx="7620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DB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971800" y="35814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800600" y="35814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191000" y="41148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050" name="Picture 2" descr="http://www.jdbc-tutorial.com/images/jdbc-type2-driver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6781800" y="3276600"/>
            <a:ext cx="2057400" cy="338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Type 2 Driver – The Native – API Driver / Partly Java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type 2 driver converts JDBC calls into database-specific calls</a:t>
            </a:r>
          </a:p>
          <a:p>
            <a:pPr lvl="1"/>
            <a:r>
              <a:rPr lang="en-US" dirty="0"/>
              <a:t> i.e., this driver is specific to a particular database. </a:t>
            </a:r>
          </a:p>
          <a:p>
            <a:pPr lvl="1"/>
            <a:r>
              <a:rPr lang="en-US" dirty="0"/>
              <a:t>For example the oracle will have oracle native API.</a:t>
            </a:r>
          </a:p>
          <a:p>
            <a:endParaRPr lang="en-US" dirty="0"/>
          </a:p>
          <a:p>
            <a:r>
              <a:rPr lang="en-US" dirty="0"/>
              <a:t>The type 2 driver is not written entirely in Java. </a:t>
            </a:r>
          </a:p>
          <a:p>
            <a:r>
              <a:rPr lang="en-US" dirty="0"/>
              <a:t>However the type 2 driver provides more functionality and performance than the type 1 driver as it does not have the overhead of the additional ODBC function calls.</a:t>
            </a:r>
          </a:p>
          <a:p>
            <a:endParaRPr lang="en-US" dirty="0"/>
          </a:p>
          <a:p>
            <a:r>
              <a:rPr lang="en-US" dirty="0"/>
              <a:t>The distinctive characteristic of type 2 </a:t>
            </a:r>
            <a:r>
              <a:rPr lang="en-US" dirty="0" err="1"/>
              <a:t>jdbc</a:t>
            </a:r>
            <a:r>
              <a:rPr lang="en-US" dirty="0"/>
              <a:t> drivers are that Type 2 drivers convert JDBC calls into database-specific calls i.e. this driver is specific to a particular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3783</Words>
  <Application>Microsoft Office PowerPoint</Application>
  <PresentationFormat>On-screen Show (4:3)</PresentationFormat>
  <Paragraphs>508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Narrow</vt:lpstr>
      <vt:lpstr>Arial Unicode MS</vt:lpstr>
      <vt:lpstr>Calibri</vt:lpstr>
      <vt:lpstr>Office Theme</vt:lpstr>
      <vt:lpstr>JDBC</vt:lpstr>
      <vt:lpstr>JDBC</vt:lpstr>
      <vt:lpstr>JDBC Architecture</vt:lpstr>
      <vt:lpstr>JDBC Model</vt:lpstr>
      <vt:lpstr>Type 1 Drivers- JDBC ODBC Driver</vt:lpstr>
      <vt:lpstr>Type1 Driver- JDBC ODBC Bridge</vt:lpstr>
      <vt:lpstr>Type I Driver – JDBC ODBC BRIDGE</vt:lpstr>
      <vt:lpstr>Type2 Driver- Native API, Partially Java</vt:lpstr>
      <vt:lpstr>Type 2 Driver – The Native – API Driver / Partly Java Driver</vt:lpstr>
      <vt:lpstr>Type 2 Driver</vt:lpstr>
      <vt:lpstr>Type 3 Driver-JDBC Network Driver, partially java</vt:lpstr>
      <vt:lpstr>Type 3: All Java/ Net-Protocol Driver</vt:lpstr>
      <vt:lpstr>Type 4 Driver- All Java</vt:lpstr>
      <vt:lpstr>Type 4 Driver- All Java</vt:lpstr>
      <vt:lpstr>JDBC - DRIVERS</vt:lpstr>
      <vt:lpstr>JDBC Driver Types</vt:lpstr>
      <vt:lpstr>JDBC Process</vt:lpstr>
      <vt:lpstr>1. Loading the JDBC driver</vt:lpstr>
      <vt:lpstr>2.Connecting to the DBMS</vt:lpstr>
      <vt:lpstr>Example of Connecting </vt:lpstr>
      <vt:lpstr>3. Creating and executing a SQL statement</vt:lpstr>
      <vt:lpstr>4. Process Data Returned by the DBMS</vt:lpstr>
      <vt:lpstr>5.Terminate the Connection to the DBMS</vt:lpstr>
      <vt:lpstr>Process</vt:lpstr>
      <vt:lpstr>Example program</vt:lpstr>
      <vt:lpstr>Statement Objects</vt:lpstr>
      <vt:lpstr>Statement interfaces</vt:lpstr>
      <vt:lpstr>1. The Statement Object</vt:lpstr>
      <vt:lpstr>1. The Statement Object contd..</vt:lpstr>
      <vt:lpstr>Examples</vt:lpstr>
      <vt:lpstr>Reading data from keyboard and inserting into the table</vt:lpstr>
      <vt:lpstr>2. PreparedStatement Object</vt:lpstr>
      <vt:lpstr>2. PreparedStatement Object contd..</vt:lpstr>
      <vt:lpstr>PowerPoint Presentation</vt:lpstr>
      <vt:lpstr>Example2</vt:lpstr>
      <vt:lpstr>CallableStatement</vt:lpstr>
      <vt:lpstr>CallableStatement contd..</vt:lpstr>
      <vt:lpstr>PowerPoint Presentation</vt:lpstr>
      <vt:lpstr>PowerPoint Presentation</vt:lpstr>
      <vt:lpstr>The ResultSet Object</vt:lpstr>
      <vt:lpstr>Accessing rows returned from a query</vt:lpstr>
      <vt:lpstr>Result Set contd..</vt:lpstr>
      <vt:lpstr>Result Set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IT II 030 Sai</cp:lastModifiedBy>
  <cp:revision>65</cp:revision>
  <dcterms:created xsi:type="dcterms:W3CDTF">2012-11-10T07:10:49Z</dcterms:created>
  <dcterms:modified xsi:type="dcterms:W3CDTF">2023-01-29T07:57:59Z</dcterms:modified>
</cp:coreProperties>
</file>