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8D34-DFAF-4A98-A2B3-6C5E5E28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4764-B30B-4B4B-8046-408B96B9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228D-5E0A-4B23-A41A-06BE595F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1724-5A30-4471-9CAF-43DC0EDF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465F-9AB9-4DFA-9FAC-F11D22F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7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68DA-B1A6-459B-A47F-5FC5101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8298-0C01-4038-9EB7-CF816723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1290-8837-4472-A4F5-781608E9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C214-686B-43E9-AB86-6B04783B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84CA-7D89-4CE5-9FAD-3AE29819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21458-4970-46D5-9867-6ACC6AF8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C2E6-8D58-4803-8348-0944FFBB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1AAD-2B70-48C3-90EB-8904AC0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35E7-D3FC-4731-B689-5743B9C3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D9EA-22C9-496D-87C4-6C5100F0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873D-0628-4639-855C-9AB98A94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848E-48D3-4669-A3DC-FC6D56AA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183D-F243-41CF-9A8D-1BCF105D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90ED-7C5F-4387-8C0A-5B36EB33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95D6-5A05-4EC5-9E61-4A6A1778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447C-33E4-4B28-9B9E-B202678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9F80-66A3-4EDA-B467-1DB04343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1364-C115-4A2B-AA33-55CEBD9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61D2-E969-4AB0-BCD3-657CF8F4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ABF-C776-459E-BA4E-EB3DA565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C681-DAB8-4EF2-931D-6E2122A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7BE-DE6F-47AC-9411-F3D724F7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EBD80-29DC-4884-8527-10900CD8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6875-D816-4DA4-B894-B8CCE414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1837-F6D4-429F-97F1-5581AC2E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A9D3-2367-4959-89FC-929998B3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A582-6A3F-443A-B710-84C9E530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B7B9-CA68-44A7-BE84-EB6A2AC7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639E9-6F8A-430D-BA25-31CCCC6C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DBAD4-6571-4A14-9DCB-063E52CD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22FE6-7186-4B26-AE1B-07FF64D3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71BDD-20D4-4943-8D65-DAE7DB11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5D6BD-0BEB-4932-9FF9-327EAF3E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8F02D-E93F-4FA3-A585-C272777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9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C84E-B00A-4111-855C-84EE3EB3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9EBE9-4387-42A1-A5A3-8AB93CF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BB7F4-B7E6-470A-AB7B-0EF1A67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AC12-859E-4846-88AA-B667486A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2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01658-47D6-43E7-9851-2041A445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610CD-5021-48BF-B02B-9112E186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0CC99-61E3-4241-AFB2-E0EF0149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011-788C-45AC-80BA-F83EA009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3BAE-9DC3-473B-AFEA-39796DDE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7485-F4C0-4B3C-9AF9-B505684C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93C7-D6A3-488C-8EC5-82F76482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754F8-3BA7-4111-8B78-084751D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E8110-E2A0-49E2-8E89-C737D93A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6D9A-EC11-412F-9142-7629EB99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C903E-F91F-4238-AFCE-9A7ABAAAC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0AE26-6F1F-4E2B-BB41-EE7B4084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F49B-9CB4-4D58-9DF4-5BE960C4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F0D74-8600-4F63-8309-E056CBF7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B709-AD00-4D97-AD51-C339C7FB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4F26E-BC71-4AA0-9988-B08A2595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6A302-AA4C-4509-BB26-E3947D35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34EF-508D-48BC-BFD1-A6784F3D4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A510-4B00-4FFA-8E55-988830249B3C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BDF1-B5E5-4975-ADBC-994D746BD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90FA-630F-4546-B13A-05FC15CA0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4D7B-3429-454F-B207-ED7AE6C0B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67A-C564-43BF-8DB7-040DCB365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 Session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AAF88-1C03-47D2-BCAB-B0DDCCD7B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AA2C-DDAD-473C-86AC-1588B06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Session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CE2F-0B78-4D04-90FF-C4094AE0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/>
              <a:t>To help the server distinguish between clients, each client must identify itself to the server. 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/>
              <a:t>There are a number of popular techniques for distinguishing between clients.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/>
              <a:t>Two common techniques are </a:t>
            </a:r>
            <a:r>
              <a:rPr lang="en-US" altLang="en-US" dirty="0">
                <a:solidFill>
                  <a:srgbClr val="0000CC"/>
                </a:solidFill>
              </a:rPr>
              <a:t>cookies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CC"/>
                </a:solidFill>
              </a:rPr>
              <a:t>sessions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/>
              <a:t>Two other techniques are hidden forms and URL-rewriting.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59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23BE-302D-48D5-A150-A56223B3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Cookies in Session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2EDB-BBAD-496F-AF1A-1D996B40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4"/>
            <a:ext cx="10515600" cy="537094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Cookies are a popular technique for customizing web pages. 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Browsers can store cookies on the user’s computer for retrieval later in the same browsing session or in future browsing sessions.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For example, cookies are used in on-line shopping applications to store unique identifiers for the users. 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When users add items to their on-line shopping carts or perform other tasks resulting in a request to the web server, the server receives cookies containing unique identifiers for each user. 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The server then uses the unique identifier to locate the shopping carts and perform any necessary processing. 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Cookies are also used to indicate the client’s shopping preferences.  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000" dirty="0"/>
              <a:t>When the servlet receives the client’s nest communication, the servlet can examine the cookie(s) it sent to the client in a previous communication, identify the client’s preferences and immediately display products of interest to that particular client.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77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8C0B-55F4-433D-92F4-6CDE4D94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create, add a Cookie and retrieve cookie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B7256-777B-4EBB-B1F6-4438AA4D2D45}"/>
              </a:ext>
            </a:extLst>
          </p:cNvPr>
          <p:cNvSpPr txBox="1">
            <a:spLocks/>
          </p:cNvSpPr>
          <p:nvPr/>
        </p:nvSpPr>
        <p:spPr>
          <a:xfrm>
            <a:off x="226293" y="1034474"/>
            <a:ext cx="11845633" cy="5823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Creation of Cookie</a:t>
            </a:r>
          </a:p>
          <a:p>
            <a:pPr lvl="1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Cookie()</a:t>
            </a:r>
          </a:p>
          <a:p>
            <a:pPr lvl="2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Cookie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ob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=new Cookie();</a:t>
            </a:r>
          </a:p>
          <a:p>
            <a:pPr lvl="2"/>
            <a:r>
              <a:rPr lang="en-IN" dirty="0" err="1">
                <a:solidFill>
                  <a:srgbClr val="333333"/>
                </a:solidFill>
                <a:latin typeface="inter-regular"/>
              </a:rPr>
              <a:t>ob.setValue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(String value);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Cookie(String name, String value)</a:t>
            </a:r>
          </a:p>
          <a:p>
            <a:pPr lvl="2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Cookie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ob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=new Cookie(String name, String value)</a:t>
            </a:r>
          </a:p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Adding Cookie</a:t>
            </a:r>
          </a:p>
          <a:p>
            <a:pPr lvl="1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Add the created cookie object to the response object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response.addCookie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(cookie object);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//adding cookie in the 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/>
            <a:r>
              <a:rPr lang="en-IN" dirty="0"/>
              <a:t>Ex: </a:t>
            </a:r>
            <a:r>
              <a:rPr lang="en-IN" dirty="0" err="1"/>
              <a:t>response.addCookie</a:t>
            </a:r>
            <a:r>
              <a:rPr lang="en-IN" dirty="0"/>
              <a:t>(</a:t>
            </a:r>
            <a:r>
              <a:rPr lang="en-IN" dirty="0" err="1"/>
              <a:t>ob</a:t>
            </a:r>
            <a:r>
              <a:rPr lang="en-IN" dirty="0"/>
              <a:t>);</a:t>
            </a:r>
          </a:p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Retrieving Cookie 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(while retrieving, retrieve all the cookies created. So we get an array of cookies)</a:t>
            </a:r>
          </a:p>
          <a:p>
            <a:pPr lvl="1"/>
            <a:r>
              <a:rPr lang="en-IN" sz="2800" dirty="0">
                <a:solidFill>
                  <a:srgbClr val="333333"/>
                </a:solidFill>
                <a:latin typeface="inter-regular"/>
              </a:rPr>
              <a:t> Cookie </a:t>
            </a:r>
            <a:r>
              <a:rPr lang="en-IN" sz="2800" dirty="0" err="1">
                <a:solidFill>
                  <a:srgbClr val="333333"/>
                </a:solidFill>
                <a:latin typeface="inter-regular"/>
              </a:rPr>
              <a:t>ob</a:t>
            </a:r>
            <a:r>
              <a:rPr lang="en-IN" sz="2800" dirty="0">
                <a:solidFill>
                  <a:srgbClr val="333333"/>
                </a:solidFill>
                <a:latin typeface="inter-regular"/>
              </a:rPr>
              <a:t>[]=</a:t>
            </a:r>
            <a:r>
              <a:rPr lang="en-IN" sz="2800" dirty="0" err="1">
                <a:solidFill>
                  <a:srgbClr val="333333"/>
                </a:solidFill>
                <a:latin typeface="inter-regular"/>
              </a:rPr>
              <a:t>request.getCookies</a:t>
            </a:r>
            <a:r>
              <a:rPr lang="en-IN" sz="2800" dirty="0">
                <a:solidFill>
                  <a:srgbClr val="333333"/>
                </a:solidFill>
                <a:latin typeface="inter-regular"/>
              </a:rPr>
              <a:t>();  </a:t>
            </a:r>
          </a:p>
          <a:p>
            <a:r>
              <a:rPr lang="en-IN" dirty="0">
                <a:solidFill>
                  <a:srgbClr val="FF0000"/>
                </a:solidFill>
                <a:latin typeface="inter-regular"/>
              </a:rPr>
              <a:t>Read the data from the Cookie</a:t>
            </a:r>
          </a:p>
          <a:p>
            <a:pPr lvl="1"/>
            <a:r>
              <a:rPr lang="en-IN" sz="2800" dirty="0">
                <a:solidFill>
                  <a:srgbClr val="333333"/>
                </a:solidFill>
                <a:latin typeface="inter-regular"/>
              </a:rPr>
              <a:t>Use String </a:t>
            </a:r>
            <a:r>
              <a:rPr lang="en-IN" sz="2800" dirty="0" err="1">
                <a:solidFill>
                  <a:srgbClr val="333333"/>
                </a:solidFill>
                <a:latin typeface="inter-regular"/>
              </a:rPr>
              <a:t>getName</a:t>
            </a:r>
            <a:r>
              <a:rPr lang="en-IN" sz="2800" dirty="0">
                <a:solidFill>
                  <a:srgbClr val="333333"/>
                </a:solidFill>
                <a:latin typeface="inter-regular"/>
              </a:rPr>
              <a:t>() and String get Value() to get the name of the cookie and value stored in the cookie</a:t>
            </a:r>
          </a:p>
        </p:txBody>
      </p:sp>
    </p:spTree>
    <p:extLst>
      <p:ext uri="{BB962C8B-B14F-4D97-AF65-F5344CB8AC3E}">
        <p14:creationId xmlns:p14="http://schemas.microsoft.com/office/powerpoint/2010/main" val="153093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9A89BE-3FD7-41A8-9838-61655B12287A}"/>
              </a:ext>
            </a:extLst>
          </p:cNvPr>
          <p:cNvSpPr txBox="1"/>
          <p:nvPr/>
        </p:nvSpPr>
        <p:spPr>
          <a:xfrm>
            <a:off x="0" y="1064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&lt;form &gt;  </a:t>
            </a:r>
          </a:p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Name: &lt;input type=text name=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-regular"/>
              </a:rPr>
              <a:t>userName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&gt;&lt;/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-regular"/>
              </a:rPr>
              <a:t>br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&gt;</a:t>
            </a:r>
          </a:p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&lt;input type=submit value=Go&gt;</a:t>
            </a:r>
          </a:p>
          <a:p>
            <a:pPr algn="just"/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&lt;/form&gt;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D800F-512A-4A2E-B7EB-6C907003CB44}"/>
              </a:ext>
            </a:extLst>
          </p:cNvPr>
          <p:cNvSpPr txBox="1"/>
          <p:nvPr/>
        </p:nvSpPr>
        <p:spPr>
          <a:xfrm>
            <a:off x="157019" y="1400567"/>
            <a:ext cx="107788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import java.io.*;  </a:t>
            </a:r>
          </a:p>
          <a:p>
            <a:r>
              <a:rPr lang="en-IN" dirty="0">
                <a:solidFill>
                  <a:srgbClr val="0070C0"/>
                </a:solidFill>
              </a:rPr>
              <a:t>import </a:t>
            </a:r>
            <a:r>
              <a:rPr lang="en-IN" dirty="0" err="1">
                <a:solidFill>
                  <a:srgbClr val="0070C0"/>
                </a:solidFill>
              </a:rPr>
              <a:t>javax.servlet</a:t>
            </a:r>
            <a:r>
              <a:rPr lang="en-IN" dirty="0">
                <a:solidFill>
                  <a:srgbClr val="0070C0"/>
                </a:solidFill>
              </a:rPr>
              <a:t>.*;  </a:t>
            </a:r>
          </a:p>
          <a:p>
            <a:r>
              <a:rPr lang="en-IN" dirty="0">
                <a:solidFill>
                  <a:srgbClr val="0070C0"/>
                </a:solidFill>
              </a:rPr>
              <a:t>import </a:t>
            </a:r>
            <a:r>
              <a:rPr lang="en-IN" dirty="0" err="1">
                <a:solidFill>
                  <a:srgbClr val="0070C0"/>
                </a:solidFill>
              </a:rPr>
              <a:t>javax.servlet.http</a:t>
            </a:r>
            <a:r>
              <a:rPr lang="en-IN" dirty="0">
                <a:solidFill>
                  <a:srgbClr val="0070C0"/>
                </a:solidFill>
              </a:rPr>
              <a:t>.*;  </a:t>
            </a:r>
          </a:p>
          <a:p>
            <a:r>
              <a:rPr lang="en-IN" dirty="0"/>
              <a:t>public class A extends </a:t>
            </a:r>
            <a:r>
              <a:rPr lang="en-IN" dirty="0" err="1"/>
              <a:t>HttpServlet</a:t>
            </a:r>
            <a:r>
              <a:rPr lang="en-IN" dirty="0"/>
              <a:t> {  </a:t>
            </a:r>
          </a:p>
          <a:p>
            <a:r>
              <a:rPr lang="en-IN" dirty="0"/>
              <a:t>  public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response)throws </a:t>
            </a:r>
            <a:r>
              <a:rPr lang="en-IN" dirty="0" err="1"/>
              <a:t>ServletExeption,IOException</a:t>
            </a:r>
            <a:r>
              <a:rPr lang="en-IN" dirty="0"/>
              <a:t>{  </a:t>
            </a:r>
          </a:p>
          <a:p>
            <a:r>
              <a:rPr lang="en-IN" dirty="0"/>
              <a:t>    try{  </a:t>
            </a:r>
          </a:p>
          <a:p>
            <a:r>
              <a:rPr lang="en-IN" dirty="0"/>
              <a:t>    </a:t>
            </a:r>
            <a:r>
              <a:rPr lang="en-IN" dirty="0" err="1">
                <a:solidFill>
                  <a:srgbClr val="C00000"/>
                </a:solidFill>
              </a:rPr>
              <a:t>response.setContentType</a:t>
            </a:r>
            <a:r>
              <a:rPr lang="en-IN" dirty="0">
                <a:solidFill>
                  <a:srgbClr val="C00000"/>
                </a:solidFill>
              </a:rPr>
              <a:t>("text/html");  </a:t>
            </a:r>
          </a:p>
          <a:p>
            <a:r>
              <a:rPr lang="en-IN" dirty="0">
                <a:solidFill>
                  <a:srgbClr val="C00000"/>
                </a:solidFill>
              </a:rPr>
              <a:t>    </a:t>
            </a:r>
            <a:r>
              <a:rPr lang="en-IN" dirty="0" err="1">
                <a:solidFill>
                  <a:srgbClr val="C00000"/>
                </a:solidFill>
              </a:rPr>
              <a:t>PrintWriter</a:t>
            </a:r>
            <a:r>
              <a:rPr lang="en-IN" dirty="0">
                <a:solidFill>
                  <a:srgbClr val="C00000"/>
                </a:solidFill>
              </a:rPr>
              <a:t> out = </a:t>
            </a:r>
            <a:r>
              <a:rPr lang="en-IN" dirty="0" err="1">
                <a:solidFill>
                  <a:srgbClr val="C00000"/>
                </a:solidFill>
              </a:rPr>
              <a:t>response.getWriter</a:t>
            </a:r>
            <a:r>
              <a:rPr lang="en-IN" dirty="0">
                <a:solidFill>
                  <a:srgbClr val="C00000"/>
                </a:solidFill>
              </a:rPr>
              <a:t>();  </a:t>
            </a:r>
          </a:p>
          <a:p>
            <a:r>
              <a:rPr lang="en-IN" dirty="0"/>
              <a:t>    </a:t>
            </a:r>
            <a:r>
              <a:rPr lang="en-IN" dirty="0">
                <a:solidFill>
                  <a:srgbClr val="7030A0"/>
                </a:solidFill>
              </a:rPr>
              <a:t>String n=</a:t>
            </a:r>
            <a:r>
              <a:rPr lang="en-IN" dirty="0" err="1">
                <a:solidFill>
                  <a:srgbClr val="7030A0"/>
                </a:solidFill>
              </a:rPr>
              <a:t>request.getParameter</a:t>
            </a:r>
            <a:r>
              <a:rPr lang="en-IN" dirty="0">
                <a:solidFill>
                  <a:srgbClr val="7030A0"/>
                </a:solidFill>
              </a:rPr>
              <a:t>("</a:t>
            </a:r>
            <a:r>
              <a:rPr lang="en-IN" dirty="0" err="1">
                <a:solidFill>
                  <a:srgbClr val="7030A0"/>
                </a:solidFill>
              </a:rPr>
              <a:t>userName</a:t>
            </a:r>
            <a:r>
              <a:rPr lang="en-IN" dirty="0">
                <a:solidFill>
                  <a:srgbClr val="7030A0"/>
                </a:solidFill>
              </a:rPr>
              <a:t>");  </a:t>
            </a:r>
          </a:p>
          <a:p>
            <a:r>
              <a:rPr lang="en-IN" dirty="0"/>
              <a:t>    </a:t>
            </a:r>
            <a:r>
              <a:rPr lang="en-IN" b="1" dirty="0">
                <a:solidFill>
                  <a:srgbClr val="000099"/>
                </a:solidFill>
              </a:rPr>
              <a:t>Cookie ck=new Cookie("</a:t>
            </a:r>
            <a:r>
              <a:rPr lang="en-IN" b="1" dirty="0" err="1">
                <a:solidFill>
                  <a:srgbClr val="000099"/>
                </a:solidFill>
              </a:rPr>
              <a:t>uname</a:t>
            </a:r>
            <a:r>
              <a:rPr lang="en-IN" b="1" dirty="0">
                <a:solidFill>
                  <a:srgbClr val="000099"/>
                </a:solidFill>
              </a:rPr>
              <a:t>",n);//</a:t>
            </a:r>
            <a:r>
              <a:rPr lang="en-IN" dirty="0"/>
              <a:t>creating cookie object  </a:t>
            </a:r>
          </a:p>
          <a:p>
            <a:r>
              <a:rPr lang="en-IN" dirty="0"/>
              <a:t>    </a:t>
            </a:r>
            <a:r>
              <a:rPr lang="en-IN" b="1" dirty="0" err="1">
                <a:solidFill>
                  <a:srgbClr val="000099"/>
                </a:solidFill>
              </a:rPr>
              <a:t>response.addCookie</a:t>
            </a:r>
            <a:r>
              <a:rPr lang="en-IN" b="1" dirty="0">
                <a:solidFill>
                  <a:srgbClr val="000099"/>
                </a:solidFill>
              </a:rPr>
              <a:t>(ck);//</a:t>
            </a:r>
            <a:r>
              <a:rPr lang="en-IN" dirty="0"/>
              <a:t>adding cookie in the response  </a:t>
            </a:r>
          </a:p>
          <a:p>
            <a:r>
              <a:rPr lang="en-IN" dirty="0"/>
              <a:t>   </a:t>
            </a:r>
          </a:p>
          <a:p>
            <a:r>
              <a:rPr lang="en-IN" b="1" dirty="0">
                <a:solidFill>
                  <a:srgbClr val="FF0000"/>
                </a:solidFill>
              </a:rPr>
              <a:t>   Cookie </a:t>
            </a:r>
            <a:r>
              <a:rPr lang="en-IN" b="1" dirty="0" err="1">
                <a:solidFill>
                  <a:srgbClr val="FF0000"/>
                </a:solidFill>
              </a:rPr>
              <a:t>ob</a:t>
            </a:r>
            <a:r>
              <a:rPr lang="en-IN" b="1" dirty="0">
                <a:solidFill>
                  <a:srgbClr val="FF0000"/>
                </a:solidFill>
              </a:rPr>
              <a:t>[]=</a:t>
            </a:r>
            <a:r>
              <a:rPr lang="en-IN" b="1" dirty="0" err="1">
                <a:solidFill>
                  <a:srgbClr val="FF0000"/>
                </a:solidFill>
              </a:rPr>
              <a:t>request.getCookies</a:t>
            </a:r>
            <a:r>
              <a:rPr lang="en-IN" b="1" dirty="0">
                <a:solidFill>
                  <a:srgbClr val="FF0000"/>
                </a:solidFill>
              </a:rPr>
              <a:t>(); //retrieve all cookies </a:t>
            </a: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err="1">
                <a:solidFill>
                  <a:srgbClr val="FF0000"/>
                </a:solidFill>
              </a:rPr>
              <a:t>out.print</a:t>
            </a:r>
            <a:r>
              <a:rPr lang="en-IN" b="1" dirty="0">
                <a:solidFill>
                  <a:srgbClr val="FF0000"/>
                </a:solidFill>
              </a:rPr>
              <a:t>("Hello "+</a:t>
            </a:r>
            <a:r>
              <a:rPr lang="en-IN" b="1" dirty="0" err="1">
                <a:solidFill>
                  <a:srgbClr val="FF0000"/>
                </a:solidFill>
              </a:rPr>
              <a:t>ob</a:t>
            </a:r>
            <a:r>
              <a:rPr lang="en-IN" b="1" dirty="0">
                <a:solidFill>
                  <a:srgbClr val="FF0000"/>
                </a:solidFill>
              </a:rPr>
              <a:t>[0].</a:t>
            </a:r>
            <a:r>
              <a:rPr lang="en-IN" b="1" dirty="0" err="1">
                <a:solidFill>
                  <a:srgbClr val="FF0000"/>
                </a:solidFill>
              </a:rPr>
              <a:t>getValue</a:t>
            </a:r>
            <a:r>
              <a:rPr lang="en-IN" b="1" dirty="0">
                <a:solidFill>
                  <a:srgbClr val="FF0000"/>
                </a:solidFill>
              </a:rPr>
              <a:t>());  //reading data stored in cookie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} 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34CCD-15E0-4CDA-AC66-718A6449CAEC}"/>
              </a:ext>
            </a:extLst>
          </p:cNvPr>
          <p:cNvSpPr txBox="1"/>
          <p:nvPr/>
        </p:nvSpPr>
        <p:spPr>
          <a:xfrm>
            <a:off x="5200073" y="5938982"/>
            <a:ext cx="359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Output : Hello VRSEC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A62655F-8BB4-4357-AE20-5E6CF9373DDA}"/>
              </a:ext>
            </a:extLst>
          </p:cNvPr>
          <p:cNvSpPr/>
          <p:nvPr/>
        </p:nvSpPr>
        <p:spPr>
          <a:xfrm>
            <a:off x="6096000" y="379120"/>
            <a:ext cx="1302327" cy="396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8CD35-61BF-444A-A13D-F189DD955BD9}"/>
              </a:ext>
            </a:extLst>
          </p:cNvPr>
          <p:cNvSpPr/>
          <p:nvPr/>
        </p:nvSpPr>
        <p:spPr>
          <a:xfrm>
            <a:off x="7952509" y="277091"/>
            <a:ext cx="3509818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BCEBDE5-344C-446F-B564-A4FF729AADCC}"/>
              </a:ext>
            </a:extLst>
          </p:cNvPr>
          <p:cNvSpPr/>
          <p:nvPr/>
        </p:nvSpPr>
        <p:spPr>
          <a:xfrm>
            <a:off x="6405418" y="3745774"/>
            <a:ext cx="1302327" cy="396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3FD1A-B8D4-4311-BB41-EF179D74ECED}"/>
              </a:ext>
            </a:extLst>
          </p:cNvPr>
          <p:cNvSpPr/>
          <p:nvPr/>
        </p:nvSpPr>
        <p:spPr>
          <a:xfrm>
            <a:off x="8261927" y="3643745"/>
            <a:ext cx="3509818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Corresponding Servlet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87F9C-F84E-46BB-BD3C-82CEA109ADFA}"/>
              </a:ext>
            </a:extLst>
          </p:cNvPr>
          <p:cNvSpPr/>
          <p:nvPr/>
        </p:nvSpPr>
        <p:spPr>
          <a:xfrm>
            <a:off x="8408921" y="1947998"/>
            <a:ext cx="3626060" cy="109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Setting time to cookie</a:t>
            </a:r>
          </a:p>
          <a:p>
            <a:pPr algn="ctr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ck. </a:t>
            </a:r>
            <a:r>
              <a:rPr lang="en-IN" dirty="0" err="1">
                <a:solidFill>
                  <a:srgbClr val="FF0000"/>
                </a:solidFill>
                <a:highlight>
                  <a:srgbClr val="FFFF00"/>
                </a:highlight>
              </a:rPr>
              <a:t>setMaxAge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(5000);</a:t>
            </a:r>
          </a:p>
          <a:p>
            <a:pPr algn="ctr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Cookie exists for 5000 seconds </a:t>
            </a:r>
          </a:p>
        </p:txBody>
      </p:sp>
    </p:spTree>
    <p:extLst>
      <p:ext uri="{BB962C8B-B14F-4D97-AF65-F5344CB8AC3E}">
        <p14:creationId xmlns:p14="http://schemas.microsoft.com/office/powerpoint/2010/main" val="39863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E3D6-5E4D-465E-AAFA-1AE6A99F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Tracking using Session (</a:t>
            </a:r>
            <a:r>
              <a:rPr lang="en-IN" dirty="0" err="1"/>
              <a:t>HttpSession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7735-693F-4028-8F4E-CDBD2842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0120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container creates a session id for each user.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container uses this id to identify the particular user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An object of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HttpSession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is used to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bind objects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view and manipulate information about a session, such as the session identifier, creation time, and last accessed time.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Constructors</a:t>
            </a:r>
          </a:p>
          <a:p>
            <a:pPr lvl="1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HttpSession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getSession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():</a:t>
            </a:r>
          </a:p>
          <a:p>
            <a:pPr lvl="2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Returns the current session associated with this request, or if the request does not have a session, creates one.</a:t>
            </a:r>
          </a:p>
          <a:p>
            <a:pPr lvl="1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HttpSession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getSession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create):</a:t>
            </a:r>
          </a:p>
          <a:p>
            <a:pPr lvl="2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Returns the current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HttpSession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associated with this request or, if there is no current session and create is true, returns a new session.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HttpSession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session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request.getSession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Methods :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void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setAttribute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 name, String value)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inter-regular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3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8BC0-3182-45D6-B892-4123BB53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6" y="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IN" dirty="0"/>
              <a:t>Some of the methods in Session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47945F-1E5B-4F60-A968-4FB115EB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4042"/>
              </p:ext>
            </p:extLst>
          </p:nvPr>
        </p:nvGraphicFramePr>
        <p:xfrm>
          <a:off x="238989" y="530802"/>
          <a:ext cx="11473873" cy="61306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8843">
                  <a:extLst>
                    <a:ext uri="{9D8B030D-6E8A-4147-A177-3AD203B41FA5}">
                      <a16:colId xmlns:a16="http://schemas.microsoft.com/office/drawing/2014/main" val="3379956643"/>
                    </a:ext>
                  </a:extLst>
                </a:gridCol>
                <a:gridCol w="10655030">
                  <a:extLst>
                    <a:ext uri="{9D8B030D-6E8A-4147-A177-3AD203B41FA5}">
                      <a16:colId xmlns:a16="http://schemas.microsoft.com/office/drawing/2014/main" val="4187167468"/>
                    </a:ext>
                  </a:extLst>
                </a:gridCol>
              </a:tblGrid>
              <a:tr h="75423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Sr.No.</a:t>
                      </a: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Method &amp; Description</a:t>
                      </a: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734904"/>
                  </a:ext>
                </a:extLst>
              </a:tr>
              <a:tr h="493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public Object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getAttribute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(String name)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method returns the object bound with the specified name in this session, or null if no object is bound under the name.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051831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Enumeration getAttributeNames()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returns an Enumeration of String objects containing the names of all the objects bound to this session.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992905"/>
                  </a:ext>
                </a:extLst>
              </a:tr>
              <a:tr h="4409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long getCreationTime()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returns the time when this session was created, measured in milliseconds since midnight January 1, 1970 GMT.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097171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String getId()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returns a string containing the unique identifier assigned to this session.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33445"/>
                  </a:ext>
                </a:extLst>
              </a:tr>
              <a:tr h="4409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long getLastAccessedTime()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returns the last accessed time of the session, in the format of milliseconds since midnight January 1, 1970 GMT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6792"/>
                  </a:ext>
                </a:extLst>
              </a:tr>
              <a:tr h="4409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int getMaxInactiveInterval()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returns the maximum time interval (seconds), that the servlet container will keep the session open between client accesses.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288227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void invalidate()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invalidates this session and unbinds any objects bound to it.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321776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public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isNew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method returns true if the client does not yet know about the session or if the client chooses not to join the session.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74196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void removeAttribute(String name)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removes the object bound with the specified name from this session.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68680"/>
                  </a:ext>
                </a:extLst>
              </a:tr>
              <a:tr h="3365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public void setAttribute(String name, Object value)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This method binds an object to this session, using the name specified.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083760"/>
                  </a:ext>
                </a:extLst>
              </a:tr>
              <a:tr h="493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>
                          <a:effectLst/>
                        </a:rPr>
                        <a:t>11</a:t>
                      </a:r>
                    </a:p>
                  </a:txBody>
                  <a:tcPr marL="11604" marR="11604" marT="11604" marB="11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public void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setMaxInactiveInterval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(int interval)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method specifies the time, in seconds, between client requests before the servlet container will invalidate this session.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4" marR="11604" marT="11604" marB="11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5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0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9A89BE-3FD7-41A8-9838-61655B12287A}"/>
              </a:ext>
            </a:extLst>
          </p:cNvPr>
          <p:cNvSpPr txBox="1"/>
          <p:nvPr/>
        </p:nvSpPr>
        <p:spPr>
          <a:xfrm>
            <a:off x="0" y="1064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&lt;form &gt;  </a:t>
            </a:r>
          </a:p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Name: &lt;input type=text name=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-regular"/>
              </a:rPr>
              <a:t>userName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&gt;&lt;/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inter-regular"/>
              </a:rPr>
              <a:t>br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&gt;</a:t>
            </a:r>
          </a:p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&lt;input type=submit value=Go&gt;</a:t>
            </a:r>
          </a:p>
          <a:p>
            <a:pPr algn="just"/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&lt;/form&gt;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D800F-512A-4A2E-B7EB-6C907003CB44}"/>
              </a:ext>
            </a:extLst>
          </p:cNvPr>
          <p:cNvSpPr txBox="1"/>
          <p:nvPr/>
        </p:nvSpPr>
        <p:spPr>
          <a:xfrm>
            <a:off x="157019" y="1400567"/>
            <a:ext cx="113053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import java.io.*;  </a:t>
            </a:r>
          </a:p>
          <a:p>
            <a:r>
              <a:rPr lang="en-IN" dirty="0">
                <a:solidFill>
                  <a:srgbClr val="0070C0"/>
                </a:solidFill>
              </a:rPr>
              <a:t>import </a:t>
            </a:r>
            <a:r>
              <a:rPr lang="en-IN" dirty="0" err="1">
                <a:solidFill>
                  <a:srgbClr val="0070C0"/>
                </a:solidFill>
              </a:rPr>
              <a:t>javax.servlet</a:t>
            </a:r>
            <a:r>
              <a:rPr lang="en-IN" dirty="0">
                <a:solidFill>
                  <a:srgbClr val="0070C0"/>
                </a:solidFill>
              </a:rPr>
              <a:t>.*;  </a:t>
            </a:r>
          </a:p>
          <a:p>
            <a:r>
              <a:rPr lang="en-IN" dirty="0">
                <a:solidFill>
                  <a:srgbClr val="0070C0"/>
                </a:solidFill>
              </a:rPr>
              <a:t>import </a:t>
            </a:r>
            <a:r>
              <a:rPr lang="en-IN" dirty="0" err="1">
                <a:solidFill>
                  <a:srgbClr val="0070C0"/>
                </a:solidFill>
              </a:rPr>
              <a:t>javax.servlet.http</a:t>
            </a:r>
            <a:r>
              <a:rPr lang="en-IN" dirty="0">
                <a:solidFill>
                  <a:srgbClr val="0070C0"/>
                </a:solidFill>
              </a:rPr>
              <a:t>.*;  </a:t>
            </a:r>
          </a:p>
          <a:p>
            <a:r>
              <a:rPr lang="en-IN" dirty="0"/>
              <a:t>public class A extends </a:t>
            </a:r>
            <a:r>
              <a:rPr lang="en-IN" dirty="0" err="1"/>
              <a:t>HttpServlet</a:t>
            </a:r>
            <a:r>
              <a:rPr lang="en-IN" dirty="0"/>
              <a:t> {  </a:t>
            </a:r>
          </a:p>
          <a:p>
            <a:r>
              <a:rPr lang="en-IN" dirty="0"/>
              <a:t>  public void </a:t>
            </a:r>
            <a:r>
              <a:rPr lang="en-IN" dirty="0" err="1"/>
              <a:t>doPost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</a:t>
            </a:r>
            <a:r>
              <a:rPr lang="en-IN" dirty="0" err="1"/>
              <a:t>HttpServletResponse</a:t>
            </a:r>
            <a:r>
              <a:rPr lang="en-IN" dirty="0"/>
              <a:t> response)throws </a:t>
            </a:r>
            <a:r>
              <a:rPr lang="en-IN" dirty="0" err="1"/>
              <a:t>ServletException,IOException</a:t>
            </a:r>
            <a:r>
              <a:rPr lang="en-IN" dirty="0"/>
              <a:t>{  </a:t>
            </a:r>
          </a:p>
          <a:p>
            <a:r>
              <a:rPr lang="en-IN" dirty="0"/>
              <a:t>    try{  </a:t>
            </a:r>
          </a:p>
          <a:p>
            <a:r>
              <a:rPr lang="en-IN" dirty="0"/>
              <a:t>    </a:t>
            </a:r>
            <a:r>
              <a:rPr lang="en-IN" dirty="0" err="1">
                <a:solidFill>
                  <a:srgbClr val="C00000"/>
                </a:solidFill>
              </a:rPr>
              <a:t>response.setContentType</a:t>
            </a:r>
            <a:r>
              <a:rPr lang="en-IN" dirty="0">
                <a:solidFill>
                  <a:srgbClr val="C00000"/>
                </a:solidFill>
              </a:rPr>
              <a:t>("text/html");  </a:t>
            </a:r>
          </a:p>
          <a:p>
            <a:r>
              <a:rPr lang="en-IN" dirty="0">
                <a:solidFill>
                  <a:srgbClr val="C00000"/>
                </a:solidFill>
              </a:rPr>
              <a:t>    </a:t>
            </a:r>
            <a:r>
              <a:rPr lang="en-IN" dirty="0" err="1">
                <a:solidFill>
                  <a:srgbClr val="C00000"/>
                </a:solidFill>
              </a:rPr>
              <a:t>PrintWriter</a:t>
            </a:r>
            <a:r>
              <a:rPr lang="en-IN" dirty="0">
                <a:solidFill>
                  <a:srgbClr val="C00000"/>
                </a:solidFill>
              </a:rPr>
              <a:t> out = </a:t>
            </a:r>
            <a:r>
              <a:rPr lang="en-IN" dirty="0" err="1">
                <a:solidFill>
                  <a:srgbClr val="C00000"/>
                </a:solidFill>
              </a:rPr>
              <a:t>response.getWriter</a:t>
            </a:r>
            <a:r>
              <a:rPr lang="en-IN" dirty="0">
                <a:solidFill>
                  <a:srgbClr val="C00000"/>
                </a:solidFill>
              </a:rPr>
              <a:t>();  </a:t>
            </a:r>
          </a:p>
          <a:p>
            <a:r>
              <a:rPr lang="en-IN" dirty="0"/>
              <a:t>    </a:t>
            </a:r>
            <a:r>
              <a:rPr lang="en-IN" dirty="0">
                <a:solidFill>
                  <a:srgbClr val="7030A0"/>
                </a:solidFill>
              </a:rPr>
              <a:t>String n=</a:t>
            </a:r>
            <a:r>
              <a:rPr lang="en-IN" dirty="0" err="1">
                <a:solidFill>
                  <a:srgbClr val="7030A0"/>
                </a:solidFill>
              </a:rPr>
              <a:t>request.getParameter</a:t>
            </a:r>
            <a:r>
              <a:rPr lang="en-IN" dirty="0">
                <a:solidFill>
                  <a:srgbClr val="7030A0"/>
                </a:solidFill>
              </a:rPr>
              <a:t>("</a:t>
            </a:r>
            <a:r>
              <a:rPr lang="en-IN" dirty="0" err="1">
                <a:solidFill>
                  <a:srgbClr val="7030A0"/>
                </a:solidFill>
              </a:rPr>
              <a:t>userName</a:t>
            </a:r>
            <a:r>
              <a:rPr lang="en-IN" dirty="0">
                <a:solidFill>
                  <a:srgbClr val="7030A0"/>
                </a:solidFill>
              </a:rPr>
              <a:t>");  </a:t>
            </a:r>
          </a:p>
          <a:p>
            <a:r>
              <a:rPr lang="en-IN" dirty="0"/>
              <a:t>    </a:t>
            </a:r>
            <a:r>
              <a:rPr lang="en-IN" b="1" dirty="0" err="1">
                <a:solidFill>
                  <a:srgbClr val="000099"/>
                </a:solidFill>
              </a:rPr>
              <a:t>HttpSession</a:t>
            </a:r>
            <a:r>
              <a:rPr lang="en-IN" b="1" dirty="0">
                <a:solidFill>
                  <a:srgbClr val="000099"/>
                </a:solidFill>
              </a:rPr>
              <a:t> session=</a:t>
            </a:r>
            <a:r>
              <a:rPr lang="en-IN" b="1" dirty="0" err="1">
                <a:solidFill>
                  <a:srgbClr val="000099"/>
                </a:solidFill>
              </a:rPr>
              <a:t>request.getSession</a:t>
            </a:r>
            <a:r>
              <a:rPr lang="en-IN" b="1" dirty="0">
                <a:solidFill>
                  <a:srgbClr val="000099"/>
                </a:solidFill>
              </a:rPr>
              <a:t>();  //creating session</a:t>
            </a:r>
          </a:p>
          <a:p>
            <a:r>
              <a:rPr lang="en-IN" b="1" dirty="0">
                <a:solidFill>
                  <a:srgbClr val="000099"/>
                </a:solidFill>
              </a:rPr>
              <a:t>        </a:t>
            </a:r>
            <a:r>
              <a:rPr lang="en-IN" b="1" dirty="0" err="1">
                <a:solidFill>
                  <a:srgbClr val="000099"/>
                </a:solidFill>
              </a:rPr>
              <a:t>session.setAttribute</a:t>
            </a:r>
            <a:r>
              <a:rPr lang="en-IN" b="1" dirty="0">
                <a:solidFill>
                  <a:srgbClr val="000099"/>
                </a:solidFill>
              </a:rPr>
              <a:t>("</a:t>
            </a:r>
            <a:r>
              <a:rPr lang="en-IN" b="1" dirty="0" err="1">
                <a:solidFill>
                  <a:srgbClr val="000099"/>
                </a:solidFill>
              </a:rPr>
              <a:t>uname</a:t>
            </a:r>
            <a:r>
              <a:rPr lang="en-IN" b="1" dirty="0">
                <a:solidFill>
                  <a:srgbClr val="000099"/>
                </a:solidFill>
              </a:rPr>
              <a:t>",n);</a:t>
            </a:r>
            <a:r>
              <a:rPr lang="en-IN" dirty="0"/>
              <a:t> //setting value to session</a:t>
            </a:r>
          </a:p>
          <a:p>
            <a:r>
              <a:rPr lang="en-IN" dirty="0"/>
              <a:t>   </a:t>
            </a:r>
          </a:p>
          <a:p>
            <a:r>
              <a:rPr lang="en-IN" b="1" dirty="0">
                <a:solidFill>
                  <a:srgbClr val="FF0000"/>
                </a:solidFill>
              </a:rPr>
              <a:t>   String n=(String)</a:t>
            </a:r>
            <a:r>
              <a:rPr lang="en-IN" b="1" dirty="0" err="1">
                <a:solidFill>
                  <a:srgbClr val="FF0000"/>
                </a:solidFill>
              </a:rPr>
              <a:t>session.getAttribute</a:t>
            </a:r>
            <a:r>
              <a:rPr lang="en-IN" b="1" dirty="0">
                <a:solidFill>
                  <a:srgbClr val="FF0000"/>
                </a:solidFill>
              </a:rPr>
              <a:t>("</a:t>
            </a:r>
            <a:r>
              <a:rPr lang="en-IN" b="1" dirty="0" err="1">
                <a:solidFill>
                  <a:srgbClr val="FF0000"/>
                </a:solidFill>
              </a:rPr>
              <a:t>uname</a:t>
            </a:r>
            <a:r>
              <a:rPr lang="en-IN" b="1" dirty="0">
                <a:solidFill>
                  <a:srgbClr val="FF0000"/>
                </a:solidFill>
              </a:rPr>
              <a:t>");  //</a:t>
            </a:r>
            <a:r>
              <a:rPr lang="en-IN" b="1" dirty="0" err="1">
                <a:solidFill>
                  <a:srgbClr val="FF0000"/>
                </a:solidFill>
              </a:rPr>
              <a:t>retrive</a:t>
            </a:r>
            <a:r>
              <a:rPr lang="en-IN" b="1" dirty="0">
                <a:solidFill>
                  <a:srgbClr val="FF0000"/>
                </a:solidFill>
              </a:rPr>
              <a:t> the value from the session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</a:t>
            </a:r>
            <a:r>
              <a:rPr lang="en-IN" b="1" dirty="0" err="1">
                <a:solidFill>
                  <a:srgbClr val="FF0000"/>
                </a:solidFill>
              </a:rPr>
              <a:t>out.print</a:t>
            </a:r>
            <a:r>
              <a:rPr lang="en-IN" b="1" dirty="0">
                <a:solidFill>
                  <a:srgbClr val="FF0000"/>
                </a:solidFill>
              </a:rPr>
              <a:t>("Hello "+n); </a:t>
            </a:r>
            <a:r>
              <a:rPr lang="en-IN" dirty="0"/>
              <a:t>   </a:t>
            </a:r>
          </a:p>
          <a:p>
            <a:r>
              <a:rPr lang="en-IN" dirty="0"/>
              <a:t>}catch(Exception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} 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34CCD-15E0-4CDA-AC66-718A6449CAEC}"/>
              </a:ext>
            </a:extLst>
          </p:cNvPr>
          <p:cNvSpPr txBox="1"/>
          <p:nvPr/>
        </p:nvSpPr>
        <p:spPr>
          <a:xfrm>
            <a:off x="5200073" y="5938982"/>
            <a:ext cx="359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Output : Hello VRSEC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A62655F-8BB4-4357-AE20-5E6CF9373DDA}"/>
              </a:ext>
            </a:extLst>
          </p:cNvPr>
          <p:cNvSpPr/>
          <p:nvPr/>
        </p:nvSpPr>
        <p:spPr>
          <a:xfrm>
            <a:off x="6096000" y="379120"/>
            <a:ext cx="1302327" cy="396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8CD35-61BF-444A-A13D-F189DD955BD9}"/>
              </a:ext>
            </a:extLst>
          </p:cNvPr>
          <p:cNvSpPr/>
          <p:nvPr/>
        </p:nvSpPr>
        <p:spPr>
          <a:xfrm>
            <a:off x="7952509" y="277091"/>
            <a:ext cx="3509818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BCEBDE5-344C-446F-B564-A4FF729AADCC}"/>
              </a:ext>
            </a:extLst>
          </p:cNvPr>
          <p:cNvSpPr/>
          <p:nvPr/>
        </p:nvSpPr>
        <p:spPr>
          <a:xfrm>
            <a:off x="6405418" y="3745774"/>
            <a:ext cx="1302327" cy="396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3FD1A-B8D4-4311-BB41-EF179D74ECED}"/>
              </a:ext>
            </a:extLst>
          </p:cNvPr>
          <p:cNvSpPr/>
          <p:nvPr/>
        </p:nvSpPr>
        <p:spPr>
          <a:xfrm>
            <a:off x="8261927" y="3643745"/>
            <a:ext cx="3509818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Corresponding Servlet class</a:t>
            </a:r>
          </a:p>
        </p:txBody>
      </p:sp>
    </p:spTree>
    <p:extLst>
      <p:ext uri="{BB962C8B-B14F-4D97-AF65-F5344CB8AC3E}">
        <p14:creationId xmlns:p14="http://schemas.microsoft.com/office/powerpoint/2010/main" val="34734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1158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inter-bold</vt:lpstr>
      <vt:lpstr>inter-regular</vt:lpstr>
      <vt:lpstr>Office Theme</vt:lpstr>
      <vt:lpstr>Servlet Session Tracking</vt:lpstr>
      <vt:lpstr>Introduction to Session Tracking</vt:lpstr>
      <vt:lpstr>Cookies in Session Tracking</vt:lpstr>
      <vt:lpstr>How to create, add a Cookie and retrieve cookie</vt:lpstr>
      <vt:lpstr>PowerPoint Presentation</vt:lpstr>
      <vt:lpstr>Session Tracking using Session (HttpSession)</vt:lpstr>
      <vt:lpstr>Some of the methods in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Phaneendra Kumar</dc:creator>
  <cp:lastModifiedBy>Phaneendra Kumar</cp:lastModifiedBy>
  <cp:revision>5</cp:revision>
  <dcterms:created xsi:type="dcterms:W3CDTF">2022-03-20T03:44:22Z</dcterms:created>
  <dcterms:modified xsi:type="dcterms:W3CDTF">2022-03-20T05:31:10Z</dcterms:modified>
</cp:coreProperties>
</file>