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4" r:id="rId4"/>
    <p:sldId id="275" r:id="rId5"/>
    <p:sldId id="259" r:id="rId6"/>
    <p:sldId id="271" r:id="rId7"/>
    <p:sldId id="261" r:id="rId8"/>
    <p:sldId id="276" r:id="rId9"/>
    <p:sldId id="284" r:id="rId10"/>
    <p:sldId id="285" r:id="rId11"/>
    <p:sldId id="287" r:id="rId12"/>
    <p:sldId id="286" r:id="rId13"/>
    <p:sldId id="289" r:id="rId14"/>
    <p:sldId id="290" r:id="rId15"/>
    <p:sldId id="262" r:id="rId16"/>
    <p:sldId id="263" r:id="rId17"/>
    <p:sldId id="292" r:id="rId18"/>
    <p:sldId id="293" r:id="rId19"/>
    <p:sldId id="29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6" d="100"/>
          <a:sy n="76" d="100"/>
        </p:scale>
        <p:origin x="952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3123-B114-4BB0-BF65-846EA1898439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94E3-2A49-413E-90E6-B50596ADF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526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3123-B114-4BB0-BF65-846EA1898439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94E3-2A49-413E-90E6-B50596ADF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31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3123-B114-4BB0-BF65-846EA1898439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94E3-2A49-413E-90E6-B50596ADF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771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3123-B114-4BB0-BF65-846EA1898439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94E3-2A49-413E-90E6-B50596ADF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885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3123-B114-4BB0-BF65-846EA1898439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94E3-2A49-413E-90E6-B50596ADF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408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3123-B114-4BB0-BF65-846EA1898439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94E3-2A49-413E-90E6-B50596ADF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981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3123-B114-4BB0-BF65-846EA1898439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94E3-2A49-413E-90E6-B50596ADF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131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3123-B114-4BB0-BF65-846EA1898439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94E3-2A49-413E-90E6-B50596ADF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2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3123-B114-4BB0-BF65-846EA1898439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94E3-2A49-413E-90E6-B50596ADF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479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3123-B114-4BB0-BF65-846EA1898439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94E3-2A49-413E-90E6-B50596ADF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20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3123-B114-4BB0-BF65-846EA1898439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94E3-2A49-413E-90E6-B50596ADF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599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B3123-B114-4BB0-BF65-846EA1898439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494E3-2A49-413E-90E6-B50596ADF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33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AD726-5E3B-BBF8-6297-DB2AC008E3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UNIT IV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C26E0D-AB36-1DF9-E30D-153187D3DA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4127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D8FC8-28C8-EB4F-CF55-C1A1F16F8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7023"/>
            <a:ext cx="7886700" cy="26828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effectLst/>
                <a:latin typeface="Arial" panose="020B0604020202020204" pitchFamily="34" charset="0"/>
              </a:rPr>
              <a:t>@Autowired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30E14-4B18-58D5-670A-DEA945D3C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962" y="567623"/>
            <a:ext cx="8996802" cy="947141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00000"/>
              </a:lnSpc>
              <a:spcAft>
                <a:spcPts val="100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The </a:t>
            </a:r>
            <a:r>
              <a:rPr lang="en-US" sz="2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@Autowired 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annotation is used to </a:t>
            </a:r>
            <a:r>
              <a:rPr lang="en-US" sz="2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inject the bean automatically</a:t>
            </a:r>
          </a:p>
          <a:p>
            <a:pPr algn="just">
              <a:lnSpc>
                <a:spcPct val="100000"/>
              </a:lnSpc>
              <a:spcAft>
                <a:spcPts val="100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It is used in </a:t>
            </a:r>
            <a:r>
              <a:rPr lang="en-US" sz="24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construction injection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, </a:t>
            </a:r>
            <a:r>
              <a:rPr lang="en-US" sz="2400" b="1" dirty="0">
                <a:solidFill>
                  <a:srgbClr val="00009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setter injection 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and </a:t>
            </a:r>
            <a:r>
              <a:rPr lang="en-US" sz="2400" b="1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field inj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ection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73658B-BAF6-3C65-0459-DCDE0B2D5266}"/>
              </a:ext>
            </a:extLst>
          </p:cNvPr>
          <p:cNvSpPr txBox="1"/>
          <p:nvPr/>
        </p:nvSpPr>
        <p:spPr>
          <a:xfrm>
            <a:off x="97272" y="2390045"/>
            <a:ext cx="459509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@Component</a:t>
            </a:r>
          </a:p>
          <a:p>
            <a:r>
              <a:rPr lang="en-IN" dirty="0"/>
              <a:t>public class </a:t>
            </a:r>
            <a:r>
              <a:rPr lang="en-IN" dirty="0" err="1"/>
              <a:t>ItDept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public String </a:t>
            </a:r>
            <a:r>
              <a:rPr lang="en-IN" dirty="0" err="1"/>
              <a:t>getDept</a:t>
            </a:r>
            <a:r>
              <a:rPr lang="en-IN" dirty="0"/>
              <a:t>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return "IT Department";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2CBAF3-4C13-59C6-766A-7089661C2A20}"/>
              </a:ext>
            </a:extLst>
          </p:cNvPr>
          <p:cNvSpPr txBox="1"/>
          <p:nvPr/>
        </p:nvSpPr>
        <p:spPr>
          <a:xfrm>
            <a:off x="4692362" y="1952404"/>
            <a:ext cx="445163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@Component</a:t>
            </a:r>
          </a:p>
          <a:p>
            <a:r>
              <a:rPr lang="en-IN" dirty="0"/>
              <a:t>public class </a:t>
            </a:r>
            <a:r>
              <a:rPr lang="en-IN" dirty="0" err="1"/>
              <a:t>DeptController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>
                <a:solidFill>
                  <a:srgbClr val="C00000"/>
                </a:solidFill>
              </a:rPr>
              <a:t>@Autowired</a:t>
            </a:r>
          </a:p>
          <a:p>
            <a:r>
              <a:rPr lang="en-IN" dirty="0"/>
              <a:t>private </a:t>
            </a:r>
            <a:r>
              <a:rPr lang="en-IN" dirty="0" err="1"/>
              <a:t>ItDept</a:t>
            </a:r>
            <a:r>
              <a:rPr lang="en-IN" dirty="0"/>
              <a:t> </a:t>
            </a:r>
            <a:r>
              <a:rPr lang="en-IN" dirty="0" err="1"/>
              <a:t>ob</a:t>
            </a:r>
            <a:r>
              <a:rPr lang="en-IN" dirty="0"/>
              <a:t>;</a:t>
            </a:r>
          </a:p>
          <a:p>
            <a:r>
              <a:rPr lang="en-IN" dirty="0"/>
              <a:t>public String </a:t>
            </a:r>
            <a:r>
              <a:rPr lang="en-IN" dirty="0" err="1"/>
              <a:t>getDept</a:t>
            </a:r>
            <a:r>
              <a:rPr lang="en-IN" dirty="0"/>
              <a:t>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return </a:t>
            </a:r>
            <a:r>
              <a:rPr lang="en-IN" dirty="0" err="1"/>
              <a:t>ob.getDept</a:t>
            </a:r>
            <a:r>
              <a:rPr lang="en-IN" dirty="0"/>
              <a:t>();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3C824C-A282-63BF-F2E2-CECEA2C85AE4}"/>
              </a:ext>
            </a:extLst>
          </p:cNvPr>
          <p:cNvSpPr txBox="1"/>
          <p:nvPr/>
        </p:nvSpPr>
        <p:spPr>
          <a:xfrm>
            <a:off x="0" y="4844765"/>
            <a:ext cx="896041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main()</a:t>
            </a:r>
          </a:p>
          <a:p>
            <a:r>
              <a:rPr lang="en-IN" dirty="0"/>
              <a:t>{</a:t>
            </a:r>
          </a:p>
          <a:p>
            <a:r>
              <a:rPr lang="en-IN" dirty="0" err="1">
                <a:solidFill>
                  <a:srgbClr val="000099"/>
                </a:solidFill>
              </a:rPr>
              <a:t>ConfigurableApplicationContext</a:t>
            </a:r>
            <a:r>
              <a:rPr lang="en-IN" dirty="0">
                <a:solidFill>
                  <a:srgbClr val="000099"/>
                </a:solidFill>
              </a:rPr>
              <a:t> context=</a:t>
            </a:r>
            <a:r>
              <a:rPr lang="en-IN" dirty="0" err="1">
                <a:solidFill>
                  <a:srgbClr val="000099"/>
                </a:solidFill>
              </a:rPr>
              <a:t>SpringApplication.run</a:t>
            </a:r>
            <a:r>
              <a:rPr lang="en-IN" dirty="0">
                <a:solidFill>
                  <a:srgbClr val="000099"/>
                </a:solidFill>
              </a:rPr>
              <a:t>(</a:t>
            </a:r>
            <a:r>
              <a:rPr lang="en-IN" dirty="0" err="1">
                <a:solidFill>
                  <a:srgbClr val="000099"/>
                </a:solidFill>
              </a:rPr>
              <a:t>AnnotationsApplication.class,args</a:t>
            </a:r>
            <a:r>
              <a:rPr lang="en-IN" dirty="0">
                <a:solidFill>
                  <a:srgbClr val="000099"/>
                </a:solidFill>
              </a:rPr>
              <a:t>);</a:t>
            </a:r>
            <a:r>
              <a:rPr lang="en-IN" dirty="0"/>
              <a:t>		</a:t>
            </a:r>
          </a:p>
          <a:p>
            <a:r>
              <a:rPr lang="en-IN" dirty="0" err="1"/>
              <a:t>DeptController</a:t>
            </a:r>
            <a:r>
              <a:rPr lang="en-IN" dirty="0"/>
              <a:t> ob1=(</a:t>
            </a:r>
            <a:r>
              <a:rPr lang="en-IN" dirty="0" err="1"/>
              <a:t>DeptController</a:t>
            </a:r>
            <a:r>
              <a:rPr lang="en-IN" dirty="0"/>
              <a:t>)</a:t>
            </a:r>
            <a:r>
              <a:rPr lang="en-IN" dirty="0" err="1"/>
              <a:t>context.getBean</a:t>
            </a:r>
            <a:r>
              <a:rPr lang="en-IN" dirty="0"/>
              <a:t>(</a:t>
            </a:r>
            <a:r>
              <a:rPr lang="en-IN" dirty="0" err="1">
                <a:solidFill>
                  <a:srgbClr val="000099"/>
                </a:solidFill>
              </a:rPr>
              <a:t>name:deptController</a:t>
            </a:r>
            <a:r>
              <a:rPr lang="en-IN" dirty="0"/>
              <a:t>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(ob1.getDept());</a:t>
            </a:r>
          </a:p>
          <a:p>
            <a:r>
              <a:rPr lang="en-IN" dirty="0"/>
              <a:t>}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EFB328-E172-64CA-0511-4777162FB6BB}"/>
              </a:ext>
            </a:extLst>
          </p:cNvPr>
          <p:cNvSpPr/>
          <p:nvPr/>
        </p:nvSpPr>
        <p:spPr>
          <a:xfrm>
            <a:off x="360218" y="1693786"/>
            <a:ext cx="3241964" cy="5172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Field(variable) Injection</a:t>
            </a:r>
          </a:p>
        </p:txBody>
      </p:sp>
    </p:spTree>
    <p:extLst>
      <p:ext uri="{BB962C8B-B14F-4D97-AF65-F5344CB8AC3E}">
        <p14:creationId xmlns:p14="http://schemas.microsoft.com/office/powerpoint/2010/main" val="176325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3" grpId="0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D8FC8-28C8-EB4F-CF55-C1A1F16F8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7023"/>
            <a:ext cx="7886700" cy="26828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effectLst/>
                <a:latin typeface="Arial" panose="020B0604020202020204" pitchFamily="34" charset="0"/>
              </a:rPr>
              <a:t>@Qualifier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30E14-4B18-58D5-670A-DEA945D3C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962" y="567623"/>
            <a:ext cx="8996802" cy="14302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The annotation is used to 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avoid confusion 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when </a:t>
            </a:r>
            <a:r>
              <a:rPr lang="en-US" sz="2000" b="1" dirty="0">
                <a:solidFill>
                  <a:srgbClr val="00009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2 or more beans are configured for same type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Used in combination with 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@Autowired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DAD1B5-DE3D-5156-B567-A0E2349C3A49}"/>
              </a:ext>
            </a:extLst>
          </p:cNvPr>
          <p:cNvSpPr/>
          <p:nvPr/>
        </p:nvSpPr>
        <p:spPr>
          <a:xfrm>
            <a:off x="3232727" y="2087418"/>
            <a:ext cx="2179782" cy="7389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&lt;&lt;Dept&gt;&gt;</a:t>
            </a:r>
          </a:p>
          <a:p>
            <a:pPr algn="ctr"/>
            <a:r>
              <a:rPr lang="en-IN" sz="2000" b="1" dirty="0" err="1">
                <a:solidFill>
                  <a:srgbClr val="C00000"/>
                </a:solidFill>
              </a:rPr>
              <a:t>getDept</a:t>
            </a:r>
            <a:r>
              <a:rPr lang="en-IN" sz="2000" b="1" dirty="0">
                <a:solidFill>
                  <a:srgbClr val="C00000"/>
                </a:solidFill>
              </a:rPr>
              <a:t>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2C15F1-14E2-5DFF-EF0D-E250E6D5821D}"/>
              </a:ext>
            </a:extLst>
          </p:cNvPr>
          <p:cNvSpPr/>
          <p:nvPr/>
        </p:nvSpPr>
        <p:spPr>
          <a:xfrm>
            <a:off x="752764" y="3315855"/>
            <a:ext cx="2641600" cy="5818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 err="1">
                <a:solidFill>
                  <a:srgbClr val="C00000"/>
                </a:solidFill>
              </a:rPr>
              <a:t>ItDept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727506-1C3D-4481-12AF-BC510BC25EFA}"/>
              </a:ext>
            </a:extLst>
          </p:cNvPr>
          <p:cNvSpPr/>
          <p:nvPr/>
        </p:nvSpPr>
        <p:spPr>
          <a:xfrm>
            <a:off x="4853709" y="3315854"/>
            <a:ext cx="2641600" cy="5818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 err="1">
                <a:solidFill>
                  <a:srgbClr val="C00000"/>
                </a:solidFill>
              </a:rPr>
              <a:t>CseDept</a:t>
            </a:r>
            <a:endParaRPr lang="en-IN" sz="3200" b="1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C1FD0F-B30D-10DE-0FAE-EA4CCAAE8851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2073564" y="2826327"/>
            <a:ext cx="2249054" cy="489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BC31B5-ABAA-BEE8-6B6B-61C98D932D8E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4322618" y="2826327"/>
            <a:ext cx="1851891" cy="4895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A9E908E-892B-791B-F041-7B10E90136AD}"/>
              </a:ext>
            </a:extLst>
          </p:cNvPr>
          <p:cNvSpPr txBox="1"/>
          <p:nvPr/>
        </p:nvSpPr>
        <p:spPr>
          <a:xfrm>
            <a:off x="5551057" y="22352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0099"/>
                </a:solidFill>
              </a:rPr>
              <a:t>Interface	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FFD316-ECD7-9A60-423B-37863E029559}"/>
              </a:ext>
            </a:extLst>
          </p:cNvPr>
          <p:cNvSpPr txBox="1"/>
          <p:nvPr/>
        </p:nvSpPr>
        <p:spPr>
          <a:xfrm>
            <a:off x="503566" y="390661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0099"/>
                </a:solidFill>
              </a:rPr>
              <a:t>Class implementing the Interface	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E3E653-B755-28F4-058E-A04B4800AC4B}"/>
              </a:ext>
            </a:extLst>
          </p:cNvPr>
          <p:cNvSpPr txBox="1"/>
          <p:nvPr/>
        </p:nvSpPr>
        <p:spPr>
          <a:xfrm>
            <a:off x="4692363" y="3874534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0099"/>
                </a:solidFill>
              </a:rPr>
              <a:t>Class implementing the Interface	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6D87BB-4A85-3273-FA8C-39EEED6985AD}"/>
              </a:ext>
            </a:extLst>
          </p:cNvPr>
          <p:cNvSpPr/>
          <p:nvPr/>
        </p:nvSpPr>
        <p:spPr>
          <a:xfrm>
            <a:off x="2410691" y="4590594"/>
            <a:ext cx="3094565" cy="5818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 err="1">
                <a:solidFill>
                  <a:srgbClr val="C00000"/>
                </a:solidFill>
              </a:rPr>
              <a:t>DeptController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D02B0B-44D0-A16B-C325-9E11272B3F01}"/>
              </a:ext>
            </a:extLst>
          </p:cNvPr>
          <p:cNvSpPr txBox="1"/>
          <p:nvPr/>
        </p:nvSpPr>
        <p:spPr>
          <a:xfrm>
            <a:off x="2208061" y="5181357"/>
            <a:ext cx="4015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0099"/>
                </a:solidFill>
              </a:rPr>
              <a:t>The class invoking the IT and CSE classes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D2043E-8CC9-FF25-A672-4ED1B10EBD63}"/>
              </a:ext>
            </a:extLst>
          </p:cNvPr>
          <p:cNvSpPr txBox="1"/>
          <p:nvPr/>
        </p:nvSpPr>
        <p:spPr>
          <a:xfrm>
            <a:off x="1770015" y="5500861"/>
            <a:ext cx="56039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C00000"/>
                </a:solidFill>
              </a:rPr>
              <a:t>Which class to be invoked by the Spring IOC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C00000"/>
                </a:solidFill>
              </a:rPr>
              <a:t>It depends on the @Qualifier annotation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C00000"/>
                </a:solidFill>
              </a:rPr>
              <a:t>Use </a:t>
            </a:r>
            <a:r>
              <a:rPr lang="en-IN" b="1" dirty="0">
                <a:solidFill>
                  <a:srgbClr val="000099"/>
                </a:solidFill>
              </a:rPr>
              <a:t>Constructor injection </a:t>
            </a:r>
            <a:r>
              <a:rPr lang="en-IN" b="1" dirty="0">
                <a:solidFill>
                  <a:srgbClr val="C00000"/>
                </a:solidFill>
              </a:rPr>
              <a:t>and specify with </a:t>
            </a:r>
            <a:r>
              <a:rPr lang="en-IN" b="1" dirty="0">
                <a:solidFill>
                  <a:srgbClr val="000099"/>
                </a:solidFill>
              </a:rPr>
              <a:t>@Qualifier</a:t>
            </a:r>
          </a:p>
        </p:txBody>
      </p:sp>
    </p:spTree>
    <p:extLst>
      <p:ext uri="{BB962C8B-B14F-4D97-AF65-F5344CB8AC3E}">
        <p14:creationId xmlns:p14="http://schemas.microsoft.com/office/powerpoint/2010/main" val="555759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3C6358B-0147-7174-C0D2-F66EC311C976}"/>
              </a:ext>
            </a:extLst>
          </p:cNvPr>
          <p:cNvSpPr txBox="1"/>
          <p:nvPr/>
        </p:nvSpPr>
        <p:spPr>
          <a:xfrm>
            <a:off x="2987964" y="-18991"/>
            <a:ext cx="457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99"/>
                </a:solidFill>
              </a:rPr>
              <a:t>public interface Dept</a:t>
            </a:r>
          </a:p>
          <a:p>
            <a:r>
              <a:rPr lang="en-IN" sz="1600" dirty="0">
                <a:solidFill>
                  <a:srgbClr val="000099"/>
                </a:solidFill>
              </a:rPr>
              <a:t>{</a:t>
            </a:r>
          </a:p>
          <a:p>
            <a:r>
              <a:rPr lang="en-IN" sz="1600" dirty="0">
                <a:solidFill>
                  <a:srgbClr val="000099"/>
                </a:solidFill>
              </a:rPr>
              <a:t>String </a:t>
            </a:r>
            <a:r>
              <a:rPr lang="en-IN" sz="1600" dirty="0" err="1">
                <a:solidFill>
                  <a:srgbClr val="000099"/>
                </a:solidFill>
              </a:rPr>
              <a:t>getDept</a:t>
            </a:r>
            <a:r>
              <a:rPr lang="en-IN" sz="1600" dirty="0">
                <a:solidFill>
                  <a:srgbClr val="000099"/>
                </a:solidFill>
              </a:rPr>
              <a:t>();</a:t>
            </a:r>
          </a:p>
          <a:p>
            <a:r>
              <a:rPr lang="en-IN" sz="1600" dirty="0">
                <a:solidFill>
                  <a:srgbClr val="000099"/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E1D775-6920-3296-A670-3DB8760E01EA}"/>
              </a:ext>
            </a:extLst>
          </p:cNvPr>
          <p:cNvSpPr txBox="1"/>
          <p:nvPr/>
        </p:nvSpPr>
        <p:spPr>
          <a:xfrm>
            <a:off x="83128" y="982298"/>
            <a:ext cx="591589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C00000"/>
                </a:solidFill>
              </a:rPr>
              <a:t>@Component</a:t>
            </a:r>
          </a:p>
          <a:p>
            <a:r>
              <a:rPr lang="en-IN" sz="1600" dirty="0">
                <a:solidFill>
                  <a:srgbClr val="C00000"/>
                </a:solidFill>
              </a:rPr>
              <a:t>public class </a:t>
            </a:r>
            <a:r>
              <a:rPr lang="en-IN" sz="1600" dirty="0" err="1">
                <a:solidFill>
                  <a:srgbClr val="C00000"/>
                </a:solidFill>
              </a:rPr>
              <a:t>ItDept</a:t>
            </a:r>
            <a:r>
              <a:rPr lang="en-IN" sz="1600" dirty="0">
                <a:solidFill>
                  <a:srgbClr val="C00000"/>
                </a:solidFill>
              </a:rPr>
              <a:t> implements Dept</a:t>
            </a:r>
          </a:p>
          <a:p>
            <a:r>
              <a:rPr lang="en-IN" sz="1600" dirty="0">
                <a:solidFill>
                  <a:srgbClr val="C00000"/>
                </a:solidFill>
              </a:rPr>
              <a:t>{@override</a:t>
            </a:r>
          </a:p>
          <a:p>
            <a:r>
              <a:rPr lang="en-IN" sz="1600" dirty="0">
                <a:solidFill>
                  <a:srgbClr val="C00000"/>
                </a:solidFill>
              </a:rPr>
              <a:t>public String </a:t>
            </a:r>
            <a:r>
              <a:rPr lang="en-IN" sz="1600" dirty="0" err="1">
                <a:solidFill>
                  <a:srgbClr val="C00000"/>
                </a:solidFill>
              </a:rPr>
              <a:t>getDept</a:t>
            </a:r>
            <a:r>
              <a:rPr lang="en-IN" sz="1600" dirty="0">
                <a:solidFill>
                  <a:srgbClr val="C00000"/>
                </a:solidFill>
              </a:rPr>
              <a:t>()</a:t>
            </a:r>
          </a:p>
          <a:p>
            <a:r>
              <a:rPr lang="en-IN" sz="1600" dirty="0">
                <a:solidFill>
                  <a:srgbClr val="C00000"/>
                </a:solidFill>
              </a:rPr>
              <a:t>{</a:t>
            </a:r>
          </a:p>
          <a:p>
            <a:r>
              <a:rPr lang="en-IN" sz="1600" dirty="0">
                <a:solidFill>
                  <a:srgbClr val="C00000"/>
                </a:solidFill>
              </a:rPr>
              <a:t>return "This is IT Department;</a:t>
            </a:r>
          </a:p>
          <a:p>
            <a:r>
              <a:rPr lang="en-IN" sz="1600" dirty="0">
                <a:solidFill>
                  <a:srgbClr val="C00000"/>
                </a:solidFill>
              </a:rPr>
              <a:t>}}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3CC060-F193-11D7-40CE-EEA3F958348F}"/>
              </a:ext>
            </a:extLst>
          </p:cNvPr>
          <p:cNvSpPr txBox="1"/>
          <p:nvPr/>
        </p:nvSpPr>
        <p:spPr>
          <a:xfrm>
            <a:off x="4239492" y="982297"/>
            <a:ext cx="459970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C00000"/>
                </a:solidFill>
              </a:rPr>
              <a:t>@Component</a:t>
            </a:r>
          </a:p>
          <a:p>
            <a:r>
              <a:rPr lang="en-IN" sz="1600" dirty="0">
                <a:solidFill>
                  <a:srgbClr val="C00000"/>
                </a:solidFill>
              </a:rPr>
              <a:t>public class </a:t>
            </a:r>
            <a:r>
              <a:rPr lang="en-IN" sz="1600" dirty="0" err="1">
                <a:solidFill>
                  <a:srgbClr val="C00000"/>
                </a:solidFill>
              </a:rPr>
              <a:t>CseDept</a:t>
            </a:r>
            <a:r>
              <a:rPr lang="en-IN" sz="1600" dirty="0">
                <a:solidFill>
                  <a:srgbClr val="C00000"/>
                </a:solidFill>
              </a:rPr>
              <a:t> implements Dept</a:t>
            </a:r>
          </a:p>
          <a:p>
            <a:r>
              <a:rPr lang="en-IN" sz="1600" dirty="0">
                <a:solidFill>
                  <a:srgbClr val="C00000"/>
                </a:solidFill>
              </a:rPr>
              <a:t>{@override</a:t>
            </a:r>
          </a:p>
          <a:p>
            <a:r>
              <a:rPr lang="en-IN" sz="1600" dirty="0">
                <a:solidFill>
                  <a:srgbClr val="C00000"/>
                </a:solidFill>
              </a:rPr>
              <a:t>public String </a:t>
            </a:r>
            <a:r>
              <a:rPr lang="en-IN" sz="1600" dirty="0" err="1">
                <a:solidFill>
                  <a:srgbClr val="C00000"/>
                </a:solidFill>
              </a:rPr>
              <a:t>getDept</a:t>
            </a:r>
            <a:r>
              <a:rPr lang="en-IN" sz="1600" dirty="0">
                <a:solidFill>
                  <a:srgbClr val="C00000"/>
                </a:solidFill>
              </a:rPr>
              <a:t>()</a:t>
            </a:r>
          </a:p>
          <a:p>
            <a:r>
              <a:rPr lang="en-IN" sz="1600" dirty="0">
                <a:solidFill>
                  <a:srgbClr val="C00000"/>
                </a:solidFill>
              </a:rPr>
              <a:t>{</a:t>
            </a:r>
          </a:p>
          <a:p>
            <a:r>
              <a:rPr lang="en-IN" sz="1600" dirty="0">
                <a:solidFill>
                  <a:srgbClr val="C00000"/>
                </a:solidFill>
              </a:rPr>
              <a:t>return "This is CSE Department;</a:t>
            </a:r>
          </a:p>
          <a:p>
            <a:r>
              <a:rPr lang="en-IN" sz="1600" dirty="0">
                <a:solidFill>
                  <a:srgbClr val="C00000"/>
                </a:solidFill>
              </a:rPr>
              <a:t>}}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1993BD-CD32-C556-A83C-913A49561748}"/>
              </a:ext>
            </a:extLst>
          </p:cNvPr>
          <p:cNvSpPr txBox="1"/>
          <p:nvPr/>
        </p:nvSpPr>
        <p:spPr>
          <a:xfrm>
            <a:off x="2987964" y="2751512"/>
            <a:ext cx="6858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/>
              <a:t>@Component</a:t>
            </a:r>
          </a:p>
          <a:p>
            <a:r>
              <a:rPr lang="en-IN" sz="1600" b="1" dirty="0"/>
              <a:t>public class </a:t>
            </a:r>
            <a:r>
              <a:rPr lang="en-IN" sz="1600" b="1" dirty="0" err="1"/>
              <a:t>DeptController</a:t>
            </a:r>
            <a:r>
              <a:rPr lang="en-IN" sz="1600" b="1" dirty="0"/>
              <a:t>{</a:t>
            </a:r>
          </a:p>
          <a:p>
            <a:r>
              <a:rPr lang="en-IN" sz="1600" b="1" dirty="0"/>
              <a:t>private Dept </a:t>
            </a:r>
            <a:r>
              <a:rPr lang="en-IN" sz="1600" b="1" dirty="0" err="1"/>
              <a:t>ob</a:t>
            </a:r>
            <a:r>
              <a:rPr lang="en-IN" sz="1600" b="1" dirty="0"/>
              <a:t>;</a:t>
            </a:r>
          </a:p>
          <a:p>
            <a:r>
              <a:rPr lang="en-IN" sz="1600" b="1" dirty="0">
                <a:solidFill>
                  <a:srgbClr val="C00000"/>
                </a:solidFill>
              </a:rPr>
              <a:t>@Autowired</a:t>
            </a:r>
          </a:p>
          <a:p>
            <a:r>
              <a:rPr lang="en-IN" sz="1600" b="1" dirty="0">
                <a:solidFill>
                  <a:srgbClr val="C00000"/>
                </a:solidFill>
              </a:rPr>
              <a:t>public </a:t>
            </a:r>
            <a:r>
              <a:rPr lang="en-IN" sz="1600" b="1" dirty="0" err="1">
                <a:solidFill>
                  <a:srgbClr val="C00000"/>
                </a:solidFill>
              </a:rPr>
              <a:t>DeptController</a:t>
            </a:r>
            <a:r>
              <a:rPr lang="en-IN" sz="1600" b="1" dirty="0">
                <a:solidFill>
                  <a:srgbClr val="000099"/>
                </a:solidFill>
              </a:rPr>
              <a:t>(@Qualifier("itDept") </a:t>
            </a:r>
            <a:r>
              <a:rPr lang="en-IN" sz="1600" b="1" dirty="0">
                <a:solidFill>
                  <a:srgbClr val="C00000"/>
                </a:solidFill>
              </a:rPr>
              <a:t>Dept </a:t>
            </a:r>
            <a:r>
              <a:rPr lang="en-IN" sz="1600" b="1" dirty="0" err="1">
                <a:solidFill>
                  <a:srgbClr val="C00000"/>
                </a:solidFill>
              </a:rPr>
              <a:t>ob</a:t>
            </a:r>
            <a:r>
              <a:rPr lang="en-IN" sz="1600" b="1" dirty="0">
                <a:solidFill>
                  <a:srgbClr val="C00000"/>
                </a:solidFill>
              </a:rPr>
              <a:t>)</a:t>
            </a:r>
          </a:p>
          <a:p>
            <a:r>
              <a:rPr lang="en-IN" sz="1600" b="1" dirty="0">
                <a:solidFill>
                  <a:srgbClr val="C00000"/>
                </a:solidFill>
              </a:rPr>
              <a:t>{</a:t>
            </a:r>
          </a:p>
          <a:p>
            <a:r>
              <a:rPr lang="en-IN" sz="1600" b="1" dirty="0" err="1">
                <a:solidFill>
                  <a:srgbClr val="C00000"/>
                </a:solidFill>
              </a:rPr>
              <a:t>this.ob</a:t>
            </a:r>
            <a:r>
              <a:rPr lang="en-IN" sz="1600" b="1" dirty="0">
                <a:solidFill>
                  <a:srgbClr val="C00000"/>
                </a:solidFill>
              </a:rPr>
              <a:t>=</a:t>
            </a:r>
            <a:r>
              <a:rPr lang="en-IN" sz="1600" b="1" dirty="0" err="1">
                <a:solidFill>
                  <a:srgbClr val="C00000"/>
                </a:solidFill>
              </a:rPr>
              <a:t>ob</a:t>
            </a:r>
            <a:r>
              <a:rPr lang="en-IN" sz="1600" b="1" dirty="0">
                <a:solidFill>
                  <a:srgbClr val="C00000"/>
                </a:solidFill>
              </a:rPr>
              <a:t>;</a:t>
            </a:r>
          </a:p>
          <a:p>
            <a:r>
              <a:rPr lang="en-IN" sz="1600" b="1" dirty="0">
                <a:solidFill>
                  <a:srgbClr val="C00000"/>
                </a:solidFill>
              </a:rPr>
              <a:t>}</a:t>
            </a:r>
          </a:p>
          <a:p>
            <a:r>
              <a:rPr lang="en-IN" sz="1600" b="1" dirty="0"/>
              <a:t>public String </a:t>
            </a:r>
            <a:r>
              <a:rPr lang="en-IN" sz="1600" b="1" dirty="0" err="1"/>
              <a:t>getDept</a:t>
            </a:r>
            <a:r>
              <a:rPr lang="en-IN" sz="1600" b="1" dirty="0"/>
              <a:t>()</a:t>
            </a:r>
          </a:p>
          <a:p>
            <a:r>
              <a:rPr lang="en-IN" sz="1600" b="1" dirty="0"/>
              <a:t>{</a:t>
            </a:r>
          </a:p>
          <a:p>
            <a:r>
              <a:rPr lang="en-IN" sz="1600" b="1" dirty="0"/>
              <a:t>return </a:t>
            </a:r>
            <a:r>
              <a:rPr lang="en-IN" sz="1600" b="1" dirty="0" err="1"/>
              <a:t>ob.getDept</a:t>
            </a:r>
            <a:r>
              <a:rPr lang="en-IN" sz="1600" b="1" dirty="0"/>
              <a:t>();</a:t>
            </a:r>
          </a:p>
          <a:p>
            <a:r>
              <a:rPr lang="en-IN" sz="1600" b="1" dirty="0"/>
              <a:t>}}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BF1EE6-815A-0187-9E9F-F91D75DC09C4}"/>
              </a:ext>
            </a:extLst>
          </p:cNvPr>
          <p:cNvSpPr txBox="1"/>
          <p:nvPr/>
        </p:nvSpPr>
        <p:spPr>
          <a:xfrm>
            <a:off x="0" y="5371238"/>
            <a:ext cx="896041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main()</a:t>
            </a:r>
          </a:p>
          <a:p>
            <a:r>
              <a:rPr lang="en-IN" sz="1600" dirty="0"/>
              <a:t>{</a:t>
            </a:r>
          </a:p>
          <a:p>
            <a:r>
              <a:rPr lang="en-IN" sz="1600" dirty="0" err="1">
                <a:solidFill>
                  <a:srgbClr val="000099"/>
                </a:solidFill>
              </a:rPr>
              <a:t>ConfigurableApplicationContext</a:t>
            </a:r>
            <a:r>
              <a:rPr lang="en-IN" sz="1600" dirty="0">
                <a:solidFill>
                  <a:srgbClr val="000099"/>
                </a:solidFill>
              </a:rPr>
              <a:t> context=</a:t>
            </a:r>
            <a:r>
              <a:rPr lang="en-IN" sz="1600" dirty="0" err="1">
                <a:solidFill>
                  <a:srgbClr val="000099"/>
                </a:solidFill>
              </a:rPr>
              <a:t>SpringApplication.run</a:t>
            </a:r>
            <a:r>
              <a:rPr lang="en-IN" sz="1600" dirty="0">
                <a:solidFill>
                  <a:srgbClr val="000099"/>
                </a:solidFill>
              </a:rPr>
              <a:t>(</a:t>
            </a:r>
            <a:r>
              <a:rPr lang="en-IN" sz="1600" dirty="0" err="1">
                <a:solidFill>
                  <a:srgbClr val="000099"/>
                </a:solidFill>
              </a:rPr>
              <a:t>AnnotationsApplication.class,args</a:t>
            </a:r>
            <a:r>
              <a:rPr lang="en-IN" sz="1600" dirty="0">
                <a:solidFill>
                  <a:srgbClr val="000099"/>
                </a:solidFill>
              </a:rPr>
              <a:t>);</a:t>
            </a:r>
            <a:r>
              <a:rPr lang="en-IN" sz="1600" dirty="0"/>
              <a:t>		</a:t>
            </a:r>
          </a:p>
          <a:p>
            <a:r>
              <a:rPr lang="en-IN" sz="1600" dirty="0" err="1"/>
              <a:t>DeptController</a:t>
            </a:r>
            <a:r>
              <a:rPr lang="en-IN" sz="1600" dirty="0"/>
              <a:t> ob1=(</a:t>
            </a:r>
            <a:r>
              <a:rPr lang="en-IN" sz="1600" dirty="0" err="1"/>
              <a:t>DeptController</a:t>
            </a:r>
            <a:r>
              <a:rPr lang="en-IN" sz="1600" dirty="0"/>
              <a:t>)</a:t>
            </a:r>
            <a:r>
              <a:rPr lang="en-IN" sz="1600" dirty="0" err="1"/>
              <a:t>context.getBean</a:t>
            </a:r>
            <a:r>
              <a:rPr lang="en-IN" sz="1600" dirty="0"/>
              <a:t>(</a:t>
            </a:r>
            <a:r>
              <a:rPr lang="en-IN" sz="1600" dirty="0" err="1">
                <a:solidFill>
                  <a:srgbClr val="000099"/>
                </a:solidFill>
              </a:rPr>
              <a:t>name:deptController</a:t>
            </a:r>
            <a:r>
              <a:rPr lang="en-IN" sz="1600" dirty="0"/>
              <a:t>);</a:t>
            </a:r>
          </a:p>
          <a:p>
            <a:r>
              <a:rPr lang="en-IN" sz="1600" dirty="0" err="1"/>
              <a:t>System.out.println</a:t>
            </a:r>
            <a:r>
              <a:rPr lang="en-IN" sz="1600" dirty="0"/>
              <a:t>(ob1.getDept());</a:t>
            </a:r>
          </a:p>
          <a:p>
            <a:r>
              <a:rPr lang="en-IN" sz="1600" dirty="0"/>
              <a:t>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013AF5-3168-DEEE-DBE2-C5456BFFB372}"/>
              </a:ext>
            </a:extLst>
          </p:cNvPr>
          <p:cNvSpPr/>
          <p:nvPr/>
        </p:nvSpPr>
        <p:spPr>
          <a:xfrm>
            <a:off x="0" y="206444"/>
            <a:ext cx="2854036" cy="5172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Example @ Qualifier</a:t>
            </a:r>
          </a:p>
        </p:txBody>
      </p:sp>
    </p:spTree>
    <p:extLst>
      <p:ext uri="{BB962C8B-B14F-4D97-AF65-F5344CB8AC3E}">
        <p14:creationId xmlns:p14="http://schemas.microsoft.com/office/powerpoint/2010/main" val="272377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D8FC8-28C8-EB4F-CF55-C1A1F16F8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7023"/>
            <a:ext cx="7886700" cy="26828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effectLst/>
                <a:latin typeface="Arial" panose="020B0604020202020204" pitchFamily="34" charset="0"/>
              </a:rPr>
              <a:t>@Primary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30E14-4B18-58D5-670A-DEA945D3C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962" y="567623"/>
            <a:ext cx="8996802" cy="14302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The annotation is used to 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avoid confusion 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when </a:t>
            </a:r>
            <a:r>
              <a:rPr lang="en-US" sz="2000" b="1" dirty="0">
                <a:solidFill>
                  <a:srgbClr val="00009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2 or more beans are configured for same type 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and</a:t>
            </a:r>
            <a:r>
              <a:rPr lang="en-US" sz="2000" b="1" dirty="0">
                <a:solidFill>
                  <a:srgbClr val="00009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 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identify to which bean needs</a:t>
            </a:r>
            <a:r>
              <a:rPr lang="en-US" sz="2000" b="1" dirty="0">
                <a:solidFill>
                  <a:srgbClr val="00009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higher priority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Used in combination with </a:t>
            </a:r>
            <a:r>
              <a:rPr lang="en-US" sz="20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@Autowired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DAD1B5-DE3D-5156-B567-A0E2349C3A49}"/>
              </a:ext>
            </a:extLst>
          </p:cNvPr>
          <p:cNvSpPr/>
          <p:nvPr/>
        </p:nvSpPr>
        <p:spPr>
          <a:xfrm>
            <a:off x="3232727" y="2087418"/>
            <a:ext cx="2179782" cy="7389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&lt;&lt;Dept&gt;&gt;</a:t>
            </a:r>
          </a:p>
          <a:p>
            <a:pPr algn="ctr"/>
            <a:r>
              <a:rPr lang="en-IN" sz="2000" b="1" dirty="0" err="1">
                <a:solidFill>
                  <a:srgbClr val="C00000"/>
                </a:solidFill>
              </a:rPr>
              <a:t>getDept</a:t>
            </a:r>
            <a:r>
              <a:rPr lang="en-IN" sz="2000" b="1" dirty="0">
                <a:solidFill>
                  <a:srgbClr val="C00000"/>
                </a:solidFill>
              </a:rPr>
              <a:t>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2C15F1-14E2-5DFF-EF0D-E250E6D5821D}"/>
              </a:ext>
            </a:extLst>
          </p:cNvPr>
          <p:cNvSpPr/>
          <p:nvPr/>
        </p:nvSpPr>
        <p:spPr>
          <a:xfrm>
            <a:off x="752764" y="3315855"/>
            <a:ext cx="2641600" cy="5818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 err="1">
                <a:solidFill>
                  <a:srgbClr val="C00000"/>
                </a:solidFill>
              </a:rPr>
              <a:t>ItDept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727506-1C3D-4481-12AF-BC510BC25EFA}"/>
              </a:ext>
            </a:extLst>
          </p:cNvPr>
          <p:cNvSpPr/>
          <p:nvPr/>
        </p:nvSpPr>
        <p:spPr>
          <a:xfrm>
            <a:off x="4853709" y="3315854"/>
            <a:ext cx="2641600" cy="5818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 err="1">
                <a:solidFill>
                  <a:srgbClr val="C00000"/>
                </a:solidFill>
              </a:rPr>
              <a:t>CseDept</a:t>
            </a:r>
            <a:endParaRPr lang="en-IN" sz="3200" b="1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C1FD0F-B30D-10DE-0FAE-EA4CCAAE8851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2073564" y="2826327"/>
            <a:ext cx="2249054" cy="489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BC31B5-ABAA-BEE8-6B6B-61C98D932D8E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4322618" y="2826327"/>
            <a:ext cx="1851891" cy="4895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A9E908E-892B-791B-F041-7B10E90136AD}"/>
              </a:ext>
            </a:extLst>
          </p:cNvPr>
          <p:cNvSpPr txBox="1"/>
          <p:nvPr/>
        </p:nvSpPr>
        <p:spPr>
          <a:xfrm>
            <a:off x="5551057" y="22352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0099"/>
                </a:solidFill>
              </a:rPr>
              <a:t>Interface	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FFD316-ECD7-9A60-423B-37863E029559}"/>
              </a:ext>
            </a:extLst>
          </p:cNvPr>
          <p:cNvSpPr txBox="1"/>
          <p:nvPr/>
        </p:nvSpPr>
        <p:spPr>
          <a:xfrm>
            <a:off x="503566" y="390661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0099"/>
                </a:solidFill>
              </a:rPr>
              <a:t>Class implementing the Interface	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E3E653-B755-28F4-058E-A04B4800AC4B}"/>
              </a:ext>
            </a:extLst>
          </p:cNvPr>
          <p:cNvSpPr txBox="1"/>
          <p:nvPr/>
        </p:nvSpPr>
        <p:spPr>
          <a:xfrm>
            <a:off x="4692363" y="3874534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0099"/>
                </a:solidFill>
              </a:rPr>
              <a:t>Class implementing the Interface	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6D87BB-4A85-3273-FA8C-39EEED6985AD}"/>
              </a:ext>
            </a:extLst>
          </p:cNvPr>
          <p:cNvSpPr/>
          <p:nvPr/>
        </p:nvSpPr>
        <p:spPr>
          <a:xfrm>
            <a:off x="2410691" y="4590594"/>
            <a:ext cx="3094565" cy="5818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 err="1">
                <a:solidFill>
                  <a:srgbClr val="C00000"/>
                </a:solidFill>
              </a:rPr>
              <a:t>DeptController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D02B0B-44D0-A16B-C325-9E11272B3F01}"/>
              </a:ext>
            </a:extLst>
          </p:cNvPr>
          <p:cNvSpPr txBox="1"/>
          <p:nvPr/>
        </p:nvSpPr>
        <p:spPr>
          <a:xfrm>
            <a:off x="2208061" y="5181357"/>
            <a:ext cx="4015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0099"/>
                </a:solidFill>
              </a:rPr>
              <a:t>The class invoking the IT and CSE classes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D2043E-8CC9-FF25-A672-4ED1B10EBD63}"/>
              </a:ext>
            </a:extLst>
          </p:cNvPr>
          <p:cNvSpPr txBox="1"/>
          <p:nvPr/>
        </p:nvSpPr>
        <p:spPr>
          <a:xfrm>
            <a:off x="1770015" y="5500861"/>
            <a:ext cx="7039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C00000"/>
                </a:solidFill>
              </a:rPr>
              <a:t>Which class to be given higher priority and invoked by the Spring IOC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C00000"/>
                </a:solidFill>
              </a:rPr>
              <a:t>It depends on the @Primary annotation</a:t>
            </a:r>
          </a:p>
        </p:txBody>
      </p:sp>
    </p:spTree>
    <p:extLst>
      <p:ext uri="{BB962C8B-B14F-4D97-AF65-F5344CB8AC3E}">
        <p14:creationId xmlns:p14="http://schemas.microsoft.com/office/powerpoint/2010/main" val="3068544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3C6358B-0147-7174-C0D2-F66EC311C976}"/>
              </a:ext>
            </a:extLst>
          </p:cNvPr>
          <p:cNvSpPr txBox="1"/>
          <p:nvPr/>
        </p:nvSpPr>
        <p:spPr>
          <a:xfrm>
            <a:off x="2987964" y="-18991"/>
            <a:ext cx="457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99"/>
                </a:solidFill>
              </a:rPr>
              <a:t>public interface Dept</a:t>
            </a:r>
          </a:p>
          <a:p>
            <a:r>
              <a:rPr lang="en-IN" sz="1600" dirty="0">
                <a:solidFill>
                  <a:srgbClr val="000099"/>
                </a:solidFill>
              </a:rPr>
              <a:t>{</a:t>
            </a:r>
          </a:p>
          <a:p>
            <a:r>
              <a:rPr lang="en-IN" sz="1600" dirty="0">
                <a:solidFill>
                  <a:srgbClr val="000099"/>
                </a:solidFill>
              </a:rPr>
              <a:t>String </a:t>
            </a:r>
            <a:r>
              <a:rPr lang="en-IN" sz="1600" dirty="0" err="1">
                <a:solidFill>
                  <a:srgbClr val="000099"/>
                </a:solidFill>
              </a:rPr>
              <a:t>getDept</a:t>
            </a:r>
            <a:r>
              <a:rPr lang="en-IN" sz="1600" dirty="0">
                <a:solidFill>
                  <a:srgbClr val="000099"/>
                </a:solidFill>
              </a:rPr>
              <a:t>();</a:t>
            </a:r>
          </a:p>
          <a:p>
            <a:r>
              <a:rPr lang="en-IN" sz="1600" dirty="0">
                <a:solidFill>
                  <a:srgbClr val="000099"/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E1D775-6920-3296-A670-3DB8760E01EA}"/>
              </a:ext>
            </a:extLst>
          </p:cNvPr>
          <p:cNvSpPr txBox="1"/>
          <p:nvPr/>
        </p:nvSpPr>
        <p:spPr>
          <a:xfrm>
            <a:off x="83128" y="982298"/>
            <a:ext cx="591589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C00000"/>
                </a:solidFill>
              </a:rPr>
              <a:t>@Component</a:t>
            </a:r>
          </a:p>
          <a:p>
            <a:r>
              <a:rPr lang="en-IN" sz="1600" dirty="0">
                <a:solidFill>
                  <a:srgbClr val="C00000"/>
                </a:solidFill>
              </a:rPr>
              <a:t>@Primary</a:t>
            </a:r>
          </a:p>
          <a:p>
            <a:r>
              <a:rPr lang="en-IN" sz="1600" dirty="0">
                <a:solidFill>
                  <a:srgbClr val="C00000"/>
                </a:solidFill>
              </a:rPr>
              <a:t>public class </a:t>
            </a:r>
            <a:r>
              <a:rPr lang="en-IN" sz="1600" dirty="0" err="1">
                <a:solidFill>
                  <a:srgbClr val="C00000"/>
                </a:solidFill>
              </a:rPr>
              <a:t>ItDept</a:t>
            </a:r>
            <a:r>
              <a:rPr lang="en-IN" sz="1600" dirty="0">
                <a:solidFill>
                  <a:srgbClr val="C00000"/>
                </a:solidFill>
              </a:rPr>
              <a:t> implements Dept</a:t>
            </a:r>
          </a:p>
          <a:p>
            <a:r>
              <a:rPr lang="en-IN" sz="1600" dirty="0">
                <a:solidFill>
                  <a:srgbClr val="C00000"/>
                </a:solidFill>
              </a:rPr>
              <a:t>{@override</a:t>
            </a:r>
          </a:p>
          <a:p>
            <a:r>
              <a:rPr lang="en-IN" sz="1600" dirty="0">
                <a:solidFill>
                  <a:srgbClr val="C00000"/>
                </a:solidFill>
              </a:rPr>
              <a:t>public String </a:t>
            </a:r>
            <a:r>
              <a:rPr lang="en-IN" sz="1600" dirty="0" err="1">
                <a:solidFill>
                  <a:srgbClr val="C00000"/>
                </a:solidFill>
              </a:rPr>
              <a:t>getDept</a:t>
            </a:r>
            <a:r>
              <a:rPr lang="en-IN" sz="1600" dirty="0">
                <a:solidFill>
                  <a:srgbClr val="C00000"/>
                </a:solidFill>
              </a:rPr>
              <a:t>()</a:t>
            </a:r>
          </a:p>
          <a:p>
            <a:r>
              <a:rPr lang="en-IN" sz="1600" dirty="0">
                <a:solidFill>
                  <a:srgbClr val="C00000"/>
                </a:solidFill>
              </a:rPr>
              <a:t>{</a:t>
            </a:r>
          </a:p>
          <a:p>
            <a:r>
              <a:rPr lang="en-IN" sz="1600" dirty="0">
                <a:solidFill>
                  <a:srgbClr val="C00000"/>
                </a:solidFill>
              </a:rPr>
              <a:t>return "This is IT Department;</a:t>
            </a:r>
          </a:p>
          <a:p>
            <a:r>
              <a:rPr lang="en-IN" sz="1600" dirty="0">
                <a:solidFill>
                  <a:srgbClr val="C00000"/>
                </a:solidFill>
              </a:rPr>
              <a:t>}}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3CC060-F193-11D7-40CE-EEA3F958348F}"/>
              </a:ext>
            </a:extLst>
          </p:cNvPr>
          <p:cNvSpPr txBox="1"/>
          <p:nvPr/>
        </p:nvSpPr>
        <p:spPr>
          <a:xfrm>
            <a:off x="4239492" y="982297"/>
            <a:ext cx="459970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C00000"/>
                </a:solidFill>
              </a:rPr>
              <a:t>@Component</a:t>
            </a:r>
          </a:p>
          <a:p>
            <a:r>
              <a:rPr lang="en-IN" sz="1600" dirty="0">
                <a:solidFill>
                  <a:srgbClr val="C00000"/>
                </a:solidFill>
              </a:rPr>
              <a:t>public class </a:t>
            </a:r>
            <a:r>
              <a:rPr lang="en-IN" sz="1600" dirty="0" err="1">
                <a:solidFill>
                  <a:srgbClr val="C00000"/>
                </a:solidFill>
              </a:rPr>
              <a:t>CseDept</a:t>
            </a:r>
            <a:r>
              <a:rPr lang="en-IN" sz="1600" dirty="0">
                <a:solidFill>
                  <a:srgbClr val="C00000"/>
                </a:solidFill>
              </a:rPr>
              <a:t> implements Dept</a:t>
            </a:r>
          </a:p>
          <a:p>
            <a:r>
              <a:rPr lang="en-IN" sz="1600" dirty="0">
                <a:solidFill>
                  <a:srgbClr val="C00000"/>
                </a:solidFill>
              </a:rPr>
              <a:t>{@override</a:t>
            </a:r>
          </a:p>
          <a:p>
            <a:r>
              <a:rPr lang="en-IN" sz="1600" dirty="0">
                <a:solidFill>
                  <a:srgbClr val="C00000"/>
                </a:solidFill>
              </a:rPr>
              <a:t>public String </a:t>
            </a:r>
            <a:r>
              <a:rPr lang="en-IN" sz="1600" dirty="0" err="1">
                <a:solidFill>
                  <a:srgbClr val="C00000"/>
                </a:solidFill>
              </a:rPr>
              <a:t>getDept</a:t>
            </a:r>
            <a:r>
              <a:rPr lang="en-IN" sz="1600" dirty="0">
                <a:solidFill>
                  <a:srgbClr val="C00000"/>
                </a:solidFill>
              </a:rPr>
              <a:t>()</a:t>
            </a:r>
          </a:p>
          <a:p>
            <a:r>
              <a:rPr lang="en-IN" sz="1600" dirty="0">
                <a:solidFill>
                  <a:srgbClr val="C00000"/>
                </a:solidFill>
              </a:rPr>
              <a:t>{</a:t>
            </a:r>
          </a:p>
          <a:p>
            <a:r>
              <a:rPr lang="en-IN" sz="1600" dirty="0">
                <a:solidFill>
                  <a:srgbClr val="C00000"/>
                </a:solidFill>
              </a:rPr>
              <a:t>return "This is CSE Department;</a:t>
            </a:r>
          </a:p>
          <a:p>
            <a:r>
              <a:rPr lang="en-IN" sz="1600" dirty="0">
                <a:solidFill>
                  <a:srgbClr val="C00000"/>
                </a:solidFill>
              </a:rPr>
              <a:t>}}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1993BD-CD32-C556-A83C-913A49561748}"/>
              </a:ext>
            </a:extLst>
          </p:cNvPr>
          <p:cNvSpPr txBox="1"/>
          <p:nvPr/>
        </p:nvSpPr>
        <p:spPr>
          <a:xfrm>
            <a:off x="2987964" y="2751512"/>
            <a:ext cx="6858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/>
              <a:t>@Component</a:t>
            </a:r>
          </a:p>
          <a:p>
            <a:r>
              <a:rPr lang="en-IN" sz="1600" b="1" dirty="0"/>
              <a:t>public class </a:t>
            </a:r>
            <a:r>
              <a:rPr lang="en-IN" sz="1600" b="1" dirty="0" err="1"/>
              <a:t>DeptController</a:t>
            </a:r>
            <a:r>
              <a:rPr lang="en-IN" sz="1600" b="1" dirty="0"/>
              <a:t>{</a:t>
            </a:r>
          </a:p>
          <a:p>
            <a:r>
              <a:rPr lang="en-IN" sz="1600" b="1" dirty="0"/>
              <a:t>private Dept </a:t>
            </a:r>
            <a:r>
              <a:rPr lang="en-IN" sz="1600" b="1" dirty="0" err="1"/>
              <a:t>ob</a:t>
            </a:r>
            <a:r>
              <a:rPr lang="en-IN" sz="1600" b="1" dirty="0"/>
              <a:t>;</a:t>
            </a:r>
          </a:p>
          <a:p>
            <a:r>
              <a:rPr lang="en-IN" sz="1600" b="1" dirty="0">
                <a:solidFill>
                  <a:srgbClr val="C00000"/>
                </a:solidFill>
              </a:rPr>
              <a:t>@Autowired</a:t>
            </a:r>
          </a:p>
          <a:p>
            <a:r>
              <a:rPr lang="en-IN" sz="1600" b="1" dirty="0">
                <a:solidFill>
                  <a:srgbClr val="C00000"/>
                </a:solidFill>
              </a:rPr>
              <a:t>public </a:t>
            </a:r>
            <a:r>
              <a:rPr lang="en-IN" sz="1600" b="1" dirty="0" err="1">
                <a:solidFill>
                  <a:srgbClr val="C00000"/>
                </a:solidFill>
              </a:rPr>
              <a:t>DeptController</a:t>
            </a:r>
            <a:r>
              <a:rPr lang="en-IN" sz="1600" b="1" dirty="0">
                <a:solidFill>
                  <a:srgbClr val="C00000"/>
                </a:solidFill>
              </a:rPr>
              <a:t>(Dept </a:t>
            </a:r>
            <a:r>
              <a:rPr lang="en-IN" sz="1600" b="1" dirty="0" err="1">
                <a:solidFill>
                  <a:srgbClr val="C00000"/>
                </a:solidFill>
              </a:rPr>
              <a:t>ob</a:t>
            </a:r>
            <a:r>
              <a:rPr lang="en-IN" sz="1600" b="1" dirty="0">
                <a:solidFill>
                  <a:srgbClr val="C00000"/>
                </a:solidFill>
              </a:rPr>
              <a:t>)</a:t>
            </a:r>
          </a:p>
          <a:p>
            <a:r>
              <a:rPr lang="en-IN" sz="1600" b="1" dirty="0">
                <a:solidFill>
                  <a:srgbClr val="C00000"/>
                </a:solidFill>
              </a:rPr>
              <a:t>{</a:t>
            </a:r>
          </a:p>
          <a:p>
            <a:r>
              <a:rPr lang="en-IN" sz="1600" b="1" dirty="0" err="1">
                <a:solidFill>
                  <a:srgbClr val="C00000"/>
                </a:solidFill>
              </a:rPr>
              <a:t>this.ob</a:t>
            </a:r>
            <a:r>
              <a:rPr lang="en-IN" sz="1600" b="1" dirty="0">
                <a:solidFill>
                  <a:srgbClr val="C00000"/>
                </a:solidFill>
              </a:rPr>
              <a:t>=</a:t>
            </a:r>
            <a:r>
              <a:rPr lang="en-IN" sz="1600" b="1" dirty="0" err="1">
                <a:solidFill>
                  <a:srgbClr val="C00000"/>
                </a:solidFill>
              </a:rPr>
              <a:t>ob</a:t>
            </a:r>
            <a:r>
              <a:rPr lang="en-IN" sz="1600" b="1" dirty="0">
                <a:solidFill>
                  <a:srgbClr val="C00000"/>
                </a:solidFill>
              </a:rPr>
              <a:t>;</a:t>
            </a:r>
          </a:p>
          <a:p>
            <a:r>
              <a:rPr lang="en-IN" sz="1600" b="1" dirty="0">
                <a:solidFill>
                  <a:srgbClr val="C00000"/>
                </a:solidFill>
              </a:rPr>
              <a:t>}</a:t>
            </a:r>
          </a:p>
          <a:p>
            <a:r>
              <a:rPr lang="en-IN" sz="1600" b="1" dirty="0"/>
              <a:t>public String </a:t>
            </a:r>
            <a:r>
              <a:rPr lang="en-IN" sz="1600" b="1" dirty="0" err="1"/>
              <a:t>getDept</a:t>
            </a:r>
            <a:r>
              <a:rPr lang="en-IN" sz="1600" b="1" dirty="0"/>
              <a:t>()</a:t>
            </a:r>
          </a:p>
          <a:p>
            <a:r>
              <a:rPr lang="en-IN" sz="1600" b="1" dirty="0"/>
              <a:t>{</a:t>
            </a:r>
          </a:p>
          <a:p>
            <a:r>
              <a:rPr lang="en-IN" sz="1600" b="1" dirty="0"/>
              <a:t>return </a:t>
            </a:r>
            <a:r>
              <a:rPr lang="en-IN" sz="1600" b="1" dirty="0" err="1"/>
              <a:t>ob.getDept</a:t>
            </a:r>
            <a:r>
              <a:rPr lang="en-IN" sz="1600" b="1" dirty="0"/>
              <a:t>();</a:t>
            </a:r>
          </a:p>
          <a:p>
            <a:r>
              <a:rPr lang="en-IN" sz="1600" b="1" dirty="0"/>
              <a:t>}}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BF1EE6-815A-0187-9E9F-F91D75DC09C4}"/>
              </a:ext>
            </a:extLst>
          </p:cNvPr>
          <p:cNvSpPr txBox="1"/>
          <p:nvPr/>
        </p:nvSpPr>
        <p:spPr>
          <a:xfrm>
            <a:off x="0" y="5371238"/>
            <a:ext cx="896041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main()</a:t>
            </a:r>
          </a:p>
          <a:p>
            <a:r>
              <a:rPr lang="en-IN" sz="1600" dirty="0"/>
              <a:t>{</a:t>
            </a:r>
          </a:p>
          <a:p>
            <a:r>
              <a:rPr lang="en-IN" sz="1600" dirty="0" err="1">
                <a:solidFill>
                  <a:srgbClr val="000099"/>
                </a:solidFill>
              </a:rPr>
              <a:t>ConfigurableApplicationContext</a:t>
            </a:r>
            <a:r>
              <a:rPr lang="en-IN" sz="1600" dirty="0">
                <a:solidFill>
                  <a:srgbClr val="000099"/>
                </a:solidFill>
              </a:rPr>
              <a:t> context=</a:t>
            </a:r>
            <a:r>
              <a:rPr lang="en-IN" sz="1600" dirty="0" err="1">
                <a:solidFill>
                  <a:srgbClr val="000099"/>
                </a:solidFill>
              </a:rPr>
              <a:t>SpringApplication.run</a:t>
            </a:r>
            <a:r>
              <a:rPr lang="en-IN" sz="1600" dirty="0">
                <a:solidFill>
                  <a:srgbClr val="000099"/>
                </a:solidFill>
              </a:rPr>
              <a:t>(</a:t>
            </a:r>
            <a:r>
              <a:rPr lang="en-IN" sz="1600" dirty="0" err="1">
                <a:solidFill>
                  <a:srgbClr val="000099"/>
                </a:solidFill>
              </a:rPr>
              <a:t>AnnotationsApplication.class,args</a:t>
            </a:r>
            <a:r>
              <a:rPr lang="en-IN" sz="1600" dirty="0">
                <a:solidFill>
                  <a:srgbClr val="000099"/>
                </a:solidFill>
              </a:rPr>
              <a:t>);</a:t>
            </a:r>
            <a:r>
              <a:rPr lang="en-IN" sz="1600" dirty="0"/>
              <a:t>		</a:t>
            </a:r>
          </a:p>
          <a:p>
            <a:r>
              <a:rPr lang="en-IN" sz="1600" dirty="0" err="1"/>
              <a:t>DeptController</a:t>
            </a:r>
            <a:r>
              <a:rPr lang="en-IN" sz="1600" dirty="0"/>
              <a:t> ob1=(</a:t>
            </a:r>
            <a:r>
              <a:rPr lang="en-IN" sz="1600" dirty="0" err="1"/>
              <a:t>DeptController</a:t>
            </a:r>
            <a:r>
              <a:rPr lang="en-IN" sz="1600" dirty="0"/>
              <a:t>)</a:t>
            </a:r>
            <a:r>
              <a:rPr lang="en-IN" sz="1600" dirty="0" err="1"/>
              <a:t>context.getBean</a:t>
            </a:r>
            <a:r>
              <a:rPr lang="en-IN" sz="1600" dirty="0"/>
              <a:t>(</a:t>
            </a:r>
            <a:r>
              <a:rPr lang="en-IN" sz="1600" dirty="0" err="1">
                <a:solidFill>
                  <a:srgbClr val="000099"/>
                </a:solidFill>
              </a:rPr>
              <a:t>name:deptController</a:t>
            </a:r>
            <a:r>
              <a:rPr lang="en-IN" sz="1600" dirty="0"/>
              <a:t>);</a:t>
            </a:r>
          </a:p>
          <a:p>
            <a:r>
              <a:rPr lang="en-IN" sz="1600" dirty="0" err="1"/>
              <a:t>System.out.println</a:t>
            </a:r>
            <a:r>
              <a:rPr lang="en-IN" sz="1600" dirty="0"/>
              <a:t>(ob1.getDept());</a:t>
            </a:r>
          </a:p>
          <a:p>
            <a:r>
              <a:rPr lang="en-IN" sz="1600" dirty="0"/>
              <a:t>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013AF5-3168-DEEE-DBE2-C5456BFFB372}"/>
              </a:ext>
            </a:extLst>
          </p:cNvPr>
          <p:cNvSpPr/>
          <p:nvPr/>
        </p:nvSpPr>
        <p:spPr>
          <a:xfrm>
            <a:off x="0" y="206444"/>
            <a:ext cx="2854036" cy="5172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Example @Primary</a:t>
            </a:r>
          </a:p>
        </p:txBody>
      </p:sp>
    </p:spTree>
    <p:extLst>
      <p:ext uri="{BB962C8B-B14F-4D97-AF65-F5344CB8AC3E}">
        <p14:creationId xmlns:p14="http://schemas.microsoft.com/office/powerpoint/2010/main" val="114855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D8FC8-28C8-EB4F-CF55-C1A1F16F8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7023"/>
            <a:ext cx="7886700" cy="26828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effectLst/>
                <a:latin typeface="Arial" panose="020B0604020202020204" pitchFamily="34" charset="0"/>
              </a:rPr>
              <a:t>@Lazy Annotation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30E14-4B18-58D5-670A-DEA945D3C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962" y="729673"/>
            <a:ext cx="8996802" cy="4819221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Spring creates all singleton </a:t>
            </a:r>
            <a:r>
              <a:rPr lang="en-US" sz="2400" dirty="0">
                <a:solidFill>
                  <a:srgbClr val="C00000"/>
                </a:solidFill>
              </a:rPr>
              <a:t>beans eagerly </a:t>
            </a:r>
            <a:r>
              <a:rPr lang="en-US" sz="2400" dirty="0">
                <a:solidFill>
                  <a:srgbClr val="000099"/>
                </a:solidFill>
              </a:rPr>
              <a:t>during the startup</a:t>
            </a:r>
          </a:p>
          <a:p>
            <a:pPr algn="just"/>
            <a:r>
              <a:rPr lang="en-US" sz="2400" dirty="0"/>
              <a:t>We can load the beans </a:t>
            </a:r>
            <a:r>
              <a:rPr lang="en-US" sz="2400" dirty="0">
                <a:solidFill>
                  <a:srgbClr val="000099"/>
                </a:solidFill>
              </a:rPr>
              <a:t>lazily(on-demand)</a:t>
            </a:r>
            <a:r>
              <a:rPr lang="en-US" sz="2400" dirty="0"/>
              <a:t> using </a:t>
            </a:r>
            <a:r>
              <a:rPr lang="en-US" sz="2400" dirty="0">
                <a:solidFill>
                  <a:srgbClr val="C00000"/>
                </a:solidFill>
              </a:rPr>
              <a:t>@Lazy annotation</a:t>
            </a:r>
          </a:p>
          <a:p>
            <a:pPr algn="just"/>
            <a:r>
              <a:rPr lang="en-US" sz="2400" dirty="0"/>
              <a:t>We may combine with @Component, @Configuration and @Bean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21395-7EA4-6F7B-83A6-EB4A9E423CCA}"/>
              </a:ext>
            </a:extLst>
          </p:cNvPr>
          <p:cNvSpPr txBox="1"/>
          <p:nvPr/>
        </p:nvSpPr>
        <p:spPr>
          <a:xfrm>
            <a:off x="76344" y="2345532"/>
            <a:ext cx="412620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@Component</a:t>
            </a:r>
          </a:p>
          <a:p>
            <a:r>
              <a:rPr lang="en-IN" dirty="0">
                <a:solidFill>
                  <a:srgbClr val="C00000"/>
                </a:solidFill>
              </a:rPr>
              <a:t>class </a:t>
            </a:r>
            <a:r>
              <a:rPr lang="en-IN" dirty="0" err="1">
                <a:solidFill>
                  <a:srgbClr val="C00000"/>
                </a:solidFill>
              </a:rPr>
              <a:t>EarlyLoader</a:t>
            </a:r>
            <a:endParaRPr lang="en-IN" dirty="0">
              <a:solidFill>
                <a:srgbClr val="C00000"/>
              </a:solidFill>
            </a:endParaRPr>
          </a:p>
          <a:p>
            <a:r>
              <a:rPr lang="en-IN" dirty="0">
                <a:solidFill>
                  <a:srgbClr val="C00000"/>
                </a:solidFill>
              </a:rPr>
              <a:t>{</a:t>
            </a:r>
          </a:p>
          <a:p>
            <a:r>
              <a:rPr lang="en-IN" dirty="0">
                <a:solidFill>
                  <a:srgbClr val="C00000"/>
                </a:solidFill>
              </a:rPr>
              <a:t>public </a:t>
            </a:r>
            <a:r>
              <a:rPr lang="en-IN" dirty="0" err="1">
                <a:solidFill>
                  <a:srgbClr val="C00000"/>
                </a:solidFill>
              </a:rPr>
              <a:t>EarlyLoader</a:t>
            </a:r>
            <a:r>
              <a:rPr lang="en-IN" dirty="0">
                <a:solidFill>
                  <a:srgbClr val="C00000"/>
                </a:solidFill>
              </a:rPr>
              <a:t>()</a:t>
            </a:r>
          </a:p>
          <a:p>
            <a:r>
              <a:rPr lang="en-IN" dirty="0">
                <a:solidFill>
                  <a:srgbClr val="C00000"/>
                </a:solidFill>
              </a:rPr>
              <a:t>{</a:t>
            </a:r>
          </a:p>
          <a:p>
            <a:r>
              <a:rPr lang="en-IN" dirty="0">
                <a:solidFill>
                  <a:srgbClr val="C00000"/>
                </a:solidFill>
              </a:rPr>
              <a:t>return "This is loaded early";</a:t>
            </a:r>
          </a:p>
          <a:p>
            <a:r>
              <a:rPr lang="en-IN" dirty="0">
                <a:solidFill>
                  <a:srgbClr val="C00000"/>
                </a:solidFill>
              </a:rPr>
              <a:t>}</a:t>
            </a:r>
          </a:p>
          <a:p>
            <a:r>
              <a:rPr lang="en-IN" dirty="0">
                <a:solidFill>
                  <a:srgbClr val="C00000"/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7E6B6A-4F47-2B86-976B-547379B6A0A8}"/>
              </a:ext>
            </a:extLst>
          </p:cNvPr>
          <p:cNvSpPr txBox="1"/>
          <p:nvPr/>
        </p:nvSpPr>
        <p:spPr>
          <a:xfrm>
            <a:off x="4639400" y="2345532"/>
            <a:ext cx="466898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@Component</a:t>
            </a:r>
          </a:p>
          <a:p>
            <a:r>
              <a:rPr lang="en-IN" dirty="0">
                <a:solidFill>
                  <a:srgbClr val="C00000"/>
                </a:solidFill>
              </a:rPr>
              <a:t>@Lazy</a:t>
            </a:r>
          </a:p>
          <a:p>
            <a:r>
              <a:rPr lang="en-IN" dirty="0">
                <a:solidFill>
                  <a:srgbClr val="C00000"/>
                </a:solidFill>
              </a:rPr>
              <a:t>class </a:t>
            </a:r>
            <a:r>
              <a:rPr lang="en-IN" dirty="0" err="1">
                <a:solidFill>
                  <a:srgbClr val="C00000"/>
                </a:solidFill>
              </a:rPr>
              <a:t>LazyLoader</a:t>
            </a:r>
            <a:endParaRPr lang="en-IN" dirty="0">
              <a:solidFill>
                <a:srgbClr val="C00000"/>
              </a:solidFill>
            </a:endParaRPr>
          </a:p>
          <a:p>
            <a:r>
              <a:rPr lang="en-IN" dirty="0">
                <a:solidFill>
                  <a:srgbClr val="C00000"/>
                </a:solidFill>
              </a:rPr>
              <a:t>{</a:t>
            </a:r>
          </a:p>
          <a:p>
            <a:r>
              <a:rPr lang="en-IN" dirty="0">
                <a:solidFill>
                  <a:srgbClr val="C00000"/>
                </a:solidFill>
              </a:rPr>
              <a:t>public </a:t>
            </a:r>
            <a:r>
              <a:rPr lang="en-IN" dirty="0" err="1">
                <a:solidFill>
                  <a:srgbClr val="C00000"/>
                </a:solidFill>
              </a:rPr>
              <a:t>LazyLoader</a:t>
            </a:r>
            <a:r>
              <a:rPr lang="en-IN" dirty="0">
                <a:solidFill>
                  <a:srgbClr val="C00000"/>
                </a:solidFill>
              </a:rPr>
              <a:t>()</a:t>
            </a:r>
          </a:p>
          <a:p>
            <a:r>
              <a:rPr lang="en-IN" dirty="0">
                <a:solidFill>
                  <a:srgbClr val="C00000"/>
                </a:solidFill>
              </a:rPr>
              <a:t>{</a:t>
            </a:r>
          </a:p>
          <a:p>
            <a:r>
              <a:rPr lang="en-IN" dirty="0">
                <a:solidFill>
                  <a:srgbClr val="C00000"/>
                </a:solidFill>
              </a:rPr>
              <a:t>return "This is loaded lazily";</a:t>
            </a:r>
          </a:p>
          <a:p>
            <a:r>
              <a:rPr lang="en-IN" dirty="0">
                <a:solidFill>
                  <a:srgbClr val="C00000"/>
                </a:solidFill>
              </a:rPr>
              <a:t>}</a:t>
            </a:r>
          </a:p>
          <a:p>
            <a:r>
              <a:rPr lang="en-IN" dirty="0">
                <a:solidFill>
                  <a:srgbClr val="C00000"/>
                </a:solidFill>
              </a:rPr>
              <a:t>}`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F75012-EB4F-A53F-178C-D3A897131B8D}"/>
              </a:ext>
            </a:extLst>
          </p:cNvPr>
          <p:cNvSpPr txBox="1"/>
          <p:nvPr/>
        </p:nvSpPr>
        <p:spPr>
          <a:xfrm>
            <a:off x="237687" y="4989553"/>
            <a:ext cx="8996802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99"/>
                </a:solidFill>
              </a:rPr>
              <a:t>main()</a:t>
            </a:r>
          </a:p>
          <a:p>
            <a:r>
              <a:rPr lang="en-IN" dirty="0">
                <a:solidFill>
                  <a:srgbClr val="000099"/>
                </a:solidFill>
              </a:rPr>
              <a:t>{</a:t>
            </a:r>
          </a:p>
          <a:p>
            <a:r>
              <a:rPr lang="en-IN" sz="1600" dirty="0" err="1">
                <a:solidFill>
                  <a:srgbClr val="000099"/>
                </a:solidFill>
              </a:rPr>
              <a:t>ConfigurableApplicationContext</a:t>
            </a:r>
            <a:r>
              <a:rPr lang="en-IN" sz="1600" dirty="0">
                <a:solidFill>
                  <a:srgbClr val="000099"/>
                </a:solidFill>
              </a:rPr>
              <a:t> context=</a:t>
            </a:r>
            <a:r>
              <a:rPr lang="en-IN" sz="1600" dirty="0" err="1">
                <a:solidFill>
                  <a:srgbClr val="000099"/>
                </a:solidFill>
              </a:rPr>
              <a:t>SpringApplication.run</a:t>
            </a:r>
            <a:r>
              <a:rPr lang="en-IN" sz="1600" dirty="0">
                <a:solidFill>
                  <a:srgbClr val="000099"/>
                </a:solidFill>
              </a:rPr>
              <a:t>(</a:t>
            </a:r>
            <a:r>
              <a:rPr lang="en-IN" sz="1600" dirty="0" err="1">
                <a:solidFill>
                  <a:srgbClr val="000099"/>
                </a:solidFill>
              </a:rPr>
              <a:t>AnnotationsApplication.class,args</a:t>
            </a:r>
            <a:r>
              <a:rPr lang="en-IN" sz="1600" dirty="0">
                <a:solidFill>
                  <a:srgbClr val="000099"/>
                </a:solidFill>
              </a:rPr>
              <a:t>);</a:t>
            </a:r>
          </a:p>
          <a:p>
            <a:r>
              <a:rPr lang="en-IN" dirty="0">
                <a:solidFill>
                  <a:srgbClr val="C00000"/>
                </a:solidFill>
              </a:rPr>
              <a:t>//usage of lazy loading</a:t>
            </a:r>
          </a:p>
          <a:p>
            <a:r>
              <a:rPr lang="en-IN" dirty="0" err="1">
                <a:solidFill>
                  <a:srgbClr val="C00000"/>
                </a:solidFill>
              </a:rPr>
              <a:t>LazyLoader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 err="1">
                <a:solidFill>
                  <a:srgbClr val="C00000"/>
                </a:solidFill>
              </a:rPr>
              <a:t>ob</a:t>
            </a:r>
            <a:r>
              <a:rPr lang="en-IN" dirty="0">
                <a:solidFill>
                  <a:srgbClr val="C00000"/>
                </a:solidFill>
              </a:rPr>
              <a:t>=</a:t>
            </a:r>
            <a:r>
              <a:rPr lang="en-IN" dirty="0" err="1">
                <a:solidFill>
                  <a:srgbClr val="C00000"/>
                </a:solidFill>
              </a:rPr>
              <a:t>context.getBean</a:t>
            </a:r>
            <a:r>
              <a:rPr lang="en-IN" dirty="0">
                <a:solidFill>
                  <a:srgbClr val="C00000"/>
                </a:solidFill>
              </a:rPr>
              <a:t>(</a:t>
            </a:r>
            <a:r>
              <a:rPr lang="en-IN" dirty="0" err="1">
                <a:solidFill>
                  <a:srgbClr val="C00000"/>
                </a:solidFill>
              </a:rPr>
              <a:t>LazyLoader.class</a:t>
            </a:r>
            <a:r>
              <a:rPr lang="en-IN" dirty="0">
                <a:solidFill>
                  <a:srgbClr val="C00000"/>
                </a:solidFill>
              </a:rPr>
              <a:t>);</a:t>
            </a:r>
          </a:p>
          <a:p>
            <a:r>
              <a:rPr lang="en-IN" dirty="0">
                <a:solidFill>
                  <a:srgbClr val="000099"/>
                </a:solidFill>
              </a:rPr>
              <a:t>}</a:t>
            </a:r>
          </a:p>
          <a:p>
            <a:endParaRPr lang="en-IN" dirty="0">
              <a:solidFill>
                <a:srgbClr val="000099"/>
              </a:solidFill>
            </a:endParaRPr>
          </a:p>
          <a:p>
            <a:endParaRPr lang="en-IN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761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D8FC8-28C8-EB4F-CF55-C1A1F16F8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7023"/>
            <a:ext cx="7886700" cy="26828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effectLst/>
                <a:latin typeface="Arial" panose="020B0604020202020204" pitchFamily="34" charset="0"/>
              </a:rPr>
              <a:t>@ConfigurationProperties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30E14-4B18-58D5-670A-DEA945D3C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16898"/>
            <a:ext cx="9144000" cy="213973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The </a:t>
            </a:r>
            <a:r>
              <a:rPr lang="en-US" sz="1800" dirty="0">
                <a:solidFill>
                  <a:srgbClr val="C00000"/>
                </a:solidFill>
              </a:rPr>
              <a:t>annotation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C00000"/>
                </a:solidFill>
              </a:rPr>
              <a:t>allows</a:t>
            </a:r>
            <a:r>
              <a:rPr lang="en-US" sz="1800" dirty="0"/>
              <a:t> to </a:t>
            </a:r>
            <a:r>
              <a:rPr lang="en-US" sz="1800" dirty="0">
                <a:solidFill>
                  <a:srgbClr val="000099"/>
                </a:solidFill>
              </a:rPr>
              <a:t>map the entire property file into an object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This annotation helps to </a:t>
            </a:r>
            <a:r>
              <a:rPr lang="en-US" sz="1800" dirty="0">
                <a:solidFill>
                  <a:srgbClr val="000099"/>
                </a:solidFill>
              </a:rPr>
              <a:t>load a group of related properties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Suppose, </a:t>
            </a:r>
            <a:r>
              <a:rPr lang="en-US" sz="1800" dirty="0" err="1">
                <a:solidFill>
                  <a:srgbClr val="000099"/>
                </a:solidFill>
              </a:rPr>
              <a:t>application.properties</a:t>
            </a:r>
            <a:r>
              <a:rPr lang="en-US" sz="1800" dirty="0">
                <a:solidFill>
                  <a:srgbClr val="000099"/>
                </a:solidFill>
              </a:rPr>
              <a:t> </a:t>
            </a:r>
            <a:r>
              <a:rPr lang="en-US" sz="1800" dirty="0"/>
              <a:t>file contain information related to </a:t>
            </a:r>
            <a:r>
              <a:rPr lang="en-US" sz="1800" dirty="0">
                <a:solidFill>
                  <a:srgbClr val="C00000"/>
                </a:solidFill>
              </a:rPr>
              <a:t>an employee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rgbClr val="C00000"/>
                </a:solidFill>
              </a:rPr>
              <a:t>emp.name=kumar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rgbClr val="C00000"/>
                </a:solidFill>
              </a:rPr>
              <a:t>emp.sal=25000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These properties are accessed in a class using </a:t>
            </a:r>
            <a:r>
              <a:rPr lang="en-US" sz="1800" dirty="0">
                <a:solidFill>
                  <a:srgbClr val="C00000"/>
                </a:solidFill>
              </a:rPr>
              <a:t>@ConfigurationProperties</a:t>
            </a:r>
            <a:r>
              <a:rPr lang="en-US" sz="1800" dirty="0"/>
              <a:t> by specifying </a:t>
            </a:r>
            <a:r>
              <a:rPr lang="en-US" sz="1800" dirty="0">
                <a:solidFill>
                  <a:srgbClr val="C00000"/>
                </a:solidFill>
              </a:rPr>
              <a:t>@ConfigurationProperties("emp");</a:t>
            </a:r>
            <a:endParaRPr lang="en-IN" sz="1800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171371-83CE-F652-171B-270C9E19B751}"/>
              </a:ext>
            </a:extLst>
          </p:cNvPr>
          <p:cNvSpPr txBox="1"/>
          <p:nvPr/>
        </p:nvSpPr>
        <p:spPr>
          <a:xfrm>
            <a:off x="294979" y="2518005"/>
            <a:ext cx="427702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@Configuration</a:t>
            </a:r>
          </a:p>
          <a:p>
            <a:r>
              <a:rPr lang="en-IN" sz="1400" dirty="0"/>
              <a:t>@ConfigurationProperties("emp");</a:t>
            </a:r>
          </a:p>
          <a:p>
            <a:r>
              <a:rPr lang="en-IN" sz="1400" dirty="0">
                <a:solidFill>
                  <a:srgbClr val="C00000"/>
                </a:solidFill>
              </a:rPr>
              <a:t>public class Employee{</a:t>
            </a:r>
          </a:p>
          <a:p>
            <a:r>
              <a:rPr lang="en-IN" sz="1400" dirty="0">
                <a:solidFill>
                  <a:srgbClr val="000099"/>
                </a:solidFill>
              </a:rPr>
              <a:t>private String name;</a:t>
            </a:r>
          </a:p>
          <a:p>
            <a:r>
              <a:rPr lang="en-IN" sz="1400" dirty="0">
                <a:solidFill>
                  <a:srgbClr val="000099"/>
                </a:solidFill>
              </a:rPr>
              <a:t>private int </a:t>
            </a:r>
            <a:r>
              <a:rPr lang="en-IN" sz="1400" dirty="0" err="1">
                <a:solidFill>
                  <a:srgbClr val="000099"/>
                </a:solidFill>
              </a:rPr>
              <a:t>sal</a:t>
            </a:r>
            <a:r>
              <a:rPr lang="en-IN" sz="1400" dirty="0">
                <a:solidFill>
                  <a:srgbClr val="000099"/>
                </a:solidFill>
              </a:rPr>
              <a:t>;</a:t>
            </a:r>
          </a:p>
          <a:p>
            <a:r>
              <a:rPr lang="en-IN" sz="1400" dirty="0">
                <a:solidFill>
                  <a:srgbClr val="C00000"/>
                </a:solidFill>
              </a:rPr>
              <a:t>public void </a:t>
            </a:r>
            <a:r>
              <a:rPr lang="en-IN" sz="1400" dirty="0" err="1">
                <a:solidFill>
                  <a:srgbClr val="C00000"/>
                </a:solidFill>
              </a:rPr>
              <a:t>setName</a:t>
            </a:r>
            <a:r>
              <a:rPr lang="en-IN" sz="1400" dirty="0">
                <a:solidFill>
                  <a:srgbClr val="C00000"/>
                </a:solidFill>
              </a:rPr>
              <a:t>(String name){</a:t>
            </a:r>
          </a:p>
          <a:p>
            <a:r>
              <a:rPr lang="en-IN" sz="1400" dirty="0">
                <a:solidFill>
                  <a:srgbClr val="C00000"/>
                </a:solidFill>
              </a:rPr>
              <a:t>this.name=name;}</a:t>
            </a:r>
          </a:p>
          <a:p>
            <a:r>
              <a:rPr lang="en-IN" sz="1400" dirty="0">
                <a:solidFill>
                  <a:srgbClr val="C00000"/>
                </a:solidFill>
              </a:rPr>
              <a:t>public String </a:t>
            </a:r>
            <a:r>
              <a:rPr lang="en-IN" sz="1400" dirty="0" err="1">
                <a:solidFill>
                  <a:srgbClr val="C00000"/>
                </a:solidFill>
              </a:rPr>
              <a:t>getName</a:t>
            </a:r>
            <a:r>
              <a:rPr lang="en-IN" sz="1400" dirty="0">
                <a:solidFill>
                  <a:srgbClr val="C00000"/>
                </a:solidFill>
              </a:rPr>
              <a:t>(){</a:t>
            </a:r>
          </a:p>
          <a:p>
            <a:r>
              <a:rPr lang="en-IN" sz="1400" dirty="0">
                <a:solidFill>
                  <a:srgbClr val="C00000"/>
                </a:solidFill>
              </a:rPr>
              <a:t>return name;</a:t>
            </a:r>
          </a:p>
          <a:p>
            <a:r>
              <a:rPr lang="en-IN" sz="1400" dirty="0">
                <a:solidFill>
                  <a:srgbClr val="C00000"/>
                </a:solidFill>
              </a:rPr>
              <a:t>}</a:t>
            </a:r>
          </a:p>
          <a:p>
            <a:r>
              <a:rPr lang="en-IN" sz="1400" dirty="0">
                <a:solidFill>
                  <a:srgbClr val="000099"/>
                </a:solidFill>
              </a:rPr>
              <a:t>public void </a:t>
            </a:r>
            <a:r>
              <a:rPr lang="en-IN" sz="1400" dirty="0" err="1">
                <a:solidFill>
                  <a:srgbClr val="000099"/>
                </a:solidFill>
              </a:rPr>
              <a:t>setSal</a:t>
            </a:r>
            <a:r>
              <a:rPr lang="en-IN" sz="1400" dirty="0">
                <a:solidFill>
                  <a:srgbClr val="000099"/>
                </a:solidFill>
              </a:rPr>
              <a:t>(int </a:t>
            </a:r>
            <a:r>
              <a:rPr lang="en-IN" sz="1400" dirty="0" err="1">
                <a:solidFill>
                  <a:srgbClr val="000099"/>
                </a:solidFill>
              </a:rPr>
              <a:t>sal</a:t>
            </a:r>
            <a:r>
              <a:rPr lang="en-IN" sz="1400" dirty="0">
                <a:solidFill>
                  <a:srgbClr val="000099"/>
                </a:solidFill>
              </a:rPr>
              <a:t>){</a:t>
            </a:r>
          </a:p>
          <a:p>
            <a:r>
              <a:rPr lang="en-IN" sz="1400" dirty="0" err="1">
                <a:solidFill>
                  <a:srgbClr val="000099"/>
                </a:solidFill>
              </a:rPr>
              <a:t>this.sal</a:t>
            </a:r>
            <a:r>
              <a:rPr lang="en-IN" sz="1400" dirty="0">
                <a:solidFill>
                  <a:srgbClr val="000099"/>
                </a:solidFill>
              </a:rPr>
              <a:t>=</a:t>
            </a:r>
            <a:r>
              <a:rPr lang="en-IN" sz="1400" dirty="0" err="1">
                <a:solidFill>
                  <a:srgbClr val="000099"/>
                </a:solidFill>
              </a:rPr>
              <a:t>sal</a:t>
            </a:r>
            <a:r>
              <a:rPr lang="en-IN" sz="1400" dirty="0">
                <a:solidFill>
                  <a:srgbClr val="000099"/>
                </a:solidFill>
              </a:rPr>
              <a:t>;</a:t>
            </a:r>
          </a:p>
          <a:p>
            <a:r>
              <a:rPr lang="en-IN" sz="1400" dirty="0">
                <a:solidFill>
                  <a:srgbClr val="000099"/>
                </a:solidFill>
              </a:rPr>
              <a:t>}</a:t>
            </a:r>
          </a:p>
          <a:p>
            <a:r>
              <a:rPr lang="en-IN" sz="1400" dirty="0">
                <a:solidFill>
                  <a:srgbClr val="000099"/>
                </a:solidFill>
              </a:rPr>
              <a:t>public String </a:t>
            </a:r>
            <a:r>
              <a:rPr lang="en-IN" sz="1400" dirty="0" err="1">
                <a:solidFill>
                  <a:srgbClr val="000099"/>
                </a:solidFill>
              </a:rPr>
              <a:t>getSal</a:t>
            </a:r>
            <a:r>
              <a:rPr lang="en-IN" sz="1400" dirty="0">
                <a:solidFill>
                  <a:srgbClr val="000099"/>
                </a:solidFill>
              </a:rPr>
              <a:t>(){</a:t>
            </a:r>
          </a:p>
          <a:p>
            <a:r>
              <a:rPr lang="en-IN" sz="1400" dirty="0">
                <a:solidFill>
                  <a:srgbClr val="000099"/>
                </a:solidFill>
              </a:rPr>
              <a:t>return </a:t>
            </a:r>
            <a:r>
              <a:rPr lang="en-IN" sz="1400" dirty="0" err="1">
                <a:solidFill>
                  <a:srgbClr val="000099"/>
                </a:solidFill>
              </a:rPr>
              <a:t>sal</a:t>
            </a:r>
            <a:r>
              <a:rPr lang="en-IN" sz="1400" dirty="0">
                <a:solidFill>
                  <a:srgbClr val="000099"/>
                </a:solidFill>
              </a:rPr>
              <a:t>;</a:t>
            </a:r>
          </a:p>
          <a:p>
            <a:r>
              <a:rPr lang="en-IN" sz="1400" dirty="0">
                <a:solidFill>
                  <a:srgbClr val="000099"/>
                </a:solidFill>
              </a:rPr>
              <a:t>}</a:t>
            </a:r>
          </a:p>
          <a:p>
            <a:r>
              <a:rPr lang="en-IN" sz="1400" dirty="0"/>
              <a:t>@override</a:t>
            </a:r>
          </a:p>
          <a:p>
            <a:r>
              <a:rPr lang="en-IN" sz="1400" dirty="0">
                <a:solidFill>
                  <a:srgbClr val="C00000"/>
                </a:solidFill>
              </a:rPr>
              <a:t>public String </a:t>
            </a:r>
            <a:r>
              <a:rPr lang="en-IN" sz="1400" dirty="0" err="1">
                <a:solidFill>
                  <a:srgbClr val="C00000"/>
                </a:solidFill>
              </a:rPr>
              <a:t>toString</a:t>
            </a:r>
            <a:r>
              <a:rPr lang="en-IN" sz="1400" dirty="0">
                <a:solidFill>
                  <a:srgbClr val="C00000"/>
                </a:solidFill>
              </a:rPr>
              <a:t>(){</a:t>
            </a:r>
          </a:p>
          <a:p>
            <a:r>
              <a:rPr lang="en-IN" sz="1400" dirty="0">
                <a:solidFill>
                  <a:srgbClr val="C00000"/>
                </a:solidFill>
              </a:rPr>
              <a:t>return "Emp details </a:t>
            </a:r>
            <a:r>
              <a:rPr lang="en-IN" sz="1400" dirty="0" err="1">
                <a:solidFill>
                  <a:srgbClr val="C00000"/>
                </a:solidFill>
              </a:rPr>
              <a:t>are"+name</a:t>
            </a:r>
            <a:r>
              <a:rPr lang="en-IN" sz="1400" dirty="0">
                <a:solidFill>
                  <a:srgbClr val="C00000"/>
                </a:solidFill>
              </a:rPr>
              <a:t>+""+</a:t>
            </a:r>
            <a:r>
              <a:rPr lang="en-IN" sz="1400" dirty="0" err="1">
                <a:solidFill>
                  <a:srgbClr val="C00000"/>
                </a:solidFill>
              </a:rPr>
              <a:t>sal</a:t>
            </a:r>
            <a:r>
              <a:rPr lang="en-IN" sz="1400" dirty="0">
                <a:solidFill>
                  <a:srgbClr val="C00000"/>
                </a:solidFill>
              </a:rPr>
              <a:t>;</a:t>
            </a:r>
          </a:p>
          <a:p>
            <a:r>
              <a:rPr lang="en-IN" sz="1400" dirty="0">
                <a:solidFill>
                  <a:srgbClr val="C00000"/>
                </a:solidFill>
              </a:rPr>
              <a:t>}}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4993BE-1AD7-1DFC-DCBF-ECB03BD66CE8}"/>
              </a:ext>
            </a:extLst>
          </p:cNvPr>
          <p:cNvSpPr txBox="1"/>
          <p:nvPr/>
        </p:nvSpPr>
        <p:spPr>
          <a:xfrm>
            <a:off x="4779817" y="2518005"/>
            <a:ext cx="4170219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main(){</a:t>
            </a:r>
          </a:p>
          <a:p>
            <a:r>
              <a:rPr lang="en-IN" sz="1600" dirty="0"/>
              <a:t>@SpringBootApplication</a:t>
            </a:r>
          </a:p>
          <a:p>
            <a:r>
              <a:rPr lang="en-IN" sz="1600" dirty="0"/>
              <a:t>public class Application{</a:t>
            </a:r>
          </a:p>
          <a:p>
            <a:r>
              <a:rPr lang="en-IN" sz="1600" dirty="0">
                <a:solidFill>
                  <a:srgbClr val="C00000"/>
                </a:solidFill>
              </a:rPr>
              <a:t>@Autowired</a:t>
            </a:r>
          </a:p>
          <a:p>
            <a:r>
              <a:rPr lang="en-IN" sz="1600" dirty="0">
                <a:solidFill>
                  <a:srgbClr val="C00000"/>
                </a:solidFill>
              </a:rPr>
              <a:t>private Employee </a:t>
            </a:r>
            <a:r>
              <a:rPr lang="en-IN" sz="1600" dirty="0" err="1">
                <a:solidFill>
                  <a:srgbClr val="C00000"/>
                </a:solidFill>
              </a:rPr>
              <a:t>employee</a:t>
            </a:r>
            <a:r>
              <a:rPr lang="en-IN" sz="1600" dirty="0">
                <a:solidFill>
                  <a:srgbClr val="C00000"/>
                </a:solidFill>
              </a:rPr>
              <a:t>;</a:t>
            </a:r>
          </a:p>
          <a:p>
            <a:r>
              <a:rPr lang="en-IN" sz="1600" dirty="0"/>
              <a:t>public static void main(String [] </a:t>
            </a:r>
            <a:r>
              <a:rPr lang="en-IN" sz="1600" dirty="0" err="1"/>
              <a:t>args</a:t>
            </a:r>
            <a:r>
              <a:rPr lang="en-IN" sz="1600" dirty="0"/>
              <a:t>)</a:t>
            </a:r>
          </a:p>
          <a:p>
            <a:r>
              <a:rPr lang="en-IN" sz="1600" dirty="0"/>
              <a:t>{</a:t>
            </a:r>
          </a:p>
          <a:p>
            <a:r>
              <a:rPr lang="en-IN" sz="1600" dirty="0" err="1"/>
              <a:t>SpringApplication.run</a:t>
            </a:r>
            <a:r>
              <a:rPr lang="en-IN" sz="1600" dirty="0"/>
              <a:t>(</a:t>
            </a:r>
            <a:r>
              <a:rPr lang="en-IN" sz="1600" dirty="0" err="1"/>
              <a:t>Application.class,args</a:t>
            </a:r>
            <a:r>
              <a:rPr lang="en-IN" sz="1600" dirty="0"/>
              <a:t>);</a:t>
            </a:r>
          </a:p>
          <a:p>
            <a:r>
              <a:rPr lang="en-IN" sz="1600" dirty="0"/>
              <a:t>}</a:t>
            </a:r>
          </a:p>
          <a:p>
            <a:r>
              <a:rPr lang="en-IN" sz="1600" dirty="0">
                <a:solidFill>
                  <a:srgbClr val="C00000"/>
                </a:solidFill>
              </a:rPr>
              <a:t>@PostConstruct</a:t>
            </a:r>
          </a:p>
          <a:p>
            <a:r>
              <a:rPr lang="en-IN" sz="1600" dirty="0">
                <a:solidFill>
                  <a:srgbClr val="C00000"/>
                </a:solidFill>
              </a:rPr>
              <a:t>public void </a:t>
            </a:r>
            <a:r>
              <a:rPr lang="en-IN" sz="1600" dirty="0" err="1">
                <a:solidFill>
                  <a:srgbClr val="C00000"/>
                </a:solidFill>
              </a:rPr>
              <a:t>init</a:t>
            </a:r>
            <a:r>
              <a:rPr lang="en-IN" sz="1600" dirty="0">
                <a:solidFill>
                  <a:srgbClr val="C00000"/>
                </a:solidFill>
              </a:rPr>
              <a:t>()</a:t>
            </a:r>
          </a:p>
          <a:p>
            <a:r>
              <a:rPr lang="en-IN" sz="1600" dirty="0">
                <a:solidFill>
                  <a:srgbClr val="C00000"/>
                </a:solidFill>
              </a:rPr>
              <a:t>{</a:t>
            </a:r>
          </a:p>
          <a:p>
            <a:r>
              <a:rPr lang="en-IN" sz="1600" dirty="0" err="1">
                <a:solidFill>
                  <a:srgbClr val="C00000"/>
                </a:solidFill>
              </a:rPr>
              <a:t>System.out.println</a:t>
            </a:r>
            <a:r>
              <a:rPr lang="en-IN" sz="1600" dirty="0">
                <a:solidFill>
                  <a:srgbClr val="C00000"/>
                </a:solidFill>
              </a:rPr>
              <a:t>(</a:t>
            </a:r>
            <a:r>
              <a:rPr lang="en-IN" sz="1600" dirty="0" err="1">
                <a:solidFill>
                  <a:srgbClr val="C00000"/>
                </a:solidFill>
              </a:rPr>
              <a:t>employee.toString</a:t>
            </a:r>
            <a:r>
              <a:rPr lang="en-IN" sz="1600" dirty="0">
                <a:solidFill>
                  <a:srgbClr val="C00000"/>
                </a:solidFill>
              </a:rPr>
              <a:t>());</a:t>
            </a:r>
          </a:p>
          <a:p>
            <a:r>
              <a:rPr lang="en-IN" sz="1600" dirty="0">
                <a:solidFill>
                  <a:srgbClr val="C00000"/>
                </a:solidFill>
              </a:rPr>
              <a:t>}</a:t>
            </a:r>
          </a:p>
          <a:p>
            <a:r>
              <a:rPr lang="en-IN" sz="1600" dirty="0"/>
              <a:t>}</a:t>
            </a:r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098145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D8FC8-28C8-EB4F-CF55-C1A1F16F8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98" y="157023"/>
            <a:ext cx="8368152" cy="240141"/>
          </a:xfrm>
        </p:spPr>
        <p:txBody>
          <a:bodyPr>
            <a:noAutofit/>
          </a:bodyPr>
          <a:lstStyle/>
          <a:p>
            <a:pPr algn="ctr"/>
            <a:r>
              <a:rPr lang="en-IN" sz="3200" b="1" i="0" u="none" strike="noStrike" baseline="0" dirty="0">
                <a:latin typeface="Palatino-Bold"/>
              </a:rPr>
              <a:t>Spring framework </a:t>
            </a:r>
            <a:r>
              <a:rPr lang="en-IN" sz="3200" b="1" i="0" u="none" strike="noStrike" baseline="0" dirty="0">
                <a:solidFill>
                  <a:srgbClr val="C00000"/>
                </a:solidFill>
                <a:latin typeface="Palatino-Bold"/>
              </a:rPr>
              <a:t>stereotype</a:t>
            </a:r>
            <a:r>
              <a:rPr lang="en-IN" sz="3200" b="1" i="0" u="none" strike="noStrike" baseline="0" dirty="0">
                <a:latin typeface="Palatino-Bold"/>
              </a:rPr>
              <a:t> annotations</a:t>
            </a:r>
            <a:endParaRPr lang="en-IN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30E14-4B18-58D5-670A-DEA945D3C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16898"/>
            <a:ext cx="9144000" cy="6341102"/>
          </a:xfrm>
        </p:spPr>
        <p:txBody>
          <a:bodyPr>
            <a:normAutofit/>
          </a:bodyPr>
          <a:lstStyle/>
          <a:p>
            <a:pPr algn="just"/>
            <a:r>
              <a:rPr lang="en-US" sz="2000" b="0" i="0" u="none" strike="noStrike" baseline="0" dirty="0">
                <a:solidFill>
                  <a:srgbClr val="C00000"/>
                </a:solidFill>
                <a:latin typeface="Palatino-Roman"/>
              </a:rPr>
              <a:t>Stereotype annotations </a:t>
            </a:r>
            <a:r>
              <a:rPr lang="en-US" sz="2000" b="0" i="0" u="none" strike="noStrike" baseline="0" dirty="0">
                <a:latin typeface="Palatino-Roman"/>
              </a:rPr>
              <a:t>are the annotations that denote the </a:t>
            </a:r>
            <a:r>
              <a:rPr lang="en-US" sz="2000" b="0" i="0" u="none" strike="noStrike" baseline="0" dirty="0">
                <a:solidFill>
                  <a:srgbClr val="C00000"/>
                </a:solidFill>
                <a:latin typeface="Palatino-Roman"/>
              </a:rPr>
              <a:t>roles of types </a:t>
            </a:r>
            <a:r>
              <a:rPr lang="en-US" sz="2000" b="0" i="0" u="none" strike="noStrike" baseline="0" dirty="0">
                <a:latin typeface="Palatino-Roman"/>
              </a:rPr>
              <a:t>or </a:t>
            </a:r>
            <a:r>
              <a:rPr lang="en-US" sz="2000" b="0" i="0" u="none" strike="noStrike" baseline="0" dirty="0">
                <a:solidFill>
                  <a:srgbClr val="C00000"/>
                </a:solidFill>
                <a:latin typeface="Palatino-Roman"/>
              </a:rPr>
              <a:t>methods </a:t>
            </a:r>
            <a:r>
              <a:rPr lang="en-IN" sz="2000" b="0" i="0" u="none" strike="noStrike" baseline="0" dirty="0">
                <a:solidFill>
                  <a:srgbClr val="C00000"/>
                </a:solidFill>
                <a:latin typeface="Palatino-Roman"/>
              </a:rPr>
              <a:t>in the overall architecture</a:t>
            </a:r>
          </a:p>
          <a:p>
            <a:pPr algn="just"/>
            <a:r>
              <a:rPr lang="en-US" sz="2000" b="0" i="0" u="none" strike="noStrike" baseline="0" dirty="0">
                <a:latin typeface="Palatino-Roman"/>
              </a:rPr>
              <a:t>These </a:t>
            </a:r>
            <a:r>
              <a:rPr lang="en-US" sz="2000" b="0" i="0" u="none" strike="noStrike" baseline="0" dirty="0">
                <a:solidFill>
                  <a:srgbClr val="C00000"/>
                </a:solidFill>
                <a:latin typeface="Palatino-Roman"/>
              </a:rPr>
              <a:t>annotations</a:t>
            </a:r>
            <a:r>
              <a:rPr lang="en-US" sz="2000" b="0" i="0" u="none" strike="noStrike" baseline="0" dirty="0">
                <a:latin typeface="Palatino-Roman"/>
              </a:rPr>
              <a:t> are used at the </a:t>
            </a:r>
            <a:r>
              <a:rPr lang="en-US" sz="2000" b="0" i="0" u="none" strike="noStrike" baseline="0" dirty="0">
                <a:solidFill>
                  <a:srgbClr val="C00000"/>
                </a:solidFill>
                <a:latin typeface="Palatino-Roman"/>
              </a:rPr>
              <a:t>class level</a:t>
            </a:r>
            <a:endParaRPr lang="en-IN" sz="2000" dirty="0">
              <a:solidFill>
                <a:srgbClr val="C00000"/>
              </a:solidFill>
              <a:latin typeface="Palatino-Roman"/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en-IN" sz="2000" b="1" i="0" u="none" strike="noStrike" baseline="0" dirty="0">
                <a:solidFill>
                  <a:srgbClr val="000099"/>
                </a:solidFill>
                <a:latin typeface="Palatino-Bold"/>
              </a:rPr>
              <a:t>@Component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IN" sz="2000" b="1" i="0" u="none" strike="noStrike" baseline="0" dirty="0">
                <a:solidFill>
                  <a:srgbClr val="000099"/>
                </a:solidFill>
                <a:latin typeface="Palatino-Bold"/>
              </a:rPr>
              <a:t>@Controller</a:t>
            </a:r>
            <a:endParaRPr lang="en-IN" sz="2000" b="1" dirty="0">
              <a:solidFill>
                <a:srgbClr val="000099"/>
              </a:solidFill>
              <a:latin typeface="Palatino-Bold"/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en-IN" sz="2000" b="1" i="0" u="none" strike="noStrike" baseline="0" dirty="0">
                <a:solidFill>
                  <a:srgbClr val="000099"/>
                </a:solidFill>
                <a:latin typeface="Palatino-Bold"/>
              </a:rPr>
              <a:t>@Repository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IN" sz="2000" b="1" i="0" u="none" strike="noStrike" baseline="0" dirty="0">
                <a:solidFill>
                  <a:srgbClr val="000099"/>
                </a:solidFill>
                <a:latin typeface="Palatino-Bold"/>
              </a:rPr>
              <a:t>@Service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b="0" i="0" u="none" strike="noStrike" baseline="0" dirty="0">
                <a:latin typeface="Palatino-Roman"/>
              </a:rPr>
              <a:t>@Component</a:t>
            </a:r>
          </a:p>
          <a:p>
            <a:pPr lvl="1"/>
            <a:r>
              <a:rPr lang="en-US" sz="1600" b="0" i="0" u="none" strike="noStrike" baseline="0" dirty="0">
                <a:latin typeface="Palatino-Roman"/>
              </a:rPr>
              <a:t>This indicates that an annotated class is a </a:t>
            </a:r>
            <a:r>
              <a:rPr lang="en-US" sz="1600" b="1" i="0" u="none" strike="noStrike" baseline="0" dirty="0">
                <a:latin typeface="Palatino-Bold"/>
              </a:rPr>
              <a:t>component</a:t>
            </a:r>
            <a:r>
              <a:rPr lang="en-US" sz="1600" b="0" i="0" u="none" strike="noStrike" baseline="0" dirty="0">
                <a:latin typeface="Palatino-Roman"/>
              </a:rPr>
              <a:t>. </a:t>
            </a:r>
          </a:p>
          <a:p>
            <a:pPr lvl="1"/>
            <a:r>
              <a:rPr lang="en-US" sz="1600" b="0" i="0" u="none" strike="noStrike" baseline="0" dirty="0">
                <a:latin typeface="Palatino-Roman"/>
              </a:rPr>
              <a:t>The classes are </a:t>
            </a:r>
            <a:r>
              <a:rPr lang="en-US" sz="1600" b="0" i="0" u="none" strike="noStrike" baseline="0" dirty="0">
                <a:solidFill>
                  <a:srgbClr val="000099"/>
                </a:solidFill>
                <a:latin typeface="Palatino-Roman"/>
              </a:rPr>
              <a:t>considered as candidates for auto-detection </a:t>
            </a:r>
            <a:r>
              <a:rPr lang="en-US" sz="1600" b="0" i="0" u="none" strike="noStrike" baseline="0" dirty="0">
                <a:latin typeface="Palatino-Roman"/>
              </a:rPr>
              <a:t>when using </a:t>
            </a:r>
            <a:r>
              <a:rPr lang="en-US" sz="1600" b="0" i="0" u="none" strike="noStrike" baseline="0" dirty="0">
                <a:solidFill>
                  <a:srgbClr val="000099"/>
                </a:solidFill>
                <a:latin typeface="Palatino-Roman"/>
              </a:rPr>
              <a:t>annotation-based configuration and </a:t>
            </a:r>
            <a:r>
              <a:rPr lang="en-IN" sz="1600" b="0" i="0" u="none" strike="noStrike" baseline="0" dirty="0" err="1">
                <a:solidFill>
                  <a:srgbClr val="000099"/>
                </a:solidFill>
                <a:latin typeface="Palatino-Roman"/>
              </a:rPr>
              <a:t>classpath</a:t>
            </a:r>
            <a:r>
              <a:rPr lang="en-IN" sz="1600" b="0" i="0" u="none" strike="noStrike" baseline="0" dirty="0">
                <a:solidFill>
                  <a:srgbClr val="000099"/>
                </a:solidFill>
                <a:latin typeface="Palatino-Roman"/>
              </a:rPr>
              <a:t> scanning.</a:t>
            </a:r>
          </a:p>
          <a:p>
            <a:pPr algn="l"/>
            <a:endParaRPr lang="en-IN" sz="2000" dirty="0">
              <a:solidFill>
                <a:srgbClr val="000099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4240FF-8A4D-A89A-957B-379066F24624}"/>
              </a:ext>
            </a:extLst>
          </p:cNvPr>
          <p:cNvSpPr txBox="1"/>
          <p:nvPr/>
        </p:nvSpPr>
        <p:spPr>
          <a:xfrm>
            <a:off x="1684765" y="4535437"/>
            <a:ext cx="592109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C00000"/>
                </a:solidFill>
              </a:rPr>
              <a:t>@Component</a:t>
            </a:r>
          </a:p>
          <a:p>
            <a:r>
              <a:rPr lang="en-IN" sz="1800" dirty="0">
                <a:solidFill>
                  <a:srgbClr val="C00000"/>
                </a:solidFill>
              </a:rPr>
              <a:t>public class </a:t>
            </a:r>
            <a:r>
              <a:rPr lang="en-IN" sz="1800" dirty="0" err="1">
                <a:solidFill>
                  <a:srgbClr val="C00000"/>
                </a:solidFill>
              </a:rPr>
              <a:t>ItDept</a:t>
            </a:r>
            <a:r>
              <a:rPr lang="en-IN" sz="1800" dirty="0">
                <a:solidFill>
                  <a:srgbClr val="C00000"/>
                </a:solidFill>
              </a:rPr>
              <a:t> </a:t>
            </a:r>
          </a:p>
          <a:p>
            <a:r>
              <a:rPr lang="en-IN" sz="1800" dirty="0">
                <a:solidFill>
                  <a:srgbClr val="C00000"/>
                </a:solidFill>
              </a:rPr>
              <a:t>public String </a:t>
            </a:r>
            <a:r>
              <a:rPr lang="en-IN" sz="1800" dirty="0" err="1">
                <a:solidFill>
                  <a:srgbClr val="C00000"/>
                </a:solidFill>
              </a:rPr>
              <a:t>getDept</a:t>
            </a:r>
            <a:r>
              <a:rPr lang="en-IN" sz="1800" dirty="0">
                <a:solidFill>
                  <a:srgbClr val="C00000"/>
                </a:solidFill>
              </a:rPr>
              <a:t>()</a:t>
            </a:r>
          </a:p>
          <a:p>
            <a:r>
              <a:rPr lang="en-IN" sz="1800" dirty="0">
                <a:solidFill>
                  <a:srgbClr val="C00000"/>
                </a:solidFill>
              </a:rPr>
              <a:t>{</a:t>
            </a:r>
          </a:p>
          <a:p>
            <a:r>
              <a:rPr lang="en-IN" sz="1800" dirty="0">
                <a:solidFill>
                  <a:srgbClr val="C00000"/>
                </a:solidFill>
              </a:rPr>
              <a:t>return "This is IT Department;</a:t>
            </a:r>
          </a:p>
          <a:p>
            <a:r>
              <a:rPr lang="en-IN" sz="1800" dirty="0">
                <a:solidFill>
                  <a:srgbClr val="C00000"/>
                </a:solidFill>
              </a:rPr>
              <a:t>}</a:t>
            </a:r>
          </a:p>
          <a:p>
            <a:r>
              <a:rPr lang="en-IN" sz="1800" dirty="0">
                <a:solidFill>
                  <a:srgbClr val="C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0155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D8FC8-28C8-EB4F-CF55-C1A1F16F8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98" y="157023"/>
            <a:ext cx="8368152" cy="240141"/>
          </a:xfrm>
        </p:spPr>
        <p:txBody>
          <a:bodyPr>
            <a:noAutofit/>
          </a:bodyPr>
          <a:lstStyle/>
          <a:p>
            <a:pPr algn="ctr"/>
            <a:r>
              <a:rPr lang="en-IN" sz="2800" b="1" i="0" u="none" strike="noStrike" baseline="0" dirty="0">
                <a:latin typeface="Palatino-Bold"/>
              </a:rPr>
              <a:t>Spring framework </a:t>
            </a:r>
            <a:r>
              <a:rPr lang="en-IN" sz="2800" b="1" i="0" u="none" strike="noStrike" baseline="0" dirty="0">
                <a:solidFill>
                  <a:srgbClr val="C00000"/>
                </a:solidFill>
                <a:latin typeface="Palatino-Bold"/>
              </a:rPr>
              <a:t>stereotype</a:t>
            </a:r>
            <a:r>
              <a:rPr lang="en-IN" sz="2800" b="1" i="0" u="none" strike="noStrike" baseline="0" dirty="0">
                <a:latin typeface="Palatino-Bold"/>
              </a:rPr>
              <a:t> annotations contd..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30E14-4B18-58D5-670A-DEA945D3C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16898"/>
            <a:ext cx="9144000" cy="6341102"/>
          </a:xfrm>
        </p:spPr>
        <p:txBody>
          <a:bodyPr>
            <a:normAutofit/>
          </a:bodyPr>
          <a:lstStyle/>
          <a:p>
            <a:pPr marL="92075" lvl="1" indent="0" algn="just">
              <a:buNone/>
            </a:pPr>
            <a:r>
              <a:rPr lang="en-IN" sz="2000" b="1" i="0" u="none" strike="noStrike" baseline="0" dirty="0">
                <a:solidFill>
                  <a:srgbClr val="000099"/>
                </a:solidFill>
                <a:latin typeface="Palatino-Bold"/>
              </a:rPr>
              <a:t>2. @Controller</a:t>
            </a:r>
            <a:endParaRPr lang="en-IN" sz="2000" b="1" dirty="0">
              <a:solidFill>
                <a:srgbClr val="000099"/>
              </a:solidFill>
              <a:latin typeface="Palatino-Bold"/>
            </a:endParaRPr>
          </a:p>
          <a:p>
            <a:pPr lvl="1"/>
            <a:r>
              <a:rPr lang="en-US" sz="1600" b="0" i="0" u="none" strike="noStrike" baseline="0" dirty="0">
                <a:latin typeface="Palatino-Roman"/>
              </a:rPr>
              <a:t>This indicates that an annotated class is a </a:t>
            </a:r>
            <a:r>
              <a:rPr lang="en-US" sz="1600" b="1" i="0" u="none" strike="noStrike" baseline="0" dirty="0">
                <a:solidFill>
                  <a:srgbClr val="C00000"/>
                </a:solidFill>
                <a:latin typeface="Palatino-Bold"/>
              </a:rPr>
              <a:t>controller</a:t>
            </a:r>
            <a:r>
              <a:rPr lang="en-US" sz="1600" b="0" i="0" u="none" strike="noStrike" baseline="0" dirty="0">
                <a:latin typeface="Palatino-Roman"/>
              </a:rPr>
              <a:t>. </a:t>
            </a:r>
          </a:p>
          <a:p>
            <a:pPr lvl="1"/>
            <a:r>
              <a:rPr lang="en-US" sz="1600" b="0" i="0" u="none" strike="noStrike" baseline="0" dirty="0">
                <a:latin typeface="Palatino-Roman"/>
              </a:rPr>
              <a:t>This annotation serves as a specialization of </a:t>
            </a:r>
            <a:r>
              <a:rPr lang="en-US" sz="1600" b="1" i="0" u="none" strike="noStrike" baseline="0" dirty="0">
                <a:solidFill>
                  <a:srgbClr val="C00000"/>
                </a:solidFill>
                <a:latin typeface="Consolas-Bold"/>
              </a:rPr>
              <a:t>@Component </a:t>
            </a:r>
            <a:r>
              <a:rPr lang="en-US" sz="1600" b="0" i="0" u="none" strike="noStrike" baseline="0" dirty="0">
                <a:latin typeface="Palatino-Roman"/>
              </a:rPr>
              <a:t>that allows you to implement classes to be </a:t>
            </a:r>
            <a:r>
              <a:rPr lang="en-US" sz="1600" b="0" i="0" u="none" strike="noStrike" baseline="0" dirty="0">
                <a:solidFill>
                  <a:srgbClr val="C00000"/>
                </a:solidFill>
                <a:latin typeface="Palatino-Roman"/>
              </a:rPr>
              <a:t>autodetected through </a:t>
            </a:r>
            <a:r>
              <a:rPr lang="en-US" sz="1600" b="0" i="0" u="none" strike="noStrike" baseline="0" dirty="0" err="1">
                <a:solidFill>
                  <a:srgbClr val="C00000"/>
                </a:solidFill>
                <a:latin typeface="Palatino-Roman"/>
              </a:rPr>
              <a:t>classpath</a:t>
            </a:r>
            <a:r>
              <a:rPr lang="en-US" sz="1600" b="0" i="0" u="none" strike="noStrike" baseline="0" dirty="0">
                <a:solidFill>
                  <a:srgbClr val="C00000"/>
                </a:solidFill>
                <a:latin typeface="Palatino-Roman"/>
              </a:rPr>
              <a:t> scanning</a:t>
            </a:r>
            <a:r>
              <a:rPr lang="en-US" sz="1600" b="0" i="0" u="none" strike="noStrike" baseline="0" dirty="0">
                <a:latin typeface="Palatino-Roman"/>
              </a:rPr>
              <a:t>. </a:t>
            </a:r>
          </a:p>
          <a:p>
            <a:pPr lvl="1"/>
            <a:r>
              <a:rPr lang="en-US" sz="1600" b="0" i="0" u="none" strike="noStrike" baseline="0" dirty="0">
                <a:latin typeface="Palatino-Roman"/>
              </a:rPr>
              <a:t>It is used with </a:t>
            </a:r>
            <a:r>
              <a:rPr lang="en-US" sz="1600" b="1" i="0" u="none" strike="noStrike" baseline="0" dirty="0">
                <a:solidFill>
                  <a:srgbClr val="C00000"/>
                </a:solidFill>
                <a:latin typeface="Consolas-Bold"/>
              </a:rPr>
              <a:t>@RequestMapping </a:t>
            </a:r>
            <a:r>
              <a:rPr lang="en-US" sz="1600" b="0" i="0" u="none" strike="noStrike" baseline="0" dirty="0">
                <a:latin typeface="Palatino-Roman"/>
              </a:rPr>
              <a:t>and</a:t>
            </a:r>
            <a:r>
              <a:rPr lang="en-US" sz="1600" b="0" i="0" u="none" strike="noStrike" baseline="0" dirty="0">
                <a:solidFill>
                  <a:srgbClr val="C00000"/>
                </a:solidFill>
                <a:latin typeface="Palatino-Roman"/>
              </a:rPr>
              <a:t> </a:t>
            </a:r>
            <a:r>
              <a:rPr lang="en-US" sz="1600" b="1" i="0" u="none" strike="noStrike" baseline="0" dirty="0">
                <a:solidFill>
                  <a:srgbClr val="C00000"/>
                </a:solidFill>
                <a:latin typeface="Consolas-Bold"/>
              </a:rPr>
              <a:t>@ResponseBody </a:t>
            </a:r>
            <a:r>
              <a:rPr lang="en-US" sz="1600" b="0" i="0" u="none" strike="noStrike" baseline="0" dirty="0">
                <a:latin typeface="Palatino-Roman"/>
              </a:rPr>
              <a:t>annotations for developing web APIs.</a:t>
            </a:r>
            <a:endParaRPr lang="en-IN" sz="1800" dirty="0">
              <a:solidFill>
                <a:srgbClr val="000099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52B231-71B0-3364-07EC-87DF9B9AFB14}"/>
              </a:ext>
            </a:extLst>
          </p:cNvPr>
          <p:cNvSpPr txBox="1"/>
          <p:nvPr/>
        </p:nvSpPr>
        <p:spPr>
          <a:xfrm>
            <a:off x="489528" y="2332565"/>
            <a:ext cx="879301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0" i="0" u="none" strike="noStrike" baseline="0" dirty="0">
                <a:latin typeface="Consolas" panose="020B0609020204030204" pitchFamily="49" charset="0"/>
              </a:rPr>
              <a:t>import </a:t>
            </a:r>
            <a:r>
              <a:rPr lang="en-IN" sz="1800" b="0" i="0" u="none" strike="noStrike" baseline="0" dirty="0" err="1">
                <a:latin typeface="Consolas" panose="020B0609020204030204" pitchFamily="49" charset="0"/>
              </a:rPr>
              <a:t>org.springframework.stereotype.Controller</a:t>
            </a:r>
            <a:r>
              <a:rPr lang="en-IN" sz="1800" b="0" i="0" u="none" strike="noStrike" baseline="0" dirty="0"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b="0" i="0" u="none" strike="noStrike" baseline="0" dirty="0">
                <a:latin typeface="Consolas" panose="020B0609020204030204" pitchFamily="49" charset="0"/>
              </a:rPr>
              <a:t>import </a:t>
            </a:r>
            <a:r>
              <a:rPr lang="en-IN" sz="1800" b="0" i="0" u="none" strike="noStrike" baseline="0" dirty="0" err="1">
                <a:latin typeface="Consolas" panose="020B0609020204030204" pitchFamily="49" charset="0"/>
              </a:rPr>
              <a:t>org.springframework.web.bind.annotation.RequestMapping</a:t>
            </a:r>
            <a:r>
              <a:rPr lang="en-IN" sz="1800" b="0" i="0" u="none" strike="noStrike" baseline="0" dirty="0"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b="0" i="0" u="none" strike="noStrike" baseline="0" dirty="0">
                <a:latin typeface="Consolas" panose="020B0609020204030204" pitchFamily="49" charset="0"/>
              </a:rPr>
              <a:t>import </a:t>
            </a:r>
            <a:r>
              <a:rPr lang="en-IN" sz="1800" b="0" i="0" u="none" strike="noStrike" baseline="0" dirty="0" err="1">
                <a:latin typeface="Consolas" panose="020B0609020204030204" pitchFamily="49" charset="0"/>
              </a:rPr>
              <a:t>org.springframework.web.bind.annotation.RequestMethod</a:t>
            </a:r>
            <a:r>
              <a:rPr lang="en-IN" sz="1800" b="0" i="0" u="none" strike="noStrike" baseline="0" dirty="0"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b="0" i="0" u="none" strike="noStrike" baseline="0" dirty="0">
                <a:latin typeface="Consolas" panose="020B0609020204030204" pitchFamily="49" charset="0"/>
              </a:rPr>
              <a:t>import </a:t>
            </a:r>
            <a:r>
              <a:rPr lang="en-IN" sz="1800" b="0" i="0" u="none" strike="noStrike" baseline="0" dirty="0" err="1">
                <a:latin typeface="Consolas" panose="020B0609020204030204" pitchFamily="49" charset="0"/>
              </a:rPr>
              <a:t>org.springframework.web.bind.annotation.ResponseBody</a:t>
            </a:r>
            <a:r>
              <a:rPr lang="en-IN" sz="1800" b="0" i="0" u="none" strike="noStrike" baseline="0" dirty="0"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b="0" i="0" u="none" strike="noStrike" baseline="0" dirty="0">
                <a:solidFill>
                  <a:srgbClr val="C00000"/>
                </a:solidFill>
                <a:latin typeface="Consolas" panose="020B0609020204030204" pitchFamily="49" charset="0"/>
              </a:rPr>
              <a:t>@Controller</a:t>
            </a:r>
          </a:p>
          <a:p>
            <a:pPr algn="l"/>
            <a:r>
              <a:rPr lang="en-IN" sz="1800" b="0" i="0" u="none" strike="noStrike" baseline="0" dirty="0">
                <a:latin typeface="Consolas" panose="020B0609020204030204" pitchFamily="49" charset="0"/>
              </a:rPr>
              <a:t>public class </a:t>
            </a:r>
            <a:r>
              <a:rPr lang="en-IN" sz="1800" b="0" i="0" u="none" strike="noStrike" baseline="0" dirty="0" err="1">
                <a:latin typeface="Consolas" panose="020B0609020204030204" pitchFamily="49" charset="0"/>
              </a:rPr>
              <a:t>MyController</a:t>
            </a:r>
            <a:r>
              <a:rPr lang="en-IN" sz="1800" b="0" i="0" u="none" strike="noStrike" baseline="0" dirty="0"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800" b="0" i="0" u="none" strike="noStrike" baseline="0" dirty="0">
                <a:solidFill>
                  <a:srgbClr val="C00000"/>
                </a:solidFill>
                <a:latin typeface="Consolas" panose="020B0609020204030204" pitchFamily="49" charset="0"/>
              </a:rPr>
              <a:t>@RequestMapping(method = </a:t>
            </a:r>
            <a:r>
              <a:rPr lang="en-US" sz="1800" b="0" i="0" u="none" strike="noStrike" baseline="0" dirty="0" err="1">
                <a:solidFill>
                  <a:srgbClr val="C00000"/>
                </a:solidFill>
                <a:latin typeface="Consolas" panose="020B0609020204030204" pitchFamily="49" charset="0"/>
              </a:rPr>
              <a:t>RequestMethod.GET</a:t>
            </a:r>
            <a:r>
              <a:rPr lang="en-US" sz="1800" b="0" i="0" u="none" strike="noStrike" baseline="0" dirty="0">
                <a:solidFill>
                  <a:srgbClr val="C00000"/>
                </a:solidFill>
                <a:latin typeface="Consolas" panose="020B0609020204030204" pitchFamily="49" charset="0"/>
              </a:rPr>
              <a:t>, value = “/”)</a:t>
            </a:r>
          </a:p>
          <a:p>
            <a:pPr algn="l"/>
            <a:r>
              <a:rPr lang="en-IN" sz="1800" b="0" i="0" u="none" strike="noStrike" baseline="0" dirty="0">
                <a:solidFill>
                  <a:srgbClr val="C00000"/>
                </a:solidFill>
                <a:latin typeface="Consolas" panose="020B0609020204030204" pitchFamily="49" charset="0"/>
              </a:rPr>
              <a:t>@ResponseBody</a:t>
            </a:r>
          </a:p>
          <a:p>
            <a:pPr algn="l"/>
            <a:r>
              <a:rPr lang="en-IN" sz="1800" b="0" i="0" u="none" strike="noStrike" baseline="0" dirty="0">
                <a:latin typeface="Consolas" panose="020B0609020204030204" pitchFamily="49" charset="0"/>
              </a:rPr>
              <a:t>public String </a:t>
            </a:r>
            <a:r>
              <a:rPr lang="en-IN" sz="1800" b="0" i="0" u="none" strike="noStrike" baseline="0" dirty="0" err="1">
                <a:latin typeface="Consolas" panose="020B0609020204030204" pitchFamily="49" charset="0"/>
              </a:rPr>
              <a:t>doSomething</a:t>
            </a:r>
            <a:r>
              <a:rPr lang="en-IN" sz="1800" b="0" i="0" u="none" strike="noStrike" baseline="0" dirty="0"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IN" sz="1800" b="0" i="0" u="none" strike="noStrike" baseline="0" dirty="0">
                <a:latin typeface="Consolas" panose="020B0609020204030204" pitchFamily="49" charset="0"/>
              </a:rPr>
              <a:t>return </a:t>
            </a:r>
            <a:r>
              <a:rPr lang="en-IN" dirty="0">
                <a:latin typeface="Consolas" panose="020B0609020204030204" pitchFamily="49" charset="0"/>
              </a:rPr>
              <a:t>"</a:t>
            </a:r>
            <a:r>
              <a:rPr lang="en-IN" sz="1800" b="0" i="0" u="none" strike="noStrike" baseline="0" dirty="0">
                <a:latin typeface="Consolas" panose="020B0609020204030204" pitchFamily="49" charset="0"/>
              </a:rPr>
              <a:t>Hello";</a:t>
            </a:r>
          </a:p>
          <a:p>
            <a:pPr algn="l"/>
            <a:r>
              <a:rPr lang="en-IN" sz="1800" b="0" i="0" u="none" strike="noStrike" baseline="0" dirty="0"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IN" sz="1800" b="0" i="0" u="none" strike="noStrike" baseline="0" dirty="0"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3AE497-385F-61E8-470B-D7B4186014BA}"/>
              </a:ext>
            </a:extLst>
          </p:cNvPr>
          <p:cNvSpPr txBox="1"/>
          <p:nvPr/>
        </p:nvSpPr>
        <p:spPr>
          <a:xfrm>
            <a:off x="175491" y="6017936"/>
            <a:ext cx="8645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C00000"/>
                </a:solidFill>
                <a:latin typeface="Palatino-Roman"/>
              </a:rPr>
              <a:t>When requested for </a:t>
            </a:r>
            <a:r>
              <a:rPr lang="en-US" sz="1400" b="1" i="0" u="none" strike="noStrike" baseline="0" dirty="0">
                <a:solidFill>
                  <a:srgbClr val="C00000"/>
                </a:solidFill>
                <a:latin typeface="Consolas-Bold"/>
              </a:rPr>
              <a:t>http://localhost:8080/ </a:t>
            </a:r>
            <a:r>
              <a:rPr lang="en-US" sz="1800" b="0" i="0" u="none" strike="noStrike" baseline="0" dirty="0">
                <a:solidFill>
                  <a:srgbClr val="C00000"/>
                </a:solidFill>
                <a:latin typeface="Palatino-Roman"/>
              </a:rPr>
              <a:t>on the browser, it returns </a:t>
            </a:r>
            <a:r>
              <a:rPr lang="en-US" sz="1400" b="1" i="0" u="none" strike="noStrike" baseline="0" dirty="0">
                <a:solidFill>
                  <a:srgbClr val="C00000"/>
                </a:solidFill>
                <a:latin typeface="Consolas-Bold"/>
              </a:rPr>
              <a:t>Hello</a:t>
            </a:r>
            <a:r>
              <a:rPr lang="en-US" sz="1800" b="0" i="0" u="none" strike="noStrike" baseline="0" dirty="0">
                <a:solidFill>
                  <a:srgbClr val="C00000"/>
                </a:solidFill>
                <a:latin typeface="Palatino-Roman"/>
              </a:rPr>
              <a:t>.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806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D8FC8-28C8-EB4F-CF55-C1A1F16F8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98" y="157023"/>
            <a:ext cx="8368152" cy="240141"/>
          </a:xfrm>
        </p:spPr>
        <p:txBody>
          <a:bodyPr>
            <a:noAutofit/>
          </a:bodyPr>
          <a:lstStyle/>
          <a:p>
            <a:pPr algn="ctr"/>
            <a:r>
              <a:rPr lang="en-IN" sz="2800" b="1" i="0" u="none" strike="noStrike" baseline="0" dirty="0">
                <a:latin typeface="Palatino-Bold"/>
              </a:rPr>
              <a:t>Spring framework </a:t>
            </a:r>
            <a:r>
              <a:rPr lang="en-IN" sz="2800" b="1" i="0" u="none" strike="noStrike" baseline="0" dirty="0">
                <a:solidFill>
                  <a:srgbClr val="C00000"/>
                </a:solidFill>
                <a:latin typeface="Palatino-Bold"/>
              </a:rPr>
              <a:t>stereotype</a:t>
            </a:r>
            <a:r>
              <a:rPr lang="en-IN" sz="2800" b="1" i="0" u="none" strike="noStrike" baseline="0" dirty="0">
                <a:latin typeface="Palatino-Bold"/>
              </a:rPr>
              <a:t> annotations contd..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30E14-4B18-58D5-670A-DEA945D3C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12461"/>
            <a:ext cx="9144000" cy="6341102"/>
          </a:xfrm>
        </p:spPr>
        <p:txBody>
          <a:bodyPr>
            <a:normAutofit/>
          </a:bodyPr>
          <a:lstStyle/>
          <a:p>
            <a:pPr marL="92075" lvl="1" indent="0" algn="just">
              <a:buNone/>
            </a:pPr>
            <a:r>
              <a:rPr lang="en-IN" sz="2000" b="1" dirty="0">
                <a:solidFill>
                  <a:srgbClr val="000099"/>
                </a:solidFill>
                <a:latin typeface="Palatino-Bold"/>
              </a:rPr>
              <a:t>3. </a:t>
            </a:r>
            <a:r>
              <a:rPr lang="en-IN" sz="2000" b="1" i="0" u="none" strike="noStrike" baseline="0" dirty="0">
                <a:solidFill>
                  <a:srgbClr val="000099"/>
                </a:solidFill>
                <a:latin typeface="Palatino-Bold"/>
              </a:rPr>
              <a:t>Repository</a:t>
            </a:r>
            <a:endParaRPr lang="en-IN" sz="2000" b="1" dirty="0">
              <a:solidFill>
                <a:srgbClr val="000099"/>
              </a:solidFill>
              <a:latin typeface="Palatino-Bold"/>
            </a:endParaRPr>
          </a:p>
          <a:p>
            <a:pPr lvl="1"/>
            <a:r>
              <a:rPr lang="en-US" sz="1600" b="0" i="0" u="none" strike="noStrike" baseline="0" dirty="0">
                <a:latin typeface="Palatino-Roman"/>
              </a:rPr>
              <a:t>This indicates that an annotated class is a </a:t>
            </a:r>
            <a:r>
              <a:rPr lang="en-US" sz="1600" b="1" i="0" u="none" strike="noStrike" baseline="0" dirty="0">
                <a:solidFill>
                  <a:srgbClr val="C00000"/>
                </a:solidFill>
                <a:latin typeface="Palatino-Bold"/>
              </a:rPr>
              <a:t>Repository</a:t>
            </a:r>
          </a:p>
          <a:p>
            <a:pPr lvl="1"/>
            <a:r>
              <a:rPr lang="en-US" sz="1400" b="0" i="0" u="none" strike="noStrike" baseline="0" dirty="0">
                <a:latin typeface="Palatino-Roman"/>
              </a:rPr>
              <a:t>This is used when the application involves </a:t>
            </a:r>
            <a:r>
              <a:rPr lang="en-US" sz="1400" b="0" i="0" u="none" strike="noStrike" baseline="0" dirty="0">
                <a:solidFill>
                  <a:srgbClr val="C00000"/>
                </a:solidFill>
                <a:latin typeface="Palatino-Roman"/>
              </a:rPr>
              <a:t>retrieval, storage, or search on the database </a:t>
            </a:r>
            <a:r>
              <a:rPr lang="en-US" sz="1400" b="0" i="0" u="none" strike="noStrike" baseline="0" dirty="0">
                <a:latin typeface="Palatino-Roman"/>
              </a:rPr>
              <a:t>or collection of </a:t>
            </a:r>
            <a:r>
              <a:rPr lang="en-IN" sz="1400" b="0" i="0" u="none" strike="noStrike" baseline="0" dirty="0">
                <a:latin typeface="Palatino-Roman"/>
              </a:rPr>
              <a:t>objects.</a:t>
            </a:r>
            <a:endParaRPr lang="en-US" sz="1200" dirty="0">
              <a:latin typeface="Palatino-Roman"/>
            </a:endParaRPr>
          </a:p>
          <a:p>
            <a:pPr lvl="1"/>
            <a:endParaRPr lang="en-US" sz="1200" b="0" i="0" u="none" strike="noStrike" baseline="0" dirty="0">
              <a:latin typeface="Palatino-Roman"/>
            </a:endParaRPr>
          </a:p>
          <a:p>
            <a:pPr lvl="1"/>
            <a:endParaRPr lang="en-US" sz="1200" dirty="0">
              <a:latin typeface="Palatino-Roman"/>
            </a:endParaRPr>
          </a:p>
          <a:p>
            <a:pPr lvl="1"/>
            <a:endParaRPr lang="en-US" sz="1200" b="0" i="0" u="none" strike="noStrike" baseline="0" dirty="0">
              <a:latin typeface="Palatino-Roman"/>
            </a:endParaRPr>
          </a:p>
          <a:p>
            <a:pPr lvl="1"/>
            <a:endParaRPr lang="en-US" sz="1200" dirty="0">
              <a:latin typeface="Palatino-Roman"/>
            </a:endParaRPr>
          </a:p>
          <a:p>
            <a:pPr lvl="1"/>
            <a:endParaRPr lang="en-US" sz="1200" b="0" i="0" u="none" strike="noStrike" baseline="0" dirty="0">
              <a:latin typeface="Palatino-Roman"/>
            </a:endParaRPr>
          </a:p>
          <a:p>
            <a:pPr lvl="1"/>
            <a:endParaRPr lang="en-US" sz="1200" dirty="0">
              <a:latin typeface="Palatino-Roman"/>
            </a:endParaRPr>
          </a:p>
          <a:p>
            <a:pPr lvl="1"/>
            <a:endParaRPr lang="en-US" sz="1200" b="0" i="0" u="none" strike="noStrike" baseline="0" dirty="0">
              <a:latin typeface="Palatino-Roman"/>
            </a:endParaRPr>
          </a:p>
          <a:p>
            <a:pPr lvl="1"/>
            <a:endParaRPr lang="en-US" sz="1200" dirty="0">
              <a:latin typeface="Palatino-Roman"/>
            </a:endParaRPr>
          </a:p>
          <a:p>
            <a:pPr lvl="1"/>
            <a:endParaRPr lang="en-US" sz="1200" b="0" i="0" u="none" strike="noStrike" baseline="0" dirty="0">
              <a:latin typeface="Palatino-Roman"/>
            </a:endParaRPr>
          </a:p>
          <a:p>
            <a:pPr lvl="1"/>
            <a:endParaRPr lang="en-US" sz="1200" dirty="0">
              <a:latin typeface="Palatino-Roman"/>
            </a:endParaRPr>
          </a:p>
          <a:p>
            <a:pPr marL="457200" lvl="1" indent="0">
              <a:buNone/>
            </a:pPr>
            <a:endParaRPr lang="en-US" sz="1200" dirty="0">
              <a:latin typeface="Palatino-Roman"/>
            </a:endParaRPr>
          </a:p>
          <a:p>
            <a:pPr marL="457200" lvl="1" indent="0">
              <a:buNone/>
            </a:pPr>
            <a:endParaRPr lang="en-US" sz="1200" b="1" i="0" u="none" strike="noStrike" baseline="0" dirty="0">
              <a:latin typeface="Palatino-Roman"/>
            </a:endParaRPr>
          </a:p>
          <a:p>
            <a:pPr marL="92075" lvl="1" indent="0" algn="just">
              <a:buNone/>
            </a:pPr>
            <a:r>
              <a:rPr lang="en-US" sz="2000" b="1" dirty="0">
                <a:solidFill>
                  <a:srgbClr val="000099"/>
                </a:solidFill>
                <a:latin typeface="Palatino-Bold"/>
              </a:rPr>
              <a:t>4. </a:t>
            </a:r>
            <a:r>
              <a:rPr lang="en-IN" sz="2000" b="1" dirty="0">
                <a:solidFill>
                  <a:srgbClr val="000099"/>
                </a:solidFill>
                <a:latin typeface="Palatino-Bold"/>
              </a:rPr>
              <a:t>@Service</a:t>
            </a:r>
          </a:p>
          <a:p>
            <a:pPr marL="892175" lvl="2" indent="-342900" algn="just"/>
            <a:r>
              <a:rPr lang="en-US" sz="1600" b="0" i="0" u="none" strike="noStrike" baseline="0" dirty="0">
                <a:latin typeface="Palatino-Roman"/>
              </a:rPr>
              <a:t>This indicates that an annotated class is a </a:t>
            </a:r>
            <a:r>
              <a:rPr lang="en-US" sz="1600" b="1" i="0" u="none" strike="noStrike" baseline="0" dirty="0">
                <a:solidFill>
                  <a:srgbClr val="C00000"/>
                </a:solidFill>
                <a:latin typeface="Palatino-Bold"/>
              </a:rPr>
              <a:t>Service</a:t>
            </a:r>
          </a:p>
          <a:p>
            <a:pPr marL="92075" lvl="1" indent="0" algn="just">
              <a:buNone/>
            </a:pPr>
            <a:endParaRPr lang="en-US" sz="2000" b="1" dirty="0">
              <a:solidFill>
                <a:srgbClr val="000099"/>
              </a:solidFill>
              <a:latin typeface="Palatino-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52B231-71B0-3364-07EC-87DF9B9AFB14}"/>
              </a:ext>
            </a:extLst>
          </p:cNvPr>
          <p:cNvSpPr txBox="1"/>
          <p:nvPr/>
        </p:nvSpPr>
        <p:spPr>
          <a:xfrm>
            <a:off x="0" y="1833801"/>
            <a:ext cx="87930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0" i="0" u="none" strike="noStrike" baseline="0" dirty="0">
                <a:latin typeface="Consolas" panose="020B0609020204030204" pitchFamily="49" charset="0"/>
              </a:rPr>
              <a:t>import </a:t>
            </a:r>
            <a:r>
              <a:rPr lang="en-IN" sz="1800" b="0" i="0" u="none" strike="noStrike" baseline="0" dirty="0" err="1">
                <a:latin typeface="Consolas" panose="020B0609020204030204" pitchFamily="49" charset="0"/>
              </a:rPr>
              <a:t>org.springframework.data.repository.CrudRepository</a:t>
            </a:r>
            <a:r>
              <a:rPr lang="en-IN" sz="1800" b="0" i="0" u="none" strike="noStrike" baseline="0" dirty="0"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b="0" i="0" u="none" strike="noStrike" baseline="0" dirty="0">
                <a:latin typeface="Consolas" panose="020B0609020204030204" pitchFamily="49" charset="0"/>
              </a:rPr>
              <a:t>import </a:t>
            </a:r>
            <a:r>
              <a:rPr lang="en-IN" sz="1800" b="0" i="0" u="none" strike="noStrike" baseline="0" dirty="0" err="1">
                <a:latin typeface="Consolas" panose="020B0609020204030204" pitchFamily="49" charset="0"/>
              </a:rPr>
              <a:t>org.springframework.stereotype.Repository</a:t>
            </a:r>
            <a:r>
              <a:rPr lang="en-IN" sz="1800" b="0" i="0" u="none" strike="noStrike" baseline="0" dirty="0"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b="0" i="0" u="none" strike="noStrike" baseline="0" dirty="0">
                <a:latin typeface="Consolas" panose="020B0609020204030204" pitchFamily="49" charset="0"/>
              </a:rPr>
              <a:t>import </a:t>
            </a:r>
            <a:r>
              <a:rPr lang="en-IN" sz="1800" b="0" i="0" u="none" strike="noStrike" baseline="0" dirty="0" err="1">
                <a:latin typeface="Consolas" panose="020B0609020204030204" pitchFamily="49" charset="0"/>
              </a:rPr>
              <a:t>com.author.kickstart.interfaces.impl.Car</a:t>
            </a:r>
            <a:r>
              <a:rPr lang="en-IN" sz="1800" b="0" i="0" u="none" strike="noStrike" baseline="0" dirty="0"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b="0" i="0" u="none" strike="noStrike" baseline="0" dirty="0">
                <a:latin typeface="Consolas" panose="020B0609020204030204" pitchFamily="49" charset="0"/>
              </a:rPr>
              <a:t>@Repository</a:t>
            </a:r>
          </a:p>
          <a:p>
            <a:pPr algn="l"/>
            <a:r>
              <a:rPr lang="en-US" sz="1800" b="0" i="0" u="none" strike="noStrike" baseline="0" dirty="0">
                <a:latin typeface="Consolas" panose="020B0609020204030204" pitchFamily="49" charset="0"/>
              </a:rPr>
              <a:t>public interface </a:t>
            </a:r>
            <a:r>
              <a:rPr lang="en-US" sz="1800" b="0" i="0" u="none" strike="noStrike" baseline="0" dirty="0" err="1">
                <a:latin typeface="Consolas" panose="020B0609020204030204" pitchFamily="49" charset="0"/>
              </a:rPr>
              <a:t>MyRepository</a:t>
            </a:r>
            <a:r>
              <a:rPr lang="en-US" sz="1800" b="0" i="0" u="none" strike="noStrike" baseline="0" dirty="0">
                <a:latin typeface="Consolas" panose="020B0609020204030204" pitchFamily="49" charset="0"/>
              </a:rPr>
              <a:t> extends </a:t>
            </a:r>
            <a:r>
              <a:rPr lang="en-US" sz="1800" b="0" i="0" u="none" strike="noStrike" baseline="0" dirty="0" err="1">
                <a:latin typeface="Consolas" panose="020B0609020204030204" pitchFamily="49" charset="0"/>
              </a:rPr>
              <a:t>CrudRepository</a:t>
            </a:r>
            <a:r>
              <a:rPr lang="en-US" sz="1800" b="0" i="0" u="none" strike="noStrike" baseline="0" dirty="0">
                <a:latin typeface="Consolas" panose="020B0609020204030204" pitchFamily="49" charset="0"/>
              </a:rPr>
              <a:t>&lt;Car, String&gt; {</a:t>
            </a:r>
          </a:p>
          <a:p>
            <a:pPr algn="l"/>
            <a:r>
              <a:rPr lang="en-IN" sz="1800" b="0" i="0" u="none" strike="noStrike" baseline="0" dirty="0">
                <a:latin typeface="Consolas" panose="020B0609020204030204" pitchFamily="49" charset="0"/>
              </a:rPr>
              <a:t>}</a:t>
            </a:r>
          </a:p>
          <a:p>
            <a:pPr algn="l"/>
            <a:endParaRPr lang="en-IN" dirty="0">
              <a:latin typeface="Consolas" panose="020B0609020204030204" pitchFamily="49" charset="0"/>
            </a:endParaRPr>
          </a:p>
          <a:p>
            <a:pPr algn="l"/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We can see our Spring with database access example too.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0EC46D-DB3A-F172-5036-ED9C76450325}"/>
              </a:ext>
            </a:extLst>
          </p:cNvPr>
          <p:cNvSpPr txBox="1"/>
          <p:nvPr/>
        </p:nvSpPr>
        <p:spPr>
          <a:xfrm>
            <a:off x="572654" y="5306875"/>
            <a:ext cx="799869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0" i="0" u="none" strike="noStrike" baseline="0" dirty="0">
                <a:latin typeface="Consolas" panose="020B0609020204030204" pitchFamily="49" charset="0"/>
              </a:rPr>
              <a:t>package </a:t>
            </a:r>
            <a:r>
              <a:rPr lang="en-IN" sz="1800" b="0" i="0" u="none" strike="noStrike" baseline="0" dirty="0" err="1">
                <a:latin typeface="Consolas" panose="020B0609020204030204" pitchFamily="49" charset="0"/>
              </a:rPr>
              <a:t>com.author.kickstart.service</a:t>
            </a:r>
            <a:r>
              <a:rPr lang="en-IN" sz="1800" b="0" i="0" u="none" strike="noStrike" baseline="0" dirty="0"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b="0" i="0" u="none" strike="noStrike" baseline="0" dirty="0">
                <a:latin typeface="Consolas" panose="020B0609020204030204" pitchFamily="49" charset="0"/>
              </a:rPr>
              <a:t>import </a:t>
            </a:r>
            <a:r>
              <a:rPr lang="en-IN" sz="1800" b="0" i="0" u="none" strike="noStrike" baseline="0" dirty="0" err="1">
                <a:latin typeface="Consolas" panose="020B0609020204030204" pitchFamily="49" charset="0"/>
              </a:rPr>
              <a:t>org.springframework.stereotype.Service</a:t>
            </a:r>
            <a:r>
              <a:rPr lang="en-IN" sz="1800" b="0" i="0" u="none" strike="noStrike" baseline="0" dirty="0"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b="0" i="0" u="none" strike="noStrike" baseline="0" dirty="0">
                <a:latin typeface="Consolas" panose="020B0609020204030204" pitchFamily="49" charset="0"/>
              </a:rPr>
              <a:t>@Service</a:t>
            </a:r>
          </a:p>
          <a:p>
            <a:pPr algn="l"/>
            <a:r>
              <a:rPr lang="en-IN" sz="1800" b="0" i="0" u="none" strike="noStrike" baseline="0" dirty="0">
                <a:latin typeface="Consolas" panose="020B0609020204030204" pitchFamily="49" charset="0"/>
              </a:rPr>
              <a:t>public class </a:t>
            </a:r>
            <a:r>
              <a:rPr lang="en-IN" sz="1800" b="0" i="0" u="none" strike="noStrike" baseline="0" dirty="0" err="1">
                <a:latin typeface="Consolas" panose="020B0609020204030204" pitchFamily="49" charset="0"/>
              </a:rPr>
              <a:t>MyService</a:t>
            </a:r>
            <a:r>
              <a:rPr lang="en-IN" sz="1800" b="0" i="0" u="none" strike="noStrike" baseline="0" dirty="0"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IN" sz="1800" b="0" i="0" u="none" strike="noStrike" baseline="0" dirty="0"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2650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23359-5AA6-8B2D-B117-753AEDBC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6378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Contents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2A793-390D-F282-4184-6F7BE42F1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29" y="1016000"/>
            <a:ext cx="8679542" cy="5718629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rgbClr val="C00000"/>
                </a:solidFill>
              </a:rPr>
              <a:t>Part I</a:t>
            </a:r>
          </a:p>
          <a:p>
            <a:pPr lvl="1"/>
            <a:r>
              <a:rPr lang="en-IN" sz="2800" b="1" dirty="0">
                <a:solidFill>
                  <a:srgbClr val="000099"/>
                </a:solidFill>
              </a:rPr>
              <a:t>Annotations</a:t>
            </a:r>
          </a:p>
          <a:p>
            <a:pPr lvl="2"/>
            <a:r>
              <a:rPr lang="en-IN" sz="2400" dirty="0"/>
              <a:t>Java Annotations</a:t>
            </a:r>
          </a:p>
          <a:p>
            <a:pPr lvl="2"/>
            <a:r>
              <a:rPr lang="en-IN" sz="2400" dirty="0"/>
              <a:t>Spring Annotations</a:t>
            </a:r>
          </a:p>
          <a:p>
            <a:pPr lvl="2"/>
            <a:r>
              <a:rPr lang="en-IN" sz="2400" dirty="0"/>
              <a:t>Spring Boot Annotations</a:t>
            </a:r>
          </a:p>
          <a:p>
            <a:r>
              <a:rPr lang="en-IN" sz="3200" b="1" dirty="0">
                <a:solidFill>
                  <a:srgbClr val="C00000"/>
                </a:solidFill>
              </a:rPr>
              <a:t>Part II</a:t>
            </a:r>
          </a:p>
          <a:p>
            <a:pPr lvl="1"/>
            <a:r>
              <a:rPr lang="en-US" sz="2800" b="1" dirty="0">
                <a:solidFill>
                  <a:srgbClr val="000099"/>
                </a:solidFill>
              </a:rPr>
              <a:t>Database access</a:t>
            </a:r>
            <a:endParaRPr lang="en-IN" sz="2800" b="1" dirty="0">
              <a:solidFill>
                <a:srgbClr val="000099"/>
              </a:solidFill>
            </a:endParaRPr>
          </a:p>
          <a:p>
            <a:pPr lvl="2"/>
            <a:r>
              <a:rPr lang="en-IN" sz="2400" dirty="0"/>
              <a:t>JDBC Template with In-memory database</a:t>
            </a:r>
          </a:p>
          <a:p>
            <a:pPr lvl="2"/>
            <a:r>
              <a:rPr lang="en-IN" sz="2400" dirty="0"/>
              <a:t>Spring Boot JPA with In-memory database</a:t>
            </a:r>
          </a:p>
          <a:p>
            <a:pPr lvl="2"/>
            <a:r>
              <a:rPr lang="en-IN" sz="2400" dirty="0"/>
              <a:t>Spring Boot JPA with MySQL</a:t>
            </a:r>
          </a:p>
          <a:p>
            <a:pPr lvl="1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27785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5646" y="-1825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Java annotations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4104456" cy="5616624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just"/>
            <a:r>
              <a:rPr lang="en-US" sz="1600" dirty="0"/>
              <a:t>Java annotations are used to provide some kind of metadata to the Java compiler and JVM.</a:t>
            </a:r>
          </a:p>
          <a:p>
            <a:pPr lvl="1" algn="just"/>
            <a:r>
              <a:rPr lang="en-US" sz="1400" dirty="0"/>
              <a:t>They are embedded within the source code</a:t>
            </a:r>
          </a:p>
          <a:p>
            <a:pPr lvl="1" algn="just"/>
            <a:r>
              <a:rPr lang="en-US" sz="1400" dirty="0"/>
              <a:t>Tells the compiler about</a:t>
            </a:r>
            <a:br>
              <a:rPr lang="en-US" sz="1400" dirty="0"/>
            </a:br>
            <a:r>
              <a:rPr lang="en-US" sz="1400" dirty="0"/>
              <a:t>the behavior of the field, class, interface, or method. </a:t>
            </a:r>
          </a:p>
          <a:p>
            <a:pPr algn="just"/>
            <a:r>
              <a:rPr lang="en-US" sz="1600" dirty="0"/>
              <a:t>The annotation starts with the </a:t>
            </a:r>
            <a:r>
              <a:rPr lang="en-US" sz="1600" dirty="0">
                <a:solidFill>
                  <a:srgbClr val="C00000"/>
                </a:solidFill>
              </a:rPr>
              <a:t>symbol @</a:t>
            </a:r>
            <a:r>
              <a:rPr lang="en-US" sz="1600" dirty="0"/>
              <a:t> followed by the </a:t>
            </a:r>
            <a:r>
              <a:rPr lang="en-US" sz="1600" dirty="0">
                <a:solidFill>
                  <a:srgbClr val="C00000"/>
                </a:solidFill>
              </a:rPr>
              <a:t>name of the annotation</a:t>
            </a:r>
            <a:r>
              <a:rPr lang="en-US" sz="1600" dirty="0"/>
              <a:t>. </a:t>
            </a:r>
          </a:p>
          <a:p>
            <a:pPr algn="just"/>
            <a:r>
              <a:rPr lang="en-US" sz="1600" dirty="0"/>
              <a:t>The following are few built-in annotations:</a:t>
            </a:r>
          </a:p>
          <a:p>
            <a:pPr lvl="1" algn="just"/>
            <a:r>
              <a:rPr lang="en-US" sz="1400" dirty="0">
                <a:solidFill>
                  <a:srgbClr val="C00000"/>
                </a:solidFill>
              </a:rPr>
              <a:t>@Override</a:t>
            </a:r>
            <a:r>
              <a:rPr lang="en-US" sz="1400" dirty="0"/>
              <a:t>: </a:t>
            </a:r>
          </a:p>
          <a:p>
            <a:pPr lvl="2" algn="just"/>
            <a:r>
              <a:rPr lang="en-US" sz="1200" dirty="0"/>
              <a:t>It is used when the child class is overriding methods of its parent</a:t>
            </a:r>
            <a:br>
              <a:rPr lang="en-US" sz="1200" dirty="0"/>
            </a:br>
            <a:r>
              <a:rPr lang="en-US" sz="1200" dirty="0"/>
              <a:t>class </a:t>
            </a:r>
          </a:p>
          <a:p>
            <a:pPr lvl="1" algn="just"/>
            <a:r>
              <a:rPr lang="en-US" sz="1400" dirty="0">
                <a:solidFill>
                  <a:srgbClr val="C00000"/>
                </a:solidFill>
              </a:rPr>
              <a:t>@Deprecated</a:t>
            </a:r>
            <a:r>
              <a:rPr lang="en-US" sz="1400" dirty="0"/>
              <a:t>:</a:t>
            </a:r>
          </a:p>
          <a:p>
            <a:pPr lvl="2" algn="just"/>
            <a:r>
              <a:rPr lang="en-US" sz="1200" dirty="0"/>
              <a:t>It is used to denote the class, method, or field that should</a:t>
            </a:r>
            <a:br>
              <a:rPr lang="en-US" sz="1200" dirty="0"/>
            </a:br>
            <a:r>
              <a:rPr lang="en-US" sz="1200" dirty="0"/>
              <a:t>no longer be referenced in the source code. </a:t>
            </a:r>
          </a:p>
          <a:p>
            <a:pPr lvl="1" algn="just"/>
            <a:r>
              <a:rPr lang="en-US" sz="1400" dirty="0">
                <a:solidFill>
                  <a:srgbClr val="C00000"/>
                </a:solidFill>
              </a:rPr>
              <a:t>@</a:t>
            </a:r>
            <a:r>
              <a:rPr lang="en-US" sz="1400" dirty="0" err="1">
                <a:solidFill>
                  <a:srgbClr val="C00000"/>
                </a:solidFill>
              </a:rPr>
              <a:t>SuppressWarnings</a:t>
            </a:r>
            <a:r>
              <a:rPr lang="en-US" sz="1400" dirty="0"/>
              <a:t>: </a:t>
            </a:r>
          </a:p>
          <a:p>
            <a:pPr lvl="2" algn="just"/>
            <a:r>
              <a:rPr lang="en-US" sz="1200" dirty="0"/>
              <a:t>It is used when the deprecated methods, classes, or fields are used and we don’t want the compiler to generate a warning message.</a:t>
            </a:r>
            <a:endParaRPr lang="en-IN" sz="1200" dirty="0"/>
          </a:p>
        </p:txBody>
      </p:sp>
      <p:sp>
        <p:nvSpPr>
          <p:cNvPr id="6" name="Rectangle 5"/>
          <p:cNvSpPr/>
          <p:nvPr/>
        </p:nvSpPr>
        <p:spPr>
          <a:xfrm>
            <a:off x="4540446" y="1758535"/>
            <a:ext cx="4572000" cy="28623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sz="1200" b="1" dirty="0"/>
              <a:t>public class A{</a:t>
            </a:r>
          </a:p>
          <a:p>
            <a:r>
              <a:rPr lang="en-IN" sz="1200" b="1" dirty="0">
                <a:solidFill>
                  <a:srgbClr val="0000CC"/>
                </a:solidFill>
              </a:rPr>
              <a:t>      @Deprecated</a:t>
            </a:r>
          </a:p>
          <a:p>
            <a:r>
              <a:rPr lang="en-IN" sz="1200" b="1" dirty="0"/>
              <a:t>     // Method 1, Old method</a:t>
            </a:r>
          </a:p>
          <a:p>
            <a:r>
              <a:rPr lang="en-IN" sz="1200" b="1" dirty="0">
                <a:solidFill>
                  <a:srgbClr val="C00000"/>
                </a:solidFill>
              </a:rPr>
              <a:t>    public void </a:t>
            </a:r>
            <a:r>
              <a:rPr lang="en-IN" sz="1200" b="1" dirty="0" err="1">
                <a:solidFill>
                  <a:srgbClr val="C00000"/>
                </a:solidFill>
              </a:rPr>
              <a:t>oldmethod</a:t>
            </a:r>
            <a:r>
              <a:rPr lang="en-IN" sz="1200" b="1" dirty="0">
                <a:solidFill>
                  <a:srgbClr val="C00000"/>
                </a:solidFill>
              </a:rPr>
              <a:t>()    {</a:t>
            </a:r>
          </a:p>
          <a:p>
            <a:r>
              <a:rPr lang="en-IN" sz="1200" b="1" dirty="0">
                <a:solidFill>
                  <a:srgbClr val="C00000"/>
                </a:solidFill>
              </a:rPr>
              <a:t>        </a:t>
            </a:r>
            <a:r>
              <a:rPr lang="en-IN" sz="1200" b="1" dirty="0" err="1">
                <a:solidFill>
                  <a:srgbClr val="C00000"/>
                </a:solidFill>
              </a:rPr>
              <a:t>System.out.println</a:t>
            </a:r>
            <a:r>
              <a:rPr lang="en-IN" sz="1200" b="1" dirty="0">
                <a:solidFill>
                  <a:srgbClr val="C00000"/>
                </a:solidFill>
              </a:rPr>
              <a:t>("This is a deprecated method");</a:t>
            </a:r>
          </a:p>
          <a:p>
            <a:r>
              <a:rPr lang="en-IN" sz="1200" b="1" dirty="0">
                <a:solidFill>
                  <a:srgbClr val="C00000"/>
                </a:solidFill>
              </a:rPr>
              <a:t>    }</a:t>
            </a:r>
          </a:p>
          <a:p>
            <a:r>
              <a:rPr lang="en-IN" sz="1200" b="1" dirty="0"/>
              <a:t>     // Method 2, New method</a:t>
            </a:r>
          </a:p>
          <a:p>
            <a:r>
              <a:rPr lang="en-IN" sz="1200" b="1" dirty="0"/>
              <a:t>    </a:t>
            </a:r>
            <a:r>
              <a:rPr lang="en-IN" sz="1200" b="1" dirty="0">
                <a:solidFill>
                  <a:srgbClr val="0000CC"/>
                </a:solidFill>
              </a:rPr>
              <a:t>public void </a:t>
            </a:r>
            <a:r>
              <a:rPr lang="en-IN" sz="1200" b="1" dirty="0" err="1">
                <a:solidFill>
                  <a:srgbClr val="0000CC"/>
                </a:solidFill>
              </a:rPr>
              <a:t>newmethod</a:t>
            </a:r>
            <a:r>
              <a:rPr lang="en-IN" sz="1200" b="1" dirty="0">
                <a:solidFill>
                  <a:srgbClr val="0000CC"/>
                </a:solidFill>
              </a:rPr>
              <a:t>(String m1)    {</a:t>
            </a:r>
          </a:p>
          <a:p>
            <a:r>
              <a:rPr lang="en-IN" sz="1200" b="1" dirty="0">
                <a:solidFill>
                  <a:srgbClr val="0000CC"/>
                </a:solidFill>
              </a:rPr>
              <a:t>             </a:t>
            </a:r>
            <a:r>
              <a:rPr lang="en-IN" sz="1200" b="1" dirty="0" err="1">
                <a:solidFill>
                  <a:srgbClr val="0000CC"/>
                </a:solidFill>
              </a:rPr>
              <a:t>System.out.println</a:t>
            </a:r>
            <a:r>
              <a:rPr lang="en-IN" sz="1200" b="1" dirty="0">
                <a:solidFill>
                  <a:srgbClr val="0000CC"/>
                </a:solidFill>
              </a:rPr>
              <a:t>(m1);</a:t>
            </a:r>
          </a:p>
          <a:p>
            <a:r>
              <a:rPr lang="en-IN" sz="1200" b="1" dirty="0">
                <a:solidFill>
                  <a:srgbClr val="0000CC"/>
                </a:solidFill>
              </a:rPr>
              <a:t>    }</a:t>
            </a:r>
          </a:p>
          <a:p>
            <a:r>
              <a:rPr lang="en-IN" sz="1200" b="1" dirty="0"/>
              <a:t>       public static void main(String a[])    {        </a:t>
            </a:r>
          </a:p>
          <a:p>
            <a:r>
              <a:rPr lang="en-IN" sz="1200" b="1" dirty="0"/>
              <a:t>        A </a:t>
            </a:r>
            <a:r>
              <a:rPr lang="en-IN" sz="1200" b="1" dirty="0" err="1"/>
              <a:t>obj</a:t>
            </a:r>
            <a:r>
              <a:rPr lang="en-IN" sz="1200" b="1" dirty="0"/>
              <a:t> = new A();</a:t>
            </a:r>
          </a:p>
          <a:p>
            <a:r>
              <a:rPr lang="en-IN" sz="1200" b="1" dirty="0"/>
              <a:t>         </a:t>
            </a:r>
            <a:r>
              <a:rPr lang="en-IN" sz="1200" b="1" dirty="0">
                <a:solidFill>
                  <a:srgbClr val="C00000"/>
                </a:solidFill>
              </a:rPr>
              <a:t>// Now calling the old method</a:t>
            </a:r>
          </a:p>
          <a:p>
            <a:r>
              <a:rPr lang="en-IN" sz="1200" b="1" dirty="0">
                <a:solidFill>
                  <a:srgbClr val="C00000"/>
                </a:solidFill>
              </a:rPr>
              <a:t>        </a:t>
            </a:r>
            <a:r>
              <a:rPr lang="en-IN" sz="1200" b="1" dirty="0" err="1">
                <a:solidFill>
                  <a:srgbClr val="C00000"/>
                </a:solidFill>
              </a:rPr>
              <a:t>obj.oldmethod</a:t>
            </a:r>
            <a:r>
              <a:rPr lang="en-IN" sz="1200" b="1" dirty="0">
                <a:solidFill>
                  <a:srgbClr val="C00000"/>
                </a:solidFill>
              </a:rPr>
              <a:t>();</a:t>
            </a:r>
          </a:p>
          <a:p>
            <a:r>
              <a:rPr lang="en-IN" sz="1200" b="1" dirty="0"/>
              <a:t>    }}</a:t>
            </a:r>
          </a:p>
        </p:txBody>
      </p:sp>
      <p:sp>
        <p:nvSpPr>
          <p:cNvPr id="7" name="Rectangle 6"/>
          <p:cNvSpPr/>
          <p:nvPr/>
        </p:nvSpPr>
        <p:spPr>
          <a:xfrm>
            <a:off x="4513813" y="4827658"/>
            <a:ext cx="4594676" cy="13849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1200" b="1" dirty="0"/>
              <a:t>public class Machine {</a:t>
            </a:r>
          </a:p>
          <a:p>
            <a:r>
              <a:rPr lang="en-IN" sz="1200" b="1" dirty="0"/>
              <a:t>    private List versions;</a:t>
            </a:r>
          </a:p>
          <a:p>
            <a:r>
              <a:rPr lang="en-IN" sz="1200" b="1" dirty="0">
                <a:solidFill>
                  <a:srgbClr val="0000CC"/>
                </a:solidFill>
              </a:rPr>
              <a:t>    @</a:t>
            </a:r>
            <a:r>
              <a:rPr lang="en-IN" sz="1200" b="1" dirty="0" err="1">
                <a:solidFill>
                  <a:srgbClr val="0000CC"/>
                </a:solidFill>
              </a:rPr>
              <a:t>SuppressWarnings</a:t>
            </a:r>
            <a:r>
              <a:rPr lang="en-IN" sz="1200" b="1" dirty="0">
                <a:solidFill>
                  <a:srgbClr val="0000CC"/>
                </a:solidFill>
              </a:rPr>
              <a:t>("unchecked")</a:t>
            </a:r>
          </a:p>
          <a:p>
            <a:r>
              <a:rPr lang="en-IN" sz="1200" b="1" dirty="0"/>
              <a:t>    public void </a:t>
            </a:r>
            <a:r>
              <a:rPr lang="en-IN" sz="1200" b="1" dirty="0" err="1"/>
              <a:t>addVersion</a:t>
            </a:r>
            <a:r>
              <a:rPr lang="en-IN" sz="1200" b="1" dirty="0"/>
              <a:t>(String version) {</a:t>
            </a:r>
          </a:p>
          <a:p>
            <a:r>
              <a:rPr lang="en-IN" sz="1200" b="1" dirty="0"/>
              <a:t>        </a:t>
            </a:r>
            <a:r>
              <a:rPr lang="en-IN" sz="1200" b="1" dirty="0" err="1"/>
              <a:t>versions.add</a:t>
            </a:r>
            <a:r>
              <a:rPr lang="en-IN" sz="1200" b="1" dirty="0"/>
              <a:t>(version);</a:t>
            </a:r>
          </a:p>
          <a:p>
            <a:r>
              <a:rPr lang="en-IN" sz="1200" b="1" dirty="0"/>
              <a:t>    }</a:t>
            </a:r>
          </a:p>
          <a:p>
            <a:r>
              <a:rPr lang="en-IN" sz="1200" b="1" dirty="0"/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7213768" y="4969012"/>
            <a:ext cx="1961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/>
            <a:r>
              <a:rPr lang="en-US" sz="1200" b="1" dirty="0">
                <a:solidFill>
                  <a:srgbClr val="C00000"/>
                </a:solidFill>
              </a:rPr>
              <a:t>@</a:t>
            </a:r>
            <a:r>
              <a:rPr lang="en-US" sz="1200" b="1" dirty="0" err="1">
                <a:solidFill>
                  <a:srgbClr val="C00000"/>
                </a:solidFill>
              </a:rPr>
              <a:t>SuppressWarnings</a:t>
            </a:r>
            <a:endParaRPr lang="en-US" sz="1200" b="1" dirty="0"/>
          </a:p>
        </p:txBody>
      </p:sp>
      <p:sp>
        <p:nvSpPr>
          <p:cNvPr id="9" name="Rectangle 8"/>
          <p:cNvSpPr/>
          <p:nvPr/>
        </p:nvSpPr>
        <p:spPr>
          <a:xfrm>
            <a:off x="7276750" y="2174067"/>
            <a:ext cx="15488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1200" b="1" dirty="0">
                <a:solidFill>
                  <a:srgbClr val="C00000"/>
                </a:solidFill>
              </a:rPr>
              <a:t>@Deprecated</a:t>
            </a:r>
            <a:endParaRPr lang="en-US" sz="1200" b="1" dirty="0"/>
          </a:p>
        </p:txBody>
      </p:sp>
      <p:sp>
        <p:nvSpPr>
          <p:cNvPr id="10" name="Rectangle 9"/>
          <p:cNvSpPr/>
          <p:nvPr/>
        </p:nvSpPr>
        <p:spPr>
          <a:xfrm>
            <a:off x="4540446" y="1124744"/>
            <a:ext cx="449605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1200" b="1" dirty="0">
                <a:solidFill>
                  <a:srgbClr val="C00000"/>
                </a:solidFill>
              </a:rPr>
              <a:t>@override: </a:t>
            </a:r>
            <a:r>
              <a:rPr lang="en-US" sz="1200" b="1" dirty="0">
                <a:solidFill>
                  <a:srgbClr val="0000CC"/>
                </a:solidFill>
              </a:rPr>
              <a:t>you can write your own example to override parent method in subclass</a:t>
            </a:r>
          </a:p>
        </p:txBody>
      </p:sp>
    </p:spTree>
    <p:extLst>
      <p:ext uri="{BB962C8B-B14F-4D97-AF65-F5344CB8AC3E}">
        <p14:creationId xmlns:p14="http://schemas.microsoft.com/office/powerpoint/2010/main" val="2405562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74498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Spring and </a:t>
            </a:r>
            <a:r>
              <a:rPr lang="en-US" dirty="0">
                <a:solidFill>
                  <a:srgbClr val="FF0000"/>
                </a:solidFill>
              </a:rPr>
              <a:t>Spring Boot Annotations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6230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D8FC8-28C8-EB4F-CF55-C1A1F16F8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7023"/>
            <a:ext cx="7886700" cy="26828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effectLst/>
                <a:latin typeface="Arial" panose="020B0604020202020204" pitchFamily="34" charset="0"/>
              </a:rPr>
              <a:t>@Bean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30E14-4B18-58D5-670A-DEA945D3C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98773"/>
            <a:ext cx="9190764" cy="4819221"/>
          </a:xfrm>
        </p:spPr>
        <p:txBody>
          <a:bodyPr>
            <a:normAutofit/>
          </a:bodyPr>
          <a:lstStyle/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-apple-system"/>
              </a:rPr>
              <a:t>To declare a bean, simply </a:t>
            </a:r>
            <a:r>
              <a:rPr lang="en-US" sz="1600" b="0" i="0" dirty="0">
                <a:solidFill>
                  <a:srgbClr val="000099"/>
                </a:solidFill>
                <a:effectLst/>
                <a:latin typeface="-apple-system"/>
              </a:rPr>
              <a:t>annotate a method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-apple-system"/>
              </a:rPr>
              <a:t>with the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-apple-system"/>
              </a:rPr>
              <a:t>@Bean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-apple-system"/>
              </a:rPr>
              <a:t>annotation</a:t>
            </a:r>
            <a:endParaRPr lang="en-US" sz="1600" b="0" i="0" dirty="0">
              <a:solidFill>
                <a:srgbClr val="FF0000"/>
              </a:solidFill>
              <a:effectLst/>
              <a:latin typeface="-apple-system"/>
            </a:endParaRPr>
          </a:p>
          <a:p>
            <a:pPr algn="just"/>
            <a:r>
              <a:rPr lang="en-US" sz="1600" b="0" i="0" dirty="0">
                <a:solidFill>
                  <a:srgbClr val="FF0000"/>
                </a:solidFill>
                <a:effectLst/>
                <a:latin typeface="-apple-system"/>
              </a:rPr>
              <a:t>@Bean annotation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-apple-system"/>
              </a:rPr>
              <a:t>indicates that a method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-apple-system"/>
              </a:rPr>
              <a:t>produces a bean </a:t>
            </a:r>
            <a:r>
              <a:rPr lang="en-US" sz="1600" b="0" i="0" dirty="0">
                <a:solidFill>
                  <a:srgbClr val="000099"/>
                </a:solidFill>
                <a:effectLst/>
                <a:latin typeface="-apple-system"/>
              </a:rPr>
              <a:t>to be managed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-apple-system"/>
              </a:rPr>
              <a:t>by the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-apple-system"/>
              </a:rPr>
              <a:t>Spring container. </a:t>
            </a:r>
          </a:p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-apple-system"/>
              </a:rPr>
              <a:t>Use </a:t>
            </a:r>
            <a:r>
              <a:rPr lang="en-US" sz="1600" b="0" i="0" dirty="0">
                <a:solidFill>
                  <a:srgbClr val="000099"/>
                </a:solidFill>
                <a:effectLst/>
                <a:latin typeface="-apple-system"/>
              </a:rPr>
              <a:t>that method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-apple-system"/>
              </a:rPr>
              <a:t>to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-apple-system"/>
              </a:rPr>
              <a:t>register a bean definition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-apple-system"/>
              </a:rPr>
              <a:t>within an </a:t>
            </a:r>
            <a:r>
              <a:rPr lang="en-US" sz="1600" b="1" i="0" dirty="0" err="1">
                <a:solidFill>
                  <a:srgbClr val="000099"/>
                </a:solidFill>
                <a:effectLst/>
                <a:latin typeface="-apple-system"/>
              </a:rPr>
              <a:t>ApplicationContext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-apple-system"/>
              </a:rPr>
              <a:t> of the type specified as the method’s return value.</a:t>
            </a:r>
          </a:p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-apple-system"/>
              </a:rPr>
              <a:t>The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-apple-system"/>
              </a:rPr>
              <a:t>@Bean annotation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-apple-system"/>
              </a:rPr>
              <a:t>is usually declared in the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-apple-system"/>
              </a:rPr>
              <a:t>Configuration class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-apple-system"/>
              </a:rPr>
              <a:t>to create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-apple-system"/>
              </a:rPr>
              <a:t>Spring Bean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-apple-system"/>
              </a:rPr>
              <a:t>definitions.</a:t>
            </a:r>
          </a:p>
          <a:p>
            <a:pPr algn="just"/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63AC21-00A4-C9F7-BBC8-1C37988CC5A2}"/>
              </a:ext>
            </a:extLst>
          </p:cNvPr>
          <p:cNvSpPr txBox="1"/>
          <p:nvPr/>
        </p:nvSpPr>
        <p:spPr>
          <a:xfrm>
            <a:off x="1002223" y="2174431"/>
            <a:ext cx="2521527" cy="10772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1600" b="1" dirty="0"/>
              <a:t>public interface Dept</a:t>
            </a:r>
          </a:p>
          <a:p>
            <a:r>
              <a:rPr lang="en-IN" sz="1600" b="1" dirty="0"/>
              <a:t>{</a:t>
            </a:r>
          </a:p>
          <a:p>
            <a:r>
              <a:rPr lang="en-IN" sz="1600" b="1" dirty="0"/>
              <a:t>String </a:t>
            </a:r>
            <a:r>
              <a:rPr lang="en-IN" sz="1600" b="1" dirty="0" err="1"/>
              <a:t>getDept</a:t>
            </a:r>
            <a:r>
              <a:rPr lang="en-IN" sz="1600" b="1" dirty="0"/>
              <a:t>();</a:t>
            </a:r>
          </a:p>
          <a:p>
            <a:r>
              <a:rPr lang="en-IN" sz="1600" b="1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E6CEB4-11BA-4C95-67E0-1FCF7776E658}"/>
              </a:ext>
            </a:extLst>
          </p:cNvPr>
          <p:cNvSpPr txBox="1"/>
          <p:nvPr/>
        </p:nvSpPr>
        <p:spPr>
          <a:xfrm>
            <a:off x="4248727" y="2065335"/>
            <a:ext cx="4895273" cy="15696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1600" b="1" dirty="0"/>
              <a:t>public class </a:t>
            </a:r>
            <a:r>
              <a:rPr lang="en-IN" sz="1600" b="1" dirty="0" err="1"/>
              <a:t>ITDept</a:t>
            </a:r>
            <a:r>
              <a:rPr lang="en-IN" sz="1600" b="1" dirty="0"/>
              <a:t> implements Dept{</a:t>
            </a:r>
          </a:p>
          <a:p>
            <a:r>
              <a:rPr lang="en-IN" sz="1600" b="1" dirty="0"/>
              <a:t>@override</a:t>
            </a:r>
          </a:p>
          <a:p>
            <a:r>
              <a:rPr lang="en-IN" sz="1600" b="1" dirty="0"/>
              <a:t>public String </a:t>
            </a:r>
            <a:r>
              <a:rPr lang="en-IN" sz="1600" b="1" dirty="0" err="1"/>
              <a:t>getDept</a:t>
            </a:r>
            <a:r>
              <a:rPr lang="en-IN" sz="1600" b="1" dirty="0"/>
              <a:t>(){</a:t>
            </a:r>
          </a:p>
          <a:p>
            <a:r>
              <a:rPr lang="en-IN" sz="1600" b="1" dirty="0"/>
              <a:t>return "</a:t>
            </a:r>
            <a:r>
              <a:rPr lang="en-IN" sz="1600" b="1" dirty="0" err="1"/>
              <a:t>ITDepartment</a:t>
            </a:r>
            <a:r>
              <a:rPr lang="en-IN" sz="1600" b="1" dirty="0"/>
              <a:t>";</a:t>
            </a:r>
          </a:p>
          <a:p>
            <a:r>
              <a:rPr lang="en-IN" sz="1600" b="1" dirty="0"/>
              <a:t>}</a:t>
            </a:r>
          </a:p>
          <a:p>
            <a:r>
              <a:rPr lang="en-IN" sz="1600" b="1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2CD998-FB9C-F934-206B-80ACC9DE2D99}"/>
              </a:ext>
            </a:extLst>
          </p:cNvPr>
          <p:cNvSpPr txBox="1"/>
          <p:nvPr/>
        </p:nvSpPr>
        <p:spPr>
          <a:xfrm>
            <a:off x="131472" y="3606351"/>
            <a:ext cx="9012527" cy="17851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1400" b="1" dirty="0">
                <a:solidFill>
                  <a:schemeClr val="tx1"/>
                </a:solidFill>
              </a:rPr>
              <a:t>import </a:t>
            </a:r>
            <a:r>
              <a:rPr lang="en-IN" sz="1400" b="1" dirty="0" err="1">
                <a:solidFill>
                  <a:schemeClr val="tx1"/>
                </a:solidFill>
              </a:rPr>
              <a:t>org.springframework.context.annotation.Configuration</a:t>
            </a:r>
            <a:r>
              <a:rPr lang="en-IN" sz="1400" b="1" dirty="0">
                <a:solidFill>
                  <a:schemeClr val="tx1"/>
                </a:solidFill>
              </a:rPr>
              <a:t>;</a:t>
            </a:r>
          </a:p>
          <a:p>
            <a:r>
              <a:rPr lang="en-IN" sz="1600" b="1" dirty="0">
                <a:solidFill>
                  <a:schemeClr val="tx1"/>
                </a:solidFill>
              </a:rPr>
              <a:t>@Configuration</a:t>
            </a:r>
          </a:p>
          <a:p>
            <a:r>
              <a:rPr lang="en-IN" sz="1600" b="1" dirty="0">
                <a:solidFill>
                  <a:schemeClr val="tx1"/>
                </a:solidFill>
              </a:rPr>
              <a:t>public class </a:t>
            </a:r>
            <a:r>
              <a:rPr lang="en-IN" sz="1600" b="1" dirty="0" err="1">
                <a:solidFill>
                  <a:schemeClr val="tx1"/>
                </a:solidFill>
              </a:rPr>
              <a:t>AppConfig</a:t>
            </a:r>
            <a:r>
              <a:rPr lang="en-IN" sz="1600" b="1" dirty="0">
                <a:solidFill>
                  <a:schemeClr val="tx1"/>
                </a:solidFill>
              </a:rPr>
              <a:t>{</a:t>
            </a:r>
          </a:p>
          <a:p>
            <a:r>
              <a:rPr lang="en-IN" sz="1600" b="1" dirty="0">
                <a:solidFill>
                  <a:schemeClr val="tx1"/>
                </a:solidFill>
              </a:rPr>
              <a:t>@Bean</a:t>
            </a:r>
          </a:p>
          <a:p>
            <a:r>
              <a:rPr lang="en-IN" sz="1600" b="1" dirty="0">
                <a:solidFill>
                  <a:schemeClr val="tx1"/>
                </a:solidFill>
              </a:rPr>
              <a:t>public Dept </a:t>
            </a:r>
            <a:r>
              <a:rPr lang="en-IN" sz="1600" b="1" dirty="0" err="1">
                <a:solidFill>
                  <a:schemeClr val="tx1"/>
                </a:solidFill>
              </a:rPr>
              <a:t>getDept</a:t>
            </a:r>
            <a:r>
              <a:rPr lang="en-IN" sz="1600" b="1" dirty="0">
                <a:solidFill>
                  <a:schemeClr val="tx1"/>
                </a:solidFill>
              </a:rPr>
              <a:t>(){</a:t>
            </a:r>
          </a:p>
          <a:p>
            <a:r>
              <a:rPr lang="en-IN" sz="1600" b="1" dirty="0">
                <a:solidFill>
                  <a:schemeClr val="tx1"/>
                </a:solidFill>
              </a:rPr>
              <a:t>return new </a:t>
            </a:r>
            <a:r>
              <a:rPr lang="en-IN" sz="1600" b="1" dirty="0" err="1">
                <a:solidFill>
                  <a:schemeClr val="tx1"/>
                </a:solidFill>
              </a:rPr>
              <a:t>ITDept</a:t>
            </a:r>
            <a:r>
              <a:rPr lang="en-IN" sz="1600" b="1" dirty="0">
                <a:solidFill>
                  <a:schemeClr val="tx1"/>
                </a:solidFill>
              </a:rPr>
              <a:t>();</a:t>
            </a:r>
          </a:p>
          <a:p>
            <a:r>
              <a:rPr lang="en-IN" sz="1600" b="1" dirty="0">
                <a:solidFill>
                  <a:schemeClr val="tx1"/>
                </a:solidFill>
              </a:rPr>
              <a:t>}}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8C218A-2281-FA62-632F-55C3B5048D3E}"/>
              </a:ext>
            </a:extLst>
          </p:cNvPr>
          <p:cNvSpPr txBox="1"/>
          <p:nvPr/>
        </p:nvSpPr>
        <p:spPr>
          <a:xfrm>
            <a:off x="101600" y="5426880"/>
            <a:ext cx="9042400" cy="116955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1400" b="1" dirty="0"/>
              <a:t>main()</a:t>
            </a:r>
          </a:p>
          <a:p>
            <a:r>
              <a:rPr lang="en-IN" sz="1400" b="1" dirty="0"/>
              <a:t>{</a:t>
            </a:r>
          </a:p>
          <a:p>
            <a:r>
              <a:rPr lang="en-IN" sz="1400" b="1" dirty="0" err="1"/>
              <a:t>ConfigurableApplicationContext</a:t>
            </a:r>
            <a:r>
              <a:rPr lang="en-IN" sz="1400" b="1" dirty="0"/>
              <a:t> context=</a:t>
            </a:r>
            <a:r>
              <a:rPr lang="en-IN" sz="1400" b="1" dirty="0" err="1"/>
              <a:t>SpringApplication.run</a:t>
            </a:r>
            <a:r>
              <a:rPr lang="en-IN" sz="1400" b="1" dirty="0"/>
              <a:t>(</a:t>
            </a:r>
            <a:r>
              <a:rPr lang="en-IN" sz="1400" b="1" dirty="0" err="1"/>
              <a:t>AnnotationsApplication.class,args</a:t>
            </a:r>
            <a:r>
              <a:rPr lang="en-IN" sz="1400" b="1" dirty="0"/>
              <a:t>);		</a:t>
            </a:r>
          </a:p>
          <a:p>
            <a:r>
              <a:rPr lang="en-IN" sz="1400" b="1" dirty="0" err="1"/>
              <a:t>ITDept</a:t>
            </a:r>
            <a:r>
              <a:rPr lang="en-IN" sz="1400" b="1" dirty="0"/>
              <a:t> </a:t>
            </a:r>
            <a:r>
              <a:rPr lang="en-IN" sz="1400" b="1" dirty="0" err="1"/>
              <a:t>ob</a:t>
            </a:r>
            <a:r>
              <a:rPr lang="en-IN" sz="1400" b="1" dirty="0"/>
              <a:t>=</a:t>
            </a:r>
            <a:r>
              <a:rPr lang="en-IN" sz="1400" b="1" dirty="0" err="1"/>
              <a:t>context.getBean</a:t>
            </a:r>
            <a:r>
              <a:rPr lang="en-IN" sz="1400" b="1" dirty="0"/>
              <a:t>(</a:t>
            </a:r>
            <a:r>
              <a:rPr lang="en-IN" sz="1400" b="1" dirty="0" err="1"/>
              <a:t>ITDept.class</a:t>
            </a:r>
            <a:r>
              <a:rPr lang="en-IN" sz="1400" b="1" dirty="0"/>
              <a:t>);		</a:t>
            </a:r>
          </a:p>
          <a:p>
            <a:r>
              <a:rPr lang="en-IN" sz="1400" b="1" dirty="0" err="1"/>
              <a:t>System.out.println</a:t>
            </a:r>
            <a:r>
              <a:rPr lang="en-IN" sz="1400" b="1" dirty="0"/>
              <a:t>(</a:t>
            </a:r>
            <a:r>
              <a:rPr lang="en-IN" sz="1400" b="1" dirty="0" err="1"/>
              <a:t>ob.getDept</a:t>
            </a:r>
            <a:r>
              <a:rPr lang="en-IN" sz="1400" b="1" dirty="0"/>
              <a:t>());}</a:t>
            </a:r>
          </a:p>
        </p:txBody>
      </p:sp>
    </p:spTree>
    <p:extLst>
      <p:ext uri="{BB962C8B-B14F-4D97-AF65-F5344CB8AC3E}">
        <p14:creationId xmlns:p14="http://schemas.microsoft.com/office/powerpoint/2010/main" val="656932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D8FC8-28C8-EB4F-CF55-C1A1F16F8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7023"/>
            <a:ext cx="7886700" cy="26828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effectLst/>
                <a:latin typeface="Arial" panose="020B0604020202020204" pitchFamily="34" charset="0"/>
              </a:rPr>
              <a:t>@Bean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30E14-4B18-58D5-670A-DEA945D3C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29682"/>
            <a:ext cx="9190764" cy="4819221"/>
          </a:xfrm>
        </p:spPr>
        <p:txBody>
          <a:bodyPr>
            <a:normAutofit/>
          </a:bodyPr>
          <a:lstStyle/>
          <a:p>
            <a:pPr algn="just"/>
            <a:r>
              <a:rPr lang="en-US" sz="1800" b="0" i="0" dirty="0">
                <a:solidFill>
                  <a:srgbClr val="000000"/>
                </a:solidFill>
                <a:effectLst/>
                <a:latin typeface="-apple-system"/>
              </a:rPr>
              <a:t>By default bean nam</a:t>
            </a:r>
            <a:r>
              <a:rPr lang="en-US" sz="1800" dirty="0">
                <a:solidFill>
                  <a:srgbClr val="000000"/>
                </a:solidFill>
                <a:latin typeface="-apple-system"/>
              </a:rPr>
              <a:t>e is the same as the method name </a:t>
            </a:r>
            <a:r>
              <a:rPr lang="en-US" sz="1800" dirty="0">
                <a:solidFill>
                  <a:srgbClr val="C00000"/>
                </a:solidFill>
                <a:latin typeface="-apple-system"/>
              </a:rPr>
              <a:t>@Bean(name=“methodname”)</a:t>
            </a:r>
          </a:p>
          <a:p>
            <a:pPr algn="just"/>
            <a:r>
              <a:rPr lang="en-US" sz="1800" dirty="0">
                <a:solidFill>
                  <a:srgbClr val="000000"/>
                </a:solidFill>
                <a:latin typeface="-apple-system"/>
              </a:rPr>
              <a:t>We can modify it using </a:t>
            </a:r>
            <a:r>
              <a:rPr lang="en-US" sz="1800" dirty="0">
                <a:solidFill>
                  <a:srgbClr val="C00000"/>
                </a:solidFill>
                <a:latin typeface="-apple-system"/>
              </a:rPr>
              <a:t>@Bean(name=“your own name”)</a:t>
            </a:r>
          </a:p>
          <a:p>
            <a:pPr algn="just"/>
            <a:endParaRPr lang="en-US" sz="20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just"/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C5413-DE66-E57E-947B-358C8A7BCB8D}"/>
              </a:ext>
            </a:extLst>
          </p:cNvPr>
          <p:cNvSpPr txBox="1"/>
          <p:nvPr/>
        </p:nvSpPr>
        <p:spPr>
          <a:xfrm>
            <a:off x="240145" y="1616655"/>
            <a:ext cx="6714836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b="1" dirty="0"/>
              <a:t>Some modifications in </a:t>
            </a:r>
            <a:r>
              <a:rPr lang="en-IN" b="1" dirty="0" err="1"/>
              <a:t>AppConfig</a:t>
            </a:r>
            <a:r>
              <a:rPr lang="en-IN" b="1" dirty="0"/>
              <a:t> class:</a:t>
            </a:r>
          </a:p>
          <a:p>
            <a:r>
              <a:rPr lang="en-IN" b="1" dirty="0"/>
              <a:t>@Bean(name="ITDeptBean")</a:t>
            </a:r>
          </a:p>
          <a:p>
            <a:r>
              <a:rPr lang="en-IN" b="1" dirty="0">
                <a:solidFill>
                  <a:schemeClr val="bg1"/>
                </a:solidFill>
              </a:rPr>
              <a:t>in the main method, we can call using the name</a:t>
            </a:r>
          </a:p>
          <a:p>
            <a:r>
              <a:rPr lang="en-IN" b="1" dirty="0" err="1">
                <a:solidFill>
                  <a:schemeClr val="bg1"/>
                </a:solidFill>
              </a:rPr>
              <a:t>ItDept</a:t>
            </a:r>
            <a:r>
              <a:rPr lang="en-IN" b="1" dirty="0">
                <a:solidFill>
                  <a:schemeClr val="bg1"/>
                </a:solidFill>
              </a:rPr>
              <a:t> </a:t>
            </a:r>
            <a:r>
              <a:rPr lang="en-IN" b="1" dirty="0" err="1">
                <a:solidFill>
                  <a:schemeClr val="bg1"/>
                </a:solidFill>
              </a:rPr>
              <a:t>ob</a:t>
            </a:r>
            <a:r>
              <a:rPr lang="en-IN" b="1" dirty="0">
                <a:solidFill>
                  <a:schemeClr val="bg1"/>
                </a:solidFill>
              </a:rPr>
              <a:t>=(</a:t>
            </a:r>
            <a:r>
              <a:rPr lang="en-IN" b="1" dirty="0" err="1">
                <a:solidFill>
                  <a:schemeClr val="bg1"/>
                </a:solidFill>
              </a:rPr>
              <a:t>ITDept</a:t>
            </a:r>
            <a:r>
              <a:rPr lang="en-IN" b="1" dirty="0">
                <a:solidFill>
                  <a:schemeClr val="bg1"/>
                </a:solidFill>
              </a:rPr>
              <a:t>)</a:t>
            </a:r>
            <a:r>
              <a:rPr lang="en-IN" b="1" dirty="0" err="1">
                <a:solidFill>
                  <a:schemeClr val="bg1"/>
                </a:solidFill>
              </a:rPr>
              <a:t>context.getBean</a:t>
            </a:r>
            <a:r>
              <a:rPr lang="en-IN" b="1" dirty="0">
                <a:solidFill>
                  <a:schemeClr val="bg1"/>
                </a:solidFill>
              </a:rPr>
              <a:t>(</a:t>
            </a:r>
            <a:r>
              <a:rPr lang="en-IN" b="1" dirty="0" err="1">
                <a:solidFill>
                  <a:schemeClr val="bg1"/>
                </a:solidFill>
              </a:rPr>
              <a:t>name:ItDeptBean</a:t>
            </a:r>
            <a:r>
              <a:rPr lang="en-IN" b="1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883D7D-CA89-6211-4F66-44D291AED223}"/>
              </a:ext>
            </a:extLst>
          </p:cNvPr>
          <p:cNvSpPr txBox="1"/>
          <p:nvPr/>
        </p:nvSpPr>
        <p:spPr>
          <a:xfrm>
            <a:off x="131472" y="2913627"/>
            <a:ext cx="9012527" cy="17851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1400" b="1" dirty="0">
                <a:solidFill>
                  <a:schemeClr val="tx1"/>
                </a:solidFill>
              </a:rPr>
              <a:t>import </a:t>
            </a:r>
            <a:r>
              <a:rPr lang="en-IN" sz="1400" b="1" dirty="0" err="1">
                <a:solidFill>
                  <a:schemeClr val="tx1"/>
                </a:solidFill>
              </a:rPr>
              <a:t>org.springframework.context.annotation.Configuration</a:t>
            </a:r>
            <a:r>
              <a:rPr lang="en-IN" sz="1400" b="1" dirty="0">
                <a:solidFill>
                  <a:schemeClr val="tx1"/>
                </a:solidFill>
              </a:rPr>
              <a:t>;</a:t>
            </a:r>
          </a:p>
          <a:p>
            <a:r>
              <a:rPr lang="en-IN" sz="1600" b="1" dirty="0">
                <a:solidFill>
                  <a:schemeClr val="tx1"/>
                </a:solidFill>
              </a:rPr>
              <a:t>@Configuration</a:t>
            </a:r>
          </a:p>
          <a:p>
            <a:r>
              <a:rPr lang="en-IN" sz="1600" b="1" dirty="0">
                <a:solidFill>
                  <a:schemeClr val="tx1"/>
                </a:solidFill>
              </a:rPr>
              <a:t>public class </a:t>
            </a:r>
            <a:r>
              <a:rPr lang="en-IN" sz="1600" b="1" dirty="0" err="1">
                <a:solidFill>
                  <a:schemeClr val="tx1"/>
                </a:solidFill>
              </a:rPr>
              <a:t>AppConfig</a:t>
            </a:r>
            <a:r>
              <a:rPr lang="en-IN" sz="1600" b="1" dirty="0">
                <a:solidFill>
                  <a:schemeClr val="tx1"/>
                </a:solidFill>
              </a:rPr>
              <a:t>{</a:t>
            </a:r>
          </a:p>
          <a:p>
            <a:r>
              <a:rPr lang="en-IN" sz="1600" b="1" dirty="0">
                <a:solidFill>
                  <a:schemeClr val="tx1"/>
                </a:solidFill>
              </a:rPr>
              <a:t>@Bean(name</a:t>
            </a:r>
            <a:r>
              <a:rPr lang="en-IN" sz="1600" b="1" dirty="0"/>
              <a:t> ="</a:t>
            </a:r>
            <a:r>
              <a:rPr lang="en-IN" sz="1600" b="1" dirty="0" err="1"/>
              <a:t>ITDeptBean</a:t>
            </a:r>
            <a:r>
              <a:rPr lang="en-IN" sz="1600" b="1" dirty="0"/>
              <a:t>")</a:t>
            </a:r>
            <a:endParaRPr lang="en-IN" sz="1600" b="1" dirty="0">
              <a:solidFill>
                <a:schemeClr val="tx1"/>
              </a:solidFill>
            </a:endParaRPr>
          </a:p>
          <a:p>
            <a:r>
              <a:rPr lang="en-IN" sz="1600" b="1" dirty="0">
                <a:solidFill>
                  <a:schemeClr val="tx1"/>
                </a:solidFill>
              </a:rPr>
              <a:t>public Dept </a:t>
            </a:r>
            <a:r>
              <a:rPr lang="en-IN" sz="1600" b="1" dirty="0" err="1">
                <a:solidFill>
                  <a:schemeClr val="tx1"/>
                </a:solidFill>
              </a:rPr>
              <a:t>getDept</a:t>
            </a:r>
            <a:r>
              <a:rPr lang="en-IN" sz="1600" b="1" dirty="0">
                <a:solidFill>
                  <a:schemeClr val="tx1"/>
                </a:solidFill>
              </a:rPr>
              <a:t>(){</a:t>
            </a:r>
          </a:p>
          <a:p>
            <a:r>
              <a:rPr lang="en-IN" sz="1600" b="1" dirty="0">
                <a:solidFill>
                  <a:schemeClr val="tx1"/>
                </a:solidFill>
              </a:rPr>
              <a:t>return new </a:t>
            </a:r>
            <a:r>
              <a:rPr lang="en-IN" sz="1600" b="1" dirty="0" err="1">
                <a:solidFill>
                  <a:schemeClr val="tx1"/>
                </a:solidFill>
              </a:rPr>
              <a:t>ITDept</a:t>
            </a:r>
            <a:r>
              <a:rPr lang="en-IN" sz="1600" b="1" dirty="0">
                <a:solidFill>
                  <a:schemeClr val="tx1"/>
                </a:solidFill>
              </a:rPr>
              <a:t>();</a:t>
            </a:r>
          </a:p>
          <a:p>
            <a:r>
              <a:rPr lang="en-IN" sz="1600" b="1" dirty="0">
                <a:solidFill>
                  <a:schemeClr val="tx1"/>
                </a:solidFill>
              </a:rPr>
              <a:t>}}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BEA9F2-F3F4-12E4-7EE8-98864548BA78}"/>
              </a:ext>
            </a:extLst>
          </p:cNvPr>
          <p:cNvSpPr txBox="1"/>
          <p:nvPr/>
        </p:nvSpPr>
        <p:spPr>
          <a:xfrm>
            <a:off x="101600" y="4734156"/>
            <a:ext cx="9042400" cy="13849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1400" b="1" dirty="0"/>
              <a:t>main()</a:t>
            </a:r>
          </a:p>
          <a:p>
            <a:r>
              <a:rPr lang="en-IN" sz="1400" b="1" dirty="0"/>
              <a:t>{</a:t>
            </a:r>
          </a:p>
          <a:p>
            <a:r>
              <a:rPr lang="en-IN" sz="1400" b="1" dirty="0" err="1"/>
              <a:t>ConfigurableApplicationContext</a:t>
            </a:r>
            <a:r>
              <a:rPr lang="en-IN" sz="1400" b="1" dirty="0"/>
              <a:t> context=</a:t>
            </a:r>
            <a:r>
              <a:rPr lang="en-IN" sz="1400" b="1" dirty="0" err="1"/>
              <a:t>SpringApplication.run</a:t>
            </a:r>
            <a:r>
              <a:rPr lang="en-IN" sz="1400" b="1" dirty="0"/>
              <a:t>(</a:t>
            </a:r>
            <a:r>
              <a:rPr lang="en-IN" sz="1400" b="1" dirty="0" err="1"/>
              <a:t>AnnotationsApplication.class,args</a:t>
            </a:r>
            <a:r>
              <a:rPr lang="en-IN" sz="1400" b="1" dirty="0"/>
              <a:t>);		</a:t>
            </a:r>
          </a:p>
          <a:p>
            <a:r>
              <a:rPr lang="en-IN" sz="1400" b="1" dirty="0" err="1"/>
              <a:t>ItDept</a:t>
            </a:r>
            <a:r>
              <a:rPr lang="en-IN" sz="1400" b="1" dirty="0"/>
              <a:t> </a:t>
            </a:r>
            <a:r>
              <a:rPr lang="en-IN" sz="1400" b="1" dirty="0" err="1"/>
              <a:t>ob</a:t>
            </a:r>
            <a:r>
              <a:rPr lang="en-IN" sz="1400" b="1" dirty="0"/>
              <a:t>=</a:t>
            </a:r>
            <a:r>
              <a:rPr lang="en-IN" sz="1400" b="1" dirty="0" err="1"/>
              <a:t>context.getBean</a:t>
            </a:r>
            <a:r>
              <a:rPr lang="en-IN" sz="1400" b="1" dirty="0"/>
              <a:t>(</a:t>
            </a:r>
            <a:r>
              <a:rPr lang="en-IN" sz="1400" b="1" dirty="0" err="1"/>
              <a:t>name:ItDeptBean</a:t>
            </a:r>
            <a:r>
              <a:rPr lang="en-IN" sz="1400" b="1" dirty="0"/>
              <a:t>);</a:t>
            </a:r>
          </a:p>
          <a:p>
            <a:r>
              <a:rPr lang="en-IN" sz="1400" b="1" dirty="0" err="1"/>
              <a:t>System.out.println</a:t>
            </a:r>
            <a:r>
              <a:rPr lang="en-IN" sz="1400" b="1" dirty="0"/>
              <a:t>(</a:t>
            </a:r>
            <a:r>
              <a:rPr lang="en-IN" sz="1400" b="1" dirty="0" err="1"/>
              <a:t>ob.getDept</a:t>
            </a:r>
            <a:r>
              <a:rPr lang="en-IN" sz="1400" b="1" dirty="0"/>
              <a:t>());</a:t>
            </a:r>
          </a:p>
          <a:p>
            <a:r>
              <a:rPr lang="en-IN" sz="14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7956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D8FC8-28C8-EB4F-CF55-C1A1F16F8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7023"/>
            <a:ext cx="7886700" cy="26828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effectLst/>
                <a:latin typeface="Arial" panose="020B0604020202020204" pitchFamily="34" charset="0"/>
              </a:rPr>
              <a:t>@Component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30E14-4B18-58D5-670A-DEA945D3C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962" y="567623"/>
            <a:ext cx="8996802" cy="4819221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C00000"/>
                </a:solidFill>
              </a:rPr>
              <a:t>@Component </a:t>
            </a:r>
            <a:r>
              <a:rPr lang="en-US" dirty="0"/>
              <a:t>annotation tells that an annotated class is a </a:t>
            </a:r>
            <a:r>
              <a:rPr lang="en-US" dirty="0">
                <a:solidFill>
                  <a:srgbClr val="000099"/>
                </a:solidFill>
              </a:rPr>
              <a:t>Spring bean or a spring component</a:t>
            </a:r>
          </a:p>
          <a:p>
            <a:pPr algn="just"/>
            <a:r>
              <a:rPr lang="en-US" dirty="0"/>
              <a:t>In this case, the </a:t>
            </a:r>
            <a:r>
              <a:rPr lang="en-US" dirty="0">
                <a:solidFill>
                  <a:srgbClr val="C00000"/>
                </a:solidFill>
              </a:rPr>
              <a:t>spring container</a:t>
            </a:r>
            <a:r>
              <a:rPr lang="en-US" dirty="0"/>
              <a:t> </a:t>
            </a:r>
            <a:r>
              <a:rPr lang="en-US" dirty="0">
                <a:solidFill>
                  <a:srgbClr val="000099"/>
                </a:solidFill>
              </a:rPr>
              <a:t>automatically create a spring bean</a:t>
            </a:r>
            <a:r>
              <a:rPr lang="en-US" dirty="0"/>
              <a:t> (i.e. spring container </a:t>
            </a:r>
            <a:r>
              <a:rPr lang="en-US" dirty="0">
                <a:solidFill>
                  <a:srgbClr val="C00000"/>
                </a:solidFill>
              </a:rPr>
              <a:t>creates an object </a:t>
            </a:r>
            <a:r>
              <a:rPr lang="en-US" dirty="0"/>
              <a:t>to the class and </a:t>
            </a:r>
            <a:r>
              <a:rPr lang="en-US" dirty="0">
                <a:solidFill>
                  <a:srgbClr val="C00000"/>
                </a:solidFill>
              </a:rPr>
              <a:t>manages it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05737F-D565-A8EC-3404-AECB7DB34968}"/>
              </a:ext>
            </a:extLst>
          </p:cNvPr>
          <p:cNvSpPr txBox="1"/>
          <p:nvPr/>
        </p:nvSpPr>
        <p:spPr>
          <a:xfrm>
            <a:off x="536884" y="2804545"/>
            <a:ext cx="6541801" cy="184665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sz="1600" b="1" dirty="0"/>
              <a:t>//create a class</a:t>
            </a:r>
          </a:p>
          <a:p>
            <a:r>
              <a:rPr lang="en-IN" sz="1600" b="1" dirty="0"/>
              <a:t>@Component</a:t>
            </a:r>
          </a:p>
          <a:p>
            <a:r>
              <a:rPr lang="en-IN" sz="1600" b="1" dirty="0"/>
              <a:t>public class </a:t>
            </a:r>
            <a:r>
              <a:rPr lang="en-IN" sz="1600" b="1" dirty="0" err="1"/>
              <a:t>DeptController</a:t>
            </a:r>
            <a:r>
              <a:rPr lang="en-IN" sz="1600" b="1" dirty="0"/>
              <a:t>{</a:t>
            </a:r>
          </a:p>
          <a:p>
            <a:r>
              <a:rPr lang="en-IN" sz="1600" b="1" dirty="0"/>
              <a:t>public String </a:t>
            </a:r>
            <a:r>
              <a:rPr lang="en-IN" sz="1600" b="1" dirty="0" err="1"/>
              <a:t>getDept</a:t>
            </a:r>
            <a:r>
              <a:rPr lang="en-IN" sz="1600" b="1" dirty="0"/>
              <a:t>(){</a:t>
            </a:r>
          </a:p>
          <a:p>
            <a:r>
              <a:rPr lang="en-IN" sz="1600" b="1" dirty="0"/>
              <a:t>return "its the Department controller";</a:t>
            </a:r>
          </a:p>
          <a:p>
            <a:r>
              <a:rPr lang="en-IN" sz="1600" b="1" dirty="0"/>
              <a:t>}</a:t>
            </a:r>
          </a:p>
          <a:p>
            <a:r>
              <a:rPr lang="en-IN" sz="1600" b="1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C1D696-E0DC-1E21-F554-83348DA63337}"/>
              </a:ext>
            </a:extLst>
          </p:cNvPr>
          <p:cNvSpPr txBox="1"/>
          <p:nvPr/>
        </p:nvSpPr>
        <p:spPr>
          <a:xfrm>
            <a:off x="32619" y="4884059"/>
            <a:ext cx="9111380" cy="15388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IN" sz="1600" b="1" dirty="0"/>
              <a:t>main()</a:t>
            </a:r>
          </a:p>
          <a:p>
            <a:r>
              <a:rPr lang="en-IN" sz="1600" b="1" dirty="0"/>
              <a:t>{</a:t>
            </a:r>
          </a:p>
          <a:p>
            <a:r>
              <a:rPr lang="en-IN" sz="1400" b="1" dirty="0">
                <a:solidFill>
                  <a:srgbClr val="C00000"/>
                </a:solidFill>
              </a:rPr>
              <a:t>var </a:t>
            </a:r>
            <a:r>
              <a:rPr lang="en-IN" sz="1400" b="1" dirty="0" err="1">
                <a:solidFill>
                  <a:srgbClr val="C00000"/>
                </a:solidFill>
              </a:rPr>
              <a:t>context:ConfigurableApplicationContext</a:t>
            </a:r>
            <a:r>
              <a:rPr lang="en-IN" sz="1400" b="1" dirty="0">
                <a:solidFill>
                  <a:srgbClr val="C00000"/>
                </a:solidFill>
              </a:rPr>
              <a:t>=</a:t>
            </a:r>
            <a:r>
              <a:rPr lang="en-IN" sz="1400" b="1" dirty="0" err="1">
                <a:solidFill>
                  <a:srgbClr val="C00000"/>
                </a:solidFill>
              </a:rPr>
              <a:t>SpringApplication.run</a:t>
            </a:r>
            <a:r>
              <a:rPr lang="en-IN" sz="1400" b="1" dirty="0">
                <a:solidFill>
                  <a:srgbClr val="C00000"/>
                </a:solidFill>
              </a:rPr>
              <a:t>(</a:t>
            </a:r>
            <a:r>
              <a:rPr lang="en-IN" sz="1400" b="1" dirty="0" err="1">
                <a:solidFill>
                  <a:srgbClr val="C00000"/>
                </a:solidFill>
              </a:rPr>
              <a:t>SpringAnnotationsApplicatoin.class,args</a:t>
            </a:r>
            <a:r>
              <a:rPr lang="en-IN" sz="1400" b="1" dirty="0">
                <a:solidFill>
                  <a:srgbClr val="C00000"/>
                </a:solidFill>
              </a:rPr>
              <a:t>);</a:t>
            </a:r>
          </a:p>
          <a:p>
            <a:r>
              <a:rPr lang="en-IN" sz="1600" b="1" dirty="0" err="1"/>
              <a:t>BookController</a:t>
            </a:r>
            <a:r>
              <a:rPr lang="en-IN" sz="1600" b="1" dirty="0"/>
              <a:t> </a:t>
            </a:r>
            <a:r>
              <a:rPr lang="en-IN" sz="1600" b="1" dirty="0" err="1"/>
              <a:t>ob</a:t>
            </a:r>
            <a:r>
              <a:rPr lang="en-IN" sz="1600" b="1" dirty="0"/>
              <a:t>=</a:t>
            </a:r>
            <a:r>
              <a:rPr lang="en-IN" sz="1600" b="1" dirty="0" err="1"/>
              <a:t>context.getBean</a:t>
            </a:r>
            <a:r>
              <a:rPr lang="en-IN" sz="1600" b="1" dirty="0"/>
              <a:t>(</a:t>
            </a:r>
            <a:r>
              <a:rPr lang="en-IN" sz="1600" b="1" dirty="0" err="1"/>
              <a:t>DeptController.class</a:t>
            </a:r>
            <a:r>
              <a:rPr lang="en-IN" sz="1600" b="1" dirty="0"/>
              <a:t>);</a:t>
            </a:r>
          </a:p>
          <a:p>
            <a:r>
              <a:rPr lang="en-IN" sz="1600" b="1" dirty="0" err="1"/>
              <a:t>System.out.println</a:t>
            </a:r>
            <a:r>
              <a:rPr lang="en-IN" sz="1600" b="1" dirty="0"/>
              <a:t>(</a:t>
            </a:r>
            <a:r>
              <a:rPr lang="en-IN" sz="1600" b="1" dirty="0" err="1"/>
              <a:t>ob.getDept</a:t>
            </a:r>
            <a:r>
              <a:rPr lang="en-IN" sz="1600" b="1" dirty="0"/>
              <a:t>());</a:t>
            </a:r>
          </a:p>
          <a:p>
            <a:r>
              <a:rPr lang="en-IN" sz="16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4704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D8FC8-28C8-EB4F-CF55-C1A1F16F8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7023"/>
            <a:ext cx="7886700" cy="26828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effectLst/>
                <a:latin typeface="Arial" panose="020B0604020202020204" pitchFamily="34" charset="0"/>
              </a:rPr>
              <a:t>@Autowired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30E14-4B18-58D5-670A-DEA945D3C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962" y="567623"/>
            <a:ext cx="8996802" cy="947141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00000"/>
              </a:lnSpc>
              <a:spcAft>
                <a:spcPts val="100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The </a:t>
            </a:r>
            <a:r>
              <a:rPr lang="en-US" sz="2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@Autowired 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annotation is used to </a:t>
            </a:r>
            <a:r>
              <a:rPr lang="en-US" sz="2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inject the bean automatically</a:t>
            </a:r>
          </a:p>
          <a:p>
            <a:pPr algn="just">
              <a:lnSpc>
                <a:spcPct val="100000"/>
              </a:lnSpc>
              <a:spcAft>
                <a:spcPts val="100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It is used in </a:t>
            </a:r>
            <a:r>
              <a:rPr lang="en-US" sz="24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construction injection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, </a:t>
            </a:r>
            <a:r>
              <a:rPr lang="en-US" sz="2400" b="1" dirty="0">
                <a:solidFill>
                  <a:srgbClr val="00009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setter injection 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and </a:t>
            </a:r>
            <a:r>
              <a:rPr lang="en-US" sz="2400" b="1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field 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injection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73658B-BAF6-3C65-0459-DCDE0B2D5266}"/>
              </a:ext>
            </a:extLst>
          </p:cNvPr>
          <p:cNvSpPr txBox="1"/>
          <p:nvPr/>
        </p:nvSpPr>
        <p:spPr>
          <a:xfrm>
            <a:off x="97272" y="2390045"/>
            <a:ext cx="459509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@Component</a:t>
            </a:r>
          </a:p>
          <a:p>
            <a:r>
              <a:rPr lang="en-IN" dirty="0"/>
              <a:t>public class </a:t>
            </a:r>
            <a:r>
              <a:rPr lang="en-IN" dirty="0" err="1"/>
              <a:t>ItDept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public String </a:t>
            </a:r>
            <a:r>
              <a:rPr lang="en-IN" dirty="0" err="1"/>
              <a:t>getDept</a:t>
            </a:r>
            <a:r>
              <a:rPr lang="en-IN" dirty="0"/>
              <a:t>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return "IT Department";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2CBAF3-4C13-59C6-766A-7089661C2A20}"/>
              </a:ext>
            </a:extLst>
          </p:cNvPr>
          <p:cNvSpPr txBox="1"/>
          <p:nvPr/>
        </p:nvSpPr>
        <p:spPr>
          <a:xfrm>
            <a:off x="4692362" y="1657075"/>
            <a:ext cx="445163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@Component</a:t>
            </a:r>
          </a:p>
          <a:p>
            <a:r>
              <a:rPr lang="en-IN" dirty="0"/>
              <a:t>public class </a:t>
            </a:r>
            <a:r>
              <a:rPr lang="en-IN" dirty="0" err="1"/>
              <a:t>DeptController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private </a:t>
            </a:r>
            <a:r>
              <a:rPr lang="en-IN" dirty="0" err="1"/>
              <a:t>ItDept</a:t>
            </a:r>
            <a:r>
              <a:rPr lang="en-IN" dirty="0"/>
              <a:t> </a:t>
            </a:r>
            <a:r>
              <a:rPr lang="en-IN" dirty="0" err="1"/>
              <a:t>ob</a:t>
            </a:r>
            <a:r>
              <a:rPr lang="en-IN" dirty="0"/>
              <a:t>;</a:t>
            </a:r>
          </a:p>
          <a:p>
            <a:r>
              <a:rPr lang="en-IN" dirty="0">
                <a:solidFill>
                  <a:srgbClr val="C00000"/>
                </a:solidFill>
              </a:rPr>
              <a:t>@Autowired</a:t>
            </a:r>
          </a:p>
          <a:p>
            <a:r>
              <a:rPr lang="en-IN" dirty="0">
                <a:solidFill>
                  <a:srgbClr val="C00000"/>
                </a:solidFill>
              </a:rPr>
              <a:t>public </a:t>
            </a:r>
            <a:r>
              <a:rPr lang="en-IN" dirty="0" err="1">
                <a:solidFill>
                  <a:srgbClr val="C00000"/>
                </a:solidFill>
              </a:rPr>
              <a:t>DeptController</a:t>
            </a:r>
            <a:r>
              <a:rPr lang="en-IN" dirty="0">
                <a:solidFill>
                  <a:srgbClr val="C00000"/>
                </a:solidFill>
              </a:rPr>
              <a:t>(</a:t>
            </a:r>
            <a:r>
              <a:rPr lang="en-IN" dirty="0" err="1">
                <a:solidFill>
                  <a:srgbClr val="C00000"/>
                </a:solidFill>
              </a:rPr>
              <a:t>ItDept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 err="1">
                <a:solidFill>
                  <a:srgbClr val="C00000"/>
                </a:solidFill>
              </a:rPr>
              <a:t>ob</a:t>
            </a:r>
            <a:r>
              <a:rPr lang="en-IN" dirty="0">
                <a:solidFill>
                  <a:srgbClr val="C00000"/>
                </a:solidFill>
              </a:rPr>
              <a:t>)</a:t>
            </a:r>
          </a:p>
          <a:p>
            <a:r>
              <a:rPr lang="en-IN" dirty="0">
                <a:solidFill>
                  <a:srgbClr val="C00000"/>
                </a:solidFill>
              </a:rPr>
              <a:t>{</a:t>
            </a:r>
          </a:p>
          <a:p>
            <a:r>
              <a:rPr lang="en-IN" dirty="0" err="1">
                <a:solidFill>
                  <a:srgbClr val="C00000"/>
                </a:solidFill>
              </a:rPr>
              <a:t>this.ob</a:t>
            </a:r>
            <a:r>
              <a:rPr lang="en-IN" dirty="0">
                <a:solidFill>
                  <a:srgbClr val="C00000"/>
                </a:solidFill>
              </a:rPr>
              <a:t>=</a:t>
            </a:r>
            <a:r>
              <a:rPr lang="en-IN" dirty="0" err="1">
                <a:solidFill>
                  <a:srgbClr val="C00000"/>
                </a:solidFill>
              </a:rPr>
              <a:t>ob</a:t>
            </a:r>
            <a:r>
              <a:rPr lang="en-IN" dirty="0">
                <a:solidFill>
                  <a:srgbClr val="C00000"/>
                </a:solidFill>
              </a:rPr>
              <a:t>;</a:t>
            </a:r>
          </a:p>
          <a:p>
            <a:r>
              <a:rPr lang="en-IN" dirty="0">
                <a:solidFill>
                  <a:srgbClr val="C00000"/>
                </a:solidFill>
              </a:rPr>
              <a:t>}</a:t>
            </a:r>
          </a:p>
          <a:p>
            <a:r>
              <a:rPr lang="en-IN" dirty="0"/>
              <a:t>public String </a:t>
            </a:r>
            <a:r>
              <a:rPr lang="en-IN" dirty="0" err="1"/>
              <a:t>getDept</a:t>
            </a:r>
            <a:r>
              <a:rPr lang="en-IN" dirty="0"/>
              <a:t>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return </a:t>
            </a:r>
            <a:r>
              <a:rPr lang="en-IN" dirty="0" err="1"/>
              <a:t>ob.getDept</a:t>
            </a:r>
            <a:r>
              <a:rPr lang="en-IN" dirty="0"/>
              <a:t>();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3C824C-A282-63BF-F2E2-CECEA2C85AE4}"/>
              </a:ext>
            </a:extLst>
          </p:cNvPr>
          <p:cNvSpPr txBox="1"/>
          <p:nvPr/>
        </p:nvSpPr>
        <p:spPr>
          <a:xfrm>
            <a:off x="0" y="4844765"/>
            <a:ext cx="896041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main()</a:t>
            </a:r>
          </a:p>
          <a:p>
            <a:r>
              <a:rPr lang="en-IN" dirty="0"/>
              <a:t>{</a:t>
            </a:r>
          </a:p>
          <a:p>
            <a:r>
              <a:rPr lang="en-IN" dirty="0" err="1">
                <a:solidFill>
                  <a:srgbClr val="000099"/>
                </a:solidFill>
              </a:rPr>
              <a:t>ConfigurableApplicationContext</a:t>
            </a:r>
            <a:r>
              <a:rPr lang="en-IN" dirty="0">
                <a:solidFill>
                  <a:srgbClr val="000099"/>
                </a:solidFill>
              </a:rPr>
              <a:t> context=</a:t>
            </a:r>
            <a:r>
              <a:rPr lang="en-IN" dirty="0" err="1">
                <a:solidFill>
                  <a:srgbClr val="000099"/>
                </a:solidFill>
              </a:rPr>
              <a:t>SpringApplication.run</a:t>
            </a:r>
            <a:r>
              <a:rPr lang="en-IN" dirty="0">
                <a:solidFill>
                  <a:srgbClr val="000099"/>
                </a:solidFill>
              </a:rPr>
              <a:t>(</a:t>
            </a:r>
            <a:r>
              <a:rPr lang="en-IN" dirty="0" err="1">
                <a:solidFill>
                  <a:srgbClr val="000099"/>
                </a:solidFill>
              </a:rPr>
              <a:t>AnnotationsApplication.class,args</a:t>
            </a:r>
            <a:r>
              <a:rPr lang="en-IN" dirty="0">
                <a:solidFill>
                  <a:srgbClr val="000099"/>
                </a:solidFill>
              </a:rPr>
              <a:t>);</a:t>
            </a:r>
            <a:r>
              <a:rPr lang="en-IN" dirty="0"/>
              <a:t>		</a:t>
            </a:r>
          </a:p>
          <a:p>
            <a:r>
              <a:rPr lang="en-IN" dirty="0" err="1"/>
              <a:t>DeptController</a:t>
            </a:r>
            <a:r>
              <a:rPr lang="en-IN" dirty="0"/>
              <a:t> ob1=(</a:t>
            </a:r>
            <a:r>
              <a:rPr lang="en-IN" dirty="0" err="1"/>
              <a:t>DeptController</a:t>
            </a:r>
            <a:r>
              <a:rPr lang="en-IN" dirty="0"/>
              <a:t>)</a:t>
            </a:r>
            <a:r>
              <a:rPr lang="en-IN" dirty="0" err="1"/>
              <a:t>context.getBean</a:t>
            </a:r>
            <a:r>
              <a:rPr lang="en-IN" dirty="0"/>
              <a:t>(</a:t>
            </a:r>
            <a:r>
              <a:rPr lang="en-IN" dirty="0" err="1">
                <a:solidFill>
                  <a:srgbClr val="000099"/>
                </a:solidFill>
              </a:rPr>
              <a:t>name:deptController</a:t>
            </a:r>
            <a:r>
              <a:rPr lang="en-IN" dirty="0"/>
              <a:t>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(ob1.getDept());</a:t>
            </a:r>
          </a:p>
          <a:p>
            <a:r>
              <a:rPr lang="en-IN" dirty="0"/>
              <a:t>}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EFB328-E172-64CA-0511-4777162FB6BB}"/>
              </a:ext>
            </a:extLst>
          </p:cNvPr>
          <p:cNvSpPr/>
          <p:nvPr/>
        </p:nvSpPr>
        <p:spPr>
          <a:xfrm>
            <a:off x="360218" y="1693786"/>
            <a:ext cx="3241964" cy="5172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Constructor Injection</a:t>
            </a:r>
          </a:p>
        </p:txBody>
      </p:sp>
    </p:spTree>
    <p:extLst>
      <p:ext uri="{BB962C8B-B14F-4D97-AF65-F5344CB8AC3E}">
        <p14:creationId xmlns:p14="http://schemas.microsoft.com/office/powerpoint/2010/main" val="244886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3" grpId="0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D8FC8-28C8-EB4F-CF55-C1A1F16F8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7023"/>
            <a:ext cx="7886700" cy="26828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effectLst/>
                <a:latin typeface="Arial" panose="020B0604020202020204" pitchFamily="34" charset="0"/>
              </a:rPr>
              <a:t>@Autowired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30E14-4B18-58D5-670A-DEA945D3C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962" y="567623"/>
            <a:ext cx="8996802" cy="947141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00000"/>
              </a:lnSpc>
              <a:spcAft>
                <a:spcPts val="100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The </a:t>
            </a:r>
            <a:r>
              <a:rPr lang="en-US" sz="2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@Autowired 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annotation is used to </a:t>
            </a:r>
            <a:r>
              <a:rPr lang="en-US" sz="2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inject the bean automatically</a:t>
            </a:r>
          </a:p>
          <a:p>
            <a:pPr algn="just">
              <a:lnSpc>
                <a:spcPct val="100000"/>
              </a:lnSpc>
              <a:spcAft>
                <a:spcPts val="100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It is used in </a:t>
            </a:r>
            <a:r>
              <a:rPr lang="en-US" sz="2400" b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construction injection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, </a:t>
            </a:r>
            <a:r>
              <a:rPr lang="en-US" sz="2400" b="1" dirty="0">
                <a:solidFill>
                  <a:srgbClr val="00009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setter injection 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and </a:t>
            </a:r>
            <a:r>
              <a:rPr lang="en-US" sz="2400" b="1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field inj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ection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73658B-BAF6-3C65-0459-DCDE0B2D5266}"/>
              </a:ext>
            </a:extLst>
          </p:cNvPr>
          <p:cNvSpPr txBox="1"/>
          <p:nvPr/>
        </p:nvSpPr>
        <p:spPr>
          <a:xfrm>
            <a:off x="97272" y="2390045"/>
            <a:ext cx="459509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@Component</a:t>
            </a:r>
          </a:p>
          <a:p>
            <a:r>
              <a:rPr lang="en-IN" dirty="0"/>
              <a:t>public class </a:t>
            </a:r>
            <a:r>
              <a:rPr lang="en-IN" dirty="0" err="1"/>
              <a:t>ItDept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public String </a:t>
            </a:r>
            <a:r>
              <a:rPr lang="en-IN" dirty="0" err="1"/>
              <a:t>getDept</a:t>
            </a:r>
            <a:r>
              <a:rPr lang="en-IN" dirty="0"/>
              <a:t>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return "IT Department";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2CBAF3-4C13-59C6-766A-7089661C2A20}"/>
              </a:ext>
            </a:extLst>
          </p:cNvPr>
          <p:cNvSpPr txBox="1"/>
          <p:nvPr/>
        </p:nvSpPr>
        <p:spPr>
          <a:xfrm>
            <a:off x="4692362" y="1443841"/>
            <a:ext cx="445163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@Component</a:t>
            </a:r>
          </a:p>
          <a:p>
            <a:r>
              <a:rPr lang="en-IN" dirty="0"/>
              <a:t>public class </a:t>
            </a:r>
            <a:r>
              <a:rPr lang="en-IN" dirty="0" err="1"/>
              <a:t>DeptController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private </a:t>
            </a:r>
            <a:r>
              <a:rPr lang="en-IN" dirty="0" err="1"/>
              <a:t>ItDept</a:t>
            </a:r>
            <a:r>
              <a:rPr lang="en-IN" dirty="0"/>
              <a:t> </a:t>
            </a:r>
            <a:r>
              <a:rPr lang="en-IN" dirty="0" err="1"/>
              <a:t>ob</a:t>
            </a:r>
            <a:r>
              <a:rPr lang="en-IN" dirty="0"/>
              <a:t>;</a:t>
            </a:r>
          </a:p>
          <a:p>
            <a:r>
              <a:rPr lang="en-IN" dirty="0">
                <a:solidFill>
                  <a:srgbClr val="C00000"/>
                </a:solidFill>
              </a:rPr>
              <a:t>@Autowired</a:t>
            </a:r>
          </a:p>
          <a:p>
            <a:r>
              <a:rPr lang="en-IN" dirty="0">
                <a:solidFill>
                  <a:srgbClr val="C00000"/>
                </a:solidFill>
              </a:rPr>
              <a:t>public String </a:t>
            </a:r>
            <a:r>
              <a:rPr lang="en-IN" dirty="0" err="1">
                <a:solidFill>
                  <a:srgbClr val="C00000"/>
                </a:solidFill>
              </a:rPr>
              <a:t>setDept</a:t>
            </a:r>
            <a:r>
              <a:rPr lang="en-IN" dirty="0">
                <a:solidFill>
                  <a:srgbClr val="C00000"/>
                </a:solidFill>
              </a:rPr>
              <a:t>(</a:t>
            </a:r>
            <a:r>
              <a:rPr lang="en-IN" dirty="0" err="1">
                <a:solidFill>
                  <a:srgbClr val="C00000"/>
                </a:solidFill>
              </a:rPr>
              <a:t>ItDept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 err="1">
                <a:solidFill>
                  <a:srgbClr val="C00000"/>
                </a:solidFill>
              </a:rPr>
              <a:t>ob</a:t>
            </a:r>
            <a:r>
              <a:rPr lang="en-IN" dirty="0">
                <a:solidFill>
                  <a:srgbClr val="C00000"/>
                </a:solidFill>
              </a:rPr>
              <a:t>)</a:t>
            </a:r>
          </a:p>
          <a:p>
            <a:r>
              <a:rPr lang="en-IN" dirty="0">
                <a:solidFill>
                  <a:srgbClr val="C00000"/>
                </a:solidFill>
              </a:rPr>
              <a:t>{</a:t>
            </a:r>
          </a:p>
          <a:p>
            <a:r>
              <a:rPr lang="en-IN" dirty="0" err="1">
                <a:solidFill>
                  <a:srgbClr val="C00000"/>
                </a:solidFill>
              </a:rPr>
              <a:t>this.ob</a:t>
            </a:r>
            <a:r>
              <a:rPr lang="en-IN" dirty="0">
                <a:solidFill>
                  <a:srgbClr val="C00000"/>
                </a:solidFill>
              </a:rPr>
              <a:t>=</a:t>
            </a:r>
            <a:r>
              <a:rPr lang="en-IN" dirty="0" err="1">
                <a:solidFill>
                  <a:srgbClr val="C00000"/>
                </a:solidFill>
              </a:rPr>
              <a:t>ob</a:t>
            </a:r>
            <a:r>
              <a:rPr lang="en-IN" dirty="0">
                <a:solidFill>
                  <a:srgbClr val="C00000"/>
                </a:solidFill>
              </a:rPr>
              <a:t>;</a:t>
            </a:r>
          </a:p>
          <a:p>
            <a:r>
              <a:rPr lang="en-IN" dirty="0">
                <a:solidFill>
                  <a:srgbClr val="C00000"/>
                </a:solidFill>
              </a:rPr>
              <a:t>}</a:t>
            </a:r>
          </a:p>
          <a:p>
            <a:r>
              <a:rPr lang="en-IN" dirty="0"/>
              <a:t>public String </a:t>
            </a:r>
            <a:r>
              <a:rPr lang="en-IN" dirty="0" err="1"/>
              <a:t>getDept</a:t>
            </a:r>
            <a:r>
              <a:rPr lang="en-IN" dirty="0"/>
              <a:t>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return </a:t>
            </a:r>
            <a:r>
              <a:rPr lang="en-IN" dirty="0" err="1"/>
              <a:t>ob.getDept</a:t>
            </a:r>
            <a:r>
              <a:rPr lang="en-IN" dirty="0"/>
              <a:t>();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3C824C-A282-63BF-F2E2-CECEA2C85AE4}"/>
              </a:ext>
            </a:extLst>
          </p:cNvPr>
          <p:cNvSpPr txBox="1"/>
          <p:nvPr/>
        </p:nvSpPr>
        <p:spPr>
          <a:xfrm>
            <a:off x="0" y="4844765"/>
            <a:ext cx="896041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main()</a:t>
            </a:r>
          </a:p>
          <a:p>
            <a:r>
              <a:rPr lang="en-IN" dirty="0"/>
              <a:t>{</a:t>
            </a:r>
          </a:p>
          <a:p>
            <a:r>
              <a:rPr lang="en-IN" dirty="0" err="1">
                <a:solidFill>
                  <a:srgbClr val="000099"/>
                </a:solidFill>
              </a:rPr>
              <a:t>ConfigurableApplicationContext</a:t>
            </a:r>
            <a:r>
              <a:rPr lang="en-IN" dirty="0">
                <a:solidFill>
                  <a:srgbClr val="000099"/>
                </a:solidFill>
              </a:rPr>
              <a:t> context=</a:t>
            </a:r>
            <a:r>
              <a:rPr lang="en-IN" dirty="0" err="1">
                <a:solidFill>
                  <a:srgbClr val="000099"/>
                </a:solidFill>
              </a:rPr>
              <a:t>SpringApplication.run</a:t>
            </a:r>
            <a:r>
              <a:rPr lang="en-IN" dirty="0">
                <a:solidFill>
                  <a:srgbClr val="000099"/>
                </a:solidFill>
              </a:rPr>
              <a:t>(</a:t>
            </a:r>
            <a:r>
              <a:rPr lang="en-IN" dirty="0" err="1">
                <a:solidFill>
                  <a:srgbClr val="000099"/>
                </a:solidFill>
              </a:rPr>
              <a:t>AnnotationsApplication.class,args</a:t>
            </a:r>
            <a:r>
              <a:rPr lang="en-IN" dirty="0">
                <a:solidFill>
                  <a:srgbClr val="000099"/>
                </a:solidFill>
              </a:rPr>
              <a:t>);</a:t>
            </a:r>
            <a:r>
              <a:rPr lang="en-IN" dirty="0"/>
              <a:t>		</a:t>
            </a:r>
          </a:p>
          <a:p>
            <a:r>
              <a:rPr lang="en-IN" dirty="0" err="1"/>
              <a:t>DeptController</a:t>
            </a:r>
            <a:r>
              <a:rPr lang="en-IN" dirty="0"/>
              <a:t> ob1=(</a:t>
            </a:r>
            <a:r>
              <a:rPr lang="en-IN" dirty="0" err="1"/>
              <a:t>DeptController</a:t>
            </a:r>
            <a:r>
              <a:rPr lang="en-IN" dirty="0"/>
              <a:t>)</a:t>
            </a:r>
            <a:r>
              <a:rPr lang="en-IN" dirty="0" err="1"/>
              <a:t>context.getBean</a:t>
            </a:r>
            <a:r>
              <a:rPr lang="en-IN" dirty="0"/>
              <a:t>(</a:t>
            </a:r>
            <a:r>
              <a:rPr lang="en-IN" dirty="0" err="1">
                <a:solidFill>
                  <a:srgbClr val="000099"/>
                </a:solidFill>
              </a:rPr>
              <a:t>name:deptController</a:t>
            </a:r>
            <a:r>
              <a:rPr lang="en-IN" dirty="0"/>
              <a:t>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(ob1.getDept());</a:t>
            </a:r>
          </a:p>
          <a:p>
            <a:r>
              <a:rPr lang="en-IN" dirty="0"/>
              <a:t>}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EFB328-E172-64CA-0511-4777162FB6BB}"/>
              </a:ext>
            </a:extLst>
          </p:cNvPr>
          <p:cNvSpPr/>
          <p:nvPr/>
        </p:nvSpPr>
        <p:spPr>
          <a:xfrm>
            <a:off x="360218" y="1693786"/>
            <a:ext cx="3241964" cy="5172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Setter Injection</a:t>
            </a:r>
          </a:p>
        </p:txBody>
      </p:sp>
    </p:spTree>
    <p:extLst>
      <p:ext uri="{BB962C8B-B14F-4D97-AF65-F5344CB8AC3E}">
        <p14:creationId xmlns:p14="http://schemas.microsoft.com/office/powerpoint/2010/main" val="182818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3" grpId="0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552</TotalTime>
  <Words>2219</Words>
  <Application>Microsoft Office PowerPoint</Application>
  <PresentationFormat>On-screen Show (4:3)</PresentationFormat>
  <Paragraphs>445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-apple-system</vt:lpstr>
      <vt:lpstr>Arial</vt:lpstr>
      <vt:lpstr>Calibri</vt:lpstr>
      <vt:lpstr>Calibri Light</vt:lpstr>
      <vt:lpstr>Consolas</vt:lpstr>
      <vt:lpstr>Consolas-Bold</vt:lpstr>
      <vt:lpstr>Palatino-Bold</vt:lpstr>
      <vt:lpstr>Palatino-Roman</vt:lpstr>
      <vt:lpstr>Office Theme</vt:lpstr>
      <vt:lpstr>UNIT IV </vt:lpstr>
      <vt:lpstr>Contents </vt:lpstr>
      <vt:lpstr>Java annotations</vt:lpstr>
      <vt:lpstr>Spring and Spring Boot Annotations</vt:lpstr>
      <vt:lpstr>@Bean</vt:lpstr>
      <vt:lpstr>@Bean</vt:lpstr>
      <vt:lpstr>@Component</vt:lpstr>
      <vt:lpstr>@Autowired</vt:lpstr>
      <vt:lpstr>@Autowired</vt:lpstr>
      <vt:lpstr>@Autowired</vt:lpstr>
      <vt:lpstr>@Qualifier</vt:lpstr>
      <vt:lpstr>PowerPoint Presentation</vt:lpstr>
      <vt:lpstr>@Primary</vt:lpstr>
      <vt:lpstr>PowerPoint Presentation</vt:lpstr>
      <vt:lpstr>@Lazy Annotation</vt:lpstr>
      <vt:lpstr>@ConfigurationProperties</vt:lpstr>
      <vt:lpstr>Spring framework stereotype annotations</vt:lpstr>
      <vt:lpstr>Spring framework stereotype annotations contd..</vt:lpstr>
      <vt:lpstr>Spring framework stereotype annotations contd..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IV </dc:title>
  <dc:creator>Phaneendra Kumar</dc:creator>
  <cp:lastModifiedBy>RIZWANULLAH M0HAMMAD</cp:lastModifiedBy>
  <cp:revision>18</cp:revision>
  <dcterms:created xsi:type="dcterms:W3CDTF">2023-04-09T09:05:46Z</dcterms:created>
  <dcterms:modified xsi:type="dcterms:W3CDTF">2023-04-25T19:03:35Z</dcterms:modified>
</cp:coreProperties>
</file>