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rgbClr val="6F2F9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rgbClr val="6F2F9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rgbClr val="6F2F9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209531" y="2964179"/>
            <a:ext cx="2981960" cy="3210560"/>
          </a:xfrm>
          <a:custGeom>
            <a:avLst/>
            <a:gdLst/>
            <a:ahLst/>
            <a:cxnLst/>
            <a:rect l="l" t="t" r="r" b="b"/>
            <a:pathLst>
              <a:path w="2981959" h="3210560">
                <a:moveTo>
                  <a:pt x="2979420" y="0"/>
                </a:moveTo>
                <a:lnTo>
                  <a:pt x="2066544" y="912749"/>
                </a:lnTo>
              </a:path>
              <a:path w="2981959" h="3210560">
                <a:moveTo>
                  <a:pt x="2981833" y="228600"/>
                </a:moveTo>
                <a:lnTo>
                  <a:pt x="0" y="3210458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0294619" y="3287267"/>
            <a:ext cx="1896745" cy="1896745"/>
          </a:xfrm>
          <a:custGeom>
            <a:avLst/>
            <a:gdLst/>
            <a:ahLst/>
            <a:cxnLst/>
            <a:rect l="l" t="t" r="r" b="b"/>
            <a:pathLst>
              <a:path w="1896745" h="1896745">
                <a:moveTo>
                  <a:pt x="1896490" y="0"/>
                </a:moveTo>
                <a:lnTo>
                  <a:pt x="0" y="1896491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0443971" y="3131820"/>
            <a:ext cx="1746250" cy="1746250"/>
          </a:xfrm>
          <a:custGeom>
            <a:avLst/>
            <a:gdLst/>
            <a:ahLst/>
            <a:cxnLst/>
            <a:rect l="l" t="t" r="r" b="b"/>
            <a:pathLst>
              <a:path w="1746250" h="1746250">
                <a:moveTo>
                  <a:pt x="1745742" y="0"/>
                </a:moveTo>
                <a:lnTo>
                  <a:pt x="0" y="1745741"/>
                </a:lnTo>
              </a:path>
            </a:pathLst>
          </a:custGeom>
          <a:ln w="2743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0919459" y="3683508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270000" y="0"/>
                </a:moveTo>
                <a:lnTo>
                  <a:pt x="0" y="1270000"/>
                </a:lnTo>
              </a:path>
            </a:pathLst>
          </a:custGeom>
          <a:ln w="2743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6872" y="210057"/>
            <a:ext cx="962025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 u="heavy">
                <a:solidFill>
                  <a:srgbClr val="6F2F9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5904" cy="681532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068317" y="174447"/>
            <a:ext cx="6477000" cy="571627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30835" indent="-318770">
              <a:lnSpc>
                <a:spcPct val="100000"/>
              </a:lnSpc>
              <a:spcBef>
                <a:spcPts val="110"/>
              </a:spcBef>
              <a:buSzPct val="96428"/>
              <a:buFont typeface="Wingdings"/>
              <a:buChar char=""/>
              <a:tabLst>
                <a:tab pos="331470" algn="l"/>
              </a:tabLst>
            </a:pPr>
            <a:r>
              <a:rPr dirty="0" sz="2800" spc="-95">
                <a:solidFill>
                  <a:srgbClr val="6F2F9F"/>
                </a:solidFill>
                <a:latin typeface="Times New Roman"/>
                <a:cs typeface="Times New Roman"/>
              </a:rPr>
              <a:t>TOPICS</a:t>
            </a:r>
            <a:endParaRPr sz="2800">
              <a:latin typeface="Times New Roman"/>
              <a:cs typeface="Times New Roman"/>
            </a:endParaRPr>
          </a:p>
          <a:p>
            <a:pPr lvl="1" marL="1332230" indent="-405765">
              <a:lnSpc>
                <a:spcPct val="100000"/>
              </a:lnSpc>
              <a:buFont typeface="Wingdings"/>
              <a:buChar char=""/>
              <a:tabLst>
                <a:tab pos="1332865" algn="l"/>
              </a:tabLst>
            </a:pPr>
            <a:r>
              <a:rPr dirty="0" sz="2800" spc="-130">
                <a:solidFill>
                  <a:srgbClr val="6F2F9F"/>
                </a:solidFill>
                <a:latin typeface="Times New Roman"/>
                <a:cs typeface="Times New Roman"/>
              </a:rPr>
              <a:t>SOIL</a:t>
            </a:r>
            <a:r>
              <a:rPr dirty="0" sz="2800" spc="-45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dirty="0" sz="2800" spc="-160">
                <a:solidFill>
                  <a:srgbClr val="6F2F9F"/>
                </a:solidFill>
                <a:latin typeface="Times New Roman"/>
                <a:cs typeface="Times New Roman"/>
              </a:rPr>
              <a:t>CONVERSATION</a:t>
            </a:r>
            <a:endParaRPr sz="2800">
              <a:latin typeface="Times New Roman"/>
              <a:cs typeface="Times New Roman"/>
            </a:endParaRPr>
          </a:p>
          <a:p>
            <a:pPr lvl="1" marL="1421130" indent="-494030">
              <a:lnSpc>
                <a:spcPct val="100000"/>
              </a:lnSpc>
              <a:buFont typeface="Wingdings"/>
              <a:buChar char=""/>
              <a:tabLst>
                <a:tab pos="1420495" algn="l"/>
                <a:tab pos="1421130" algn="l"/>
              </a:tabLst>
            </a:pPr>
            <a:r>
              <a:rPr dirty="0" sz="2800" spc="-95">
                <a:solidFill>
                  <a:srgbClr val="6F2F9F"/>
                </a:solidFill>
                <a:latin typeface="Times New Roman"/>
                <a:cs typeface="Times New Roman"/>
              </a:rPr>
              <a:t>WATER</a:t>
            </a:r>
            <a:r>
              <a:rPr dirty="0" sz="2800" spc="-75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dirty="0" sz="2800" spc="-155">
                <a:solidFill>
                  <a:srgbClr val="6F2F9F"/>
                </a:solidFill>
                <a:latin typeface="Times New Roman"/>
                <a:cs typeface="Times New Roman"/>
              </a:rPr>
              <a:t>CONSERVATION</a:t>
            </a:r>
            <a:endParaRPr sz="2800">
              <a:latin typeface="Times New Roman"/>
              <a:cs typeface="Times New Roman"/>
            </a:endParaRPr>
          </a:p>
          <a:p>
            <a:pPr lvl="1" marL="1332230" indent="-405765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1332865" algn="l"/>
              </a:tabLst>
            </a:pPr>
            <a:r>
              <a:rPr dirty="0" sz="2800" spc="-90">
                <a:solidFill>
                  <a:srgbClr val="6F2F9F"/>
                </a:solidFill>
                <a:latin typeface="Times New Roman"/>
                <a:cs typeface="Times New Roman"/>
              </a:rPr>
              <a:t>ENE</a:t>
            </a:r>
            <a:r>
              <a:rPr dirty="0" sz="2800" spc="-100">
                <a:solidFill>
                  <a:srgbClr val="6F2F9F"/>
                </a:solidFill>
                <a:latin typeface="Times New Roman"/>
                <a:cs typeface="Times New Roman"/>
              </a:rPr>
              <a:t>R</a:t>
            </a:r>
            <a:r>
              <a:rPr dirty="0" sz="2800" spc="-165">
                <a:solidFill>
                  <a:srgbClr val="6F2F9F"/>
                </a:solidFill>
                <a:latin typeface="Times New Roman"/>
                <a:cs typeface="Times New Roman"/>
              </a:rPr>
              <a:t>GY</a:t>
            </a:r>
            <a:r>
              <a:rPr dirty="0" sz="2800" spc="-3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dirty="0" sz="2800" spc="-280">
                <a:solidFill>
                  <a:srgbClr val="6F2F9F"/>
                </a:solidFill>
                <a:latin typeface="Times New Roman"/>
                <a:cs typeface="Times New Roman"/>
              </a:rPr>
              <a:t>CO</a:t>
            </a:r>
            <a:r>
              <a:rPr dirty="0" sz="2800" spc="-305">
                <a:solidFill>
                  <a:srgbClr val="6F2F9F"/>
                </a:solidFill>
                <a:latin typeface="Times New Roman"/>
                <a:cs typeface="Times New Roman"/>
              </a:rPr>
              <a:t>N</a:t>
            </a:r>
            <a:r>
              <a:rPr dirty="0" sz="2800" spc="-300">
                <a:solidFill>
                  <a:srgbClr val="6F2F9F"/>
                </a:solidFill>
                <a:latin typeface="Times New Roman"/>
                <a:cs typeface="Times New Roman"/>
              </a:rPr>
              <a:t>V</a:t>
            </a:r>
            <a:r>
              <a:rPr dirty="0" sz="2800" spc="-5">
                <a:solidFill>
                  <a:srgbClr val="6F2F9F"/>
                </a:solidFill>
                <a:latin typeface="Times New Roman"/>
                <a:cs typeface="Times New Roman"/>
              </a:rPr>
              <a:t>ERSA</a:t>
            </a:r>
            <a:r>
              <a:rPr dirty="0" sz="2800">
                <a:solidFill>
                  <a:srgbClr val="6F2F9F"/>
                </a:solidFill>
                <a:latin typeface="Times New Roman"/>
                <a:cs typeface="Times New Roman"/>
              </a:rPr>
              <a:t>T</a:t>
            </a:r>
            <a:r>
              <a:rPr dirty="0" sz="2800" spc="-229">
                <a:solidFill>
                  <a:srgbClr val="6F2F9F"/>
                </a:solidFill>
                <a:latin typeface="Times New Roman"/>
                <a:cs typeface="Times New Roman"/>
              </a:rPr>
              <a:t>ION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6F2F9F"/>
              </a:buClr>
              <a:buFont typeface="Wingdings"/>
              <a:buChar char=""/>
            </a:pPr>
            <a:endParaRPr sz="31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6F2F9F"/>
              </a:buClr>
              <a:buFont typeface="Wingdings"/>
              <a:buChar char=""/>
            </a:pPr>
            <a:endParaRPr sz="3700">
              <a:latin typeface="Times New Roman"/>
              <a:cs typeface="Times New Roman"/>
            </a:endParaRPr>
          </a:p>
          <a:p>
            <a:pPr marL="3766820">
              <a:lnSpc>
                <a:spcPct val="100000"/>
              </a:lnSpc>
            </a:pPr>
            <a:r>
              <a:rPr dirty="0" sz="2800" spc="-229" b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z="2800" spc="-405" b="1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z="2800" spc="-310" b="1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z="2800" spc="-330" b="1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z="2800" spc="-8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320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2800" spc="-295" b="1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dirty="0" sz="2800" spc="-585" b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z="2800" spc="-50" b="1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z="2800" spc="-130" b="1">
                <a:solidFill>
                  <a:srgbClr val="FF0000"/>
                </a:solidFill>
                <a:latin typeface="Times New Roman"/>
                <a:cs typeface="Times New Roman"/>
              </a:rPr>
              <a:t>ER</a:t>
            </a:r>
            <a:r>
              <a:rPr dirty="0" sz="2800" spc="-130" b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z="2800" spc="-185" b="1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lvl="2" marL="4142104" indent="-375285">
              <a:lnSpc>
                <a:spcPct val="100000"/>
              </a:lnSpc>
              <a:buFont typeface="Wingdings"/>
              <a:buChar char=""/>
              <a:tabLst>
                <a:tab pos="4142104" algn="l"/>
              </a:tabLst>
            </a:pPr>
            <a:r>
              <a:rPr dirty="0" sz="2800" spc="180" b="1">
                <a:solidFill>
                  <a:srgbClr val="FF0000"/>
                </a:solidFill>
                <a:latin typeface="Times New Roman"/>
                <a:cs typeface="Times New Roman"/>
              </a:rPr>
              <a:t>208W1A1296</a:t>
            </a:r>
            <a:endParaRPr sz="2800">
              <a:latin typeface="Times New Roman"/>
              <a:cs typeface="Times New Roman"/>
            </a:endParaRPr>
          </a:p>
          <a:p>
            <a:pPr lvl="2" marL="4142104" indent="-375285">
              <a:lnSpc>
                <a:spcPct val="100000"/>
              </a:lnSpc>
              <a:buFont typeface="Wingdings"/>
              <a:buChar char=""/>
              <a:tabLst>
                <a:tab pos="4142104" algn="l"/>
              </a:tabLst>
            </a:pPr>
            <a:r>
              <a:rPr dirty="0" sz="2800" spc="180" b="1">
                <a:solidFill>
                  <a:srgbClr val="FF0000"/>
                </a:solidFill>
                <a:latin typeface="Times New Roman"/>
                <a:cs typeface="Times New Roman"/>
              </a:rPr>
              <a:t>208W1A1297</a:t>
            </a:r>
            <a:endParaRPr sz="2800">
              <a:latin typeface="Times New Roman"/>
              <a:cs typeface="Times New Roman"/>
            </a:endParaRPr>
          </a:p>
          <a:p>
            <a:pPr lvl="2" marL="4142104" indent="-37528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142104" algn="l"/>
              </a:tabLst>
            </a:pPr>
            <a:r>
              <a:rPr dirty="0" sz="2800" spc="180" b="1">
                <a:solidFill>
                  <a:srgbClr val="FF0000"/>
                </a:solidFill>
                <a:latin typeface="Times New Roman"/>
                <a:cs typeface="Times New Roman"/>
              </a:rPr>
              <a:t>208W1A1298</a:t>
            </a:r>
            <a:endParaRPr sz="2800">
              <a:latin typeface="Times New Roman"/>
              <a:cs typeface="Times New Roman"/>
            </a:endParaRPr>
          </a:p>
          <a:p>
            <a:pPr lvl="2" marL="4142104" indent="-375285">
              <a:lnSpc>
                <a:spcPct val="100000"/>
              </a:lnSpc>
              <a:buFont typeface="Wingdings"/>
              <a:buChar char=""/>
              <a:tabLst>
                <a:tab pos="4142104" algn="l"/>
              </a:tabLst>
            </a:pPr>
            <a:r>
              <a:rPr dirty="0" sz="2800" spc="180" b="1">
                <a:solidFill>
                  <a:srgbClr val="FF0000"/>
                </a:solidFill>
                <a:latin typeface="Times New Roman"/>
                <a:cs typeface="Times New Roman"/>
              </a:rPr>
              <a:t>208W1A1299</a:t>
            </a:r>
            <a:endParaRPr sz="2800">
              <a:latin typeface="Times New Roman"/>
              <a:cs typeface="Times New Roman"/>
            </a:endParaRPr>
          </a:p>
          <a:p>
            <a:pPr lvl="2" marL="4142104" indent="-375285">
              <a:lnSpc>
                <a:spcPct val="100000"/>
              </a:lnSpc>
              <a:buFont typeface="Wingdings"/>
              <a:buChar char=""/>
              <a:tabLst>
                <a:tab pos="4142104" algn="l"/>
              </a:tabLst>
            </a:pPr>
            <a:r>
              <a:rPr dirty="0" sz="2800" spc="295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z="2800" spc="270" b="1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dirty="0" sz="2800" spc="305" b="1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r>
              <a:rPr dirty="0" sz="2800" spc="-570" b="1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dirty="0" sz="2800" spc="280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2800" spc="105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800" spc="275" b="1">
                <a:solidFill>
                  <a:srgbClr val="FF0000"/>
                </a:solidFill>
                <a:latin typeface="Times New Roman"/>
                <a:cs typeface="Times New Roman"/>
              </a:rPr>
              <a:t>12</a:t>
            </a:r>
            <a:r>
              <a:rPr dirty="0" sz="2800" spc="105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800" spc="245" b="1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84" y="359663"/>
            <a:ext cx="5984621" cy="383565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57631" y="462787"/>
            <a:ext cx="5480685" cy="34391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>
              <a:lnSpc>
                <a:spcPts val="3350"/>
              </a:lnSpc>
              <a:spcBef>
                <a:spcPts val="105"/>
              </a:spcBef>
            </a:pPr>
            <a:r>
              <a:rPr dirty="0" u="heavy" sz="2800" spc="-145" b="1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Tahoma"/>
                <a:cs typeface="Tahoma"/>
              </a:rPr>
              <a:t>Soi</a:t>
            </a:r>
            <a:r>
              <a:rPr dirty="0" u="heavy" sz="2800" spc="-175" b="1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Tahoma"/>
                <a:cs typeface="Tahoma"/>
              </a:rPr>
              <a:t>l</a:t>
            </a:r>
            <a:r>
              <a:rPr dirty="0" u="heavy" sz="2800" spc="-50" b="1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2800" spc="20" b="1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Tahoma"/>
                <a:cs typeface="Tahoma"/>
              </a:rPr>
              <a:t>Con</a:t>
            </a:r>
            <a:r>
              <a:rPr dirty="0" u="heavy" sz="2800" spc="-5" b="1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Tahoma"/>
                <a:cs typeface="Tahoma"/>
              </a:rPr>
              <a:t>s</a:t>
            </a:r>
            <a:r>
              <a:rPr dirty="0" u="heavy" sz="2800" spc="-80" b="1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Tahoma"/>
                <a:cs typeface="Tahoma"/>
              </a:rPr>
              <a:t>ervation</a:t>
            </a:r>
            <a:r>
              <a:rPr dirty="0" u="heavy" sz="2800" spc="-235" b="1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Tahoma"/>
                <a:cs typeface="Tahoma"/>
              </a:rPr>
              <a:t>:</a:t>
            </a:r>
            <a:endParaRPr sz="2800">
              <a:latin typeface="Tahoma"/>
              <a:cs typeface="Tahoma"/>
            </a:endParaRPr>
          </a:p>
          <a:p>
            <a:pPr algn="just" marL="12700" marR="5080" indent="2578735">
              <a:lnSpc>
                <a:spcPts val="3360"/>
              </a:lnSpc>
              <a:spcBef>
                <a:spcPts val="100"/>
              </a:spcBef>
            </a:pPr>
            <a:r>
              <a:rPr dirty="0" sz="2800" spc="-245">
                <a:solidFill>
                  <a:srgbClr val="FFFFFF"/>
                </a:solidFill>
                <a:latin typeface="Verdana"/>
                <a:cs typeface="Verdana"/>
              </a:rPr>
              <a:t>So</a:t>
            </a:r>
            <a:r>
              <a:rPr dirty="0" sz="2800" spc="-9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800" spc="-2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800" spc="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30">
                <a:solidFill>
                  <a:srgbClr val="FFFFFF"/>
                </a:solidFill>
                <a:latin typeface="Verdana"/>
                <a:cs typeface="Verdana"/>
              </a:rPr>
              <a:t>deg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800" spc="130">
                <a:solidFill>
                  <a:srgbClr val="FFFFFF"/>
                </a:solidFill>
                <a:latin typeface="Verdana"/>
                <a:cs typeface="Verdana"/>
              </a:rPr>
              <a:t>ada</a:t>
            </a:r>
            <a:r>
              <a:rPr dirty="0" sz="28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-2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800" spc="1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-45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dirty="0" sz="2800" spc="90">
                <a:solidFill>
                  <a:srgbClr val="FFFFFF"/>
                </a:solidFill>
                <a:latin typeface="Verdana"/>
                <a:cs typeface="Verdana"/>
              </a:rPr>
              <a:t>effe</a:t>
            </a:r>
            <a:r>
              <a:rPr dirty="0" sz="2800" spc="10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800" spc="-1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-3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8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4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800" spc="-19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8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2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-20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800" spc="-2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7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800" spc="-18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3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800" spc="1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35">
                <a:solidFill>
                  <a:srgbClr val="FFFFFF"/>
                </a:solidFill>
                <a:latin typeface="Verdana"/>
                <a:cs typeface="Verdana"/>
              </a:rPr>
              <a:t>me</a:t>
            </a:r>
            <a:r>
              <a:rPr dirty="0" sz="28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5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800" spc="-65">
                <a:solidFill>
                  <a:srgbClr val="FFFFFF"/>
                </a:solidFill>
                <a:latin typeface="Verdana"/>
                <a:cs typeface="Verdana"/>
              </a:rPr>
              <a:t>ay</a:t>
            </a:r>
            <a:r>
              <a:rPr dirty="0" sz="2800" spc="-7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800" spc="1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18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800" spc="-1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-7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800" spc="-100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endParaRPr sz="2800">
              <a:latin typeface="Verdana"/>
              <a:cs typeface="Verdana"/>
            </a:endParaRPr>
          </a:p>
          <a:p>
            <a:pPr algn="just" marL="12700" marR="5080">
              <a:lnSpc>
                <a:spcPts val="3360"/>
              </a:lnSpc>
              <a:spcBef>
                <a:spcPts val="5"/>
              </a:spcBef>
            </a:pP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directly </a:t>
            </a:r>
            <a:r>
              <a:rPr dirty="0" sz="2800" spc="-105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dirty="0" sz="2800" spc="-80">
                <a:solidFill>
                  <a:srgbClr val="FFFFFF"/>
                </a:solidFill>
                <a:latin typeface="Verdana"/>
                <a:cs typeface="Verdana"/>
              </a:rPr>
              <a:t>indirectly. </a:t>
            </a:r>
            <a:r>
              <a:rPr dirty="0" sz="2800" spc="-130">
                <a:solidFill>
                  <a:srgbClr val="FFFFFF"/>
                </a:solidFill>
                <a:latin typeface="Verdana"/>
                <a:cs typeface="Verdana"/>
              </a:rPr>
              <a:t>There </a:t>
            </a:r>
            <a:r>
              <a:rPr dirty="0" sz="2800" spc="5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dirty="0" sz="2800" spc="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many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65">
                <a:solidFill>
                  <a:srgbClr val="FFFFFF"/>
                </a:solidFill>
                <a:latin typeface="Verdana"/>
                <a:cs typeface="Verdana"/>
              </a:rPr>
              <a:t>ways</a:t>
            </a:r>
            <a:r>
              <a:rPr dirty="0" sz="280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45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70">
                <a:solidFill>
                  <a:srgbClr val="FFFFFF"/>
                </a:solidFill>
                <a:latin typeface="Verdana"/>
                <a:cs typeface="Verdana"/>
              </a:rPr>
              <a:t>each </a:t>
            </a:r>
            <a:r>
              <a:rPr dirty="0" sz="2800" spc="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800" spc="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25">
                <a:solidFill>
                  <a:srgbClr val="FFFFFF"/>
                </a:solidFill>
                <a:latin typeface="Verdana"/>
                <a:cs typeface="Verdana"/>
              </a:rPr>
              <a:t>us </a:t>
            </a:r>
            <a:r>
              <a:rPr dirty="0" sz="28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75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28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7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800" spc="-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1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800" spc="17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8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4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800" spc="-18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3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800" spc="-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1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800" spc="-21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800" spc="-9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800" spc="-7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14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80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-7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800" spc="15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7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-25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800" spc="-18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800" spc="55">
                <a:solidFill>
                  <a:srgbClr val="FFFFFF"/>
                </a:solidFill>
                <a:latin typeface="Verdana"/>
                <a:cs typeface="Verdana"/>
              </a:rPr>
              <a:t>e/</a:t>
            </a:r>
            <a:endParaRPr sz="2800">
              <a:latin typeface="Verdana"/>
              <a:cs typeface="Verdana"/>
            </a:endParaRPr>
          </a:p>
          <a:p>
            <a:pPr algn="just" marL="12700" marR="12065">
              <a:lnSpc>
                <a:spcPts val="3360"/>
              </a:lnSpc>
            </a:pPr>
            <a:r>
              <a:rPr dirty="0" sz="2800" spc="-60">
                <a:solidFill>
                  <a:srgbClr val="FFFFFF"/>
                </a:solidFill>
                <a:latin typeface="Verdana"/>
                <a:cs typeface="Verdana"/>
              </a:rPr>
              <a:t>environment 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problems </a:t>
            </a:r>
            <a:r>
              <a:rPr dirty="0" sz="2800" spc="85">
                <a:solidFill>
                  <a:srgbClr val="FFFFFF"/>
                </a:solidFill>
                <a:latin typeface="Verdana"/>
                <a:cs typeface="Verdana"/>
              </a:rPr>
              <a:t>due 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800" spc="-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8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800" spc="-200">
                <a:solidFill>
                  <a:srgbClr val="FFFFFF"/>
                </a:solidFill>
                <a:latin typeface="Verdana"/>
                <a:cs typeface="Verdana"/>
              </a:rPr>
              <a:t>oss</a:t>
            </a:r>
            <a:r>
              <a:rPr dirty="0" sz="28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2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1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8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3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800" spc="-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800" spc="-17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800" spc="515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6471" y="755904"/>
            <a:ext cx="3317621" cy="332066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225039" y="3962400"/>
            <a:ext cx="5125085" cy="2895600"/>
            <a:chOff x="2225039" y="3962400"/>
            <a:chExt cx="5125085" cy="289560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25039" y="6391658"/>
              <a:ext cx="5125085" cy="4663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55519" y="3974591"/>
              <a:ext cx="5068824" cy="241706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49423" y="3968495"/>
              <a:ext cx="5081270" cy="2430145"/>
            </a:xfrm>
            <a:custGeom>
              <a:avLst/>
              <a:gdLst/>
              <a:ahLst/>
              <a:cxnLst/>
              <a:rect l="l" t="t" r="r" b="b"/>
              <a:pathLst>
                <a:path w="5081270" h="2430145">
                  <a:moveTo>
                    <a:pt x="213740" y="0"/>
                  </a:moveTo>
                  <a:lnTo>
                    <a:pt x="4867783" y="0"/>
                  </a:lnTo>
                  <a:lnTo>
                    <a:pt x="4910328" y="4444"/>
                  </a:lnTo>
                  <a:lnTo>
                    <a:pt x="4950714" y="16763"/>
                  </a:lnTo>
                  <a:lnTo>
                    <a:pt x="4986782" y="36702"/>
                  </a:lnTo>
                  <a:lnTo>
                    <a:pt x="5018532" y="62864"/>
                  </a:lnTo>
                  <a:lnTo>
                    <a:pt x="5044694" y="94360"/>
                  </a:lnTo>
                  <a:lnTo>
                    <a:pt x="5064379" y="130682"/>
                  </a:lnTo>
                  <a:lnTo>
                    <a:pt x="5076571" y="171195"/>
                  </a:lnTo>
                  <a:lnTo>
                    <a:pt x="5081016" y="213740"/>
                  </a:lnTo>
                  <a:lnTo>
                    <a:pt x="5081016" y="2215819"/>
                  </a:lnTo>
                  <a:lnTo>
                    <a:pt x="5076571" y="2258377"/>
                  </a:lnTo>
                  <a:lnTo>
                    <a:pt x="5064379" y="2298814"/>
                  </a:lnTo>
                  <a:lnTo>
                    <a:pt x="5044694" y="2335212"/>
                  </a:lnTo>
                  <a:lnTo>
                    <a:pt x="5018532" y="2366683"/>
                  </a:lnTo>
                  <a:lnTo>
                    <a:pt x="4986782" y="2392806"/>
                  </a:lnTo>
                  <a:lnTo>
                    <a:pt x="4950714" y="2412834"/>
                  </a:lnTo>
                  <a:lnTo>
                    <a:pt x="4910328" y="2425103"/>
                  </a:lnTo>
                  <a:lnTo>
                    <a:pt x="4867783" y="2429560"/>
                  </a:lnTo>
                  <a:lnTo>
                    <a:pt x="213740" y="2429560"/>
                  </a:lnTo>
                  <a:lnTo>
                    <a:pt x="171195" y="2425103"/>
                  </a:lnTo>
                  <a:lnTo>
                    <a:pt x="130682" y="2412834"/>
                  </a:lnTo>
                  <a:lnTo>
                    <a:pt x="94361" y="2392806"/>
                  </a:lnTo>
                  <a:lnTo>
                    <a:pt x="62864" y="2366670"/>
                  </a:lnTo>
                  <a:lnTo>
                    <a:pt x="36702" y="2335237"/>
                  </a:lnTo>
                  <a:lnTo>
                    <a:pt x="16763" y="2298839"/>
                  </a:lnTo>
                  <a:lnTo>
                    <a:pt x="4444" y="2258377"/>
                  </a:lnTo>
                  <a:lnTo>
                    <a:pt x="0" y="2215819"/>
                  </a:lnTo>
                  <a:lnTo>
                    <a:pt x="0" y="213740"/>
                  </a:lnTo>
                  <a:lnTo>
                    <a:pt x="4444" y="171195"/>
                  </a:lnTo>
                  <a:lnTo>
                    <a:pt x="16763" y="130682"/>
                  </a:lnTo>
                  <a:lnTo>
                    <a:pt x="36702" y="94360"/>
                  </a:lnTo>
                  <a:lnTo>
                    <a:pt x="62864" y="62864"/>
                  </a:lnTo>
                  <a:lnTo>
                    <a:pt x="94361" y="36702"/>
                  </a:lnTo>
                  <a:lnTo>
                    <a:pt x="130682" y="16763"/>
                  </a:lnTo>
                  <a:lnTo>
                    <a:pt x="171195" y="4444"/>
                  </a:lnTo>
                  <a:lnTo>
                    <a:pt x="213740" y="0"/>
                  </a:lnTo>
                  <a:close/>
                </a:path>
              </a:pathLst>
            </a:custGeom>
            <a:ln w="1219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912" y="114426"/>
            <a:ext cx="108712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heavy" sz="3200" spc="-125">
                <a:solidFill>
                  <a:srgbClr val="21509A"/>
                </a:solidFill>
                <a:uFill>
                  <a:solidFill>
                    <a:srgbClr val="21509A"/>
                  </a:solidFill>
                </a:uFill>
              </a:rPr>
              <a:t>DO’S: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65912" y="876122"/>
            <a:ext cx="6720840" cy="5514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Cover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soil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your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farm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Verdana"/>
                <a:cs typeface="Verdana"/>
              </a:rPr>
              <a:t>garden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layer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mulch </a:t>
            </a:r>
            <a:r>
              <a:rPr dirty="0" sz="1800" spc="-6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prevent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soil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erosion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rains </a:t>
            </a:r>
            <a:r>
              <a:rPr dirty="0" sz="1800" spc="6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to conserve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soil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2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30">
                <a:solidFill>
                  <a:srgbClr val="FFFFFF"/>
                </a:solidFill>
                <a:latin typeface="Verdana"/>
                <a:cs typeface="Verdana"/>
              </a:rPr>
              <a:t>e.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800" spc="4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2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6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229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0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1800" spc="1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8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om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8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24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24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23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10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800" spc="9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800" spc="-24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Verdana"/>
                <a:cs typeface="Verdana"/>
              </a:rPr>
              <a:t>leaf 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litter.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Wingdings"/>
              <a:buChar char=""/>
            </a:pPr>
            <a:endParaRPr sz="1750">
              <a:latin typeface="Verdana"/>
              <a:cs typeface="Verdana"/>
            </a:endParaRPr>
          </a:p>
          <a:p>
            <a:pPr marL="299085" marR="3365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dirty="0" sz="1800" spc="-19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plan 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plant 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dirty="0" sz="1800" spc="15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steep 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slope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your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farm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Verdana"/>
                <a:cs typeface="Verdana"/>
              </a:rPr>
              <a:t>garden, 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prevent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soil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erosion 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first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terracing the 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area. </a:t>
            </a:r>
            <a:r>
              <a:rPr dirty="0" sz="1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Terraces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Verdana"/>
                <a:cs typeface="Verdana"/>
              </a:rPr>
              <a:t>help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slowing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rain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water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running</a:t>
            </a:r>
            <a:r>
              <a:rPr dirty="0" sz="18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downhill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so </a:t>
            </a:r>
            <a:r>
              <a:rPr dirty="0" sz="1800" spc="-6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05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soak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 soil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rather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than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carry</a:t>
            </a:r>
            <a:r>
              <a:rPr dirty="0" sz="18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soil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away.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Wingdings"/>
              <a:buChar char=""/>
            </a:pPr>
            <a:endParaRPr sz="1750">
              <a:latin typeface="Verdana"/>
              <a:cs typeface="Verdana"/>
            </a:endParaRPr>
          </a:p>
          <a:p>
            <a:pPr marL="299085" marR="1079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Help 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prevent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soil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erosion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your </a:t>
            </a: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community 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planting 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trees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ground-covering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plants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Verdana"/>
                <a:cs typeface="Verdana"/>
              </a:rPr>
              <a:t>help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Verdana"/>
                <a:cs typeface="Verdana"/>
              </a:rPr>
              <a:t>hold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soil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dirty="0" sz="1800" spc="-6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229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-30">
                <a:solidFill>
                  <a:srgbClr val="FFFFFF"/>
                </a:solidFill>
                <a:latin typeface="Verdana"/>
                <a:cs typeface="Verdana"/>
              </a:rPr>
              <a:t>e.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ou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7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ht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1800" spc="-3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8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3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ze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8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50">
                <a:solidFill>
                  <a:srgbClr val="FFFFFF"/>
                </a:solidFill>
                <a:latin typeface="Verdana"/>
                <a:cs typeface="Verdana"/>
              </a:rPr>
              <a:t>oup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229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ns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y  </a:t>
            </a:r>
            <a:r>
              <a:rPr dirty="0" sz="1800" spc="30">
                <a:solidFill>
                  <a:srgbClr val="FFFFFF"/>
                </a:solidFill>
                <a:latin typeface="Verdana"/>
                <a:cs typeface="Verdana"/>
              </a:rPr>
              <a:t>places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FFFFFF"/>
                </a:solidFill>
                <a:latin typeface="Verdana"/>
                <a:cs typeface="Verdana"/>
              </a:rPr>
              <a:t>need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planting,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raise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funds,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work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Verdana"/>
                <a:cs typeface="Verdana"/>
              </a:rPr>
              <a:t>local </a:t>
            </a:r>
            <a:r>
              <a:rPr dirty="0" sz="1800" spc="-6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7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800" spc="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1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24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FFFFFF"/>
                </a:solidFill>
                <a:latin typeface="Verdana"/>
                <a:cs typeface="Verdana"/>
              </a:rPr>
              <a:t>sh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35">
                <a:solidFill>
                  <a:srgbClr val="FFFFFF"/>
                </a:solidFill>
                <a:latin typeface="Verdana"/>
                <a:cs typeface="Verdana"/>
              </a:rPr>
              <a:t>nd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7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24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25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es,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25">
                <a:solidFill>
                  <a:srgbClr val="FFFFFF"/>
                </a:solidFill>
                <a:latin typeface="Verdana"/>
                <a:cs typeface="Verdana"/>
              </a:rPr>
              <a:t>nd 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8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229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40">
                <a:solidFill>
                  <a:srgbClr val="FFFFFF"/>
                </a:solidFill>
                <a:latin typeface="Verdana"/>
                <a:cs typeface="Verdana"/>
              </a:rPr>
              <a:t>ong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te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Wingdings"/>
              <a:buChar char=""/>
            </a:pPr>
            <a:endParaRPr sz="1750">
              <a:latin typeface="Verdana"/>
              <a:cs typeface="Verdana"/>
            </a:endParaRPr>
          </a:p>
          <a:p>
            <a:pPr marL="299085" marR="176530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dirty="0" sz="1800" spc="-3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800" spc="9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7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8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229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800" spc="-24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pr</a:t>
            </a:r>
            <a:r>
              <a:rPr dirty="0" sz="180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800" spc="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he  </a:t>
            </a:r>
            <a:r>
              <a:rPr dirty="0" sz="1800" spc="5">
                <a:solidFill>
                  <a:srgbClr val="FFFFFF"/>
                </a:solidFill>
                <a:latin typeface="Verdana"/>
                <a:cs typeface="Verdana"/>
              </a:rPr>
              <a:t>depletion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nutrients.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Legumes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peas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beans </a:t>
            </a:r>
            <a:r>
              <a:rPr dirty="0" sz="1800" spc="-6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pu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7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800" spc="25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2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1800" spc="1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229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25">
                <a:solidFill>
                  <a:srgbClr val="FFFFFF"/>
                </a:solidFill>
                <a:latin typeface="Verdana"/>
                <a:cs typeface="Verdana"/>
              </a:rPr>
              <a:t>he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so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31607" y="728421"/>
            <a:ext cx="3759580" cy="51738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953" y="305511"/>
            <a:ext cx="137541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30"/>
              <a:t>DONT</a:t>
            </a:r>
            <a:r>
              <a:rPr dirty="0" spc="-40"/>
              <a:t>’</a:t>
            </a:r>
            <a:r>
              <a:rPr dirty="0" spc="-280"/>
              <a:t>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9953" y="1006805"/>
            <a:ext cx="4328795" cy="4966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12700" indent="-28702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99720" algn="l"/>
              </a:tabLst>
            </a:pP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ot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2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7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24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25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Verdana"/>
                <a:cs typeface="Verdana"/>
              </a:rPr>
              <a:t>lea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he  </a:t>
            </a:r>
            <a:r>
              <a:rPr dirty="0" sz="1800" spc="-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8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8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tt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7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800" spc="-24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2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1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90">
                <a:solidFill>
                  <a:srgbClr val="FFFFFF"/>
                </a:solidFill>
                <a:latin typeface="Verdana"/>
                <a:cs typeface="Verdana"/>
              </a:rPr>
              <a:t>-  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2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6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11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l 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fertilizer.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Wingdings"/>
              <a:buChar char=""/>
            </a:pPr>
            <a:endParaRPr sz="1750">
              <a:latin typeface="Verdana"/>
              <a:cs typeface="Verdana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ot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22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pes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229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our  </a:t>
            </a:r>
            <a:r>
              <a:rPr dirty="0" sz="1800" spc="7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8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10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—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800" spc="7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1800" spc="45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dirty="0" sz="1800" spc="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229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7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8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23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800" spc="-24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229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dirty="0" sz="1800" spc="10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-19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Wingdings"/>
              <a:buChar char=""/>
            </a:pPr>
            <a:endParaRPr sz="1750">
              <a:latin typeface="Verdana"/>
              <a:cs typeface="Verdana"/>
            </a:endParaRPr>
          </a:p>
          <a:p>
            <a:pPr algn="just" marL="299085" marR="8890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dirty="0" sz="1800" spc="35">
                <a:solidFill>
                  <a:srgbClr val="FFFFFF"/>
                </a:solidFill>
                <a:latin typeface="Verdana"/>
                <a:cs typeface="Verdana"/>
              </a:rPr>
              <a:t>Don</a:t>
            </a:r>
            <a:r>
              <a:rPr dirty="0" sz="1800" spc="5">
                <a:solidFill>
                  <a:srgbClr val="FFFFFF"/>
                </a:solidFill>
                <a:latin typeface="Verdana"/>
                <a:cs typeface="Verdana"/>
              </a:rPr>
              <a:t>’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10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le, 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Verdana"/>
                <a:cs typeface="Verdana"/>
              </a:rPr>
              <a:t>offence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unless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dirty="0" sz="1800" spc="-6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25">
                <a:solidFill>
                  <a:srgbClr val="FFFFFF"/>
                </a:solidFill>
                <a:latin typeface="Verdana"/>
                <a:cs typeface="Verdana"/>
              </a:rPr>
              <a:t>ng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pe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24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25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3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Wingdings"/>
              <a:buChar char=""/>
            </a:pPr>
            <a:endParaRPr sz="1750">
              <a:latin typeface="Verdana"/>
              <a:cs typeface="Verdana"/>
            </a:endParaRPr>
          </a:p>
          <a:p>
            <a:pPr marL="299085" marR="28130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dirty="0" sz="1800" spc="5">
                <a:solidFill>
                  <a:srgbClr val="FFFFFF"/>
                </a:solidFill>
                <a:latin typeface="Verdana"/>
                <a:cs typeface="Verdana"/>
              </a:rPr>
              <a:t>Don’t 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apply </a:t>
            </a:r>
            <a:r>
              <a:rPr dirty="0" sz="1800" spc="-5">
                <a:solidFill>
                  <a:srgbClr val="FFFFFF"/>
                </a:solidFill>
                <a:latin typeface="Verdana"/>
                <a:cs typeface="Verdana"/>
              </a:rPr>
              <a:t>inorganic 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fertilisers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dirty="0" sz="1800" spc="-6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1800" spc="-3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8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3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22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8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ho</a:t>
            </a:r>
            <a:r>
              <a:rPr dirty="0" sz="1800" spc="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ng  </a:t>
            </a:r>
            <a:r>
              <a:rPr dirty="0" sz="18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229">
                <a:solidFill>
                  <a:srgbClr val="FFFFFF"/>
                </a:solidFill>
                <a:latin typeface="Verdana"/>
                <a:cs typeface="Verdana"/>
              </a:rPr>
              <a:t>cc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2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24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75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dirty="0" sz="1800" spc="229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op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50">
                <a:solidFill>
                  <a:srgbClr val="FFFFFF"/>
                </a:solidFill>
                <a:latin typeface="Verdana"/>
                <a:cs typeface="Verdana"/>
              </a:rPr>
              <a:t>eq</a:t>
            </a:r>
            <a:r>
              <a:rPr dirty="0" sz="1800" spc="6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800" spc="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204">
                <a:solidFill>
                  <a:srgbClr val="FFFFFF"/>
                </a:solidFill>
                <a:latin typeface="Verdana"/>
                <a:cs typeface="Verdana"/>
              </a:rPr>
              <a:t>s.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79720" y="405384"/>
            <a:ext cx="5998210" cy="6418580"/>
            <a:chOff x="5379720" y="405384"/>
            <a:chExt cx="5998210" cy="64185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64167" y="405384"/>
              <a:ext cx="2198878" cy="219887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9720" y="2477969"/>
              <a:ext cx="5997702" cy="434581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74792" y="2673070"/>
              <a:ext cx="5422011" cy="37699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18632" y="2916935"/>
              <a:ext cx="4943856" cy="329184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814060" y="2912363"/>
              <a:ext cx="4953000" cy="3301365"/>
            </a:xfrm>
            <a:custGeom>
              <a:avLst/>
              <a:gdLst/>
              <a:ahLst/>
              <a:cxnLst/>
              <a:rect l="l" t="t" r="r" b="b"/>
              <a:pathLst>
                <a:path w="4953000" h="3301365">
                  <a:moveTo>
                    <a:pt x="0" y="3300984"/>
                  </a:moveTo>
                  <a:lnTo>
                    <a:pt x="4952999" y="3300984"/>
                  </a:lnTo>
                  <a:lnTo>
                    <a:pt x="4952999" y="0"/>
                  </a:lnTo>
                  <a:lnTo>
                    <a:pt x="0" y="0"/>
                  </a:lnTo>
                  <a:lnTo>
                    <a:pt x="0" y="3300984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488" y="122631"/>
            <a:ext cx="3516629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10"/>
              <a:t>W</a:t>
            </a:r>
            <a:r>
              <a:rPr dirty="0" spc="-80"/>
              <a:t>a</a:t>
            </a:r>
            <a:r>
              <a:rPr dirty="0" spc="-95"/>
              <a:t>te</a:t>
            </a:r>
            <a:r>
              <a:rPr dirty="0" spc="-320"/>
              <a:t>r</a:t>
            </a:r>
            <a:r>
              <a:rPr dirty="0" spc="-50"/>
              <a:t> </a:t>
            </a:r>
            <a:r>
              <a:rPr dirty="0" spc="20"/>
              <a:t>Con</a:t>
            </a:r>
            <a:r>
              <a:rPr dirty="0" spc="-5"/>
              <a:t>s</a:t>
            </a:r>
            <a:r>
              <a:rPr dirty="0" spc="-110"/>
              <a:t>e</a:t>
            </a:r>
            <a:r>
              <a:rPr dirty="0" spc="-95"/>
              <a:t>r</a:t>
            </a:r>
            <a:r>
              <a:rPr dirty="0" spc="-45"/>
              <a:t>v</a:t>
            </a:r>
            <a:r>
              <a:rPr dirty="0" spc="-90"/>
              <a:t>a</a:t>
            </a:r>
            <a:r>
              <a:rPr dirty="0" spc="-75"/>
              <a:t>t</a:t>
            </a:r>
            <a:r>
              <a:rPr dirty="0" spc="-110"/>
              <a:t>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488" y="977010"/>
            <a:ext cx="5924550" cy="3044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3716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Verdana"/>
                <a:cs typeface="Verdana"/>
              </a:rPr>
              <a:t>Most </a:t>
            </a:r>
            <a:r>
              <a:rPr dirty="0" sz="1800" spc="5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India </a:t>
            </a: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has 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good </a:t>
            </a:r>
            <a:r>
              <a:rPr dirty="0" sz="1800" spc="30">
                <a:solidFill>
                  <a:srgbClr val="FFFFFF"/>
                </a:solidFill>
                <a:latin typeface="Verdana"/>
                <a:cs typeface="Verdana"/>
              </a:rPr>
              <a:t>average 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annual </a:t>
            </a:r>
            <a:r>
              <a:rPr dirty="0" sz="1800" spc="-6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rainfall,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however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still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00">
                <a:solidFill>
                  <a:srgbClr val="FFFFFF"/>
                </a:solidFill>
                <a:latin typeface="Verdana"/>
                <a:cs typeface="Verdana"/>
              </a:rPr>
              <a:t>face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water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Verdana"/>
                <a:cs typeface="Verdana"/>
              </a:rPr>
              <a:t>shortage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nearly </a:t>
            </a:r>
            <a:r>
              <a:rPr dirty="0" sz="1800" spc="-6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everywhere. </a:t>
            </a:r>
            <a:r>
              <a:rPr dirty="0" sz="1800" spc="-19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dirty="0" sz="1800" spc="45">
                <a:solidFill>
                  <a:srgbClr val="FFFFFF"/>
                </a:solidFill>
                <a:latin typeface="Verdana"/>
                <a:cs typeface="Verdana"/>
              </a:rPr>
              <a:t>one 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major </a:t>
            </a: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environmental </a:t>
            </a:r>
            <a:r>
              <a:rPr dirty="0" sz="180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800" spc="-24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2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229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229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2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12700" marR="123189">
              <a:lnSpc>
                <a:spcPct val="100000"/>
              </a:lnSpc>
            </a:pP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Cons</a:t>
            </a:r>
            <a:r>
              <a:rPr dirty="0" sz="1800" spc="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8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24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229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2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24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229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19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800" spc="9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11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24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dirty="0" sz="1800" spc="11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2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12700" marR="165735">
              <a:lnSpc>
                <a:spcPct val="100000"/>
              </a:lnSpc>
            </a:pPr>
            <a:r>
              <a:rPr dirty="0" sz="1800" spc="-204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should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start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every 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individual. </a:t>
            </a:r>
            <a:r>
              <a:rPr dirty="0" sz="1800" spc="-20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must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start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dirty="0" sz="1800" spc="-6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you!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Following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some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things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1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90">
                <a:solidFill>
                  <a:srgbClr val="FFFFFF"/>
                </a:solidFill>
                <a:latin typeface="Verdana"/>
                <a:cs typeface="Verdana"/>
              </a:rPr>
              <a:t>do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1800" spc="-6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229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ons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24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229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2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24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229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325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85888" y="332231"/>
            <a:ext cx="3839210" cy="6525895"/>
            <a:chOff x="7485888" y="332231"/>
            <a:chExt cx="3839210" cy="65258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85888" y="5812532"/>
              <a:ext cx="3838829" cy="10454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4176" y="332231"/>
              <a:ext cx="3806952" cy="549249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45591" y="4047693"/>
            <a:ext cx="5324475" cy="2810510"/>
            <a:chOff x="545591" y="4047693"/>
            <a:chExt cx="5324475" cy="281051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5591" y="4047693"/>
              <a:ext cx="5324094" cy="28103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1143" y="4273296"/>
              <a:ext cx="4696967" cy="229514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57427" y="4259580"/>
              <a:ext cx="4724400" cy="2322830"/>
            </a:xfrm>
            <a:custGeom>
              <a:avLst/>
              <a:gdLst/>
              <a:ahLst/>
              <a:cxnLst/>
              <a:rect l="l" t="t" r="r" b="b"/>
              <a:pathLst>
                <a:path w="4724400" h="2322829">
                  <a:moveTo>
                    <a:pt x="0" y="2322576"/>
                  </a:moveTo>
                  <a:lnTo>
                    <a:pt x="4724400" y="2322576"/>
                  </a:lnTo>
                  <a:lnTo>
                    <a:pt x="4724400" y="0"/>
                  </a:lnTo>
                  <a:lnTo>
                    <a:pt x="0" y="0"/>
                  </a:lnTo>
                  <a:lnTo>
                    <a:pt x="0" y="2322576"/>
                  </a:lnTo>
                  <a:close/>
                </a:path>
              </a:pathLst>
            </a:custGeom>
            <a:ln w="27432">
              <a:solidFill>
                <a:srgbClr val="354F0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0"/>
              <a:t>D</a:t>
            </a:r>
            <a:r>
              <a:rPr dirty="0" spc="10"/>
              <a:t>O</a:t>
            </a:r>
            <a:r>
              <a:rPr dirty="0" spc="15"/>
              <a:t>’</a:t>
            </a:r>
            <a:r>
              <a:rPr dirty="0" spc="-270"/>
              <a:t>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6872" y="636473"/>
            <a:ext cx="5835015" cy="5789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6515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1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229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25">
                <a:solidFill>
                  <a:srgbClr val="FFFFFF"/>
                </a:solidFill>
                <a:latin typeface="Verdana"/>
                <a:cs typeface="Verdana"/>
              </a:rPr>
              <a:t>he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ou</a:t>
            </a:r>
            <a:r>
              <a:rPr dirty="0" sz="1800" spc="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ly  </a:t>
            </a:r>
            <a:r>
              <a:rPr dirty="0" sz="18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229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24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3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pl</a:t>
            </a:r>
            <a:r>
              <a:rPr dirty="0" sz="1800" spc="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2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10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le 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br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sh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25">
                <a:solidFill>
                  <a:srgbClr val="FFFFFF"/>
                </a:solidFill>
                <a:latin typeface="Verdana"/>
                <a:cs typeface="Verdana"/>
              </a:rPr>
              <a:t>ng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1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18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Wingdings"/>
              <a:buChar char=""/>
            </a:pPr>
            <a:endParaRPr sz="1750">
              <a:latin typeface="Verdana"/>
              <a:cs typeface="Verdana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2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25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8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18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229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2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22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1800" spc="30">
                <a:solidFill>
                  <a:srgbClr val="FFFFFF"/>
                </a:solidFill>
                <a:latin typeface="Verdana"/>
                <a:cs typeface="Verdana"/>
              </a:rPr>
              <a:t>pl</a:t>
            </a:r>
            <a:r>
              <a:rPr dirty="0" sz="1800" spc="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24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se 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25">
                <a:solidFill>
                  <a:srgbClr val="FFFFFF"/>
                </a:solidFill>
                <a:latin typeface="Verdana"/>
                <a:cs typeface="Verdana"/>
              </a:rPr>
              <a:t>he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hat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800" spc="9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18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sh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11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18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er 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plan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24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229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7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8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10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229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9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tt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11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Verdana"/>
                <a:cs typeface="Verdana"/>
              </a:rPr>
              <a:t>pl</a:t>
            </a:r>
            <a:r>
              <a:rPr dirty="0" sz="1800" spc="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204">
                <a:solidFill>
                  <a:srgbClr val="FFFFFF"/>
                </a:solidFill>
                <a:latin typeface="Verdana"/>
                <a:cs typeface="Verdana"/>
              </a:rPr>
              <a:t>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Wingdings"/>
              <a:buChar char=""/>
            </a:pPr>
            <a:endParaRPr sz="1750">
              <a:latin typeface="Verdana"/>
              <a:cs typeface="Verdana"/>
            </a:endParaRPr>
          </a:p>
          <a:p>
            <a:pPr marL="299085" marR="346710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18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800" spc="-24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18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229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plan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24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to 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ze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8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9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Wingdings"/>
              <a:buChar char=""/>
            </a:pPr>
            <a:endParaRPr sz="17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dirty="0" sz="1800" spc="-34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114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10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sh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24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dirty="0" sz="1800" spc="4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18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sh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10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229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water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7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detergent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usage.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Verdana"/>
              <a:cs typeface="Verdana"/>
            </a:endParaRPr>
          </a:p>
          <a:p>
            <a:pPr marL="299085" marR="73342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dirty="0" sz="1800" spc="-34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25">
                <a:solidFill>
                  <a:srgbClr val="FFFFFF"/>
                </a:solidFill>
                <a:latin typeface="Verdana"/>
                <a:cs typeface="Verdana"/>
              </a:rPr>
              <a:t>ng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pr</a:t>
            </a:r>
            <a:r>
              <a:rPr dirty="0" sz="180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229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ous</a:t>
            </a:r>
            <a:r>
              <a:rPr dirty="0" sz="18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45">
                <a:solidFill>
                  <a:srgbClr val="FFFFFF"/>
                </a:solidFill>
                <a:latin typeface="Verdana"/>
                <a:cs typeface="Verdana"/>
              </a:rPr>
              <a:t>nw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24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800" spc="9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. 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Harvest 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rainwater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rooftops </a:t>
            </a:r>
            <a:r>
              <a:rPr dirty="0" sz="1800" spc="6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2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bl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2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229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8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7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dirty="0" sz="1800" spc="-25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2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10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229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800" spc="7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bu</a:t>
            </a: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25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2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24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35">
                <a:solidFill>
                  <a:srgbClr val="FFFFFF"/>
                </a:solidFill>
                <a:latin typeface="Verdana"/>
                <a:cs typeface="Verdana"/>
              </a:rPr>
              <a:t>nd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lak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Wingdings"/>
              <a:buChar char=""/>
            </a:pPr>
            <a:endParaRPr sz="17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dirty="0" sz="1800" spc="-22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0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10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rr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7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8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18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9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800" spc="-2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em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18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ore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efficiently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14159" y="182879"/>
            <a:ext cx="4189729" cy="6675120"/>
            <a:chOff x="6614159" y="182879"/>
            <a:chExt cx="4189729" cy="66751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14159" y="6586727"/>
              <a:ext cx="4189222" cy="27127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32447" y="182879"/>
              <a:ext cx="4157472" cy="64160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447" y="131825"/>
            <a:ext cx="147637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40"/>
              <a:t>DON’T’S: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4447" y="985520"/>
            <a:ext cx="5393690" cy="5240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ot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tu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229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10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229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18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2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11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8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slo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low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299085" marR="5905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ot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8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4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2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11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1800" spc="3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229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Verdana"/>
                <a:cs typeface="Verdana"/>
              </a:rPr>
              <a:t>of  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18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2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1800" spc="1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800" spc="-3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sho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18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2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es  </a:t>
            </a:r>
            <a:r>
              <a:rPr dirty="0" sz="1800" spc="-30">
                <a:solidFill>
                  <a:srgbClr val="FFFFFF"/>
                </a:solidFill>
                <a:latin typeface="Verdana"/>
                <a:cs typeface="Verdana"/>
              </a:rPr>
              <a:t>many 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liters </a:t>
            </a:r>
            <a:r>
              <a:rPr dirty="0" sz="1800" spc="5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water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compared 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18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om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bu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Wingdings"/>
              <a:buChar char=""/>
            </a:pPr>
            <a:endParaRPr sz="17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ot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229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18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229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7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8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10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plan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24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18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229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Verdana"/>
                <a:cs typeface="Verdana"/>
              </a:rPr>
              <a:t>whe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1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16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ess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299720" algn="l"/>
              </a:tabLst>
            </a:pP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ot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po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229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18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18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er  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bodies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throwing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waste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them.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95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800" spc="-6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18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229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yo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45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ls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8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24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0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!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Wingdings"/>
              <a:buChar char=""/>
            </a:pPr>
            <a:endParaRPr sz="17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Do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not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throw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waste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toilets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Verdana"/>
                <a:cs typeface="Verdana"/>
              </a:rPr>
              <a:t>because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finally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7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oes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18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bo</a:t>
            </a:r>
            <a:r>
              <a:rPr dirty="0" sz="1800" spc="8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dirty="0" sz="1800" spc="25">
                <a:solidFill>
                  <a:srgbClr val="FFFFFF"/>
                </a:solidFill>
                <a:latin typeface="Verdana"/>
                <a:cs typeface="Verdana"/>
              </a:rPr>
              <a:t>DO</a:t>
            </a:r>
            <a:r>
              <a:rPr dirty="0" sz="1800" spc="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135">
                <a:solidFill>
                  <a:srgbClr val="FFFFFF"/>
                </a:solidFill>
                <a:latin typeface="Verdana"/>
                <a:cs typeface="Verdana"/>
              </a:rPr>
              <a:t>’</a:t>
            </a:r>
            <a:r>
              <a:rPr dirty="0" sz="1800" spc="-3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le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25">
                <a:solidFill>
                  <a:srgbClr val="FFFFFF"/>
                </a:solidFill>
                <a:latin typeface="Verdana"/>
                <a:cs typeface="Verdana"/>
              </a:rPr>
              <a:t>he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800" spc="-3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18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sh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25">
                <a:solidFill>
                  <a:srgbClr val="FFFFFF"/>
                </a:solidFill>
                <a:latin typeface="Verdana"/>
                <a:cs typeface="Verdana"/>
              </a:rPr>
              <a:t>ng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0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sh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204">
                <a:solidFill>
                  <a:srgbClr val="FFFFFF"/>
                </a:solidFill>
                <a:latin typeface="Verdana"/>
                <a:cs typeface="Verdana"/>
              </a:rPr>
              <a:t>s.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38871" y="0"/>
            <a:ext cx="4242435" cy="2825115"/>
            <a:chOff x="7738871" y="0"/>
            <a:chExt cx="4242435" cy="28251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8871" y="0"/>
              <a:ext cx="4242054" cy="282473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0999" y="216408"/>
              <a:ext cx="3736848" cy="23652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999475" y="214884"/>
              <a:ext cx="3740150" cy="2368550"/>
            </a:xfrm>
            <a:custGeom>
              <a:avLst/>
              <a:gdLst/>
              <a:ahLst/>
              <a:cxnLst/>
              <a:rect l="l" t="t" r="r" b="b"/>
              <a:pathLst>
                <a:path w="3740150" h="2368550">
                  <a:moveTo>
                    <a:pt x="3693414" y="2151761"/>
                  </a:moveTo>
                  <a:lnTo>
                    <a:pt x="3685158" y="2167001"/>
                  </a:lnTo>
                  <a:lnTo>
                    <a:pt x="3689477" y="2159762"/>
                  </a:lnTo>
                  <a:lnTo>
                    <a:pt x="3693414" y="2151761"/>
                  </a:lnTo>
                  <a:close/>
                </a:path>
                <a:path w="3740150" h="2368550">
                  <a:moveTo>
                    <a:pt x="3721607" y="2080133"/>
                  </a:moveTo>
                  <a:lnTo>
                    <a:pt x="3716147" y="2097786"/>
                  </a:lnTo>
                  <a:lnTo>
                    <a:pt x="3719195" y="2089404"/>
                  </a:lnTo>
                  <a:lnTo>
                    <a:pt x="3721607" y="2080133"/>
                  </a:lnTo>
                  <a:close/>
                </a:path>
                <a:path w="3740150" h="2368550">
                  <a:moveTo>
                    <a:pt x="22732" y="273812"/>
                  </a:moveTo>
                  <a:lnTo>
                    <a:pt x="20827" y="279019"/>
                  </a:lnTo>
                  <a:lnTo>
                    <a:pt x="19430" y="284353"/>
                  </a:lnTo>
                  <a:lnTo>
                    <a:pt x="22732" y="273812"/>
                  </a:lnTo>
                  <a:close/>
                </a:path>
                <a:path w="3740150" h="2368550">
                  <a:moveTo>
                    <a:pt x="53085" y="204343"/>
                  </a:moveTo>
                  <a:lnTo>
                    <a:pt x="50546" y="208661"/>
                  </a:lnTo>
                  <a:lnTo>
                    <a:pt x="48132" y="213360"/>
                  </a:lnTo>
                  <a:lnTo>
                    <a:pt x="53085" y="204343"/>
                  </a:lnTo>
                  <a:close/>
                </a:path>
                <a:path w="3740150" h="2368550">
                  <a:moveTo>
                    <a:pt x="395985" y="0"/>
                  </a:moveTo>
                  <a:lnTo>
                    <a:pt x="3740023" y="0"/>
                  </a:lnTo>
                  <a:lnTo>
                    <a:pt x="3740023" y="1972818"/>
                  </a:lnTo>
                  <a:lnTo>
                    <a:pt x="3737991" y="2013077"/>
                  </a:lnTo>
                  <a:lnTo>
                    <a:pt x="3732022" y="2052447"/>
                  </a:lnTo>
                  <a:lnTo>
                    <a:pt x="3722116" y="2090293"/>
                  </a:lnTo>
                  <a:lnTo>
                    <a:pt x="3708907" y="2126615"/>
                  </a:lnTo>
                  <a:lnTo>
                    <a:pt x="3692271" y="2161286"/>
                  </a:lnTo>
                  <a:lnTo>
                    <a:pt x="3672331" y="2193925"/>
                  </a:lnTo>
                  <a:lnTo>
                    <a:pt x="3624072" y="2252472"/>
                  </a:lnTo>
                  <a:lnTo>
                    <a:pt x="3595751" y="2277999"/>
                  </a:lnTo>
                  <a:lnTo>
                    <a:pt x="3532885" y="2320671"/>
                  </a:lnTo>
                  <a:lnTo>
                    <a:pt x="3498215" y="2337308"/>
                  </a:lnTo>
                  <a:lnTo>
                    <a:pt x="3461893" y="2350516"/>
                  </a:lnTo>
                  <a:lnTo>
                    <a:pt x="3424047" y="2360422"/>
                  </a:lnTo>
                  <a:lnTo>
                    <a:pt x="3384677" y="2366391"/>
                  </a:lnTo>
                  <a:lnTo>
                    <a:pt x="3344418" y="2368423"/>
                  </a:lnTo>
                  <a:lnTo>
                    <a:pt x="0" y="2368423"/>
                  </a:lnTo>
                  <a:lnTo>
                    <a:pt x="0" y="395986"/>
                  </a:lnTo>
                  <a:lnTo>
                    <a:pt x="2031" y="355346"/>
                  </a:lnTo>
                  <a:lnTo>
                    <a:pt x="8000" y="316357"/>
                  </a:lnTo>
                  <a:lnTo>
                    <a:pt x="17906" y="278130"/>
                  </a:lnTo>
                  <a:lnTo>
                    <a:pt x="31115" y="241808"/>
                  </a:lnTo>
                  <a:lnTo>
                    <a:pt x="47751" y="207137"/>
                  </a:lnTo>
                  <a:lnTo>
                    <a:pt x="67691" y="174498"/>
                  </a:lnTo>
                  <a:lnTo>
                    <a:pt x="115950" y="115950"/>
                  </a:lnTo>
                  <a:lnTo>
                    <a:pt x="144272" y="90424"/>
                  </a:lnTo>
                  <a:lnTo>
                    <a:pt x="207137" y="47751"/>
                  </a:lnTo>
                  <a:lnTo>
                    <a:pt x="241807" y="31115"/>
                  </a:lnTo>
                  <a:lnTo>
                    <a:pt x="278129" y="17907"/>
                  </a:lnTo>
                  <a:lnTo>
                    <a:pt x="316356" y="8000"/>
                  </a:lnTo>
                  <a:lnTo>
                    <a:pt x="355346" y="2032"/>
                  </a:lnTo>
                  <a:lnTo>
                    <a:pt x="395985" y="0"/>
                  </a:lnTo>
                  <a:close/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6449567" y="3489959"/>
            <a:ext cx="4719955" cy="3368040"/>
            <a:chOff x="6449567" y="3489959"/>
            <a:chExt cx="4719955" cy="336804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9567" y="6489191"/>
              <a:ext cx="4719574" cy="36880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7855" y="3489959"/>
              <a:ext cx="4687824" cy="30114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2022-01-09T08:08:53Z</dcterms:created>
  <dcterms:modified xsi:type="dcterms:W3CDTF">2022-01-09T08:08:53Z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2022-01-09T00:00:00Z</vt:filetime>
  </property>
</Properties>
</file>