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10"/>
  </p:notesMasterIdLst>
  <p:handoutMasterIdLst>
    <p:handoutMasterId r:id="rId111"/>
  </p:handout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445" r:id="rId21"/>
    <p:sldId id="446" r:id="rId22"/>
    <p:sldId id="363" r:id="rId23"/>
    <p:sldId id="364" r:id="rId24"/>
    <p:sldId id="365" r:id="rId25"/>
    <p:sldId id="366" r:id="rId26"/>
    <p:sldId id="447" r:id="rId27"/>
    <p:sldId id="367" r:id="rId28"/>
    <p:sldId id="448" r:id="rId29"/>
    <p:sldId id="368" r:id="rId30"/>
    <p:sldId id="369" r:id="rId31"/>
    <p:sldId id="370" r:id="rId32"/>
    <p:sldId id="371" r:id="rId33"/>
    <p:sldId id="372" r:id="rId34"/>
    <p:sldId id="373" r:id="rId35"/>
    <p:sldId id="449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450" r:id="rId49"/>
    <p:sldId id="386" r:id="rId50"/>
    <p:sldId id="387" r:id="rId51"/>
    <p:sldId id="388" r:id="rId52"/>
    <p:sldId id="389" r:id="rId53"/>
    <p:sldId id="390" r:id="rId54"/>
    <p:sldId id="451" r:id="rId55"/>
    <p:sldId id="391" r:id="rId56"/>
    <p:sldId id="392" r:id="rId57"/>
    <p:sldId id="393" r:id="rId58"/>
    <p:sldId id="454" r:id="rId59"/>
    <p:sldId id="394" r:id="rId60"/>
    <p:sldId id="395" r:id="rId61"/>
    <p:sldId id="452" r:id="rId62"/>
    <p:sldId id="453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55" r:id="rId92"/>
    <p:sldId id="427" r:id="rId93"/>
    <p:sldId id="428" r:id="rId94"/>
    <p:sldId id="429" r:id="rId95"/>
    <p:sldId id="430" r:id="rId96"/>
    <p:sldId id="431" r:id="rId97"/>
    <p:sldId id="432" r:id="rId98"/>
    <p:sldId id="433" r:id="rId99"/>
    <p:sldId id="434" r:id="rId100"/>
    <p:sldId id="435" r:id="rId101"/>
    <p:sldId id="437" r:id="rId102"/>
    <p:sldId id="438" r:id="rId103"/>
    <p:sldId id="439" r:id="rId104"/>
    <p:sldId id="440" r:id="rId105"/>
    <p:sldId id="441" r:id="rId106"/>
    <p:sldId id="442" r:id="rId107"/>
    <p:sldId id="443" r:id="rId108"/>
    <p:sldId id="444" r:id="rId10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6600"/>
    <a:srgbClr val="FF5050"/>
    <a:srgbClr val="FF0000"/>
    <a:srgbClr val="CC0000"/>
    <a:srgbClr val="FFFF00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2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98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768077-AFA9-4C9E-A76C-B52167E00E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BDDB8B-1E8F-447F-9B14-E30CC7DB42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6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702FE-7C3B-41ED-8BD9-27B6F1B28D91}" type="slidenum">
              <a:rPr lang="en-US"/>
              <a:pPr/>
              <a:t>12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90E2A-A179-4AD5-9D57-96E1ADB1DEBC}" type="slidenum">
              <a:rPr lang="en-US"/>
              <a:pPr/>
              <a:t>70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1722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3000" y="6400800"/>
            <a:ext cx="1905000" cy="457200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7C65FC89-F3E1-4769-8F31-23253EEF3436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3102" name="Object 30"/>
          <p:cNvGraphicFramePr>
            <a:graphicFrameLocks noChangeAspect="1"/>
          </p:cNvGraphicFramePr>
          <p:nvPr/>
        </p:nvGraphicFramePr>
        <p:xfrm>
          <a:off x="152400" y="0"/>
          <a:ext cx="800100" cy="676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Bitmap Image" r:id="rId3" imgW="800212" imgH="6761905" progId="PBrush">
                  <p:embed/>
                </p:oleObj>
              </mc:Choice>
              <mc:Fallback>
                <p:oleObj name="Bitmap Image" r:id="rId3" imgW="800212" imgH="6761905" progId="PBrush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800100" cy="676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05" name="Picture 33" descr="Wp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5867400"/>
            <a:ext cx="1524000" cy="8763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A6902-F4F6-42A1-93DA-7B7734223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EA9BD-5557-4CA3-8FD0-23C19F67D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984A2608-E577-417B-B8FB-87C78BB046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B4D54-26A6-4082-82A2-8F0E41429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134CF-5FED-48C2-98FA-4CC6600A7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CCECD-9A9B-40D2-8381-4FB5C7431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55729-44D2-4749-87A8-7D1BCEC8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63326-3662-44B3-B6C8-A0C6481B5B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2F2BD-08F7-4730-BA47-8715E3A3CA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E8B00-6D5A-4885-A3CC-9526AD039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" charset="0"/>
              </a:defRPr>
            </a:lvl1pPr>
          </a:lstStyle>
          <a:p>
            <a:r>
              <a:rPr lang="en-US" smtClean="0"/>
              <a:t> Introduction</a:t>
            </a:r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" charset="0"/>
              </a:defRPr>
            </a:lvl1pPr>
          </a:lstStyle>
          <a:p>
            <a:fld id="{BE4BF1C0-6193-41AA-B6EE-A579CBE2B5D3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2079" name="Object 31"/>
          <p:cNvGraphicFramePr>
            <a:graphicFrameLocks noChangeAspect="1"/>
          </p:cNvGraphicFramePr>
          <p:nvPr/>
        </p:nvGraphicFramePr>
        <p:xfrm>
          <a:off x="0" y="0"/>
          <a:ext cx="533400" cy="676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Bitmap Image" r:id="rId14" imgW="800212" imgH="6761905" progId="PBrush">
                  <p:embed/>
                </p:oleObj>
              </mc:Choice>
              <mc:Fallback>
                <p:oleObj name="Bitmap Image" r:id="rId14" imgW="800212" imgH="6761905" progId="PBrush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33400" cy="676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82" name="Picture 34" descr="Wpi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772400" y="6042025"/>
            <a:ext cx="1219200" cy="7016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99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Char char="–"/>
        <a:defRPr kumimoji="1"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.w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6.wmf"/><Relationship Id="rId21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aw/aw_kurose_network_4/applets/go-back-n/index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aw/aw_kurose_network_4/applets/SR/index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6.wmf"/><Relationship Id="rId21" Type="http://schemas.openxmlformats.org/officeDocument/2006/relationships/image" Target="../media/image8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6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14400" y="1676400"/>
            <a:ext cx="82296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4400" dirty="0" smtClean="0"/>
              <a:t>Transport Layer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dirty="0" smtClean="0"/>
              <a:t>CS</a:t>
            </a:r>
            <a:r>
              <a:rPr lang="en-US" sz="3200" dirty="0" smtClean="0"/>
              <a:t> 3516 – Computer Networks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 dirty="0" smtClean="0"/>
              <a:t>UDP: </a:t>
            </a:r>
            <a:r>
              <a:rPr lang="en-US" sz="3600" dirty="0"/>
              <a:t>more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r>
              <a:rPr lang="en-US" sz="2000" dirty="0" smtClean="0"/>
              <a:t>Often </a:t>
            </a:r>
            <a:r>
              <a:rPr lang="en-US" sz="2000" dirty="0"/>
              <a:t>used for </a:t>
            </a:r>
            <a:r>
              <a:rPr lang="en-US" sz="2000" dirty="0" smtClean="0"/>
              <a:t>streaming (video/audio) or game apps</a:t>
            </a:r>
            <a:endParaRPr lang="en-US" sz="2000" dirty="0"/>
          </a:p>
          <a:p>
            <a:pPr lvl="1"/>
            <a:r>
              <a:rPr lang="en-US" sz="2000" dirty="0"/>
              <a:t>loss tolerant</a:t>
            </a:r>
          </a:p>
          <a:p>
            <a:pPr lvl="1"/>
            <a:r>
              <a:rPr lang="en-US" sz="2000" dirty="0"/>
              <a:t>rate sensitive</a:t>
            </a:r>
          </a:p>
          <a:p>
            <a:r>
              <a:rPr lang="en-US" sz="2400" dirty="0"/>
              <a:t>other UDP uses</a:t>
            </a:r>
          </a:p>
          <a:p>
            <a:pPr lvl="1"/>
            <a:r>
              <a:rPr lang="en-US" sz="2000" dirty="0"/>
              <a:t>DNS</a:t>
            </a:r>
          </a:p>
          <a:p>
            <a:pPr lvl="1"/>
            <a:r>
              <a:rPr lang="en-US" sz="2000" dirty="0"/>
              <a:t>SNMP</a:t>
            </a:r>
            <a:endParaRPr lang="en-US" sz="1800" dirty="0"/>
          </a:p>
          <a:p>
            <a:r>
              <a:rPr lang="en-US" sz="2000" dirty="0"/>
              <a:t>reliable transfer over UDP: add reliability at application layer</a:t>
            </a:r>
          </a:p>
          <a:p>
            <a:pPr lvl="1"/>
            <a:r>
              <a:rPr lang="en-US" sz="2000" dirty="0"/>
              <a:t>application-specific error recovery!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dest port #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6124575" y="3951288"/>
            <a:ext cx="1501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695950" y="5518150"/>
            <a:ext cx="2655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UDP segment format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632450" y="2508250"/>
            <a:ext cx="850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length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7180263" y="2498725"/>
            <a:ext cx="1208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checksum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3497263" y="2212975"/>
            <a:ext cx="16081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/>
              <a:t>Length, in</a:t>
            </a:r>
          </a:p>
          <a:p>
            <a:pPr algn="r"/>
            <a:r>
              <a:rPr lang="en-US" sz="1800"/>
              <a:t>bytes of UDP</a:t>
            </a:r>
          </a:p>
          <a:p>
            <a:pPr algn="r"/>
            <a:r>
              <a:rPr lang="en-US" sz="1800"/>
              <a:t>segment,</a:t>
            </a:r>
          </a:p>
          <a:p>
            <a:pPr algn="r"/>
            <a:r>
              <a:rPr lang="en-US" sz="1800"/>
              <a:t>including</a:t>
            </a:r>
          </a:p>
          <a:p>
            <a:pPr algn="r"/>
            <a:r>
              <a:rPr lang="en-US" sz="1800"/>
              <a:t>header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4981575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193675"/>
            <a:ext cx="8229600" cy="712788"/>
          </a:xfrm>
        </p:spPr>
        <p:txBody>
          <a:bodyPr/>
          <a:lstStyle/>
          <a:p>
            <a:r>
              <a:rPr lang="en-US" sz="3200" dirty="0"/>
              <a:t>TCP </a:t>
            </a:r>
            <a:r>
              <a:rPr lang="en-US" sz="3200" dirty="0" smtClean="0"/>
              <a:t>Congestion </a:t>
            </a:r>
            <a:r>
              <a:rPr lang="en-US" sz="3200" dirty="0"/>
              <a:t>C</a:t>
            </a:r>
            <a:r>
              <a:rPr lang="en-US" sz="3200" dirty="0" smtClean="0"/>
              <a:t>ontrol </a:t>
            </a:r>
            <a:r>
              <a:rPr lang="en-US" sz="3200" dirty="0"/>
              <a:t>FSM: overview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47913" y="1587500"/>
            <a:ext cx="1270000" cy="1196975"/>
            <a:chOff x="996" y="1773"/>
            <a:chExt cx="800" cy="754"/>
          </a:xfrm>
        </p:grpSpPr>
        <p:sp>
          <p:nvSpPr>
            <p:cNvPr id="351236" name="Oval 4"/>
            <p:cNvSpPr>
              <a:spLocks noChangeArrowheads="1"/>
            </p:cNvSpPr>
            <p:nvPr/>
          </p:nvSpPr>
          <p:spPr bwMode="auto">
            <a:xfrm>
              <a:off x="996" y="1773"/>
              <a:ext cx="800" cy="7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37" name="Text Box 5"/>
            <p:cNvSpPr txBox="1">
              <a:spLocks noChangeArrowheads="1"/>
            </p:cNvSpPr>
            <p:nvPr/>
          </p:nvSpPr>
          <p:spPr bwMode="auto">
            <a:xfrm>
              <a:off x="1179" y="1946"/>
              <a:ext cx="4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slow 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start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956300" y="1603375"/>
            <a:ext cx="1296988" cy="1196975"/>
            <a:chOff x="2293" y="2021"/>
            <a:chExt cx="817" cy="754"/>
          </a:xfrm>
        </p:grpSpPr>
        <p:sp>
          <p:nvSpPr>
            <p:cNvPr id="351239" name="Oval 7"/>
            <p:cNvSpPr>
              <a:spLocks noChangeArrowheads="1"/>
            </p:cNvSpPr>
            <p:nvPr/>
          </p:nvSpPr>
          <p:spPr bwMode="auto">
            <a:xfrm>
              <a:off x="2293" y="2021"/>
              <a:ext cx="800" cy="7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0" name="Text Box 8"/>
            <p:cNvSpPr txBox="1">
              <a:spLocks noChangeArrowheads="1"/>
            </p:cNvSpPr>
            <p:nvPr/>
          </p:nvSpPr>
          <p:spPr bwMode="auto">
            <a:xfrm>
              <a:off x="2298" y="2191"/>
              <a:ext cx="81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congestion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avoidance </a:t>
              </a:r>
            </a:p>
            <a:p>
              <a:pPr eaLnBrk="1" hangingPunct="1"/>
              <a:endParaRPr lang="en-US" sz="1800">
                <a:latin typeface="Arial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267200" y="4191000"/>
            <a:ext cx="1270000" cy="1196975"/>
            <a:chOff x="2454" y="3045"/>
            <a:chExt cx="800" cy="754"/>
          </a:xfrm>
        </p:grpSpPr>
        <p:sp>
          <p:nvSpPr>
            <p:cNvPr id="351242" name="Oval 10"/>
            <p:cNvSpPr>
              <a:spLocks noChangeArrowheads="1"/>
            </p:cNvSpPr>
            <p:nvPr/>
          </p:nvSpPr>
          <p:spPr bwMode="auto">
            <a:xfrm>
              <a:off x="2454" y="3045"/>
              <a:ext cx="800" cy="7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43" name="Text Box 11"/>
            <p:cNvSpPr txBox="1">
              <a:spLocks noChangeArrowheads="1"/>
            </p:cNvSpPr>
            <p:nvPr/>
          </p:nvSpPr>
          <p:spPr bwMode="auto">
            <a:xfrm>
              <a:off x="2796" y="3212"/>
              <a:ext cx="1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 </a:t>
              </a:r>
            </a:p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51244" name="Text Box 12"/>
            <p:cNvSpPr txBox="1">
              <a:spLocks noChangeArrowheads="1"/>
            </p:cNvSpPr>
            <p:nvPr/>
          </p:nvSpPr>
          <p:spPr bwMode="auto">
            <a:xfrm>
              <a:off x="2510" y="3204"/>
              <a:ext cx="70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fast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recovery </a:t>
              </a:r>
            </a:p>
            <a:p>
              <a:pPr eaLnBrk="1" hangingPunct="1"/>
              <a:endParaRPr lang="en-US" sz="1800">
                <a:latin typeface="Arial" charset="0"/>
              </a:endParaRPr>
            </a:p>
          </p:txBody>
        </p:sp>
      </p:grpSp>
      <p:sp>
        <p:nvSpPr>
          <p:cNvPr id="351249" name="Line 17"/>
          <p:cNvSpPr>
            <a:spLocks noChangeShapeType="1"/>
          </p:cNvSpPr>
          <p:nvPr/>
        </p:nvSpPr>
        <p:spPr bwMode="auto">
          <a:xfrm flipH="1">
            <a:off x="3679825" y="2244725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 flipH="1">
            <a:off x="3709988" y="2147888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983038" y="1789113"/>
            <a:ext cx="1658937" cy="336550"/>
            <a:chOff x="2458" y="1403"/>
            <a:chExt cx="1045" cy="212"/>
          </a:xfrm>
        </p:grpSpPr>
        <p:sp>
          <p:nvSpPr>
            <p:cNvPr id="351258" name="Text Box 26"/>
            <p:cNvSpPr txBox="1">
              <a:spLocks noChangeArrowheads="1"/>
            </p:cNvSpPr>
            <p:nvPr/>
          </p:nvSpPr>
          <p:spPr bwMode="auto">
            <a:xfrm>
              <a:off x="2458" y="1403"/>
              <a:ext cx="10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cwnd &gt; ssthresh</a:t>
              </a:r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>
              <a:off x="2724" y="1557"/>
              <a:ext cx="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300" name="Freeform 68"/>
          <p:cNvSpPr>
            <a:spLocks/>
          </p:cNvSpPr>
          <p:nvPr/>
        </p:nvSpPr>
        <p:spPr bwMode="auto">
          <a:xfrm>
            <a:off x="3081338" y="2898775"/>
            <a:ext cx="1111250" cy="1668463"/>
          </a:xfrm>
          <a:custGeom>
            <a:avLst/>
            <a:gdLst/>
            <a:ahLst/>
            <a:cxnLst>
              <a:cxn ang="0">
                <a:pos x="700" y="1051"/>
              </a:cxn>
              <a:cxn ang="0">
                <a:pos x="0" y="1051"/>
              </a:cxn>
              <a:cxn ang="0">
                <a:pos x="0" y="0"/>
              </a:cxn>
            </a:cxnLst>
            <a:rect l="0" t="0" r="r" b="b"/>
            <a:pathLst>
              <a:path w="700" h="1051">
                <a:moveTo>
                  <a:pt x="700" y="1051"/>
                </a:moveTo>
                <a:lnTo>
                  <a:pt x="0" y="1051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01" name="Freeform 69"/>
          <p:cNvSpPr>
            <a:spLocks/>
          </p:cNvSpPr>
          <p:nvPr/>
        </p:nvSpPr>
        <p:spPr bwMode="auto">
          <a:xfrm flipH="1">
            <a:off x="5589588" y="2863850"/>
            <a:ext cx="1174750" cy="181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46"/>
              </a:cxn>
              <a:cxn ang="0">
                <a:pos x="740" y="1146"/>
              </a:cxn>
            </a:cxnLst>
            <a:rect l="0" t="0" r="r" b="b"/>
            <a:pathLst>
              <a:path w="740" h="1146">
                <a:moveTo>
                  <a:pt x="0" y="0"/>
                </a:moveTo>
                <a:lnTo>
                  <a:pt x="0" y="1146"/>
                </a:lnTo>
                <a:lnTo>
                  <a:pt x="740" y="114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02" name="Freeform 70"/>
          <p:cNvSpPr>
            <a:spLocks/>
          </p:cNvSpPr>
          <p:nvPr/>
        </p:nvSpPr>
        <p:spPr bwMode="auto">
          <a:xfrm flipH="1">
            <a:off x="5519738" y="2889250"/>
            <a:ext cx="1111250" cy="1668463"/>
          </a:xfrm>
          <a:custGeom>
            <a:avLst/>
            <a:gdLst/>
            <a:ahLst/>
            <a:cxnLst>
              <a:cxn ang="0">
                <a:pos x="700" y="1051"/>
              </a:cxn>
              <a:cxn ang="0">
                <a:pos x="0" y="1051"/>
              </a:cxn>
              <a:cxn ang="0">
                <a:pos x="0" y="0"/>
              </a:cxn>
            </a:cxnLst>
            <a:rect l="0" t="0" r="r" b="b"/>
            <a:pathLst>
              <a:path w="700" h="1051">
                <a:moveTo>
                  <a:pt x="700" y="1051"/>
                </a:moveTo>
                <a:lnTo>
                  <a:pt x="0" y="1051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08" name="Line 76"/>
          <p:cNvSpPr>
            <a:spLocks noChangeShapeType="1"/>
          </p:cNvSpPr>
          <p:nvPr/>
        </p:nvSpPr>
        <p:spPr bwMode="auto">
          <a:xfrm>
            <a:off x="1089025" y="2109788"/>
            <a:ext cx="11938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4044950" y="2278063"/>
            <a:ext cx="1290638" cy="538162"/>
            <a:chOff x="4642" y="489"/>
            <a:chExt cx="813" cy="339"/>
          </a:xfrm>
        </p:grpSpPr>
        <p:pic>
          <p:nvPicPr>
            <p:cNvPr id="351314" name="Picture 82" descr="j023413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2" y="489"/>
              <a:ext cx="319" cy="339"/>
            </a:xfrm>
            <a:prstGeom prst="rect">
              <a:avLst/>
            </a:prstGeom>
            <a:noFill/>
          </p:spPr>
        </p:pic>
        <p:sp>
          <p:nvSpPr>
            <p:cNvPr id="351316" name="Text Box 84"/>
            <p:cNvSpPr txBox="1">
              <a:spLocks noChangeArrowheads="1"/>
            </p:cNvSpPr>
            <p:nvPr/>
          </p:nvSpPr>
          <p:spPr bwMode="auto">
            <a:xfrm>
              <a:off x="4919" y="528"/>
              <a:ext cx="53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loss:</a:t>
              </a:r>
            </a:p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timeout</a:t>
              </a:r>
            </a:p>
          </p:txBody>
        </p:sp>
      </p:grpSp>
      <p:sp>
        <p:nvSpPr>
          <p:cNvPr id="351317" name="Line 85"/>
          <p:cNvSpPr>
            <a:spLocks noChangeShapeType="1"/>
          </p:cNvSpPr>
          <p:nvPr/>
        </p:nvSpPr>
        <p:spPr bwMode="auto">
          <a:xfrm>
            <a:off x="4227513" y="1430338"/>
            <a:ext cx="74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3082925" y="3949700"/>
            <a:ext cx="1290638" cy="538163"/>
            <a:chOff x="4642" y="489"/>
            <a:chExt cx="813" cy="339"/>
          </a:xfrm>
        </p:grpSpPr>
        <p:pic>
          <p:nvPicPr>
            <p:cNvPr id="351320" name="Picture 88" descr="j023413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2" y="489"/>
              <a:ext cx="319" cy="339"/>
            </a:xfrm>
            <a:prstGeom prst="rect">
              <a:avLst/>
            </a:prstGeom>
            <a:noFill/>
          </p:spPr>
        </p:pic>
        <p:sp>
          <p:nvSpPr>
            <p:cNvPr id="351321" name="Text Box 89"/>
            <p:cNvSpPr txBox="1">
              <a:spLocks noChangeArrowheads="1"/>
            </p:cNvSpPr>
            <p:nvPr/>
          </p:nvSpPr>
          <p:spPr bwMode="auto">
            <a:xfrm>
              <a:off x="4919" y="528"/>
              <a:ext cx="53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loss:</a:t>
              </a:r>
            </a:p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timeout</a:t>
              </a:r>
            </a:p>
          </p:txBody>
        </p:sp>
      </p:grpSp>
      <p:sp>
        <p:nvSpPr>
          <p:cNvPr id="351323" name="Text Box 91"/>
          <p:cNvSpPr txBox="1">
            <a:spLocks noChangeArrowheads="1"/>
          </p:cNvSpPr>
          <p:nvPr/>
        </p:nvSpPr>
        <p:spPr bwMode="auto">
          <a:xfrm>
            <a:off x="5402263" y="3994150"/>
            <a:ext cx="1028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latin typeface="Arial" charset="0"/>
              </a:rPr>
              <a:t>new ACK</a:t>
            </a:r>
          </a:p>
        </p:txBody>
      </p:sp>
      <p:sp>
        <p:nvSpPr>
          <p:cNvPr id="351324" name="Line 92"/>
          <p:cNvSpPr>
            <a:spLocks noChangeShapeType="1"/>
          </p:cNvSpPr>
          <p:nvPr/>
        </p:nvSpPr>
        <p:spPr bwMode="auto">
          <a:xfrm>
            <a:off x="4697413" y="1081088"/>
            <a:ext cx="74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27" name="Text Box 95"/>
          <p:cNvSpPr txBox="1">
            <a:spLocks noChangeArrowheads="1"/>
          </p:cNvSpPr>
          <p:nvPr/>
        </p:nvSpPr>
        <p:spPr bwMode="auto">
          <a:xfrm>
            <a:off x="6807200" y="4002088"/>
            <a:ext cx="1050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75000"/>
              </a:lnSpc>
            </a:pPr>
            <a:r>
              <a:rPr lang="en-US">
                <a:latin typeface="Arial" charset="0"/>
              </a:rPr>
              <a:t>loss:</a:t>
            </a:r>
          </a:p>
          <a:p>
            <a:pPr algn="l" eaLnBrk="1" hangingPunct="1">
              <a:lnSpc>
                <a:spcPct val="75000"/>
              </a:lnSpc>
            </a:pPr>
            <a:r>
              <a:rPr lang="en-US">
                <a:latin typeface="Arial" charset="0"/>
              </a:rPr>
              <a:t>3dupACK</a:t>
            </a:r>
          </a:p>
        </p:txBody>
      </p:sp>
      <p:sp>
        <p:nvSpPr>
          <p:cNvPr id="351328" name="Freeform 96"/>
          <p:cNvSpPr>
            <a:spLocks/>
          </p:cNvSpPr>
          <p:nvPr/>
        </p:nvSpPr>
        <p:spPr bwMode="auto">
          <a:xfrm>
            <a:off x="2971800" y="2871788"/>
            <a:ext cx="1174750" cy="181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46"/>
              </a:cxn>
              <a:cxn ang="0">
                <a:pos x="740" y="1146"/>
              </a:cxn>
            </a:cxnLst>
            <a:rect l="0" t="0" r="r" b="b"/>
            <a:pathLst>
              <a:path w="740" h="1146">
                <a:moveTo>
                  <a:pt x="0" y="0"/>
                </a:moveTo>
                <a:lnTo>
                  <a:pt x="0" y="1146"/>
                </a:lnTo>
                <a:lnTo>
                  <a:pt x="740" y="114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329" name="Text Box 97"/>
          <p:cNvSpPr txBox="1">
            <a:spLocks noChangeArrowheads="1"/>
          </p:cNvSpPr>
          <p:nvPr/>
        </p:nvSpPr>
        <p:spPr bwMode="auto">
          <a:xfrm>
            <a:off x="2898775" y="4772025"/>
            <a:ext cx="1050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75000"/>
              </a:lnSpc>
            </a:pPr>
            <a:r>
              <a:rPr lang="en-US">
                <a:latin typeface="Arial" charset="0"/>
              </a:rPr>
              <a:t>loss:</a:t>
            </a:r>
          </a:p>
          <a:p>
            <a:pPr algn="l" eaLnBrk="1" hangingPunct="1">
              <a:lnSpc>
                <a:spcPct val="75000"/>
              </a:lnSpc>
            </a:pPr>
            <a:r>
              <a:rPr lang="en-US">
                <a:latin typeface="Arial" charset="0"/>
              </a:rPr>
              <a:t>3dupACK</a:t>
            </a:r>
          </a:p>
        </p:txBody>
      </p:sp>
      <p:sp>
        <p:nvSpPr>
          <p:cNvPr id="351330" name="Freeform 98"/>
          <p:cNvSpPr>
            <a:spLocks/>
          </p:cNvSpPr>
          <p:nvPr/>
        </p:nvSpPr>
        <p:spPr bwMode="auto">
          <a:xfrm rot="13377971">
            <a:off x="2149475" y="2513013"/>
            <a:ext cx="496888" cy="319087"/>
          </a:xfrm>
          <a:custGeom>
            <a:avLst/>
            <a:gdLst/>
            <a:ahLst/>
            <a:cxnLst>
              <a:cxn ang="0">
                <a:pos x="25" y="169"/>
              </a:cxn>
              <a:cxn ang="0">
                <a:pos x="153" y="7"/>
              </a:cxn>
              <a:cxn ang="0">
                <a:pos x="258" y="201"/>
              </a:cxn>
            </a:cxnLst>
            <a:rect l="0" t="0" r="r" b="b"/>
            <a:pathLst>
              <a:path w="313" h="201">
                <a:moveTo>
                  <a:pt x="25" y="169"/>
                </a:moveTo>
                <a:cubicBezTo>
                  <a:pt x="0" y="108"/>
                  <a:pt x="5" y="0"/>
                  <a:pt x="153" y="7"/>
                </a:cubicBezTo>
                <a:cubicBezTo>
                  <a:pt x="302" y="12"/>
                  <a:pt x="313" y="87"/>
                  <a:pt x="258" y="20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1252538" y="2665413"/>
            <a:ext cx="1290637" cy="538162"/>
            <a:chOff x="4642" y="489"/>
            <a:chExt cx="813" cy="339"/>
          </a:xfrm>
        </p:grpSpPr>
        <p:pic>
          <p:nvPicPr>
            <p:cNvPr id="351332" name="Picture 100" descr="j023413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2" y="489"/>
              <a:ext cx="319" cy="339"/>
            </a:xfrm>
            <a:prstGeom prst="rect">
              <a:avLst/>
            </a:prstGeom>
            <a:noFill/>
          </p:spPr>
        </p:pic>
        <p:sp>
          <p:nvSpPr>
            <p:cNvPr id="351333" name="Text Box 101"/>
            <p:cNvSpPr txBox="1">
              <a:spLocks noChangeArrowheads="1"/>
            </p:cNvSpPr>
            <p:nvPr/>
          </p:nvSpPr>
          <p:spPr bwMode="auto">
            <a:xfrm>
              <a:off x="4919" y="528"/>
              <a:ext cx="53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loss:</a:t>
              </a:r>
            </a:p>
            <a:p>
              <a:pPr algn="l" eaLnBrk="1" hangingPunct="1">
                <a:lnSpc>
                  <a:spcPct val="75000"/>
                </a:lnSpc>
              </a:pPr>
              <a:r>
                <a:rPr lang="en-US">
                  <a:latin typeface="Arial" charset="0"/>
                </a:rPr>
                <a:t>timeout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9238" y="1360488"/>
            <a:ext cx="9594851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Popular “flavors” of TCP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1747838" y="2890838"/>
            <a:ext cx="11620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ssthresh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6078538" y="3732213"/>
            <a:ext cx="11620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ssthresh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755900" y="4219575"/>
            <a:ext cx="19335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TCP Tahoe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5226050" y="1979613"/>
            <a:ext cx="19335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TCP Reno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3343275" y="5446713"/>
            <a:ext cx="23907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Transmission round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 rot="16200000">
            <a:off x="-822325" y="3103563"/>
            <a:ext cx="34321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292929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cwnd </a:t>
            </a:r>
            <a:r>
              <a:rPr lang="en-US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window size (in segments)</a:t>
            </a:r>
          </a:p>
        </p:txBody>
      </p:sp>
      <p:sp>
        <p:nvSpPr>
          <p:cNvPr id="273423" name="Line 15"/>
          <p:cNvSpPr>
            <a:spLocks noChangeShapeType="1"/>
          </p:cNvSpPr>
          <p:nvPr/>
        </p:nvSpPr>
        <p:spPr bwMode="auto">
          <a:xfrm>
            <a:off x="4572000" y="2403475"/>
            <a:ext cx="361950" cy="1265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98475"/>
            <a:ext cx="7772400" cy="1143000"/>
          </a:xfrm>
        </p:spPr>
        <p:txBody>
          <a:bodyPr/>
          <a:lstStyle/>
          <a:p>
            <a:r>
              <a:rPr lang="en-US" sz="3200"/>
              <a:t>Summary: TCP Congestion Control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1013"/>
            <a:ext cx="77724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sz="2400"/>
              <a:t>when </a:t>
            </a:r>
            <a:r>
              <a:rPr lang="en-US" sz="2400" b="1">
                <a:latin typeface="Courier New" pitchFamily="49" charset="0"/>
              </a:rPr>
              <a:t>cwnd &lt; ssthresh</a:t>
            </a:r>
            <a:r>
              <a:rPr lang="en-US" sz="2400"/>
              <a:t>, sender in </a:t>
            </a:r>
            <a:r>
              <a:rPr lang="en-US" sz="2400">
                <a:solidFill>
                  <a:srgbClr val="FF0000"/>
                </a:solidFill>
              </a:rPr>
              <a:t>slow-start</a:t>
            </a:r>
            <a:r>
              <a:rPr lang="en-US" sz="2400"/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sz="2400"/>
              <a:t>when </a:t>
            </a:r>
            <a:r>
              <a:rPr lang="en-US" sz="2400" b="1">
                <a:latin typeface="Courier New" pitchFamily="49" charset="0"/>
              </a:rPr>
              <a:t>cwnd &gt;= ssthresh</a:t>
            </a:r>
            <a:r>
              <a:rPr lang="en-US" sz="2400"/>
              <a:t>, sender is in </a:t>
            </a:r>
            <a:r>
              <a:rPr lang="en-US" sz="2400">
                <a:solidFill>
                  <a:srgbClr val="FF0000"/>
                </a:solidFill>
              </a:rPr>
              <a:t>congestion-avoidance</a:t>
            </a:r>
            <a:r>
              <a:rPr lang="en-US" sz="2400"/>
              <a:t> phase, window grows linearly.</a:t>
            </a:r>
          </a:p>
          <a:p>
            <a:pPr>
              <a:spcBef>
                <a:spcPct val="70000"/>
              </a:spcBef>
            </a:pPr>
            <a:r>
              <a:rPr lang="en-US" sz="2400"/>
              <a:t>when </a:t>
            </a:r>
            <a:r>
              <a:rPr lang="en-US" sz="2400">
                <a:solidFill>
                  <a:srgbClr val="FF0000"/>
                </a:solidFill>
              </a:rPr>
              <a:t>triple duplicate ACK</a:t>
            </a:r>
            <a:r>
              <a:rPr lang="en-US" sz="2400"/>
              <a:t> occurs, </a:t>
            </a:r>
            <a:r>
              <a:rPr lang="en-US" sz="2400" b="1">
                <a:latin typeface="Courier New" pitchFamily="49" charset="0"/>
              </a:rPr>
              <a:t>ssthresh </a:t>
            </a:r>
            <a:r>
              <a:rPr lang="en-US" sz="2400"/>
              <a:t>set to </a:t>
            </a:r>
            <a:r>
              <a:rPr lang="en-US" sz="2400" b="1">
                <a:latin typeface="Courier New" pitchFamily="49" charset="0"/>
              </a:rPr>
              <a:t>cwnd/2, cwnd </a:t>
            </a:r>
            <a:r>
              <a:rPr lang="en-US" sz="2400"/>
              <a:t>set to ~ </a:t>
            </a:r>
            <a:r>
              <a:rPr lang="en-US" sz="2400" b="1">
                <a:latin typeface="Courier New" pitchFamily="49" charset="0"/>
              </a:rPr>
              <a:t>ssthresh</a:t>
            </a:r>
          </a:p>
          <a:p>
            <a:pPr>
              <a:spcBef>
                <a:spcPct val="70000"/>
              </a:spcBef>
            </a:pPr>
            <a:r>
              <a:rPr lang="en-US" sz="2400"/>
              <a:t>when </a:t>
            </a:r>
            <a:r>
              <a:rPr lang="en-US" sz="2400">
                <a:solidFill>
                  <a:srgbClr val="FF0000"/>
                </a:solidFill>
              </a:rPr>
              <a:t>timeout</a:t>
            </a:r>
            <a:r>
              <a:rPr lang="en-US" sz="2400"/>
              <a:t> occurs, </a:t>
            </a:r>
            <a:r>
              <a:rPr lang="en-US" sz="2400" b="1">
                <a:latin typeface="Courier New" pitchFamily="49" charset="0"/>
              </a:rPr>
              <a:t>ssthresh</a:t>
            </a:r>
            <a:r>
              <a:rPr lang="en-US" sz="2400"/>
              <a:t> set to </a:t>
            </a:r>
            <a:r>
              <a:rPr lang="en-US" sz="2400" b="1">
                <a:latin typeface="Courier New" pitchFamily="49" charset="0"/>
              </a:rPr>
              <a:t>cwnd/2, cwnd</a:t>
            </a:r>
            <a:r>
              <a:rPr lang="en-US" sz="2400"/>
              <a:t> set to 1 MSS.</a:t>
            </a:r>
            <a:r>
              <a:rPr lang="en-US" sz="200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throughput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Q:</a:t>
            </a:r>
            <a:r>
              <a:rPr lang="en-US" dirty="0"/>
              <a:t> what’s average throughout of TCP as function of window size, RTT?</a:t>
            </a:r>
          </a:p>
          <a:p>
            <a:pPr lvl="1"/>
            <a:r>
              <a:rPr lang="en-US" dirty="0"/>
              <a:t>ignoring slow start</a:t>
            </a:r>
          </a:p>
          <a:p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/>
              <a:t>W be window size when loss occurs.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/>
              <a:t>window is W, throughput is W/RTT</a:t>
            </a:r>
          </a:p>
          <a:p>
            <a:pPr lvl="1"/>
            <a:r>
              <a:rPr lang="en-US" sz="2800" dirty="0"/>
              <a:t>just after loss, window drops to W/2, throughput to W/2RTT. </a:t>
            </a:r>
          </a:p>
          <a:p>
            <a:pPr lvl="1"/>
            <a:r>
              <a:rPr lang="en-US" sz="2800" dirty="0"/>
              <a:t>average throughout: .75 W/RTT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TCP Futures: TCP over “long, fat pipes”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xample</a:t>
            </a:r>
            <a:r>
              <a:rPr lang="en-US" sz="2400" dirty="0"/>
              <a:t>: 1500 byte segments, 100ms RTT, want 10 </a:t>
            </a:r>
            <a:r>
              <a:rPr lang="en-US" sz="2400" dirty="0" err="1"/>
              <a:t>Gbps</a:t>
            </a:r>
            <a:r>
              <a:rPr lang="en-US" sz="2400" dirty="0"/>
              <a:t> throughput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equires </a:t>
            </a:r>
            <a:r>
              <a:rPr lang="en-US" sz="2400" dirty="0"/>
              <a:t>window size W = 83,333 in-flight </a:t>
            </a:r>
            <a:r>
              <a:rPr lang="en-US" sz="2400" dirty="0" smtClean="0"/>
              <a:t>segments!</a:t>
            </a:r>
            <a:endParaRPr lang="en-US" sz="2400" dirty="0"/>
          </a:p>
          <a:p>
            <a:r>
              <a:rPr lang="en-US" sz="2400" dirty="0"/>
              <a:t>throughput in terms of loss rate: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latin typeface="MS Mincho" pitchFamily="49" charset="-128"/>
                <a:ea typeface="MS Mincho" pitchFamily="49" charset="-128"/>
              </a:rPr>
              <a:t>➜ </a:t>
            </a:r>
            <a:r>
              <a:rPr lang="en-US" sz="2400" dirty="0"/>
              <a:t>L = 2</a:t>
            </a:r>
            <a:r>
              <a:rPr lang="el-GR" sz="2400" dirty="0"/>
              <a:t>·</a:t>
            </a:r>
            <a:r>
              <a:rPr lang="en-US" sz="2400" dirty="0"/>
              <a:t>10</a:t>
            </a:r>
            <a:r>
              <a:rPr lang="en-US" sz="2400" baseline="30000" dirty="0"/>
              <a:t>-10  </a:t>
            </a:r>
            <a:r>
              <a:rPr lang="en-US" sz="2400" i="1" dirty="0">
                <a:solidFill>
                  <a:srgbClr val="FF0000"/>
                </a:solidFill>
              </a:rPr>
              <a:t>Wow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versions of TCP for high-speed</a:t>
            </a:r>
            <a:endParaRPr lang="en-US" sz="2400" baseline="30000" dirty="0"/>
          </a:p>
          <a:p>
            <a:endParaRPr lang="en-US" sz="2400" dirty="0"/>
          </a:p>
        </p:txBody>
      </p:sp>
      <p:graphicFrame>
        <p:nvGraphicFramePr>
          <p:cNvPr id="324612" name="Object 4"/>
          <p:cNvGraphicFramePr>
            <a:graphicFrameLocks noChangeAspect="1"/>
          </p:cNvGraphicFramePr>
          <p:nvPr/>
        </p:nvGraphicFramePr>
        <p:xfrm>
          <a:off x="3276600" y="3733800"/>
          <a:ext cx="15621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4" name="Equation" r:id="rId3" imgW="685800" imgH="419040" progId="Equation.3">
                  <p:embed/>
                </p:oleObj>
              </mc:Choice>
              <mc:Fallback>
                <p:oleObj name="Equation" r:id="rId3" imgW="6858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15621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fairness goal:</a:t>
            </a:r>
            <a:r>
              <a:rPr lang="en-US" sz="2400"/>
              <a:t> if K TCP sessions share same bottleneck link of bandwidth R, each should have average rate of R/K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676400" y="3048000"/>
            <a:ext cx="5016500" cy="2344738"/>
            <a:chOff x="2510" y="2444"/>
            <a:chExt cx="3160" cy="1477"/>
          </a:xfrm>
        </p:grpSpPr>
        <p:sp>
          <p:nvSpPr>
            <p:cNvPr id="214018" name="Line 2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4023" name="Object 7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38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284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24" name="Oval 8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5" name="Rectangle 9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4026" name="Oval 10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140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0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1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1403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4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5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4036" name="Oval 20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37" name="Line 21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38" name="Rectangle 22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4039" name="Oval 23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4040" name="Object 24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39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660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41" name="Rectangle 25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42" name="Rectangle 26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43" name="Rectangle 27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44" name="Text Box 28"/>
            <p:cNvSpPr txBox="1">
              <a:spLocks noChangeArrowheads="1"/>
            </p:cNvSpPr>
            <p:nvPr/>
          </p:nvSpPr>
          <p:spPr bwMode="auto">
            <a:xfrm>
              <a:off x="2798" y="2444"/>
              <a:ext cx="12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TCP connection 1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14045" name="Text Box 29"/>
            <p:cNvSpPr txBox="1">
              <a:spLocks noChangeArrowheads="1"/>
            </p:cNvSpPr>
            <p:nvPr/>
          </p:nvSpPr>
          <p:spPr bwMode="auto">
            <a:xfrm>
              <a:off x="3653" y="3344"/>
              <a:ext cx="83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bottleneck</a:t>
              </a:r>
            </a:p>
            <a:p>
              <a:r>
                <a:rPr lang="en-US" sz="1800"/>
                <a:t>router</a:t>
              </a:r>
            </a:p>
            <a:p>
              <a:r>
                <a:rPr lang="en-US" sz="1800"/>
                <a:t>capacity R</a:t>
              </a:r>
              <a:endParaRPr lang="en-US" sz="1800">
                <a:latin typeface="Times New Roman" pitchFamily="18" charset="0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1404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49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50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1405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53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54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4055" name="Text Box 39"/>
            <p:cNvSpPr txBox="1">
              <a:spLocks noChangeArrowheads="1"/>
            </p:cNvSpPr>
            <p:nvPr/>
          </p:nvSpPr>
          <p:spPr bwMode="auto">
            <a:xfrm>
              <a:off x="2510" y="3422"/>
              <a:ext cx="9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TCP </a:t>
              </a:r>
            </a:p>
            <a:p>
              <a:pPr algn="l"/>
              <a:r>
                <a:rPr lang="en-US" sz="1800"/>
                <a:t>connection 2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14056" name="Freeform 40"/>
            <p:cNvSpPr>
              <a:spLocks/>
            </p:cNvSpPr>
            <p:nvPr/>
          </p:nvSpPr>
          <p:spPr bwMode="auto">
            <a:xfrm>
              <a:off x="3258" y="2730"/>
              <a:ext cx="24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8" y="390"/>
                </a:cxn>
                <a:cxn ang="0">
                  <a:pos x="2412" y="432"/>
                </a:cxn>
              </a:cxnLst>
              <a:rect l="0" t="0" r="r" b="b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57" name="Rectangle 41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58" name="Freeform 42"/>
            <p:cNvSpPr>
              <a:spLocks/>
            </p:cNvSpPr>
            <p:nvPr/>
          </p:nvSpPr>
          <p:spPr bwMode="auto">
            <a:xfrm>
              <a:off x="3222" y="3193"/>
              <a:ext cx="2412" cy="453"/>
            </a:xfrm>
            <a:custGeom>
              <a:avLst/>
              <a:gdLst/>
              <a:ahLst/>
              <a:cxnLst>
                <a:cxn ang="0">
                  <a:pos x="0" y="453"/>
                </a:cxn>
                <a:cxn ang="0">
                  <a:pos x="558" y="63"/>
                </a:cxn>
                <a:cxn ang="0">
                  <a:pos x="2412" y="29"/>
                </a:cxn>
              </a:cxnLst>
              <a:rect l="0" t="0" r="r" b="b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059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/>
              <a:t>TCP Fairness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dirty="0"/>
              <a:t>Why is TCP fair?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Two competing sessions:</a:t>
            </a:r>
          </a:p>
          <a:p>
            <a:r>
              <a:rPr lang="en-US" sz="2000" dirty="0"/>
              <a:t>Additive increase gives slope of 1, as throughout increases</a:t>
            </a:r>
          </a:p>
          <a:p>
            <a:r>
              <a:rPr lang="en-US" sz="2000" dirty="0"/>
              <a:t>multiplicative decrease decreases throughput proportionally </a:t>
            </a:r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dirty="0"/>
              <a:t>R</a:t>
            </a:r>
            <a:endParaRPr lang="en-US" sz="900" dirty="0">
              <a:latin typeface="Times New Roman" pitchFamily="18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equal bandwidth share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2362200" y="5857875"/>
            <a:ext cx="3024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Connection 1 throughput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 rot="-5396642">
            <a:off x="667787" y="4167767"/>
            <a:ext cx="3060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Connection 2 throughput</a:t>
            </a:r>
            <a:endParaRPr lang="en-US" sz="900" dirty="0">
              <a:latin typeface="Times New Roman" pitchFamily="18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r"/>
            <a:endParaRPr lang="en-US" sz="1600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congestion avoidance: additive increase</a:t>
            </a:r>
            <a:endParaRPr lang="en-US" sz="700">
              <a:latin typeface="Times New Roman" pitchFamily="18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r"/>
            <a:endParaRPr lang="en-US" sz="1600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603750" y="4437063"/>
            <a:ext cx="31999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/>
              <a:t>loss: decrease window by factor of 2</a:t>
            </a:r>
            <a:endParaRPr lang="en-US" sz="700">
              <a:latin typeface="Times New Roman" pitchFamily="18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r"/>
            <a:endParaRPr lang="en-US" sz="1600"/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/>
              <a:t>congestion avoidance: additive increase</a:t>
            </a:r>
            <a:endParaRPr lang="en-US" sz="700" dirty="0">
              <a:latin typeface="Times New Roman" pitchFamily="18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203700" y="3989388"/>
            <a:ext cx="31999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/>
              <a:t>loss: decrease window by factor of 2</a:t>
            </a:r>
            <a:endParaRPr lang="en-US" sz="700">
              <a:latin typeface="Times New Roman" pitchFamily="18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utoUpdateAnimBg="0"/>
      <p:bldP spid="215055" grpId="0" animBg="1"/>
      <p:bldP spid="215056" grpId="0" autoUpdateAnimBg="0"/>
      <p:bldP spid="215057" grpId="0" animBg="1"/>
      <p:bldP spid="215058" grpId="0" autoUpdateAnimBg="0"/>
      <p:bldP spid="215059" grpId="0" animBg="1"/>
      <p:bldP spid="215060" grpId="0" autoUpdateAnimBg="0"/>
      <p:bldP spid="215061" grpId="0" animBg="1"/>
      <p:bldP spid="215062" grpId="0" animBg="1"/>
      <p:bldP spid="21506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Fairness (more)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Fairness and UDP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ultimedia </a:t>
            </a:r>
            <a:r>
              <a:rPr lang="en-US" sz="2400" dirty="0"/>
              <a:t>apps often do not use TCP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 not want rate throttled by congestion control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</a:t>
            </a:r>
            <a:r>
              <a:rPr lang="en-US" sz="2400" dirty="0" smtClean="0"/>
              <a:t>nstead </a:t>
            </a:r>
            <a:r>
              <a:rPr lang="en-US" sz="2400" dirty="0"/>
              <a:t>use UDP: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pump audio/video at constant rate, tolerate packet loss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43000"/>
            <a:ext cx="4343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Fairness and </a:t>
            </a:r>
            <a:r>
              <a:rPr lang="en-US" sz="2400" u="sng" dirty="0" smtClean="0">
                <a:solidFill>
                  <a:srgbClr val="FF0000"/>
                </a:solidFill>
              </a:rPr>
              <a:t>Parallel </a:t>
            </a:r>
            <a:r>
              <a:rPr lang="en-US" sz="2400" u="sng" dirty="0">
                <a:solidFill>
                  <a:srgbClr val="FF0000"/>
                </a:solidFill>
              </a:rPr>
              <a:t>TCP </a:t>
            </a:r>
            <a:r>
              <a:rPr lang="en-US" sz="2400" u="sng" dirty="0" smtClean="0">
                <a:solidFill>
                  <a:srgbClr val="FF0000"/>
                </a:solidFill>
              </a:rPr>
              <a:t>Connections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</a:t>
            </a:r>
            <a:r>
              <a:rPr lang="en-US" sz="2400" dirty="0" smtClean="0"/>
              <a:t>othing </a:t>
            </a:r>
            <a:r>
              <a:rPr lang="en-US" sz="2400" dirty="0"/>
              <a:t>prevents app from opening parallel connections between 2 hosts.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eb </a:t>
            </a:r>
            <a:r>
              <a:rPr lang="en-US" sz="2400" dirty="0"/>
              <a:t>browsers do this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</a:t>
            </a:r>
            <a:r>
              <a:rPr lang="en-US" sz="2400" dirty="0" smtClean="0"/>
              <a:t>xample</a:t>
            </a:r>
            <a:r>
              <a:rPr lang="en-US" sz="2400" dirty="0"/>
              <a:t>: link of rate R supporting 9 connections;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new app asks for 1 TCP, gets rate R/10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new app asks for 11 TCPs, gets R/2 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Chapter 3: Summary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360488"/>
            <a:ext cx="4398962" cy="3952875"/>
          </a:xfrm>
        </p:spPr>
        <p:txBody>
          <a:bodyPr/>
          <a:lstStyle/>
          <a:p>
            <a:r>
              <a:rPr lang="en-US" sz="2400" dirty="0"/>
              <a:t>P</a:t>
            </a:r>
            <a:r>
              <a:rPr lang="en-US" sz="2400" dirty="0" smtClean="0"/>
              <a:t>rinciples </a:t>
            </a:r>
            <a:r>
              <a:rPr lang="en-US" sz="2400" dirty="0"/>
              <a:t>behind transport layer services:</a:t>
            </a:r>
          </a:p>
          <a:p>
            <a:pPr lvl="1"/>
            <a:r>
              <a:rPr lang="en-US" dirty="0"/>
              <a:t>multiplexing, </a:t>
            </a:r>
            <a:r>
              <a:rPr lang="en-US" dirty="0" err="1"/>
              <a:t>demultiplexing</a:t>
            </a:r>
            <a:endParaRPr lang="en-US" dirty="0"/>
          </a:p>
          <a:p>
            <a:pPr lvl="1"/>
            <a:r>
              <a:rPr lang="en-US" dirty="0"/>
              <a:t>reliable data transfer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congestion control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nstantiation </a:t>
            </a:r>
            <a:r>
              <a:rPr lang="en-US" sz="2400" dirty="0"/>
              <a:t>and implementation in the Internet</a:t>
            </a:r>
          </a:p>
          <a:p>
            <a:pPr lvl="1"/>
            <a:r>
              <a:rPr lang="en-US" dirty="0"/>
              <a:t>UDP</a:t>
            </a:r>
          </a:p>
          <a:p>
            <a:pPr lvl="1"/>
            <a:r>
              <a:rPr lang="en-US" dirty="0"/>
              <a:t>TCP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19713" y="3465513"/>
            <a:ext cx="3333750" cy="24574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Next:</a:t>
            </a:r>
            <a:endParaRPr lang="en-US" sz="2400" dirty="0"/>
          </a:p>
          <a:p>
            <a:r>
              <a:rPr lang="en-US" sz="2400" dirty="0"/>
              <a:t>leaving the network “edge” (application, transport layers)</a:t>
            </a:r>
          </a:p>
          <a:p>
            <a:r>
              <a:rPr lang="en-US" sz="2400" dirty="0"/>
              <a:t>into the network “core”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UDP: </a:t>
            </a:r>
            <a:r>
              <a:rPr lang="en-US" dirty="0"/>
              <a:t>checksum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Sender:</a:t>
            </a:r>
            <a:endParaRPr lang="en-US" sz="2400" dirty="0"/>
          </a:p>
          <a:p>
            <a:r>
              <a:rPr lang="en-US" sz="2000" dirty="0"/>
              <a:t>treat segment contents as sequence of 16-bit integers</a:t>
            </a:r>
          </a:p>
          <a:p>
            <a:r>
              <a:rPr lang="en-US" sz="2000" dirty="0"/>
              <a:t>checksum: addition (1’s complement sum) of segment contents</a:t>
            </a:r>
          </a:p>
          <a:p>
            <a:r>
              <a:rPr lang="en-US" sz="2000" dirty="0"/>
              <a:t>sender puts checksum value into UDP checksum field</a:t>
            </a:r>
          </a:p>
          <a:p>
            <a:pPr>
              <a:buFont typeface="ZapfDingbats" pitchFamily="8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Receiver:</a:t>
            </a:r>
            <a:endParaRPr lang="en-US" sz="2400" dirty="0"/>
          </a:p>
          <a:p>
            <a:r>
              <a:rPr lang="en-US" sz="2000" dirty="0"/>
              <a:t>compute checksum of received segment</a:t>
            </a:r>
          </a:p>
          <a:p>
            <a:r>
              <a:rPr lang="en-US" sz="2000" dirty="0"/>
              <a:t>check if computed checksum equals checksum field value:</a:t>
            </a:r>
          </a:p>
          <a:p>
            <a:pPr lvl="1"/>
            <a:r>
              <a:rPr lang="en-US" sz="2000" dirty="0"/>
              <a:t>NO - error detected</a:t>
            </a:r>
          </a:p>
          <a:p>
            <a:pPr lvl="1"/>
            <a:r>
              <a:rPr lang="en-US" sz="2000" dirty="0"/>
              <a:t>YES - no error detected. </a:t>
            </a:r>
            <a:r>
              <a:rPr lang="en-US" sz="2000" i="1" dirty="0"/>
              <a:t>But maybe errors nonetheless?</a:t>
            </a:r>
            <a:r>
              <a:rPr lang="en-US" sz="2000" dirty="0"/>
              <a:t> More later ….</a:t>
            </a:r>
          </a:p>
          <a:p>
            <a:endParaRPr lang="en-US" sz="2400" dirty="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  <a:latin typeface="+mn-lt"/>
              </a:rPr>
              <a:t>Goal:</a:t>
            </a:r>
            <a:r>
              <a:rPr lang="en-US" sz="2400" dirty="0">
                <a:latin typeface="+mn-lt"/>
              </a:rPr>
              <a:t> detect “errors” (e.g., flipped bits) in transmitted segment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en-US"/>
              <a:t>Internet Checksum Example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91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dirty="0" smtClean="0"/>
              <a:t>Example</a:t>
            </a:r>
            <a:r>
              <a:rPr lang="en-US" altLang="en-US" sz="2400" dirty="0"/>
              <a:t>: add two 16-bit integers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133600" y="1981200"/>
            <a:ext cx="6400800" cy="234632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chemeClr val="bg1"/>
                </a:solidFill>
              </a:rPr>
              <a:t>1</a:t>
            </a:r>
            <a:r>
              <a:rPr lang="en-US" altLang="en-US" sz="2000" b="1" dirty="0"/>
              <a:t>  1  1  1  0  0  1  1  0  0  1  1  0  0  1  1  0</a:t>
            </a:r>
          </a:p>
          <a:p>
            <a:pPr algn="l"/>
            <a:r>
              <a:rPr lang="en-US" altLang="en-US" sz="2000" b="1" dirty="0">
                <a:solidFill>
                  <a:schemeClr val="bg1"/>
                </a:solidFill>
              </a:rPr>
              <a:t>1</a:t>
            </a:r>
            <a:r>
              <a:rPr lang="en-US" altLang="en-US" sz="2000" b="1" dirty="0"/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altLang="en-US" sz="2000" b="1" dirty="0"/>
          </a:p>
          <a:p>
            <a:pPr algn="l"/>
            <a:r>
              <a:rPr lang="en-US" altLang="en-US" sz="2000" b="1" dirty="0"/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altLang="en-US" sz="2000" b="1" dirty="0"/>
          </a:p>
          <a:p>
            <a:pPr algn="l"/>
            <a:r>
              <a:rPr lang="en-US" altLang="en-US" sz="2000" b="1" dirty="0">
                <a:solidFill>
                  <a:schemeClr val="bg1"/>
                </a:solidFill>
              </a:rPr>
              <a:t>1</a:t>
            </a:r>
            <a:r>
              <a:rPr lang="en-US" altLang="en-US" sz="2000" b="1" dirty="0"/>
              <a:t>  1  0  1  1  1  0  1  1  1  0  1  1  1  1  0  0</a:t>
            </a:r>
          </a:p>
          <a:p>
            <a:pPr algn="l"/>
            <a:r>
              <a:rPr lang="en-US" altLang="en-US" sz="2000" b="1" dirty="0">
                <a:solidFill>
                  <a:schemeClr val="bg1"/>
                </a:solidFill>
              </a:rPr>
              <a:t>1</a:t>
            </a:r>
            <a:r>
              <a:rPr lang="en-US" altLang="en-US" sz="2000" b="1" dirty="0"/>
              <a:t>  0  1  0  0  0  1  0  0  0  1  0  0  0  0  1  1</a:t>
            </a:r>
            <a:endParaRPr lang="en-US" altLang="en-US" sz="2400" b="1" dirty="0"/>
          </a:p>
        </p:txBody>
      </p:sp>
      <p:sp>
        <p:nvSpPr>
          <p:cNvPr id="326661" name="Line 5"/>
          <p:cNvSpPr>
            <a:spLocks noChangeShapeType="1"/>
          </p:cNvSpPr>
          <p:nvPr/>
        </p:nvSpPr>
        <p:spPr bwMode="auto">
          <a:xfrm flipH="1">
            <a:off x="2057400" y="280828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2" name="Oval 6"/>
          <p:cNvSpPr>
            <a:spLocks noChangeArrowheads="1"/>
          </p:cNvSpPr>
          <p:nvPr/>
        </p:nvSpPr>
        <p:spPr bwMode="auto">
          <a:xfrm>
            <a:off x="2133600" y="29845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33400" y="2940050"/>
            <a:ext cx="15462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med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2000" dirty="0"/>
              <a:t>wraparound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1443038" y="354806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2000"/>
              <a:t>sum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760413" y="3900488"/>
            <a:ext cx="131921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med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2000"/>
              <a:t>checksum</a:t>
            </a:r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 flipH="1">
            <a:off x="2057400" y="352742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7" name="Freeform 11"/>
          <p:cNvSpPr>
            <a:spLocks/>
          </p:cNvSpPr>
          <p:nvPr/>
        </p:nvSpPr>
        <p:spPr bwMode="auto">
          <a:xfrm>
            <a:off x="2295525" y="3290888"/>
            <a:ext cx="6013450" cy="92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"/>
              </a:cxn>
              <a:cxn ang="0">
                <a:pos x="3788" y="58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33400" y="4572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50000"/>
              <a:buFontTx/>
              <a:buChar char="•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receiver, add 2 integers and checksum … should be all 1’s.  If not, bit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error (correction?  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>
                <a:solidFill>
                  <a:srgbClr val="FF0000"/>
                </a:solidFill>
              </a:rPr>
              <a:t>3.4 Principles of reliable data transfer</a:t>
            </a:r>
            <a:endParaRPr lang="en-US" sz="240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Principles of Reliable data transfer</a:t>
            </a:r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/>
              <a:t>important in app., transport, link layers</a:t>
            </a:r>
          </a:p>
          <a:p>
            <a:r>
              <a:rPr lang="en-US" sz="2000"/>
              <a:t>top-10 list of important networking topics!</a:t>
            </a:r>
          </a:p>
          <a:p>
            <a:endParaRPr lang="en-US" sz="2400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/>
              <a:t>characteristics of unreliable channel will determine complexity of reliable data transfer protocol (rdt)</a:t>
            </a:r>
            <a:endParaRPr lang="en-US" sz="2400"/>
          </a:p>
        </p:txBody>
      </p:sp>
      <p:pic>
        <p:nvPicPr>
          <p:cNvPr id="282629" name="Picture 5" descr="rdt_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</p:spPr>
      </p:pic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Principles of Reliable data transfer</a:t>
            </a:r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/>
              <a:t>important in app., transport, link layers</a:t>
            </a:r>
          </a:p>
          <a:p>
            <a:r>
              <a:rPr lang="en-US" sz="2000"/>
              <a:t>top-10 list of important networking topics!</a:t>
            </a:r>
          </a:p>
          <a:p>
            <a:endParaRPr lang="en-US" sz="2400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/>
              <a:t>characteristics of unreliable channel will determine complexity of reliable data transfer protocol (rdt)</a:t>
            </a:r>
            <a:endParaRPr lang="en-US" sz="2400"/>
          </a:p>
        </p:txBody>
      </p:sp>
      <p:pic>
        <p:nvPicPr>
          <p:cNvPr id="331781" name="Picture 5" descr="rdt_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</p:spPr>
      </p:pic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1143000"/>
          </a:xfrm>
        </p:spPr>
        <p:txBody>
          <a:bodyPr/>
          <a:lstStyle/>
          <a:p>
            <a:r>
              <a:rPr lang="en-US" sz="3600" dirty="0"/>
              <a:t>Principles of Reliable </a:t>
            </a:r>
            <a:r>
              <a:rPr lang="en-US" sz="3600" dirty="0" smtClean="0"/>
              <a:t>Data </a:t>
            </a:r>
            <a:r>
              <a:rPr lang="en-US" dirty="0"/>
              <a:t>T</a:t>
            </a:r>
            <a:r>
              <a:rPr lang="en-US" sz="3600" dirty="0" smtClean="0"/>
              <a:t>ransfer</a:t>
            </a:r>
            <a:endParaRPr lang="en-US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/>
              <a:t>important in app., transport, link layers</a:t>
            </a:r>
          </a:p>
          <a:p>
            <a:r>
              <a:rPr lang="en-US" sz="2000"/>
              <a:t>top-10 list of important networking topics!</a:t>
            </a:r>
          </a:p>
          <a:p>
            <a:endParaRPr lang="en-US" sz="2400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857250"/>
          </a:xfrm>
        </p:spPr>
        <p:txBody>
          <a:bodyPr/>
          <a:lstStyle/>
          <a:p>
            <a:r>
              <a:rPr lang="en-US" sz="2000" dirty="0"/>
              <a:t>C</a:t>
            </a:r>
            <a:r>
              <a:rPr lang="en-US" sz="2000" dirty="0" smtClean="0"/>
              <a:t>haracteristics </a:t>
            </a:r>
            <a:r>
              <a:rPr lang="en-US" sz="2000" dirty="0"/>
              <a:t>of unreliable channel will determine complexity of reliable data transfer protocol (</a:t>
            </a:r>
            <a:r>
              <a:rPr lang="en-US" sz="2000" dirty="0" err="1">
                <a:solidFill>
                  <a:srgbClr val="009900"/>
                </a:solidFill>
              </a:rPr>
              <a:t>rdt</a:t>
            </a:r>
            <a:r>
              <a:rPr lang="en-US" sz="2000" dirty="0"/>
              <a:t>)</a:t>
            </a:r>
            <a:endParaRPr lang="en-US" sz="2400" dirty="0"/>
          </a:p>
        </p:txBody>
      </p:sp>
      <p:pic>
        <p:nvPicPr>
          <p:cNvPr id="332805" name="Picture 5" descr="rdt_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16200000">
            <a:off x="7760367" y="420303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(Zoom next slide)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r>
              <a:rPr lang="en-US" sz="3200" dirty="0"/>
              <a:t>Reliable </a:t>
            </a:r>
            <a:r>
              <a:rPr lang="en-US" sz="3200" dirty="0" smtClean="0"/>
              <a:t>Data </a:t>
            </a:r>
            <a:r>
              <a:rPr lang="en-US" sz="3200" dirty="0"/>
              <a:t>T</a:t>
            </a:r>
            <a:r>
              <a:rPr lang="en-US" sz="3200" dirty="0" smtClean="0"/>
              <a:t>ransfer</a:t>
            </a:r>
            <a:r>
              <a:rPr lang="en-US" sz="3200" dirty="0"/>
              <a:t>: </a:t>
            </a:r>
            <a:r>
              <a:rPr lang="en-US" sz="3200" dirty="0" smtClean="0"/>
              <a:t>Getting </a:t>
            </a:r>
            <a:r>
              <a:rPr lang="en-US" sz="3200" dirty="0"/>
              <a:t>S</a:t>
            </a:r>
            <a:r>
              <a:rPr lang="en-US" sz="3200" dirty="0" smtClean="0"/>
              <a:t>tarted</a:t>
            </a:r>
            <a:endParaRPr lang="en-US" dirty="0"/>
          </a:p>
        </p:txBody>
      </p:sp>
      <p:pic>
        <p:nvPicPr>
          <p:cNvPr id="283651" name="Picture 3" descr="rdt_par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</p:spPr>
      </p:pic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send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side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receive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side</a:t>
            </a:r>
            <a:endParaRPr lang="en-US" sz="2400" dirty="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1" y="1460500"/>
            <a:ext cx="4040188" cy="1416050"/>
            <a:chOff x="96" y="920"/>
            <a:chExt cx="2545" cy="892"/>
          </a:xfrm>
        </p:grpSpPr>
        <p:sp>
          <p:nvSpPr>
            <p:cNvPr id="283655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rdt_send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sz="1800" dirty="0">
                  <a:latin typeface="Times New Roman" pitchFamily="18" charset="0"/>
                </a:rPr>
                <a:t> </a:t>
              </a:r>
              <a:r>
                <a:rPr lang="en-US" sz="1800" dirty="0"/>
                <a:t>called from above, (e.g., by app.). Passed data to </a:t>
              </a:r>
            </a:p>
            <a:p>
              <a:r>
                <a:rPr lang="en-US" sz="1800" dirty="0"/>
                <a:t>deliver to receiver upper layer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96" y="930"/>
              <a:ext cx="2514" cy="882"/>
              <a:chOff x="96" y="942"/>
              <a:chExt cx="2514" cy="882"/>
            </a:xfrm>
          </p:grpSpPr>
          <p:sp>
            <p:nvSpPr>
              <p:cNvPr id="283657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58" name="Rectangle 10"/>
              <p:cNvSpPr>
                <a:spLocks noChangeArrowheads="1"/>
              </p:cNvSpPr>
              <p:nvPr/>
            </p:nvSpPr>
            <p:spPr bwMode="auto">
              <a:xfrm>
                <a:off x="96" y="942"/>
                <a:ext cx="2514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83660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udt_send():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rdt,</a:t>
              </a:r>
            </a:p>
            <a:p>
              <a:r>
                <a:rPr lang="en-US" sz="1800"/>
                <a:t>to transfer packet over </a:t>
              </a:r>
            </a:p>
            <a:p>
              <a:r>
                <a:rPr lang="en-US" sz="1800"/>
                <a:t>unreliable channel to receiver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83662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63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83665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rdt_rcv():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when packet arrives on rcv-side of channel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120" y="2748"/>
              <a:ext cx="2412" cy="1038"/>
              <a:chOff x="3120" y="2748"/>
              <a:chExt cx="2412" cy="1038"/>
            </a:xfrm>
          </p:grpSpPr>
          <p:sp>
            <p:nvSpPr>
              <p:cNvPr id="283667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68" name="Rectangle 20"/>
              <p:cNvSpPr>
                <a:spLocks noChangeArrowheads="1"/>
              </p:cNvSpPr>
              <p:nvPr/>
            </p:nvSpPr>
            <p:spPr bwMode="auto">
              <a:xfrm>
                <a:off x="3120" y="3390"/>
                <a:ext cx="2412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83670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deliver_data():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</a:t>
              </a:r>
              <a:r>
                <a:rPr lang="en-US" sz="1800" b="1">
                  <a:latin typeface="Courier New" pitchFamily="49" charset="0"/>
                </a:rPr>
                <a:t>rdt</a:t>
              </a:r>
              <a:r>
                <a:rPr lang="en-US" sz="1800"/>
                <a:t> to deliver data to upper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83672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73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143000"/>
          </a:xfrm>
        </p:spPr>
        <p:txBody>
          <a:bodyPr/>
          <a:lstStyle/>
          <a:p>
            <a:r>
              <a:rPr lang="en-US" sz="3200" dirty="0" smtClean="0"/>
              <a:t>Reliable Data Transfer: Getting Started</a:t>
            </a:r>
            <a:endParaRPr lang="en-US" sz="3200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04925"/>
            <a:ext cx="7258050" cy="3352800"/>
          </a:xfrm>
          <a:noFill/>
          <a:ln/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We’ll: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ncrementally </a:t>
            </a:r>
            <a:r>
              <a:rPr lang="en-US" sz="2400" dirty="0"/>
              <a:t>develop sender, receiver sides of reliable data transfer protocol (</a:t>
            </a:r>
            <a:r>
              <a:rPr lang="en-US" sz="2400" dirty="0" err="1">
                <a:solidFill>
                  <a:srgbClr val="009900"/>
                </a:solidFill>
              </a:rPr>
              <a:t>rdt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Consider </a:t>
            </a:r>
            <a:r>
              <a:rPr lang="en-US" sz="2400" dirty="0"/>
              <a:t>only unidirectional data transfer</a:t>
            </a:r>
          </a:p>
          <a:p>
            <a:pPr lvl="1"/>
            <a:r>
              <a:rPr lang="en-US" sz="2000" dirty="0"/>
              <a:t>but control info will flow on both directions!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finite state machines (FSM)  to specify sender, receiver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63875" y="4619625"/>
            <a:ext cx="917575" cy="942975"/>
            <a:chOff x="670" y="3294"/>
            <a:chExt cx="578" cy="594"/>
          </a:xfrm>
        </p:grpSpPr>
        <p:sp>
          <p:nvSpPr>
            <p:cNvPr id="284677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8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9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state 1</a:t>
              </a:r>
              <a:endParaRPr lang="en-US" sz="2000" dirty="0"/>
            </a:p>
          </p:txBody>
        </p:sp>
      </p:grpSp>
      <p:sp>
        <p:nvSpPr>
          <p:cNvPr id="284680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446" y="168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816850" y="4724400"/>
            <a:ext cx="917575" cy="942975"/>
            <a:chOff x="670" y="3294"/>
            <a:chExt cx="578" cy="594"/>
          </a:xfrm>
        </p:grpSpPr>
        <p:sp>
          <p:nvSpPr>
            <p:cNvPr id="284682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3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state 2</a:t>
              </a:r>
              <a:endParaRPr lang="en-US" sz="2000" dirty="0"/>
            </a:p>
          </p:txBody>
        </p:sp>
      </p:grp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4110038" y="4013200"/>
            <a:ext cx="28969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9900"/>
                </a:solidFill>
              </a:rPr>
              <a:t>event causing state transition</a:t>
            </a:r>
            <a:endParaRPr lang="en-US" sz="2400" i="1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4021138" y="4308475"/>
            <a:ext cx="3147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9900"/>
                </a:solidFill>
              </a:rPr>
              <a:t>actions taken on state transition</a:t>
            </a:r>
            <a:endParaRPr lang="en-US" sz="2400" i="1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84687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228600" y="4648200"/>
            <a:ext cx="277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state:</a:t>
            </a:r>
            <a:r>
              <a:rPr lang="en-US" sz="1800" dirty="0"/>
              <a:t> when in this “state” next state uniquely determined by next </a:t>
            </a:r>
            <a:r>
              <a:rPr lang="en-US" sz="1800" i="1" dirty="0"/>
              <a:t>event</a:t>
            </a:r>
          </a:p>
        </p:txBody>
      </p:sp>
      <p:sp>
        <p:nvSpPr>
          <p:cNvPr id="284689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/>
            <a:ahLst/>
            <a:cxnLst>
              <a:cxn ang="0">
                <a:pos x="48" y="366"/>
              </a:cxn>
              <a:cxn ang="0">
                <a:pos x="60" y="0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90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/>
            <a:ahLst/>
            <a:cxnLst>
              <a:cxn ang="0">
                <a:pos x="48" y="366"/>
              </a:cxn>
              <a:cxn ang="0">
                <a:pos x="60" y="0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91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724400" y="5029200"/>
            <a:ext cx="942975" cy="674688"/>
            <a:chOff x="3516" y="3260"/>
            <a:chExt cx="594" cy="425"/>
          </a:xfrm>
        </p:grpSpPr>
        <p:sp>
          <p:nvSpPr>
            <p:cNvPr id="284693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 dirty="0">
                  <a:solidFill>
                    <a:srgbClr val="009900"/>
                  </a:solidFill>
                </a:rPr>
                <a:t>event</a:t>
              </a:r>
              <a:endParaRPr lang="en-US" sz="2400" i="1" dirty="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284694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 dirty="0">
                  <a:solidFill>
                    <a:srgbClr val="009900"/>
                  </a:solidFill>
                </a:rPr>
                <a:t>actions</a:t>
              </a:r>
              <a:endParaRPr lang="en-US" sz="2400" i="1" dirty="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284695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u="none" dirty="0"/>
              <a:t>Rdt1.0: </a:t>
            </a:r>
            <a:r>
              <a:rPr lang="en-US" sz="3200" dirty="0" smtClean="0"/>
              <a:t>Reliable Transfer </a:t>
            </a:r>
            <a:r>
              <a:rPr lang="en-US" sz="3200" dirty="0"/>
              <a:t>over a </a:t>
            </a:r>
            <a:r>
              <a:rPr lang="en-US" sz="3200" dirty="0" smtClean="0"/>
              <a:t>Reliable Channel</a:t>
            </a:r>
            <a:endParaRPr lang="en-US" sz="4400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r>
              <a:rPr lang="en-US" sz="2400" dirty="0"/>
              <a:t>U</a:t>
            </a:r>
            <a:r>
              <a:rPr lang="en-US" sz="2400" dirty="0" smtClean="0"/>
              <a:t>nderlying </a:t>
            </a:r>
            <a:r>
              <a:rPr lang="en-US" sz="2400" dirty="0"/>
              <a:t>channel perfectly reliable</a:t>
            </a:r>
          </a:p>
          <a:p>
            <a:pPr lvl="1"/>
            <a:r>
              <a:rPr lang="en-US" sz="2000" dirty="0"/>
              <a:t>no bit errors</a:t>
            </a:r>
          </a:p>
          <a:p>
            <a:pPr lvl="1"/>
            <a:r>
              <a:rPr lang="en-US" sz="2000" dirty="0"/>
              <a:t>no loss of packets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eparate </a:t>
            </a:r>
            <a:r>
              <a:rPr lang="en-US" sz="2400" dirty="0"/>
              <a:t>FSMs for sender, receiver:</a:t>
            </a:r>
          </a:p>
          <a:p>
            <a:pPr lvl="1"/>
            <a:r>
              <a:rPr lang="en-US" sz="2000" dirty="0"/>
              <a:t>sender sends data into underlying channel</a:t>
            </a:r>
          </a:p>
          <a:p>
            <a:pPr lvl="1"/>
            <a:r>
              <a:rPr lang="en-US" sz="2000" dirty="0"/>
              <a:t>receiver read data from underlying channel</a:t>
            </a:r>
          </a:p>
        </p:txBody>
      </p:sp>
      <p:sp>
        <p:nvSpPr>
          <p:cNvPr id="285700" name="Oval 4"/>
          <p:cNvSpPr>
            <a:spLocks noChangeArrowheads="1"/>
          </p:cNvSpPr>
          <p:nvPr/>
        </p:nvSpPr>
        <p:spPr bwMode="auto">
          <a:xfrm>
            <a:off x="947738" y="4292600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884238" y="4378325"/>
            <a:ext cx="10985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5702" name="Freeform 6"/>
          <p:cNvSpPr>
            <a:spLocks/>
          </p:cNvSpPr>
          <p:nvPr/>
        </p:nvSpPr>
        <p:spPr bwMode="auto">
          <a:xfrm>
            <a:off x="1757363" y="4276725"/>
            <a:ext cx="611187" cy="1027112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2209800" y="4800600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charset="0"/>
              </a:rPr>
              <a:t>packet 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(packet)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168525" y="4333875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2268538" y="4676775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6" name="Line 10"/>
          <p:cNvSpPr>
            <a:spLocks noChangeShapeType="1"/>
          </p:cNvSpPr>
          <p:nvPr/>
        </p:nvSpPr>
        <p:spPr bwMode="auto">
          <a:xfrm>
            <a:off x="623888" y="4276725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6475413" y="4659312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800">
                <a:latin typeface="Arial" charset="0"/>
              </a:rPr>
              <a:t>extract (packet,data)</a:t>
            </a:r>
          </a:p>
          <a:p>
            <a:pPr algn="l"/>
            <a:r>
              <a:rPr lang="en-US" sz="1800">
                <a:latin typeface="Arial" charset="0"/>
              </a:rPr>
              <a:t>deliver_data(data)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85708" name="Oval 12"/>
          <p:cNvSpPr>
            <a:spLocks noChangeArrowheads="1"/>
          </p:cNvSpPr>
          <p:nvPr/>
        </p:nvSpPr>
        <p:spPr bwMode="auto">
          <a:xfrm>
            <a:off x="5256213" y="4278312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5192713" y="4364037"/>
            <a:ext cx="10985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latin typeface="Arial" charset="0"/>
              </a:rPr>
              <a:t>Wait for call from below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85710" name="Freeform 14"/>
          <p:cNvSpPr>
            <a:spLocks/>
          </p:cNvSpPr>
          <p:nvPr/>
        </p:nvSpPr>
        <p:spPr bwMode="auto">
          <a:xfrm>
            <a:off x="6065838" y="4262437"/>
            <a:ext cx="611187" cy="102711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6477000" y="4319587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sz="1600">
              <a:latin typeface="Times New Roman" pitchFamily="18" charset="0"/>
            </a:endParaRPr>
          </a:p>
        </p:txBody>
      </p:sp>
      <p:sp>
        <p:nvSpPr>
          <p:cNvPr id="285712" name="Line 16"/>
          <p:cNvSpPr>
            <a:spLocks noChangeShapeType="1"/>
          </p:cNvSpPr>
          <p:nvPr/>
        </p:nvSpPr>
        <p:spPr bwMode="auto">
          <a:xfrm>
            <a:off x="6577013" y="4662487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13" name="Line 17"/>
          <p:cNvSpPr>
            <a:spLocks noChangeShapeType="1"/>
          </p:cNvSpPr>
          <p:nvPr/>
        </p:nvSpPr>
        <p:spPr bwMode="auto">
          <a:xfrm>
            <a:off x="4932363" y="4262437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5714" name="Rectangle 18"/>
          <p:cNvSpPr>
            <a:spLocks noChangeArrowheads="1"/>
          </p:cNvSpPr>
          <p:nvPr/>
        </p:nvSpPr>
        <p:spPr bwMode="auto">
          <a:xfrm>
            <a:off x="6491288" y="4338637"/>
            <a:ext cx="15552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rdt_rcv(packet)</a:t>
            </a:r>
          </a:p>
        </p:txBody>
      </p:sp>
      <p:sp>
        <p:nvSpPr>
          <p:cNvPr id="285715" name="Text Box 19"/>
          <p:cNvSpPr txBox="1">
            <a:spLocks noChangeArrowheads="1"/>
          </p:cNvSpPr>
          <p:nvPr/>
        </p:nvSpPr>
        <p:spPr bwMode="auto">
          <a:xfrm>
            <a:off x="2057400" y="59436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6019800" y="594360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4800" y="6019800"/>
            <a:ext cx="1040670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Easy!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3: Transport Layer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Goals:</a:t>
            </a:r>
            <a:endParaRPr lang="en-US" sz="2400" dirty="0"/>
          </a:p>
          <a:p>
            <a:r>
              <a:rPr lang="en-US" sz="2400" dirty="0" smtClean="0"/>
              <a:t>Understand </a:t>
            </a:r>
            <a:r>
              <a:rPr lang="en-US" sz="2400" dirty="0"/>
              <a:t>principles behind transport layer services:</a:t>
            </a:r>
          </a:p>
          <a:p>
            <a:pPr lvl="1"/>
            <a:r>
              <a:rPr lang="en-US" sz="2000" dirty="0" smtClean="0"/>
              <a:t>Multiplexing / </a:t>
            </a:r>
            <a:r>
              <a:rPr lang="en-US" sz="2000" dirty="0" err="1" smtClean="0"/>
              <a:t>demultiplexing</a:t>
            </a:r>
            <a:endParaRPr lang="en-US" sz="2000" dirty="0"/>
          </a:p>
          <a:p>
            <a:pPr lvl="1"/>
            <a:r>
              <a:rPr lang="en-US" sz="2000" dirty="0" smtClean="0"/>
              <a:t>Reliable </a:t>
            </a:r>
            <a:r>
              <a:rPr lang="en-US" sz="2000" dirty="0"/>
              <a:t>data transfer</a:t>
            </a:r>
          </a:p>
          <a:p>
            <a:pPr lvl="1"/>
            <a:r>
              <a:rPr lang="en-US" sz="2000" dirty="0" smtClean="0"/>
              <a:t>Flow </a:t>
            </a:r>
            <a:r>
              <a:rPr lang="en-US" sz="2000" dirty="0"/>
              <a:t>control</a:t>
            </a:r>
          </a:p>
          <a:p>
            <a:pPr lvl="1"/>
            <a:r>
              <a:rPr lang="en-US" sz="2000" dirty="0" smtClean="0"/>
              <a:t>Congestion </a:t>
            </a:r>
            <a:r>
              <a:rPr lang="en-US" sz="2000" dirty="0"/>
              <a:t>control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346200"/>
            <a:ext cx="4267200" cy="46482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 smtClean="0"/>
              <a:t>Learn </a:t>
            </a:r>
            <a:r>
              <a:rPr lang="en-US" sz="2400" dirty="0"/>
              <a:t>about transport layer protocols in the Internet:</a:t>
            </a:r>
          </a:p>
          <a:p>
            <a:pPr lvl="1"/>
            <a:r>
              <a:rPr lang="en-US" sz="2000" dirty="0"/>
              <a:t>UDP: connectionless transport</a:t>
            </a:r>
          </a:p>
          <a:p>
            <a:pPr lvl="1"/>
            <a:r>
              <a:rPr lang="en-US" sz="2000" dirty="0"/>
              <a:t>TCP: connection-oriented transport</a:t>
            </a:r>
          </a:p>
          <a:p>
            <a:pPr lvl="1"/>
            <a:r>
              <a:rPr lang="en-US" sz="2000" dirty="0"/>
              <a:t>TCP congestion control</a:t>
            </a: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Taking a Message over Phone?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is clear?</a:t>
            </a:r>
          </a:p>
          <a:p>
            <a:r>
              <a:rPr lang="en-US" dirty="0" smtClean="0"/>
              <a:t>Message is garbled?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What if Taking a Message over Phone?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r>
              <a:rPr lang="en-US" dirty="0" smtClean="0"/>
              <a:t>Message is clear?</a:t>
            </a:r>
          </a:p>
          <a:p>
            <a:pPr lvl="1"/>
            <a:r>
              <a:rPr lang="en-US" dirty="0" smtClean="0"/>
              <a:t>Ok</a:t>
            </a:r>
          </a:p>
          <a:p>
            <a:r>
              <a:rPr lang="en-US" dirty="0" smtClean="0"/>
              <a:t>Message is garbled?</a:t>
            </a:r>
          </a:p>
          <a:p>
            <a:pPr lvl="1"/>
            <a:r>
              <a:rPr lang="en-US" dirty="0" smtClean="0"/>
              <a:t>Ask to repeat</a:t>
            </a:r>
          </a:p>
          <a:p>
            <a:pPr lvl="1"/>
            <a:r>
              <a:rPr lang="en-US" dirty="0" smtClean="0"/>
              <a:t>May not need whole message</a:t>
            </a:r>
          </a:p>
          <a:p>
            <a:r>
              <a:rPr lang="en-US" dirty="0" smtClean="0"/>
              <a:t>In networks, called Automatic Repeat </a:t>
            </a:r>
            <a:r>
              <a:rPr lang="en-US" dirty="0" err="1" smtClean="0"/>
              <a:t>reQuest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9900"/>
                </a:solidFill>
              </a:rPr>
              <a:t>ARQ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error detection</a:t>
            </a:r>
          </a:p>
          <a:p>
            <a:pPr lvl="1"/>
            <a:r>
              <a:rPr lang="en-US" dirty="0" smtClean="0"/>
              <a:t>Receiver feedback</a:t>
            </a:r>
          </a:p>
          <a:p>
            <a:pPr lvl="1"/>
            <a:r>
              <a:rPr lang="en-US" dirty="0" smtClean="0"/>
              <a:t>Retransmission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u="none" dirty="0"/>
              <a:t>Rdt2.0: </a:t>
            </a:r>
            <a:r>
              <a:rPr lang="en-US" sz="3200" dirty="0" smtClean="0"/>
              <a:t>Channel </a:t>
            </a:r>
            <a:r>
              <a:rPr lang="en-US" sz="3200" dirty="0"/>
              <a:t>with </a:t>
            </a:r>
            <a:r>
              <a:rPr lang="en-US" sz="3200" dirty="0" smtClean="0"/>
              <a:t>Bit Errors (no Loss)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975" y="1333500"/>
            <a:ext cx="7896225" cy="4448175"/>
          </a:xfrm>
        </p:spPr>
        <p:txBody>
          <a:bodyPr/>
          <a:lstStyle/>
          <a:p>
            <a:r>
              <a:rPr lang="en-US" sz="2400" dirty="0"/>
              <a:t>U</a:t>
            </a:r>
            <a:r>
              <a:rPr lang="en-US" sz="2400" dirty="0" smtClean="0"/>
              <a:t>nderlying </a:t>
            </a:r>
            <a:r>
              <a:rPr lang="en-US" sz="2400" dirty="0"/>
              <a:t>channel may flip bits in packet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hecksum </a:t>
            </a:r>
            <a:r>
              <a:rPr lang="en-US" sz="2000" dirty="0"/>
              <a:t>to detect bit errors</a:t>
            </a:r>
          </a:p>
          <a:p>
            <a:r>
              <a:rPr lang="en-US" sz="2400" i="1" dirty="0"/>
              <a:t>T</a:t>
            </a:r>
            <a:r>
              <a:rPr lang="en-US" sz="2400" i="1" dirty="0" smtClean="0"/>
              <a:t>he</a:t>
            </a:r>
            <a:r>
              <a:rPr lang="en-US" sz="2400" dirty="0" smtClean="0"/>
              <a:t> </a:t>
            </a:r>
            <a:r>
              <a:rPr lang="en-US" sz="2400" dirty="0"/>
              <a:t>question: how to recover from errors: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acknowledgements (ACKs):</a:t>
            </a:r>
            <a:r>
              <a:rPr lang="en-US" sz="2000" dirty="0"/>
              <a:t> receiver explicitly tells sender that </a:t>
            </a:r>
            <a:r>
              <a:rPr lang="en-US" sz="2000" dirty="0" err="1"/>
              <a:t>pkt</a:t>
            </a:r>
            <a:r>
              <a:rPr lang="en-US" sz="2000" dirty="0"/>
              <a:t> received OK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negative acknowledgements (NAKs):</a:t>
            </a:r>
            <a:r>
              <a:rPr lang="en-US" sz="2000" dirty="0"/>
              <a:t> receiver explicitly tells sender that </a:t>
            </a:r>
            <a:r>
              <a:rPr lang="en-US" sz="2000" dirty="0" err="1"/>
              <a:t>pkt</a:t>
            </a:r>
            <a:r>
              <a:rPr lang="en-US" sz="2000" dirty="0"/>
              <a:t> had errors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ender </a:t>
            </a:r>
            <a:r>
              <a:rPr lang="en-US" sz="2000" dirty="0"/>
              <a:t>retransmits </a:t>
            </a:r>
            <a:r>
              <a:rPr lang="en-US" sz="2000" dirty="0" err="1"/>
              <a:t>pkt</a:t>
            </a:r>
            <a:r>
              <a:rPr lang="en-US" sz="2000" dirty="0"/>
              <a:t> on receipt of NAK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mechanisms in </a:t>
            </a:r>
            <a:r>
              <a:rPr lang="en-US" sz="2400" b="1" dirty="0">
                <a:latin typeface="Courier New" pitchFamily="49" charset="0"/>
              </a:rPr>
              <a:t>rdt2.0</a:t>
            </a:r>
            <a:r>
              <a:rPr lang="en-US" sz="2400" dirty="0"/>
              <a:t> (beyond </a:t>
            </a:r>
            <a:r>
              <a:rPr lang="en-US" sz="2400" b="1" dirty="0">
                <a:latin typeface="Courier New" pitchFamily="49" charset="0"/>
              </a:rPr>
              <a:t>rdt1.0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rror </a:t>
            </a:r>
            <a:r>
              <a:rPr lang="en-US" sz="2000" dirty="0"/>
              <a:t>detection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eceiver </a:t>
            </a:r>
            <a:r>
              <a:rPr lang="en-US" sz="2000" dirty="0"/>
              <a:t>feedback: control </a:t>
            </a:r>
            <a:r>
              <a:rPr lang="en-US" sz="2000" dirty="0" err="1"/>
              <a:t>msgs</a:t>
            </a:r>
            <a:r>
              <a:rPr lang="en-US" sz="2000" dirty="0"/>
              <a:t> (ACK,NAK) </a:t>
            </a:r>
            <a:r>
              <a:rPr lang="en-US" sz="2000" dirty="0" err="1" smtClean="0"/>
              <a:t>rcvr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sender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sz="3600" dirty="0" smtClean="0"/>
              <a:t>dt2.0</a:t>
            </a:r>
            <a:r>
              <a:rPr lang="en-US" sz="3600" dirty="0"/>
              <a:t>: FSM </a:t>
            </a:r>
            <a:r>
              <a:rPr lang="en-US" sz="3600" dirty="0" smtClean="0"/>
              <a:t>Specification</a:t>
            </a:r>
            <a:endParaRPr lang="en-US" dirty="0"/>
          </a:p>
        </p:txBody>
      </p:sp>
      <p:sp>
        <p:nvSpPr>
          <p:cNvPr id="287747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1004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 smtClean="0">
                <a:latin typeface="Arial" charset="0"/>
              </a:rPr>
              <a:t>sndpkt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(data, checksum)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charset="0"/>
              </a:rPr>
              <a:t>extract(</a:t>
            </a:r>
            <a:r>
              <a:rPr lang="en-US" sz="1600" dirty="0" err="1">
                <a:latin typeface="Arial" charset="0"/>
              </a:rPr>
              <a:t>rcvpkt,data</a:t>
            </a:r>
            <a:r>
              <a:rPr lang="en-US" sz="1600" dirty="0">
                <a:latin typeface="Arial" charset="0"/>
              </a:rPr>
              <a:t>)</a:t>
            </a:r>
          </a:p>
          <a:p>
            <a:pPr algn="l"/>
            <a:r>
              <a:rPr lang="en-US" sz="1600" dirty="0" err="1">
                <a:latin typeface="Arial" charset="0"/>
              </a:rPr>
              <a:t>deliver_data</a:t>
            </a:r>
            <a:r>
              <a:rPr lang="en-US" sz="1600" dirty="0">
                <a:latin typeface="Arial" charset="0"/>
              </a:rPr>
              <a:t>(data)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(ACK)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</a:t>
            </a:r>
          </a:p>
          <a:p>
            <a:pPr algn="l"/>
            <a:r>
              <a:rPr lang="en-US" sz="1600" dirty="0">
                <a:latin typeface="Arial" charset="0"/>
              </a:rPr>
              <a:t>   </a:t>
            </a:r>
            <a:r>
              <a:rPr lang="en-US" sz="1600" dirty="0" err="1">
                <a:latin typeface="Arial" charset="0"/>
              </a:rPr>
              <a:t>notcorrupt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4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5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8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7761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8776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776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287767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/>
            </a:p>
          </p:txBody>
        </p: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ACK or NAK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87769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70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287772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7773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latin typeface="Arial" charset="0"/>
                </a:rPr>
                <a:t>Wait for </a:t>
              </a:r>
              <a:r>
                <a:rPr lang="en-US" sz="1400" dirty="0">
                  <a:latin typeface="Arial" charset="0"/>
                </a:rPr>
                <a:t>call</a:t>
              </a:r>
              <a:r>
                <a:rPr lang="en-US" sz="1600" dirty="0">
                  <a:latin typeface="Arial" charset="0"/>
                </a:rPr>
                <a:t> from below</a:t>
              </a:r>
              <a:endParaRPr lang="en-US" sz="1600" dirty="0">
                <a:latin typeface="Times New Roman" pitchFamily="18" charset="0"/>
              </a:endParaRPr>
            </a:p>
          </p:txBody>
        </p:sp>
      </p:grpSp>
      <p:sp>
        <p:nvSpPr>
          <p:cNvPr id="287774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600200" y="41910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7777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7778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7779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sz="3600" dirty="0" smtClean="0"/>
              <a:t>dt2.0</a:t>
            </a:r>
            <a:r>
              <a:rPr lang="en-US" sz="3600" dirty="0"/>
              <a:t>: </a:t>
            </a:r>
            <a:r>
              <a:rPr lang="en-US" sz="3600" dirty="0" smtClean="0"/>
              <a:t>Operation </a:t>
            </a:r>
            <a:r>
              <a:rPr lang="en-US" sz="3600" dirty="0"/>
              <a:t>with </a:t>
            </a:r>
            <a:r>
              <a:rPr lang="en-US" sz="3600" dirty="0" smtClean="0"/>
              <a:t>No </a:t>
            </a:r>
            <a:r>
              <a:rPr lang="en-US" dirty="0" smtClean="0"/>
              <a:t>E</a:t>
            </a:r>
            <a:r>
              <a:rPr lang="en-US" sz="3600" dirty="0" smtClean="0"/>
              <a:t>rrors</a:t>
            </a:r>
            <a:endParaRPr lang="en-US" dirty="0"/>
          </a:p>
        </p:txBody>
      </p:sp>
      <p:sp>
        <p:nvSpPr>
          <p:cNvPr id="288771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1004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snkpkt = make_pkt(data, checksum)</a:t>
            </a:r>
          </a:p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74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extract(rcvpkt,data)</a:t>
            </a:r>
          </a:p>
          <a:p>
            <a:pPr algn="l"/>
            <a:r>
              <a:rPr lang="en-US" sz="1600">
                <a:latin typeface="Arial" charset="0"/>
              </a:rPr>
              <a:t>deliver_data(data)</a:t>
            </a:r>
          </a:p>
          <a:p>
            <a:pPr algn="l"/>
            <a:r>
              <a:rPr lang="en-US" sz="1600">
                <a:latin typeface="Arial" charset="0"/>
              </a:rPr>
              <a:t>udt_send(ACK)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</a:t>
            </a:r>
          </a:p>
          <a:p>
            <a:pPr algn="l"/>
            <a:r>
              <a:rPr lang="en-US" sz="1600">
                <a:latin typeface="Arial" charset="0"/>
              </a:rPr>
              <a:t>   notcorrupt(rcvpkt)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78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79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81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82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83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88787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8788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8789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28879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79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ACK or NAK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88793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94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795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095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below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8796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288798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799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288801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802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8803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1003" y="0"/>
              </a:cxn>
              <a:cxn ang="0">
                <a:pos x="3387" y="1928"/>
              </a:cxn>
              <a:cxn ang="0">
                <a:pos x="4219" y="1928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288807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808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4200" y="1424"/>
              </a:cxn>
              <a:cxn ang="0">
                <a:pos x="3224" y="1424"/>
              </a:cxn>
              <a:cxn ang="0">
                <a:pos x="1880" y="0"/>
              </a:cxn>
              <a:cxn ang="0">
                <a:pos x="0" y="0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288813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8814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8816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1600200" y="41910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4" grpId="0" animBg="1"/>
      <p:bldP spid="288805" grpId="0" animBg="1"/>
      <p:bldP spid="288809" grpId="0" animBg="1"/>
      <p:bldP spid="288810" grpId="0" animBg="1"/>
      <p:bldP spid="288811" grpId="0" animBg="1"/>
      <p:bldP spid="288815" grpId="0" animBg="1"/>
      <p:bldP spid="2888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sz="3600" dirty="0" smtClean="0"/>
              <a:t>dt2.0</a:t>
            </a:r>
            <a:r>
              <a:rPr lang="en-US" sz="3600" dirty="0"/>
              <a:t>: </a:t>
            </a:r>
            <a:r>
              <a:rPr lang="en-US" sz="3600" dirty="0" smtClean="0"/>
              <a:t>Error </a:t>
            </a:r>
            <a:r>
              <a:rPr lang="en-US" dirty="0" smtClean="0"/>
              <a:t>S</a:t>
            </a:r>
            <a:r>
              <a:rPr lang="en-US" sz="3600" dirty="0" smtClean="0"/>
              <a:t>cenario</a:t>
            </a:r>
            <a:endParaRPr lang="en-US" dirty="0"/>
          </a:p>
        </p:txBody>
      </p:sp>
      <p:sp>
        <p:nvSpPr>
          <p:cNvPr id="289795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100" dirty="0"/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1004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snkpkt = make_pkt(data, checksum)</a:t>
            </a:r>
          </a:p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extract(rcvpkt,data)</a:t>
            </a:r>
          </a:p>
          <a:p>
            <a:pPr algn="l"/>
            <a:r>
              <a:rPr lang="en-US" sz="1600">
                <a:latin typeface="Arial" charset="0"/>
              </a:rPr>
              <a:t>deliver_data(data)</a:t>
            </a:r>
          </a:p>
          <a:p>
            <a:pPr algn="l"/>
            <a:r>
              <a:rPr lang="en-US" sz="1600">
                <a:latin typeface="Arial" charset="0"/>
              </a:rPr>
              <a:t>udt_send(ACK)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</a:t>
            </a:r>
          </a:p>
          <a:p>
            <a:pPr algn="l"/>
            <a:r>
              <a:rPr lang="en-US" sz="1600">
                <a:latin typeface="Arial" charset="0"/>
              </a:rPr>
              <a:t>   notcorrupt(rcvpkt)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2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3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6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8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8981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981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289815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ACK or NAK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89817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18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095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below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9820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28982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2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28982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2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9827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1003" y="0"/>
              </a:cxn>
              <a:cxn ang="0">
                <a:pos x="3508" y="412"/>
              </a:cxn>
              <a:cxn ang="0">
                <a:pos x="4372" y="412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32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/>
            <a:ahLst/>
            <a:cxnLst>
              <a:cxn ang="0">
                <a:pos x="4200" y="1424"/>
              </a:cxn>
              <a:cxn ang="0">
                <a:pos x="3224" y="1424"/>
              </a:cxn>
              <a:cxn ang="0">
                <a:pos x="1880" y="0"/>
              </a:cxn>
              <a:cxn ang="0">
                <a:pos x="0" y="0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289837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9838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/>
            <a:ahLst/>
            <a:cxnLst>
              <a:cxn ang="0">
                <a:pos x="2758" y="646"/>
              </a:cxn>
              <a:cxn ang="0">
                <a:pos x="1763" y="629"/>
              </a:cxn>
              <a:cxn ang="0">
                <a:pos x="1039" y="0"/>
              </a:cxn>
              <a:cxn ang="0">
                <a:pos x="0" y="0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3" y="0"/>
              </a:cxn>
              <a:cxn ang="0">
                <a:pos x="1650" y="1344"/>
              </a:cxn>
              <a:cxn ang="0">
                <a:pos x="2566" y="1344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289844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600200" y="41910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14400" y="5029200"/>
            <a:ext cx="3467100" cy="1428750"/>
            <a:chOff x="4895850" y="4495800"/>
            <a:chExt cx="3467100" cy="1428750"/>
          </a:xfrm>
        </p:grpSpPr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4983163" y="4818063"/>
              <a:ext cx="3287712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+mn-lt"/>
                </a:rPr>
                <a:t>Sender sends one packet, </a:t>
              </a:r>
            </a:p>
            <a:p>
              <a:pPr algn="l"/>
              <a:r>
                <a:rPr lang="en-US" sz="2000">
                  <a:latin typeface="+mn-lt"/>
                </a:rPr>
                <a:t>then waits for receiver </a:t>
              </a:r>
            </a:p>
            <a:p>
              <a:pPr algn="l"/>
              <a:r>
                <a:rPr lang="en-US" sz="2000">
                  <a:latin typeface="+mn-lt"/>
                </a:rPr>
                <a:t>response</a:t>
              </a:r>
              <a:endParaRPr lang="en-US" sz="2400">
                <a:latin typeface="+mn-lt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4895850" y="4495800"/>
              <a:ext cx="3467100" cy="142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61" name="Group 7"/>
            <p:cNvGrpSpPr>
              <a:grpSpLocks/>
            </p:cNvGrpSpPr>
            <p:nvPr/>
          </p:nvGrpSpPr>
          <p:grpSpPr bwMode="auto">
            <a:xfrm>
              <a:off x="4986340" y="4522790"/>
              <a:ext cx="1755775" cy="396875"/>
              <a:chOff x="2943" y="2669"/>
              <a:chExt cx="1106" cy="250"/>
            </a:xfrm>
          </p:grpSpPr>
          <p:sp>
            <p:nvSpPr>
              <p:cNvPr id="62" name="Rectangle 8"/>
              <p:cNvSpPr>
                <a:spLocks noChangeArrowheads="1"/>
              </p:cNvSpPr>
              <p:nvPr/>
            </p:nvSpPr>
            <p:spPr bwMode="auto">
              <a:xfrm>
                <a:off x="2976" y="2712"/>
                <a:ext cx="1038" cy="1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3" name="Text Box 9"/>
              <p:cNvSpPr txBox="1">
                <a:spLocks noChangeArrowheads="1"/>
              </p:cNvSpPr>
              <p:nvPr/>
            </p:nvSpPr>
            <p:spPr bwMode="auto">
              <a:xfrm>
                <a:off x="2943" y="2669"/>
                <a:ext cx="11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009900"/>
                    </a:solidFill>
                    <a:latin typeface="+mn-lt"/>
                  </a:rPr>
                  <a:t>stop and wait</a:t>
                </a:r>
                <a:endParaRPr lang="en-US" sz="2400" dirty="0">
                  <a:solidFill>
                    <a:srgbClr val="009900"/>
                  </a:solidFill>
                  <a:latin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8" grpId="0" animBg="1"/>
      <p:bldP spid="289829" grpId="0" animBg="1"/>
      <p:bldP spid="289833" grpId="0" animBg="1"/>
      <p:bldP spid="289834" grpId="0" animBg="1"/>
      <p:bldP spid="289835" grpId="0" animBg="1"/>
      <p:bldP spid="289839" grpId="0" animBg="1"/>
      <p:bldP spid="289839" grpId="1" animBg="1"/>
      <p:bldP spid="289840" grpId="0" animBg="1"/>
      <p:bldP spid="289841" grpId="0" animBg="1"/>
      <p:bldP spid="289842" grpId="0" animBg="1"/>
      <p:bldP spid="2898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Rdt2.0 Has </a:t>
            </a:r>
            <a:r>
              <a:rPr lang="en-US" dirty="0"/>
              <a:t>a </a:t>
            </a:r>
            <a:r>
              <a:rPr lang="en-US" dirty="0" smtClean="0"/>
              <a:t>Fatal Flaw</a:t>
            </a:r>
            <a:r>
              <a:rPr lang="en-US" dirty="0"/>
              <a:t>!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1004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latin typeface="Arial" charset="0"/>
              </a:rPr>
              <a:t>Wait for call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 smtClean="0">
                <a:latin typeface="Arial" charset="0"/>
              </a:rPr>
              <a:t>sndpkt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(data, checksum)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charset="0"/>
              </a:rPr>
              <a:t>extract(</a:t>
            </a:r>
            <a:r>
              <a:rPr lang="en-US" sz="1600" dirty="0" err="1">
                <a:latin typeface="Arial" charset="0"/>
              </a:rPr>
              <a:t>rcvpkt,data</a:t>
            </a:r>
            <a:r>
              <a:rPr lang="en-US" sz="1600" dirty="0">
                <a:latin typeface="Arial" charset="0"/>
              </a:rPr>
              <a:t>)</a:t>
            </a:r>
          </a:p>
          <a:p>
            <a:pPr algn="l"/>
            <a:r>
              <a:rPr lang="en-US" sz="1600" dirty="0" err="1">
                <a:latin typeface="Arial" charset="0"/>
              </a:rPr>
              <a:t>deliver_data</a:t>
            </a:r>
            <a:r>
              <a:rPr lang="en-US" sz="1600" dirty="0">
                <a:latin typeface="Arial" charset="0"/>
              </a:rPr>
              <a:t>(data)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(ACK)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</a:t>
            </a:r>
          </a:p>
          <a:p>
            <a:pPr algn="l"/>
            <a:r>
              <a:rPr lang="en-US" sz="1600" dirty="0">
                <a:latin typeface="Arial" charset="0"/>
              </a:rPr>
              <a:t>   </a:t>
            </a:r>
            <a:r>
              <a:rPr lang="en-US" sz="1600" dirty="0" err="1">
                <a:latin typeface="Arial" charset="0"/>
              </a:rPr>
              <a:t>notcorrupt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ACK or NAK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latin typeface="Arial" charset="0"/>
                </a:rPr>
                <a:t>Wait for </a:t>
              </a:r>
              <a:r>
                <a:rPr lang="en-US" sz="1400" dirty="0">
                  <a:latin typeface="Arial" charset="0"/>
                </a:rPr>
                <a:t>call</a:t>
              </a:r>
              <a:r>
                <a:rPr lang="en-US" sz="1600" dirty="0">
                  <a:latin typeface="Arial" charset="0"/>
                </a:rPr>
                <a:t> from below</a:t>
              </a:r>
              <a:endParaRPr lang="en-US" sz="1600" dirty="0">
                <a:latin typeface="Times New Roman" pitchFamily="18" charset="0"/>
              </a:endParaRPr>
            </a:p>
          </p:txBody>
        </p:sp>
      </p:grpSp>
      <p:sp>
        <p:nvSpPr>
          <p:cNvPr id="31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600200" y="4191000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1828800" y="5334000"/>
            <a:ext cx="185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9900"/>
                </a:solidFill>
                <a:latin typeface="+mn-lt"/>
              </a:rPr>
              <a:t>???</a:t>
            </a:r>
            <a:endParaRPr lang="en-US" sz="3200" dirty="0">
              <a:solidFill>
                <a:srgbClr val="0099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Rdt2.0 Has </a:t>
            </a:r>
            <a:r>
              <a:rPr lang="en-US" dirty="0"/>
              <a:t>a </a:t>
            </a:r>
            <a:r>
              <a:rPr lang="en-US" dirty="0" smtClean="0"/>
              <a:t>Fatal Flaw</a:t>
            </a:r>
            <a:r>
              <a:rPr lang="en-US" dirty="0"/>
              <a:t>!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What happens if ACK/NAK corrupted?</a:t>
            </a:r>
            <a:endParaRPr lang="en-US" sz="2400" dirty="0"/>
          </a:p>
          <a:p>
            <a:r>
              <a:rPr lang="en-US" sz="2000" dirty="0"/>
              <a:t>S</a:t>
            </a:r>
            <a:r>
              <a:rPr lang="en-US" sz="2000" dirty="0" smtClean="0"/>
              <a:t>ender </a:t>
            </a:r>
            <a:r>
              <a:rPr lang="en-US" sz="2000" dirty="0"/>
              <a:t>doesn’t know what happened at receiver!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an’t </a:t>
            </a:r>
            <a:r>
              <a:rPr lang="en-US" sz="2000" dirty="0"/>
              <a:t>just retransmit: possible </a:t>
            </a:r>
            <a:r>
              <a:rPr lang="en-US" sz="2000" dirty="0" smtClean="0"/>
              <a:t>duplicate</a:t>
            </a:r>
          </a:p>
          <a:p>
            <a:r>
              <a:rPr lang="en-US" sz="2000" dirty="0" smtClean="0"/>
              <a:t>How to handle duplicates?</a:t>
            </a:r>
            <a:endParaRPr lang="en-US" sz="2400" dirty="0"/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sz="2000" dirty="0"/>
          </a:p>
          <a:p>
            <a:pPr>
              <a:buFont typeface="ZapfDingbats" pitchFamily="82" charset="2"/>
              <a:buNone/>
            </a:pPr>
            <a:endParaRPr lang="en-US" sz="2400" dirty="0"/>
          </a:p>
          <a:p>
            <a:pPr>
              <a:buFont typeface="ZapfDingbats" pitchFamily="82" charset="2"/>
              <a:buNone/>
            </a:pP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Rdt2.0 Has </a:t>
            </a:r>
            <a:r>
              <a:rPr lang="en-US" dirty="0"/>
              <a:t>a </a:t>
            </a:r>
            <a:r>
              <a:rPr lang="en-US" dirty="0" smtClean="0"/>
              <a:t>Fatal Flaw</a:t>
            </a:r>
            <a:r>
              <a:rPr lang="en-US" dirty="0"/>
              <a:t>!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What happens if ACK/NAK corrupted?</a:t>
            </a:r>
            <a:endParaRPr lang="en-US" sz="2400" dirty="0"/>
          </a:p>
          <a:p>
            <a:r>
              <a:rPr lang="en-US" sz="2000" dirty="0"/>
              <a:t>S</a:t>
            </a:r>
            <a:r>
              <a:rPr lang="en-US" sz="2000" dirty="0" smtClean="0"/>
              <a:t>ender </a:t>
            </a:r>
            <a:r>
              <a:rPr lang="en-US" sz="2000" dirty="0"/>
              <a:t>doesn’t know what happened at receiver!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an’t </a:t>
            </a:r>
            <a:r>
              <a:rPr lang="en-US" sz="2000" dirty="0"/>
              <a:t>just retransmit: possible duplicate</a:t>
            </a:r>
            <a:endParaRPr lang="en-US" sz="2400" dirty="0"/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sz="2000" dirty="0"/>
          </a:p>
          <a:p>
            <a:pPr>
              <a:buFont typeface="ZapfDingbats" pitchFamily="82" charset="2"/>
              <a:buNone/>
            </a:pPr>
            <a:endParaRPr lang="en-US" sz="2400" dirty="0"/>
          </a:p>
          <a:p>
            <a:pPr>
              <a:buFont typeface="ZapfDingbats" pitchFamily="82" charset="2"/>
              <a:buNone/>
            </a:pPr>
            <a:endParaRPr lang="en-US" sz="2400" dirty="0"/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Handling duplicates: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ender </a:t>
            </a:r>
            <a:r>
              <a:rPr lang="en-US" sz="2000" dirty="0"/>
              <a:t>retransmits current </a:t>
            </a:r>
            <a:r>
              <a:rPr lang="en-US" sz="2000" dirty="0" err="1"/>
              <a:t>pkt</a:t>
            </a:r>
            <a:r>
              <a:rPr lang="en-US" sz="2000" dirty="0"/>
              <a:t> if ACK/NAK garbled</a:t>
            </a:r>
          </a:p>
          <a:p>
            <a:r>
              <a:rPr lang="en-US" sz="2000" dirty="0" smtClean="0"/>
              <a:t>Sender </a:t>
            </a:r>
            <a:r>
              <a:rPr lang="en-US" sz="2000" dirty="0"/>
              <a:t>adds </a:t>
            </a:r>
            <a:r>
              <a:rPr lang="en-US" sz="2000" i="1" dirty="0">
                <a:solidFill>
                  <a:schemeClr val="accent2"/>
                </a:solidFill>
              </a:rPr>
              <a:t>sequence number</a:t>
            </a:r>
            <a:r>
              <a:rPr lang="en-US" sz="2000" dirty="0"/>
              <a:t> to each </a:t>
            </a:r>
            <a:r>
              <a:rPr lang="en-US" sz="2000" dirty="0" err="1" smtClean="0"/>
              <a:t>pkt</a:t>
            </a:r>
            <a:endParaRPr lang="en-US" sz="2000" dirty="0" smtClean="0"/>
          </a:p>
          <a:p>
            <a:pPr lvl="1"/>
            <a:r>
              <a:rPr lang="en-US" sz="1600" dirty="0" smtClean="0"/>
              <a:t>Can use 1 bit (for now)</a:t>
            </a:r>
            <a:endParaRPr lang="en-US" sz="1600" dirty="0"/>
          </a:p>
          <a:p>
            <a:r>
              <a:rPr lang="en-US" sz="2000" dirty="0"/>
              <a:t>receiver discards (doesn’t deliver up) duplicate </a:t>
            </a:r>
            <a:r>
              <a:rPr lang="en-US" sz="2000" dirty="0" err="1"/>
              <a:t>pkt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sz="3200" dirty="0" smtClean="0"/>
              <a:t>Rdt2.1</a:t>
            </a:r>
            <a:r>
              <a:rPr lang="en-US" sz="3200" dirty="0"/>
              <a:t>: </a:t>
            </a:r>
            <a:r>
              <a:rPr lang="en-US" sz="3200" dirty="0" smtClean="0"/>
              <a:t>Sender</a:t>
            </a:r>
            <a:r>
              <a:rPr lang="en-US" sz="3200" dirty="0"/>
              <a:t>, </a:t>
            </a:r>
            <a:r>
              <a:rPr lang="en-US" sz="3200" dirty="0" smtClean="0"/>
              <a:t>Handles Garbled </a:t>
            </a:r>
            <a:r>
              <a:rPr lang="en-US" sz="3200" dirty="0"/>
              <a:t>ACK/NAKs</a:t>
            </a:r>
            <a:endParaRPr lang="en-US" dirty="0"/>
          </a:p>
        </p:txBody>
      </p:sp>
      <p:sp>
        <p:nvSpPr>
          <p:cNvPr id="291843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2895600" y="2395538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50" dirty="0">
                <a:latin typeface="Arial" charset="0"/>
              </a:rPr>
              <a:t>Wait for call 0 from above</a:t>
            </a:r>
            <a:endParaRPr lang="en-US" sz="1050" dirty="0">
              <a:latin typeface="Times New Roman" pitchFamily="18" charset="0"/>
            </a:endParaRP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49" name="Freeform 9"/>
          <p:cNvSpPr>
            <a:spLocks/>
          </p:cNvSpPr>
          <p:nvPr/>
        </p:nvSpPr>
        <p:spPr bwMode="auto">
          <a:xfrm rot="14610547">
            <a:off x="2179638" y="4603750"/>
            <a:ext cx="952500" cy="469900"/>
          </a:xfrm>
          <a:custGeom>
            <a:avLst/>
            <a:gdLst/>
            <a:ahLst/>
            <a:cxnLst>
              <a:cxn ang="0">
                <a:pos x="361" y="671"/>
              </a:cxn>
              <a:cxn ang="0">
                <a:pos x="1017" y="740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76425" y="2254250"/>
            <a:ext cx="1014773" cy="865188"/>
            <a:chOff x="2893" y="1499"/>
            <a:chExt cx="615" cy="510"/>
          </a:xfrm>
        </p:grpSpPr>
        <p:sp>
          <p:nvSpPr>
            <p:cNvPr id="291851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2954" y="1535"/>
              <a:ext cx="55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 dirty="0">
                  <a:latin typeface="Arial" charset="0"/>
                </a:rPr>
                <a:t>Wait for ACK or NAK 0</a:t>
              </a:r>
              <a:endParaRPr lang="en-US" sz="1050" dirty="0">
                <a:latin typeface="Times New Roman" pitchFamily="18" charset="0"/>
              </a:endParaRPr>
            </a:p>
          </p:txBody>
        </p:sp>
      </p:grpSp>
      <p:sp>
        <p:nvSpPr>
          <p:cNvPr id="291853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54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rdt_rcv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&amp;&amp;  </a:t>
            </a:r>
          </a:p>
          <a:p>
            <a:pPr algn="l"/>
            <a:r>
              <a:rPr lang="en-US" sz="1600" dirty="0" smtClean="0">
                <a:latin typeface="Arial" charset="0"/>
              </a:rPr>
              <a:t>(corrupt(</a:t>
            </a:r>
            <a:r>
              <a:rPr lang="en-US" sz="1600" dirty="0" err="1" smtClean="0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||</a:t>
            </a:r>
          </a:p>
          <a:p>
            <a:pPr algn="l"/>
            <a:r>
              <a:rPr lang="en-US" sz="1600" dirty="0" err="1">
                <a:latin typeface="Arial" charset="0"/>
              </a:rPr>
              <a:t>isNAK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rcvpkt</a:t>
            </a:r>
            <a:r>
              <a:rPr lang="en-US" sz="1600" dirty="0">
                <a:latin typeface="Arial" charset="0"/>
              </a:rPr>
              <a:t>) 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91857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58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59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0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1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(1, data, checksum)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91862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4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  </a:t>
            </a:r>
          </a:p>
          <a:p>
            <a:pPr algn="l"/>
            <a:r>
              <a:rPr lang="en-US" sz="1600">
                <a:latin typeface="Arial" charset="0"/>
              </a:rPr>
              <a:t>&amp;&amp; notcorrupt(rcvpkt) </a:t>
            </a:r>
          </a:p>
          <a:p>
            <a:pPr algn="l"/>
            <a:r>
              <a:rPr lang="en-US" sz="1600">
                <a:latin typeface="Arial" charset="0"/>
              </a:rPr>
              <a:t>&amp;&amp; isACK(rcvpkt) </a:t>
            </a:r>
          </a:p>
        </p:txBody>
      </p:sp>
      <p:sp>
        <p:nvSpPr>
          <p:cNvPr id="291865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67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 </a:t>
            </a:r>
          </a:p>
          <a:p>
            <a:pPr algn="l"/>
            <a:r>
              <a:rPr lang="en-US" sz="1600">
                <a:latin typeface="Arial" charset="0"/>
              </a:rPr>
              <a:t>( corrupt(rcvpkt) ||</a:t>
            </a:r>
          </a:p>
          <a:p>
            <a:pPr algn="l"/>
            <a:r>
              <a:rPr lang="en-US" sz="1600">
                <a:latin typeface="Arial" charset="0"/>
              </a:rPr>
              <a:t>isNAK(rcvpkt) 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91869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  </a:t>
            </a:r>
          </a:p>
          <a:p>
            <a:pPr algn="l"/>
            <a:r>
              <a:rPr lang="en-US" sz="1600">
                <a:latin typeface="Arial" charset="0"/>
              </a:rPr>
              <a:t>&amp;&amp; notcorrupt(rcvpkt) </a:t>
            </a:r>
          </a:p>
          <a:p>
            <a:pPr algn="l"/>
            <a:r>
              <a:rPr lang="en-US" sz="1600">
                <a:latin typeface="Arial" charset="0"/>
              </a:rPr>
              <a:t>&amp;&amp; isACK(rcvpkt)</a:t>
            </a:r>
            <a:r>
              <a:rPr lang="en-US" sz="700">
                <a:latin typeface="Arial" charset="0"/>
              </a:rPr>
              <a:t> 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70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291872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91873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>
                  <a:latin typeface="Arial" charset="0"/>
                </a:rPr>
                <a:t>Wait for</a:t>
              </a:r>
            </a:p>
            <a:p>
              <a:pPr algn="ctr"/>
              <a:r>
                <a:rPr lang="en-US" sz="1050">
                  <a:latin typeface="Arial" charset="0"/>
                </a:rPr>
                <a:t> call 1 from above</a:t>
              </a:r>
              <a:endParaRPr lang="en-US" sz="1050">
                <a:latin typeface="Times New Roman" pitchFamily="18" charset="0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728909" y="4146550"/>
            <a:ext cx="981075" cy="823913"/>
            <a:chOff x="4957" y="3266"/>
            <a:chExt cx="618" cy="519"/>
          </a:xfrm>
        </p:grpSpPr>
        <p:sp>
          <p:nvSpPr>
            <p:cNvPr id="291875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91876" name="Text Box 36"/>
            <p:cNvSpPr txBox="1">
              <a:spLocks noChangeArrowheads="1"/>
            </p:cNvSpPr>
            <p:nvPr/>
          </p:nvSpPr>
          <p:spPr bwMode="auto">
            <a:xfrm>
              <a:off x="5014" y="3319"/>
              <a:ext cx="561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 dirty="0">
                  <a:latin typeface="Arial" charset="0"/>
                </a:rPr>
                <a:t>Wait for ACK or NAK 1</a:t>
              </a:r>
              <a:endParaRPr lang="en-US" sz="1050" dirty="0">
                <a:latin typeface="Times New Roman" pitchFamily="18" charset="0"/>
              </a:endParaRPr>
            </a:p>
          </p:txBody>
        </p:sp>
      </p:grpSp>
      <p:sp>
        <p:nvSpPr>
          <p:cNvPr id="291877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291878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4648200" y="4191000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2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</a:t>
            </a:r>
            <a:r>
              <a:rPr lang="en-US" sz="1400" dirty="0" smtClean="0">
                <a:latin typeface="Arial" charset="0"/>
              </a:rPr>
              <a:t>corrupt(</a:t>
            </a:r>
            <a:r>
              <a:rPr lang="en-US" sz="1400" dirty="0" err="1" smtClean="0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92893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95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(NAK,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algn="l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648700" cy="1143000"/>
          </a:xfrm>
        </p:spPr>
        <p:txBody>
          <a:bodyPr/>
          <a:lstStyle/>
          <a:p>
            <a:r>
              <a:rPr lang="en-US" sz="3200" dirty="0" smtClean="0"/>
              <a:t>Rdt2.1</a:t>
            </a:r>
            <a:r>
              <a:rPr lang="en-US" sz="3200" dirty="0"/>
              <a:t>: </a:t>
            </a:r>
            <a:r>
              <a:rPr lang="en-US" sz="3200" dirty="0" smtClean="0"/>
              <a:t>Receiver</a:t>
            </a:r>
            <a:r>
              <a:rPr lang="en-US" sz="3200" dirty="0"/>
              <a:t>, </a:t>
            </a:r>
            <a:r>
              <a:rPr lang="en-US" sz="3200" dirty="0" smtClean="0"/>
              <a:t>Handles Garbled </a:t>
            </a:r>
            <a:r>
              <a:rPr lang="en-US" sz="2800" dirty="0"/>
              <a:t>ACK/NAKs</a:t>
            </a:r>
            <a:endParaRPr lang="en-US" sz="32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292868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000"/>
            </a:p>
          </p:txBody>
        </p:sp>
        <p:sp>
          <p:nvSpPr>
            <p:cNvPr id="292869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Arial" charset="0"/>
                </a:rPr>
                <a:t>Wait for </a:t>
              </a:r>
            </a:p>
            <a:p>
              <a:pPr algn="ctr"/>
              <a:r>
                <a:rPr lang="en-US" sz="1200">
                  <a:latin typeface="Arial" charset="0"/>
                </a:rPr>
                <a:t>0 from below</a:t>
              </a:r>
              <a:endParaRPr lang="en-US" sz="1200">
                <a:latin typeface="Times New Roman" pitchFamily="18" charset="0"/>
              </a:endParaRPr>
            </a:p>
          </p:txBody>
        </p:sp>
      </p:grpSp>
      <p:sp>
        <p:nvSpPr>
          <p:cNvPr id="292871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has_seq0(rcvpkt)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75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has_seq1(rcvpkt)</a:t>
            </a:r>
            <a:r>
              <a:rPr lang="en-US">
                <a:latin typeface="Arial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3048000" y="5410200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292880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000"/>
            </a:p>
          </p:txBody>
        </p:sp>
        <p:sp>
          <p:nvSpPr>
            <p:cNvPr id="292881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Arial" charset="0"/>
                </a:rPr>
                <a:t>Wait for </a:t>
              </a:r>
            </a:p>
            <a:p>
              <a:pPr algn="ctr"/>
              <a:r>
                <a:rPr lang="en-US" sz="1200">
                  <a:latin typeface="Arial" charset="0"/>
                </a:rPr>
                <a:t>1 from below</a:t>
              </a:r>
              <a:endParaRPr lang="en-US" sz="1200">
                <a:latin typeface="Times New Roman" pitchFamily="18" charset="0"/>
              </a:endParaRPr>
            </a:p>
          </p:txBody>
        </p:sp>
      </p:grpSp>
      <p:sp>
        <p:nvSpPr>
          <p:cNvPr id="292882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has_seq0(rcvpkt)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86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</a:t>
            </a:r>
            <a:r>
              <a:rPr lang="en-US" sz="1400" dirty="0" smtClean="0">
                <a:latin typeface="Arial" charset="0"/>
              </a:rPr>
              <a:t>corrupt(</a:t>
            </a:r>
            <a:r>
              <a:rPr lang="en-US" sz="1400" dirty="0" err="1" smtClean="0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</a:t>
            </a:r>
          </a:p>
          <a:p>
            <a:pPr algn="l"/>
            <a:r>
              <a:rPr lang="en-US" sz="1400" dirty="0">
                <a:latin typeface="Arial" charset="0"/>
              </a:rPr>
              <a:t>   not 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</a:t>
            </a:r>
          </a:p>
          <a:p>
            <a:pPr algn="l"/>
            <a:r>
              <a:rPr lang="en-US" sz="1400" dirty="0">
                <a:latin typeface="Arial" charset="0"/>
              </a:rPr>
              <a:t>   has_seq1(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292891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2896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97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3200399" y="3047999"/>
            <a:ext cx="93663" cy="31432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4648200" y="3048000"/>
            <a:ext cx="190500" cy="3937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381000" y="2971800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Rdt2.1</a:t>
            </a:r>
            <a:r>
              <a:rPr lang="en-US" dirty="0"/>
              <a:t>: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Sender:</a:t>
            </a:r>
            <a:endParaRPr lang="en-US" sz="2400" dirty="0"/>
          </a:p>
          <a:p>
            <a:r>
              <a:rPr lang="en-US" sz="2400" dirty="0" err="1"/>
              <a:t>seq</a:t>
            </a:r>
            <a:r>
              <a:rPr lang="en-US" sz="2400" dirty="0"/>
              <a:t> # added to </a:t>
            </a:r>
            <a:r>
              <a:rPr lang="en-US" sz="2400" dirty="0" err="1"/>
              <a:t>pkt</a:t>
            </a:r>
            <a:endParaRPr lang="en-US" sz="2400" dirty="0"/>
          </a:p>
          <a:p>
            <a:r>
              <a:rPr lang="en-US" sz="2400" dirty="0"/>
              <a:t>two seq. #’s (0,1) will </a:t>
            </a:r>
            <a:r>
              <a:rPr lang="en-US" sz="2400" dirty="0" smtClean="0"/>
              <a:t>suffice</a:t>
            </a:r>
            <a:endParaRPr lang="en-US" sz="2400" dirty="0"/>
          </a:p>
          <a:p>
            <a:r>
              <a:rPr lang="en-US" sz="2400" dirty="0"/>
              <a:t>must check if received ACK/NAK corrupted </a:t>
            </a:r>
          </a:p>
          <a:p>
            <a:r>
              <a:rPr lang="en-US" sz="2400" dirty="0"/>
              <a:t>twice as many states</a:t>
            </a:r>
          </a:p>
          <a:p>
            <a:pPr lvl="1"/>
            <a:r>
              <a:rPr lang="en-US" sz="2000" dirty="0"/>
              <a:t>state must “remember” whether “current” </a:t>
            </a:r>
            <a:r>
              <a:rPr lang="en-US" sz="2000" dirty="0" err="1"/>
              <a:t>pkt</a:t>
            </a:r>
            <a:r>
              <a:rPr lang="en-US" sz="2000" dirty="0"/>
              <a:t> has 0 or 1 seq. #</a:t>
            </a:r>
          </a:p>
          <a:p>
            <a:endParaRPr lang="en-US" sz="2400" dirty="0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Receiver:</a:t>
            </a:r>
            <a:endParaRPr lang="en-US" sz="2400"/>
          </a:p>
          <a:p>
            <a:r>
              <a:rPr lang="en-US" sz="2400"/>
              <a:t>must check if received packet is duplicate</a:t>
            </a:r>
          </a:p>
          <a:p>
            <a:pPr lvl="1"/>
            <a:r>
              <a:rPr lang="en-US" sz="2000"/>
              <a:t>state indicates whether 0 or 1 is expected pkt seq #</a:t>
            </a:r>
          </a:p>
          <a:p>
            <a:r>
              <a:rPr lang="en-US" sz="2400"/>
              <a:t>note: receiver can </a:t>
            </a:r>
            <a:r>
              <a:rPr lang="en-US" sz="2400" i="1"/>
              <a:t>not</a:t>
            </a:r>
            <a:r>
              <a:rPr lang="en-US" sz="2400"/>
              <a:t> know if its last ACK/NAK received OK at sender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sz="3600" dirty="0" smtClean="0"/>
              <a:t>dt2.2</a:t>
            </a:r>
            <a:r>
              <a:rPr lang="en-US" sz="3600" dirty="0"/>
              <a:t>: a NAK-free </a:t>
            </a:r>
            <a:r>
              <a:rPr lang="en-US" sz="3600" dirty="0" smtClean="0"/>
              <a:t>Protocol</a:t>
            </a:r>
            <a:endParaRPr lang="en-US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81150"/>
            <a:ext cx="7645400" cy="3295650"/>
          </a:xfrm>
        </p:spPr>
        <p:txBody>
          <a:bodyPr/>
          <a:lstStyle/>
          <a:p>
            <a:r>
              <a:rPr lang="en-US" sz="2400" dirty="0" smtClean="0"/>
              <a:t>Reduce type of response </a:t>
            </a:r>
            <a:r>
              <a:rPr lang="en-US" sz="2400" dirty="0" smtClean="0">
                <a:sym typeface="Wingdings" pitchFamily="2" charset="2"/>
              </a:rPr>
              <a:t> ACK only</a:t>
            </a:r>
            <a:endParaRPr lang="en-US" sz="2400" dirty="0" smtClean="0"/>
          </a:p>
          <a:p>
            <a:r>
              <a:rPr lang="en-US" sz="2400" dirty="0" smtClean="0"/>
              <a:t>Same </a:t>
            </a:r>
            <a:r>
              <a:rPr lang="en-US" sz="2400" dirty="0"/>
              <a:t>functionality as rdt2.1, using ACKs only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nstead </a:t>
            </a:r>
            <a:r>
              <a:rPr lang="en-US" sz="2400" dirty="0"/>
              <a:t>of NAK, receiver sends ACK for last </a:t>
            </a:r>
            <a:r>
              <a:rPr lang="en-US" sz="2400" dirty="0" err="1"/>
              <a:t>pkt</a:t>
            </a:r>
            <a:r>
              <a:rPr lang="en-US" sz="2400" dirty="0"/>
              <a:t> received OK</a:t>
            </a:r>
          </a:p>
          <a:p>
            <a:pPr lvl="1"/>
            <a:r>
              <a:rPr lang="en-US" sz="2000" dirty="0"/>
              <a:t>receiver must </a:t>
            </a:r>
            <a:r>
              <a:rPr lang="en-US" sz="2000" i="1" dirty="0"/>
              <a:t>explicitly</a:t>
            </a:r>
            <a:r>
              <a:rPr lang="en-US" sz="2000" dirty="0"/>
              <a:t> include </a:t>
            </a:r>
            <a:r>
              <a:rPr lang="en-US" sz="2000" dirty="0" err="1"/>
              <a:t>seq</a:t>
            </a:r>
            <a:r>
              <a:rPr lang="en-US" sz="2000" dirty="0"/>
              <a:t> # of </a:t>
            </a:r>
            <a:r>
              <a:rPr lang="en-US" sz="2000" dirty="0" err="1"/>
              <a:t>pkt</a:t>
            </a:r>
            <a:r>
              <a:rPr lang="en-US" sz="2000" dirty="0"/>
              <a:t> being </a:t>
            </a:r>
            <a:r>
              <a:rPr lang="en-US" sz="2000" dirty="0" err="1"/>
              <a:t>ACKed</a:t>
            </a:r>
            <a:r>
              <a:rPr lang="en-US" sz="2000" dirty="0"/>
              <a:t>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uplicate </a:t>
            </a:r>
            <a:r>
              <a:rPr lang="en-US" sz="2400" dirty="0"/>
              <a:t>ACK at sender results in same action as NAK: </a:t>
            </a:r>
            <a:r>
              <a:rPr lang="en-US" sz="2400" i="1" dirty="0"/>
              <a:t>retransmit current </a:t>
            </a:r>
            <a:r>
              <a:rPr lang="en-US" sz="2400" i="1" dirty="0" err="1"/>
              <a:t>pkt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9525" y="3824288"/>
            <a:ext cx="2360613" cy="82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</a:t>
            </a:r>
          </a:p>
          <a:p>
            <a:pPr algn="l"/>
            <a:r>
              <a:rPr lang="en-US" sz="1400" dirty="0">
                <a:latin typeface="Arial" charset="0"/>
              </a:rPr>
              <a:t>   (corrupt(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||</a:t>
            </a:r>
          </a:p>
          <a:p>
            <a:pPr algn="l"/>
            <a:r>
              <a:rPr lang="en-US" sz="1400" dirty="0">
                <a:latin typeface="Arial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has_seq1(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))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5969" name="Text Box 33"/>
          <p:cNvSpPr txBox="1">
            <a:spLocks noChangeArrowheads="1"/>
          </p:cNvSpPr>
          <p:nvPr/>
        </p:nvSpPr>
        <p:spPr bwMode="auto">
          <a:xfrm>
            <a:off x="0" y="4648200"/>
            <a:ext cx="203835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en-US" sz="3200" dirty="0" smtClean="0"/>
              <a:t>Rdt2.2</a:t>
            </a:r>
            <a:r>
              <a:rPr lang="en-US" sz="3200" dirty="0"/>
              <a:t>: </a:t>
            </a:r>
            <a:r>
              <a:rPr lang="en-US" sz="3200" dirty="0" smtClean="0"/>
              <a:t>Sender &amp; Receiver </a:t>
            </a:r>
            <a:r>
              <a:rPr lang="en-US" sz="3200" dirty="0"/>
              <a:t>F</a:t>
            </a:r>
            <a:r>
              <a:rPr lang="en-US" sz="3200" dirty="0" smtClean="0"/>
              <a:t>ragments</a:t>
            </a:r>
            <a:endParaRPr lang="en-US" sz="32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7639" y="2220913"/>
            <a:ext cx="917575" cy="838200"/>
            <a:chOff x="1483" y="2062"/>
            <a:chExt cx="578" cy="528"/>
          </a:xfrm>
        </p:grpSpPr>
        <p:sp>
          <p:nvSpPr>
            <p:cNvPr id="295940" name="Oval 4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5941" name="Text Box 5"/>
            <p:cNvSpPr txBox="1">
              <a:spLocks noChangeArrowheads="1"/>
            </p:cNvSpPr>
            <p:nvPr/>
          </p:nvSpPr>
          <p:spPr bwMode="auto">
            <a:xfrm>
              <a:off x="1518" y="2110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>
                  <a:latin typeface="Arial" charset="0"/>
                </a:rPr>
                <a:t>Wait for call 0 from above</a:t>
              </a:r>
              <a:endParaRPr lang="en-US" sz="1000" dirty="0">
                <a:latin typeface="Times New Roman" pitchFamily="18" charset="0"/>
              </a:endParaRPr>
            </a:p>
          </p:txBody>
        </p:sp>
      </p:grp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44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45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46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47" name="Freeform 11"/>
          <p:cNvSpPr>
            <a:spLocks/>
          </p:cNvSpPr>
          <p:nvPr/>
        </p:nvSpPr>
        <p:spPr bwMode="auto">
          <a:xfrm rot="-1357180">
            <a:off x="5802313" y="1944688"/>
            <a:ext cx="452437" cy="860425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0" y="855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6315075" y="2651125"/>
            <a:ext cx="2124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b="1">
                <a:solidFill>
                  <a:srgbClr val="FF0000"/>
                </a:solidFill>
                <a:latin typeface="Arial" charset="0"/>
              </a:rPr>
              <a:t>udt_send(sndpkt)</a:t>
            </a:r>
            <a:endParaRPr lang="en-US" sz="1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 </a:t>
            </a:r>
          </a:p>
          <a:p>
            <a:pPr algn="l"/>
            <a:r>
              <a:rPr lang="en-US" sz="1400" dirty="0">
                <a:latin typeface="Arial" charset="0"/>
              </a:rPr>
              <a:t>( 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||</a:t>
            </a:r>
          </a:p>
          <a:p>
            <a:pPr algn="l"/>
            <a:r>
              <a:rPr lang="en-US" sz="1400" dirty="0">
                <a:latin typeface="Arial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(rcvpkt,1)</a:t>
            </a:r>
            <a:r>
              <a:rPr lang="en-US" sz="1400" dirty="0">
                <a:latin typeface="Arial" charset="0"/>
              </a:rPr>
              <a:t> 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95950" name="Line 14"/>
          <p:cNvSpPr>
            <a:spLocks noChangeShapeType="1"/>
          </p:cNvSpPr>
          <p:nvPr/>
        </p:nvSpPr>
        <p:spPr bwMode="auto">
          <a:xfrm flipV="1">
            <a:off x="6418263" y="2644775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51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/>
            <a:ahLst/>
            <a:cxnLst>
              <a:cxn ang="0">
                <a:pos x="67" y="774"/>
              </a:cxn>
              <a:cxn ang="0">
                <a:pos x="0" y="0"/>
              </a:cxn>
            </a:cxnLst>
            <a:rect l="0" t="0" r="r" b="b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</a:t>
            </a:r>
            <a:r>
              <a:rPr lang="en-US" sz="1400" b="1">
                <a:solidFill>
                  <a:srgbClr val="FF0000"/>
                </a:solidFill>
                <a:latin typeface="Arial" charset="0"/>
              </a:rPr>
              <a:t>isACK(rcvpkt,0)</a:t>
            </a:r>
            <a:r>
              <a:rPr lang="en-US" sz="600">
                <a:latin typeface="Arial" charset="0"/>
              </a:rPr>
              <a:t>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43489" y="2166938"/>
            <a:ext cx="917575" cy="838200"/>
            <a:chOff x="1483" y="2062"/>
            <a:chExt cx="578" cy="528"/>
          </a:xfrm>
        </p:grpSpPr>
        <p:sp>
          <p:nvSpPr>
            <p:cNvPr id="295955" name="Oval 19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5956" name="Text Box 20"/>
            <p:cNvSpPr txBox="1">
              <a:spLocks noChangeArrowheads="1"/>
            </p:cNvSpPr>
            <p:nvPr/>
          </p:nvSpPr>
          <p:spPr bwMode="auto">
            <a:xfrm>
              <a:off x="1522" y="2110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>
                  <a:latin typeface="Arial" charset="0"/>
                </a:rPr>
                <a:t>Wait for </a:t>
              </a:r>
              <a:r>
                <a:rPr lang="en-US" sz="1000" dirty="0" smtClean="0">
                  <a:latin typeface="Arial" charset="0"/>
                </a:rPr>
                <a:t>ACK 0</a:t>
              </a:r>
              <a:endParaRPr lang="en-US" sz="1000" dirty="0">
                <a:latin typeface="Times New Roman" pitchFamily="18" charset="0"/>
              </a:endParaRPr>
            </a:p>
          </p:txBody>
        </p:sp>
      </p:grpSp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3683000" y="2884488"/>
            <a:ext cx="1183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sender FSM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fragment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27288" y="4265613"/>
            <a:ext cx="847725" cy="795337"/>
            <a:chOff x="3570" y="3063"/>
            <a:chExt cx="534" cy="501"/>
          </a:xfrm>
        </p:grpSpPr>
        <p:sp>
          <p:nvSpPr>
            <p:cNvPr id="295959" name="Oval 23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5960" name="Text Box 24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dirty="0">
                  <a:latin typeface="Arial" charset="0"/>
                </a:rPr>
                <a:t>Wait for </a:t>
              </a:r>
            </a:p>
            <a:p>
              <a:pPr algn="ctr"/>
              <a:r>
                <a:rPr lang="en-US" sz="1000" dirty="0">
                  <a:latin typeface="Arial" charset="0"/>
                </a:rPr>
                <a:t>0 from below</a:t>
              </a:r>
              <a:endParaRPr lang="en-US" sz="1000" dirty="0">
                <a:latin typeface="Times New Roman" pitchFamily="18" charset="0"/>
              </a:endParaRPr>
            </a:p>
          </p:txBody>
        </p:sp>
      </p:grpSp>
      <p:sp>
        <p:nvSpPr>
          <p:cNvPr id="295961" name="Freeform 25"/>
          <p:cNvSpPr>
            <a:spLocks/>
          </p:cNvSpPr>
          <p:nvPr/>
        </p:nvSpPr>
        <p:spPr bwMode="auto">
          <a:xfrm>
            <a:off x="3055938" y="4156075"/>
            <a:ext cx="825500" cy="185738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520" y="17"/>
              </a:cxn>
            </a:cxnLst>
            <a:rect l="0" t="0" r="r" b="b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62" name="Freeform 26"/>
          <p:cNvSpPr>
            <a:spLocks/>
          </p:cNvSpPr>
          <p:nvPr/>
        </p:nvSpPr>
        <p:spPr bwMode="auto">
          <a:xfrm>
            <a:off x="3168650" y="4960938"/>
            <a:ext cx="2403475" cy="206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4" y="17"/>
              </a:cxn>
            </a:cxnLst>
            <a:rect l="0" t="0" r="r" b="b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63" name="Text Box 27"/>
          <p:cNvSpPr txBox="1">
            <a:spLocks noChangeArrowheads="1"/>
          </p:cNvSpPr>
          <p:nvPr/>
        </p:nvSpPr>
        <p:spPr bwMode="auto">
          <a:xfrm>
            <a:off x="2935288" y="5106988"/>
            <a:ext cx="3940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has_seq1(rcvpkt)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64" name="Line 28"/>
          <p:cNvSpPr>
            <a:spLocks noChangeShapeType="1"/>
          </p:cNvSpPr>
          <p:nvPr/>
        </p:nvSpPr>
        <p:spPr bwMode="auto">
          <a:xfrm>
            <a:off x="3046413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65" name="Text Box 29"/>
          <p:cNvSpPr txBox="1">
            <a:spLocks noChangeArrowheads="1"/>
          </p:cNvSpPr>
          <p:nvPr/>
        </p:nvSpPr>
        <p:spPr bwMode="auto">
          <a:xfrm>
            <a:off x="2903538" y="5664200"/>
            <a:ext cx="4175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 b="1">
                <a:solidFill>
                  <a:srgbClr val="FF0000"/>
                </a:solidFill>
                <a:latin typeface="Arial" charset="0"/>
              </a:rPr>
              <a:t>sndpkt = make_pkt(ACK1,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5967" name="Line 31"/>
          <p:cNvSpPr>
            <a:spLocks noChangeShapeType="1"/>
          </p:cNvSpPr>
          <p:nvPr/>
        </p:nvSpPr>
        <p:spPr bwMode="auto">
          <a:xfrm>
            <a:off x="90488" y="46609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3346450" y="4311650"/>
            <a:ext cx="1309974" cy="5847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receiver FSM</a:t>
            </a:r>
          </a:p>
          <a:p>
            <a:r>
              <a:rPr lang="en-US" sz="1600">
                <a:solidFill>
                  <a:schemeClr val="accent2"/>
                </a:solidFill>
              </a:rPr>
              <a:t>fragment</a:t>
            </a: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L</a:t>
            </a:r>
          </a:p>
        </p:txBody>
      </p:sp>
      <p:sp>
        <p:nvSpPr>
          <p:cNvPr id="295966" name="Freeform 30"/>
          <p:cNvSpPr>
            <a:spLocks/>
          </p:cNvSpPr>
          <p:nvPr/>
        </p:nvSpPr>
        <p:spPr bwMode="auto">
          <a:xfrm flipH="1">
            <a:off x="1963738" y="3917950"/>
            <a:ext cx="490537" cy="1358900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2362200" y="3733800"/>
            <a:ext cx="342900" cy="5349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</a:t>
            </a:r>
            <a:r>
              <a:rPr lang="en-US" sz="3200" dirty="0" smtClean="0"/>
              <a:t>dt3.0</a:t>
            </a:r>
            <a:r>
              <a:rPr lang="en-US" sz="3200" dirty="0"/>
              <a:t>: </a:t>
            </a:r>
            <a:r>
              <a:rPr lang="en-US" sz="3200" dirty="0" smtClean="0"/>
              <a:t>Channels </a:t>
            </a:r>
            <a:r>
              <a:rPr lang="en-US" sz="3200" dirty="0"/>
              <a:t>with </a:t>
            </a:r>
            <a:r>
              <a:rPr lang="en-US" sz="3200" dirty="0" smtClean="0"/>
              <a:t>Errors </a:t>
            </a:r>
            <a:r>
              <a:rPr lang="en-US" sz="3200" i="1" dirty="0"/>
              <a:t>and</a:t>
            </a:r>
            <a:r>
              <a:rPr lang="en-US" sz="3200" dirty="0"/>
              <a:t> </a:t>
            </a:r>
            <a:r>
              <a:rPr lang="en-US" sz="3200" dirty="0" smtClean="0"/>
              <a:t>Loss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New assumption:</a:t>
            </a:r>
            <a:r>
              <a:rPr lang="en-US" sz="2400" dirty="0"/>
              <a:t> underlying channel can also lose packets (data or ACKs)</a:t>
            </a:r>
          </a:p>
          <a:p>
            <a:pPr lvl="1"/>
            <a:r>
              <a:rPr lang="en-US" sz="2000" dirty="0"/>
              <a:t>checksum, seq. #, ACKs, retransmissions will be of help, but not enough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4648200"/>
            <a:ext cx="4095750" cy="1600200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How to determine if a packet is lost?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</a:t>
            </a:r>
            <a:r>
              <a:rPr lang="en-US" sz="3200" dirty="0" smtClean="0"/>
              <a:t>dt3.0</a:t>
            </a:r>
            <a:r>
              <a:rPr lang="en-US" sz="3200" dirty="0"/>
              <a:t>: </a:t>
            </a:r>
            <a:r>
              <a:rPr lang="en-US" sz="3200" dirty="0" smtClean="0"/>
              <a:t>Channels </a:t>
            </a:r>
            <a:r>
              <a:rPr lang="en-US" sz="3200" dirty="0"/>
              <a:t>with </a:t>
            </a:r>
            <a:r>
              <a:rPr lang="en-US" sz="3200" dirty="0" smtClean="0"/>
              <a:t>Errors </a:t>
            </a:r>
            <a:r>
              <a:rPr lang="en-US" sz="3200" i="1" dirty="0"/>
              <a:t>and</a:t>
            </a:r>
            <a:r>
              <a:rPr lang="en-US" sz="3200" dirty="0"/>
              <a:t> </a:t>
            </a:r>
            <a:r>
              <a:rPr lang="en-US" sz="3200" dirty="0" smtClean="0"/>
              <a:t>Loss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New assumption:</a:t>
            </a:r>
            <a:r>
              <a:rPr lang="en-US" sz="2400" dirty="0"/>
              <a:t> underlying channel can also lose packets (data or ACKs)</a:t>
            </a:r>
          </a:p>
          <a:p>
            <a:pPr lvl="1"/>
            <a:r>
              <a:rPr lang="en-US" sz="2000" dirty="0"/>
              <a:t>checksum, seq. #, ACKs, retransmissions will be of help, but not enough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Approach:</a:t>
            </a:r>
            <a:r>
              <a:rPr lang="en-US" sz="2400" dirty="0"/>
              <a:t> sender waits “reasonable” amount of time for ACK 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etransmits </a:t>
            </a:r>
            <a:r>
              <a:rPr lang="en-US" sz="2000" dirty="0"/>
              <a:t>if no ACK received in this time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 err="1"/>
              <a:t>pkt</a:t>
            </a:r>
            <a:r>
              <a:rPr lang="en-US" sz="2000" dirty="0"/>
              <a:t> (or ACK) just delayed (not lost):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etransmission </a:t>
            </a:r>
            <a:r>
              <a:rPr lang="en-US" sz="2000" dirty="0"/>
              <a:t>will be  duplicate, but use of seq. #’s already handles this</a:t>
            </a:r>
            <a:endParaRPr lang="en-US" sz="1800" dirty="0"/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eceiver </a:t>
            </a:r>
            <a:r>
              <a:rPr lang="en-US" sz="2000" dirty="0"/>
              <a:t>must specify </a:t>
            </a:r>
            <a:r>
              <a:rPr lang="en-US" sz="2000" dirty="0" err="1"/>
              <a:t>seq</a:t>
            </a:r>
            <a:r>
              <a:rPr lang="en-US" sz="2000" dirty="0"/>
              <a:t> # of </a:t>
            </a:r>
            <a:r>
              <a:rPr lang="en-US" sz="2000" dirty="0" err="1"/>
              <a:t>pkt</a:t>
            </a:r>
            <a:r>
              <a:rPr lang="en-US" sz="2000" dirty="0"/>
              <a:t> being </a:t>
            </a:r>
            <a:r>
              <a:rPr lang="en-US" sz="2000" dirty="0" err="1"/>
              <a:t>ACKed</a:t>
            </a:r>
            <a:endParaRPr lang="en-US" sz="1800" dirty="0"/>
          </a:p>
          <a:p>
            <a:r>
              <a:rPr lang="en-US" sz="2000" dirty="0"/>
              <a:t>R</a:t>
            </a:r>
            <a:r>
              <a:rPr lang="en-US" sz="2000" dirty="0" smtClean="0"/>
              <a:t>equires </a:t>
            </a:r>
            <a:r>
              <a:rPr lang="en-US" sz="2000" dirty="0"/>
              <a:t>countdown timer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3560763" cy="893762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sz="3600" dirty="0" smtClean="0"/>
              <a:t>dt3.0 </a:t>
            </a:r>
            <a:r>
              <a:rPr lang="en-US" dirty="0"/>
              <a:t>S</a:t>
            </a:r>
            <a:r>
              <a:rPr lang="en-US" sz="3600" dirty="0" smtClean="0"/>
              <a:t>ender</a:t>
            </a:r>
            <a:endParaRPr lang="en-US" dirty="0"/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799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297994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95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/>
            <a:ahLst/>
            <a:cxnLst>
              <a:cxn ang="0">
                <a:pos x="0" y="306"/>
              </a:cxn>
              <a:cxn ang="0">
                <a:pos x="87" y="420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isACK(rcvpkt,1)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7997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8000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/>
              <a:r>
                <a:rPr lang="en-US" sz="1400">
                  <a:latin typeface="Arial" charset="0"/>
                </a:rPr>
                <a:t>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298001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02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03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5" y="0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04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make_pkt(1,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05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06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07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isACK(rcvpkt,0)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8008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09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isACK(rcvpkt,0)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0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11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8012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13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4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5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5" y="255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16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7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18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19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/>
            <a:ahLst/>
            <a:cxnLst>
              <a:cxn ang="0">
                <a:pos x="436" y="101"/>
              </a:cxn>
              <a:cxn ang="0">
                <a:pos x="300" y="0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20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/>
            <a:ahLst/>
            <a:cxnLst>
              <a:cxn ang="0">
                <a:pos x="900" y="360"/>
              </a:cxn>
              <a:cxn ang="0">
                <a:pos x="825" y="15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21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22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23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24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/>
            <a:ahLst/>
            <a:cxnLst>
              <a:cxn ang="0">
                <a:pos x="31" y="120"/>
              </a:cxn>
              <a:cxn ang="0">
                <a:pos x="0" y="18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25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298027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8028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Wait for </a:t>
              </a:r>
            </a:p>
            <a:p>
              <a:pPr algn="ctr"/>
              <a:r>
                <a:rPr lang="en-US" sz="1400" dirty="0">
                  <a:latin typeface="Arial" charset="0"/>
                </a:rPr>
                <a:t>call 0from above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98029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298031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8032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latin typeface="Arial" charset="0"/>
                </a:rPr>
                <a:t>Wait for ACK1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298033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/>
            <a:ahLst/>
            <a:cxnLst>
              <a:cxn ang="0">
                <a:pos x="31" y="120"/>
              </a:cxn>
              <a:cxn ang="0">
                <a:pos x="0" y="18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8034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298035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98036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37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298038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298039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5562600" y="3505200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sz="3600" dirty="0" smtClean="0"/>
              <a:t>dt3.0 </a:t>
            </a:r>
            <a:r>
              <a:rPr lang="en-US" sz="3600" dirty="0"/>
              <a:t>in </a:t>
            </a:r>
            <a:r>
              <a:rPr lang="en-US" sz="3600" dirty="0" smtClean="0"/>
              <a:t>Action</a:t>
            </a:r>
            <a:endParaRPr lang="en-US" dirty="0"/>
          </a:p>
        </p:txBody>
      </p:sp>
      <p:pic>
        <p:nvPicPr>
          <p:cNvPr id="299011" name="Picture 3" descr="rdt30_example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sz="3600" dirty="0" smtClean="0"/>
              <a:t>dt3.0 </a:t>
            </a:r>
            <a:r>
              <a:rPr lang="en-US" sz="3600" dirty="0"/>
              <a:t>in </a:t>
            </a:r>
            <a:r>
              <a:rPr lang="en-US" sz="3600" dirty="0" smtClean="0"/>
              <a:t>Action</a:t>
            </a:r>
            <a:endParaRPr lang="en-US" dirty="0"/>
          </a:p>
        </p:txBody>
      </p:sp>
      <p:pic>
        <p:nvPicPr>
          <p:cNvPr id="300035" name="Picture 3" descr="rdt30_examples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600" dirty="0"/>
              <a:t>Performance of </a:t>
            </a:r>
            <a:r>
              <a:rPr lang="en-US" sz="3600" dirty="0" smtClean="0"/>
              <a:t>Rdt3.0</a:t>
            </a:r>
            <a:endParaRPr lang="en-US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372475" cy="990600"/>
          </a:xfrm>
        </p:spPr>
        <p:txBody>
          <a:bodyPr/>
          <a:lstStyle/>
          <a:p>
            <a:r>
              <a:rPr lang="en-US" sz="2400" dirty="0"/>
              <a:t>R</a:t>
            </a:r>
            <a:r>
              <a:rPr lang="en-US" sz="2400" dirty="0" smtClean="0"/>
              <a:t>dt3.0 </a:t>
            </a:r>
            <a:r>
              <a:rPr lang="en-US" sz="2400" dirty="0"/>
              <a:t>works, but performance </a:t>
            </a:r>
            <a:r>
              <a:rPr lang="en-US" sz="2400" dirty="0" smtClean="0"/>
              <a:t>stinks…</a:t>
            </a:r>
            <a:endParaRPr lang="en-US" sz="2400" dirty="0"/>
          </a:p>
          <a:p>
            <a:r>
              <a:rPr lang="en-US" sz="2400" dirty="0"/>
              <a:t>ex: 1 </a:t>
            </a:r>
            <a:r>
              <a:rPr lang="en-US" sz="2400" dirty="0" err="1"/>
              <a:t>Gbps</a:t>
            </a:r>
            <a:r>
              <a:rPr lang="en-US" sz="2400" dirty="0"/>
              <a:t> link, 15 ms prop. delay, 8000 bit packet:</a:t>
            </a:r>
          </a:p>
          <a:p>
            <a:endParaRPr lang="en-US" sz="2400" dirty="0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457200" y="3505200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dirty="0"/>
              <a:t>U </a:t>
            </a:r>
            <a:r>
              <a:rPr lang="en-US" sz="2000" baseline="-25000" dirty="0"/>
              <a:t>sender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utilization</a:t>
            </a:r>
            <a:r>
              <a:rPr lang="en-US" sz="2000" dirty="0"/>
              <a:t> – fraction of time sender busy sending</a:t>
            </a:r>
          </a:p>
        </p:txBody>
      </p:sp>
      <p:graphicFrame>
        <p:nvGraphicFramePr>
          <p:cNvPr id="301068" name="Object 12"/>
          <p:cNvGraphicFramePr>
            <a:graphicFrameLocks noChangeAspect="1"/>
          </p:cNvGraphicFramePr>
          <p:nvPr/>
        </p:nvGraphicFramePr>
        <p:xfrm>
          <a:off x="1981200" y="4038600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0" name="Picture" r:id="rId3" imgW="3181320" imgH="495360" progId="Word.Picture.8">
                  <p:embed/>
                </p:oleObj>
              </mc:Choice>
              <mc:Fallback>
                <p:oleObj name="Picture" r:id="rId3" imgW="3181320" imgH="49536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59944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3309938" y="2622550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152400" y="50292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rgbClr val="009900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1KB </a:t>
            </a:r>
            <a:r>
              <a:rPr lang="en-US" sz="2000" dirty="0" err="1">
                <a:latin typeface="+mn-lt"/>
              </a:rPr>
              <a:t>pkt</a:t>
            </a:r>
            <a:r>
              <a:rPr lang="en-US" sz="2000" dirty="0">
                <a:latin typeface="+mn-lt"/>
              </a:rPr>
              <a:t> every 30 </a:t>
            </a:r>
            <a:r>
              <a:rPr lang="en-US" sz="2000" dirty="0" err="1">
                <a:latin typeface="+mn-lt"/>
              </a:rPr>
              <a:t>msec</a:t>
            </a:r>
            <a:r>
              <a:rPr lang="en-US" sz="2000" dirty="0">
                <a:latin typeface="+mn-lt"/>
              </a:rPr>
              <a:t> -&gt; 33kB/sec </a:t>
            </a:r>
            <a:r>
              <a:rPr lang="en-US" sz="2000" dirty="0" smtClean="0">
                <a:latin typeface="+mn-lt"/>
              </a:rPr>
              <a:t>throughput </a:t>
            </a:r>
            <a:r>
              <a:rPr lang="en-US" sz="2000" dirty="0">
                <a:latin typeface="+mn-lt"/>
              </a:rPr>
              <a:t>over 1 </a:t>
            </a:r>
            <a:r>
              <a:rPr lang="en-US" sz="2000" dirty="0" err="1">
                <a:latin typeface="+mn-lt"/>
              </a:rPr>
              <a:t>Gbps</a:t>
            </a:r>
            <a:r>
              <a:rPr lang="en-US" sz="2000" dirty="0">
                <a:latin typeface="+mn-lt"/>
              </a:rPr>
              <a:t> link</a:t>
            </a:r>
          </a:p>
          <a:p>
            <a:pPr marL="742950" lvl="1" indent="-285750" algn="l">
              <a:spcBef>
                <a:spcPct val="20000"/>
              </a:spcBef>
              <a:buClr>
                <a:srgbClr val="009900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N</a:t>
            </a:r>
            <a:r>
              <a:rPr lang="en-US" sz="2000" dirty="0" smtClean="0">
                <a:latin typeface="+mn-lt"/>
              </a:rPr>
              <a:t>etwork </a:t>
            </a:r>
            <a:r>
              <a:rPr lang="en-US" sz="2000" dirty="0">
                <a:latin typeface="+mn-lt"/>
              </a:rPr>
              <a:t>protocol limits use of physical resources!</a:t>
            </a:r>
          </a:p>
        </p:txBody>
      </p:sp>
      <p:graphicFrame>
        <p:nvGraphicFramePr>
          <p:cNvPr id="301074" name="Object 18"/>
          <p:cNvGraphicFramePr>
            <a:graphicFrameLocks noChangeAspect="1"/>
          </p:cNvGraphicFramePr>
          <p:nvPr/>
        </p:nvGraphicFramePr>
        <p:xfrm>
          <a:off x="2149475" y="2524125"/>
          <a:ext cx="499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1" name="Equation" r:id="rId5" imgW="2387520" imgH="419040" progId="Equation.3">
                  <p:embed/>
                </p:oleObj>
              </mc:Choice>
              <mc:Fallback>
                <p:oleObj name="Equation" r:id="rId5" imgW="23875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524125"/>
                        <a:ext cx="49911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0" y="6019800"/>
            <a:ext cx="2943434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(Picture next slide)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dirty="0"/>
              <a:t>Transport </a:t>
            </a:r>
            <a:r>
              <a:rPr lang="en-US" dirty="0" smtClean="0"/>
              <a:t>Services </a:t>
            </a:r>
            <a:r>
              <a:rPr lang="en-US" dirty="0"/>
              <a:t>and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r>
              <a:rPr lang="en-US" sz="2000" dirty="0" smtClean="0"/>
              <a:t>Provide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logical communication</a:t>
            </a:r>
            <a:r>
              <a:rPr lang="en-US" sz="2000" dirty="0"/>
              <a:t> between app processes running on different hosts</a:t>
            </a:r>
          </a:p>
          <a:p>
            <a:r>
              <a:rPr lang="en-US" sz="2000" dirty="0" smtClean="0"/>
              <a:t>Transport </a:t>
            </a:r>
            <a:r>
              <a:rPr lang="en-US" sz="2000" dirty="0"/>
              <a:t>protocols run in end systems </a:t>
            </a:r>
          </a:p>
          <a:p>
            <a:pPr lvl="1"/>
            <a:r>
              <a:rPr lang="en-US" sz="2000" dirty="0">
                <a:solidFill>
                  <a:srgbClr val="009900"/>
                </a:solidFill>
              </a:rPr>
              <a:t>send</a:t>
            </a:r>
            <a:r>
              <a:rPr lang="en-US" sz="2000" dirty="0"/>
              <a:t> side: breaks app messages into </a:t>
            </a:r>
            <a:r>
              <a:rPr lang="en-US" sz="2000" dirty="0">
                <a:solidFill>
                  <a:srgbClr val="FF0000"/>
                </a:solidFill>
              </a:rPr>
              <a:t>segments</a:t>
            </a:r>
            <a:r>
              <a:rPr lang="en-US" sz="2000" dirty="0"/>
              <a:t>, passes to  network layer</a:t>
            </a:r>
          </a:p>
          <a:p>
            <a:pPr lvl="1"/>
            <a:r>
              <a:rPr lang="en-US" sz="2000" dirty="0" smtClean="0">
                <a:solidFill>
                  <a:srgbClr val="009900"/>
                </a:solidFill>
              </a:rPr>
              <a:t>receive</a:t>
            </a:r>
            <a:r>
              <a:rPr lang="en-US" sz="2000" dirty="0" smtClean="0"/>
              <a:t> </a:t>
            </a:r>
            <a:r>
              <a:rPr lang="en-US" sz="2000" dirty="0"/>
              <a:t>side: reassembles segments into messages, passes to app layer</a:t>
            </a:r>
          </a:p>
          <a:p>
            <a:r>
              <a:rPr lang="en-US" sz="2000" dirty="0" smtClean="0"/>
              <a:t>More </a:t>
            </a:r>
            <a:r>
              <a:rPr lang="en-US" sz="2000" dirty="0"/>
              <a:t>than one transport protocol available to apps</a:t>
            </a:r>
          </a:p>
          <a:p>
            <a:pPr lvl="1"/>
            <a:r>
              <a:rPr lang="en-US" sz="2000" dirty="0"/>
              <a:t>Internet: </a:t>
            </a:r>
            <a:r>
              <a:rPr lang="en-US" sz="2000" dirty="0">
                <a:solidFill>
                  <a:srgbClr val="009900"/>
                </a:solidFill>
              </a:rPr>
              <a:t>TCP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9900"/>
                </a:solidFill>
              </a:rPr>
              <a:t>UDP</a:t>
            </a:r>
          </a:p>
        </p:txBody>
      </p:sp>
      <p:sp>
        <p:nvSpPr>
          <p:cNvPr id="35115" name="Freeform 299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/>
            <a:ahLst/>
            <a:cxnLst>
              <a:cxn ang="0">
                <a:pos x="382" y="30"/>
              </a:cxn>
              <a:cxn ang="0">
                <a:pos x="370" y="30"/>
              </a:cxn>
              <a:cxn ang="0">
                <a:pos x="126" y="32"/>
              </a:cxn>
              <a:cxn ang="0">
                <a:pos x="6" y="126"/>
              </a:cxn>
              <a:cxn ang="0">
                <a:pos x="92" y="274"/>
              </a:cxn>
              <a:cxn ang="0">
                <a:pos x="292" y="384"/>
              </a:cxn>
              <a:cxn ang="0">
                <a:pos x="540" y="416"/>
              </a:cxn>
              <a:cxn ang="0">
                <a:pos x="698" y="330"/>
              </a:cxn>
              <a:cxn ang="0">
                <a:pos x="776" y="170"/>
              </a:cxn>
              <a:cxn ang="0">
                <a:pos x="792" y="22"/>
              </a:cxn>
              <a:cxn ang="0">
                <a:pos x="560" y="38"/>
              </a:cxn>
              <a:cxn ang="0">
                <a:pos x="382" y="30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16" name="Freeform 300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/>
            <a:ahLst/>
            <a:cxnLst>
              <a:cxn ang="0">
                <a:pos x="424" y="10"/>
              </a:cxn>
              <a:cxn ang="0">
                <a:pos x="288" y="70"/>
              </a:cxn>
              <a:cxn ang="0">
                <a:pos x="96" y="100"/>
              </a:cxn>
              <a:cxn ang="0">
                <a:pos x="14" y="336"/>
              </a:cxn>
              <a:cxn ang="0">
                <a:pos x="180" y="444"/>
              </a:cxn>
              <a:cxn ang="0">
                <a:pos x="346" y="426"/>
              </a:cxn>
              <a:cxn ang="0">
                <a:pos x="584" y="444"/>
              </a:cxn>
              <a:cxn ang="0">
                <a:pos x="698" y="434"/>
              </a:cxn>
              <a:cxn ang="0">
                <a:pos x="752" y="372"/>
              </a:cxn>
              <a:cxn ang="0">
                <a:pos x="750" y="158"/>
              </a:cxn>
              <a:cxn ang="0">
                <a:pos x="662" y="34"/>
              </a:cxn>
              <a:cxn ang="0">
                <a:pos x="424" y="10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17" name="Freeform 301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/>
            <a:ahLst/>
            <a:cxnLst>
              <a:cxn ang="0">
                <a:pos x="648" y="11"/>
              </a:cxn>
              <a:cxn ang="0">
                <a:pos x="390" y="53"/>
              </a:cxn>
              <a:cxn ang="0">
                <a:pos x="206" y="129"/>
              </a:cxn>
              <a:cxn ang="0">
                <a:pos x="152" y="229"/>
              </a:cxn>
              <a:cxn ang="0">
                <a:pos x="22" y="297"/>
              </a:cxn>
              <a:cxn ang="0">
                <a:pos x="18" y="459"/>
              </a:cxn>
              <a:cxn ang="0">
                <a:pos x="132" y="489"/>
              </a:cxn>
              <a:cxn ang="0">
                <a:pos x="458" y="489"/>
              </a:cxn>
              <a:cxn ang="0">
                <a:pos x="598" y="555"/>
              </a:cxn>
              <a:cxn ang="0">
                <a:pos x="752" y="657"/>
              </a:cxn>
              <a:cxn ang="0">
                <a:pos x="870" y="661"/>
              </a:cxn>
              <a:cxn ang="0">
                <a:pos x="952" y="603"/>
              </a:cxn>
              <a:cxn ang="0">
                <a:pos x="992" y="445"/>
              </a:cxn>
              <a:cxn ang="0">
                <a:pos x="1018" y="291"/>
              </a:cxn>
              <a:cxn ang="0">
                <a:pos x="1022" y="107"/>
              </a:cxn>
              <a:cxn ang="0">
                <a:pos x="934" y="17"/>
              </a:cxn>
              <a:cxn ang="0">
                <a:pos x="776" y="3"/>
              </a:cxn>
              <a:cxn ang="0">
                <a:pos x="648" y="11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02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35119" name="Rectangle 30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0" name="AutoShape 30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305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35122" name="Line 30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3" name="Line 30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4" name="Line 30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5" name="Line 30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6" name="Line 31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7" name="Line 31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8" name="Line 31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29" name="Line 31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0" name="Line 31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1" name="Line 31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2" name="Line 31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3" name="Line 31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4" name="Line 31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5" name="Line 31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136" name="Line 32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32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5138" name="Line 32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39" name="Line 32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0" name="Line 32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1" name="Line 32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2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5143" name="Line 32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4" name="Line 32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5" name="Line 32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6" name="Line 33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33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5148" name="Line 33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49" name="Line 33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50" name="Line 33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151" name="Line 33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5152" name="Oval 336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53" name="Line 337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54" name="Line 338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55" name="Rectangle 339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156" name="Oval 340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41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35158" name="Line 3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59" name="Line 3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60" name="Line 3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45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35162" name="Line 3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63" name="Line 3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64" name="Line 3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165" name="Oval 349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66" name="Line 350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67" name="Line 351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68" name="Rectangle 352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169" name="Oval 353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35171" name="Line 3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2" name="Line 3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3" name="Line 3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58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35175" name="Line 3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6" name="Line 3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7" name="Line 3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178" name="Oval 362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79" name="Line 363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80" name="Line 364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81" name="Rectangle 365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182" name="Oval 366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67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35184" name="Line 3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85" name="Line 3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86" name="Line 3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71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35188" name="Line 3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89" name="Line 3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90" name="Line 3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191" name="Oval 375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92" name="Line 376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93" name="Line 377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94" name="Rectangle 378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195" name="Oval 379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380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35197" name="Line 3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98" name="Line 3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99" name="Line 3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84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35201" name="Line 3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02" name="Line 3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03" name="Line 3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04" name="Oval 388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05" name="Line 389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06" name="Line 390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07" name="Rectangle 391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208" name="Oval 392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393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35210" name="Line 3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1" name="Line 3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2" name="Line 3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397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35214" name="Line 3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5" name="Line 3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6" name="Line 4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17" name="Oval 401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18" name="Line 402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19" name="Line 403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0" name="Rectangle 404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5221" name="Oval 405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406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35223" name="Line 4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4" name="Line 4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5" name="Line 4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410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35227" name="Line 4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8" name="Line 4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9" name="Line 4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30" name="Oval 414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31" name="Line 415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32" name="Line 416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33" name="Rectangle 417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234" name="Oval 418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419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35236" name="Line 4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37" name="Line 4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38" name="Line 4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423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35240" name="Line 42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41" name="Line 42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42" name="Line 42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43" name="Oval 427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44" name="Line 428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45" name="Line 429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46" name="Rectangle 430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247" name="Oval 431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432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35249" name="Line 4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0" name="Line 4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1" name="Line 4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36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35253" name="Line 43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4" name="Line 43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5" name="Line 43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56" name="Oval 440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57" name="Line 441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58" name="Line 442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59" name="Rectangle 443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5260" name="Oval 444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445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35262" name="Line 4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3" name="Line 4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4" name="Line 4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449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35266" name="Line 45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7" name="Line 45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8" name="Line 45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269" name="Line 45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0" name="Line 454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1" name="Line 455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2" name="Line 456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3" name="Line 457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4" name="Line 458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5" name="Line 459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6" name="Freeform 460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/>
            <a:ahLst/>
            <a:cxnLst>
              <a:cxn ang="0">
                <a:pos x="889" y="23"/>
              </a:cxn>
              <a:cxn ang="0">
                <a:pos x="692" y="109"/>
              </a:cxn>
              <a:cxn ang="0">
                <a:pos x="415" y="91"/>
              </a:cxn>
              <a:cxn ang="0">
                <a:pos x="112" y="170"/>
              </a:cxn>
              <a:cxn ang="0">
                <a:pos x="50" y="353"/>
              </a:cxn>
              <a:cxn ang="0">
                <a:pos x="14" y="528"/>
              </a:cxn>
              <a:cxn ang="0">
                <a:pos x="139" y="650"/>
              </a:cxn>
              <a:cxn ang="0">
                <a:pos x="505" y="781"/>
              </a:cxn>
              <a:cxn ang="0">
                <a:pos x="933" y="886"/>
              </a:cxn>
              <a:cxn ang="0">
                <a:pos x="1370" y="901"/>
              </a:cxn>
              <a:cxn ang="0">
                <a:pos x="1676" y="793"/>
              </a:cxn>
              <a:cxn ang="0">
                <a:pos x="1860" y="624"/>
              </a:cxn>
              <a:cxn ang="0">
                <a:pos x="1776" y="219"/>
              </a:cxn>
              <a:cxn ang="0">
                <a:pos x="1503" y="100"/>
              </a:cxn>
              <a:cxn ang="0">
                <a:pos x="1200" y="13"/>
              </a:cxn>
              <a:cxn ang="0">
                <a:pos x="889" y="23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77" name="Line 461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78" name="Line 462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79" name="Line 463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464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35281" name="Oval 46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82" name="Line 46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83" name="Line 46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84" name="Rectangle 46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85" name="Oval 46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47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5287" name="Line 4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88" name="Line 4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89" name="Line 4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47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5291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92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93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478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35295" name="Oval 47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96" name="Line 48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97" name="Line 48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98" name="Rectangle 48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99" name="Oval 48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8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301" name="Line 4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02" name="Line 4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03" name="Line 4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48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305" name="Line 4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06" name="Line 4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07" name="Line 4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492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35309" name="Oval 49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10" name="Line 49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11" name="Line 49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12" name="Rectangle 49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13" name="Oval 49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334" name="Group 49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315" name="Line 4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16" name="Line 5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17" name="Line 5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335" name="Group 50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319" name="Line 5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20" name="Line 5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21" name="Line 5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322" name="Line 506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3" name="Line 507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4" name="Line 508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5" name="Line 509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6" name="Line 510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7" name="Line 511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8" name="Line 512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9" name="Line 513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0" name="Line 514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1" name="Line 515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2" name="Line 516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3" name="Line 517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340" name="Group 518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35343" name="Group 519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35336" name="Picture 520" descr="lgv_fqmg[1]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35337" name="Line 521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8" name="Line 522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339" name="Picture 523" descr="imgyjavg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</p:spPr>
        </p:pic>
        <p:grpSp>
          <p:nvGrpSpPr>
            <p:cNvPr id="35347" name="Group 524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35341" name="Object 52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12" name="Clip" r:id="rId5" imgW="819000" imgH="847800" progId="">
                      <p:embed/>
                    </p:oleObj>
                  </mc:Choice>
                  <mc:Fallback>
                    <p:oleObj name="Clip" r:id="rId5" imgW="819000" imgH="847800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342" name="Object 52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13" name="Clip" r:id="rId7" imgW="1266840" imgH="1200240" progId="">
                      <p:embed/>
                    </p:oleObj>
                  </mc:Choice>
                  <mc:Fallback>
                    <p:oleObj name="Clip" r:id="rId7" imgW="1266840" imgH="1200240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360" name="Group 527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35344" name="Object 52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14" name="Clip" r:id="rId9" imgW="819000" imgH="847800" progId="">
                      <p:embed/>
                    </p:oleObj>
                  </mc:Choice>
                  <mc:Fallback>
                    <p:oleObj name="Clip" r:id="rId9" imgW="819000" imgH="847800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345" name="Object 52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15" name="Clip" r:id="rId10" imgW="1266840" imgH="1200240" progId="">
                      <p:embed/>
                    </p:oleObj>
                  </mc:Choice>
                  <mc:Fallback>
                    <p:oleObj name="Clip" r:id="rId10" imgW="1266840" imgH="1200240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346" name="Object 530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16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363" name="Group 531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35348" name="AutoShape 5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49" name="Rectangle 5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0" name="Rectangle 5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1" name="AutoShape 5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2" name="Line 5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3" name="Line 5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4" name="Rectangle 5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5" name="Rectangle 5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5356" name="Object 540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17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57" name="Object 541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18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58" name="Object 542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19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59" name="Object 543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20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366" name="Group 544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35361" name="Object 54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21" name="Clip" r:id="rId17" imgW="819000" imgH="847800" progId="">
                      <p:embed/>
                    </p:oleObj>
                  </mc:Choice>
                  <mc:Fallback>
                    <p:oleObj name="Clip" r:id="rId17" imgW="819000" imgH="84780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362" name="Object 54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22" name="Clip" r:id="rId18" imgW="1266840" imgH="1200240" progId="">
                      <p:embed/>
                    </p:oleObj>
                  </mc:Choice>
                  <mc:Fallback>
                    <p:oleObj name="Clip" r:id="rId18" imgW="1266840" imgH="120024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386" name="Group 547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35364" name="Object 54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23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365" name="Object 54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024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392" name="Group 550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35367" name="AutoShape 55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68" name="Rectangle 55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69" name="Rectangle 55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0" name="AutoShape 55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1" name="Line 55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2" name="Line 55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3" name="Rectangle 55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74" name="Rectangle 55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375" name="Line 559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76" name="Line 560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77" name="Line 561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78" name="Line 562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79" name="Line 563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0" name="Line 564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1" name="Line 565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2" name="Line 566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3" name="Line 567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4" name="Line 568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85" name="Line 569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396" name="Group 570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35387" name="Oval 57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88" name="Line 57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89" name="Line 57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90" name="Rectangle 57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91" name="Oval 57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400" name="Group 57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5393" name="Line 5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94" name="Line 5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95" name="Line 5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406" name="Group 58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5397" name="Line 5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98" name="Line 5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99" name="Line 5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410" name="Group 584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35401" name="Oval 58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02" name="Line 58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03" name="Line 58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04" name="Rectangle 58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405" name="Oval 58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414" name="Group 59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5407" name="Line 5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08" name="Line 5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09" name="Line 5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433" name="Group 59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5411" name="Line 5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12" name="Line 5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13" name="Line 5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452" name="Group 598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35415" name="Picture 599" descr="31u_bnrz[1]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5416" name="Freeform 600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17" name="Freeform 601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18" name="Freeform 602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19" name="Freeform 603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0" name="Freeform 604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1" name="Freeform 605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2" name="Freeform 606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3" name="Freeform 607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4" name="Freeform 608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5" name="Freeform 609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6" name="Freeform 610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7" name="Freeform 611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8" name="Freeform 612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29" name="Freeform 613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0" name="Freeform 614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1" name="Freeform 615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2" name="Freeform 616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44"/>
                </a:cxn>
                <a:cxn ang="0">
                  <a:pos x="11" y="144"/>
                </a:cxn>
                <a:cxn ang="0">
                  <a:pos x="11" y="118"/>
                </a:cxn>
                <a:cxn ang="0">
                  <a:pos x="23" y="114"/>
                </a:cxn>
                <a:cxn ang="0">
                  <a:pos x="20" y="88"/>
                </a:cxn>
                <a:cxn ang="0">
                  <a:pos x="30" y="84"/>
                </a:cxn>
                <a:cxn ang="0">
                  <a:pos x="30" y="58"/>
                </a:cxn>
                <a:cxn ang="0">
                  <a:pos x="39" y="54"/>
                </a:cxn>
                <a:cxn ang="0">
                  <a:pos x="39" y="28"/>
                </a:cxn>
                <a:cxn ang="0">
                  <a:pos x="48" y="28"/>
                </a:cxn>
                <a:cxn ang="0">
                  <a:pos x="56" y="0"/>
                </a:cxn>
                <a:cxn ang="0">
                  <a:pos x="80" y="0"/>
                </a:cxn>
                <a:cxn ang="0">
                  <a:pos x="81" y="25"/>
                </a:cxn>
                <a:cxn ang="0">
                  <a:pos x="92" y="24"/>
                </a:cxn>
                <a:cxn ang="0">
                  <a:pos x="93" y="49"/>
                </a:cxn>
                <a:cxn ang="0">
                  <a:pos x="102" y="54"/>
                </a:cxn>
                <a:cxn ang="0">
                  <a:pos x="99" y="81"/>
                </a:cxn>
                <a:cxn ang="0">
                  <a:pos x="114" y="82"/>
                </a:cxn>
                <a:cxn ang="0">
                  <a:pos x="107" y="81"/>
                </a:cxn>
                <a:cxn ang="0">
                  <a:pos x="108" y="114"/>
                </a:cxn>
                <a:cxn ang="0">
                  <a:pos x="117" y="117"/>
                </a:cxn>
                <a:cxn ang="0">
                  <a:pos x="122" y="142"/>
                </a:cxn>
                <a:cxn ang="0">
                  <a:pos x="125" y="175"/>
                </a:cxn>
                <a:cxn ang="0">
                  <a:pos x="0" y="175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53" name="Group 617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35434" name="Picture 618" descr="31u_bnrz[1]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5435" name="Freeform 619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6" name="Freeform 620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7" name="Freeform 621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8" name="Freeform 622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39" name="Freeform 623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0" name="Freeform 624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1" name="Freeform 625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2" name="Freeform 626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3" name="Freeform 627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4" name="Freeform 628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5" name="Freeform 629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6" name="Freeform 630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7" name="Freeform 631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8" name="Freeform 632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49" name="Freeform 633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50" name="Freeform 634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51" name="Freeform 635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44"/>
                </a:cxn>
                <a:cxn ang="0">
                  <a:pos x="11" y="144"/>
                </a:cxn>
                <a:cxn ang="0">
                  <a:pos x="11" y="118"/>
                </a:cxn>
                <a:cxn ang="0">
                  <a:pos x="23" y="114"/>
                </a:cxn>
                <a:cxn ang="0">
                  <a:pos x="20" y="88"/>
                </a:cxn>
                <a:cxn ang="0">
                  <a:pos x="30" y="84"/>
                </a:cxn>
                <a:cxn ang="0">
                  <a:pos x="30" y="58"/>
                </a:cxn>
                <a:cxn ang="0">
                  <a:pos x="39" y="54"/>
                </a:cxn>
                <a:cxn ang="0">
                  <a:pos x="39" y="28"/>
                </a:cxn>
                <a:cxn ang="0">
                  <a:pos x="48" y="28"/>
                </a:cxn>
                <a:cxn ang="0">
                  <a:pos x="56" y="0"/>
                </a:cxn>
                <a:cxn ang="0">
                  <a:pos x="80" y="0"/>
                </a:cxn>
                <a:cxn ang="0">
                  <a:pos x="81" y="25"/>
                </a:cxn>
                <a:cxn ang="0">
                  <a:pos x="92" y="24"/>
                </a:cxn>
                <a:cxn ang="0">
                  <a:pos x="93" y="49"/>
                </a:cxn>
                <a:cxn ang="0">
                  <a:pos x="102" y="54"/>
                </a:cxn>
                <a:cxn ang="0">
                  <a:pos x="99" y="81"/>
                </a:cxn>
                <a:cxn ang="0">
                  <a:pos x="114" y="82"/>
                </a:cxn>
                <a:cxn ang="0">
                  <a:pos x="107" y="81"/>
                </a:cxn>
                <a:cxn ang="0">
                  <a:pos x="108" y="114"/>
                </a:cxn>
                <a:cxn ang="0">
                  <a:pos x="117" y="117"/>
                </a:cxn>
                <a:cxn ang="0">
                  <a:pos x="122" y="142"/>
                </a:cxn>
                <a:cxn ang="0">
                  <a:pos x="125" y="175"/>
                </a:cxn>
                <a:cxn ang="0">
                  <a:pos x="0" y="175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54" name="Group 668"/>
          <p:cNvGrpSpPr>
            <a:grpSpLocks/>
          </p:cNvGrpSpPr>
          <p:nvPr/>
        </p:nvGrpSpPr>
        <p:grpSpPr bwMode="auto">
          <a:xfrm>
            <a:off x="5400675" y="1181100"/>
            <a:ext cx="1057275" cy="957263"/>
            <a:chOff x="-153" y="1680"/>
            <a:chExt cx="666" cy="603"/>
          </a:xfrm>
        </p:grpSpPr>
        <p:grpSp>
          <p:nvGrpSpPr>
            <p:cNvPr id="35455" name="Group 254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35043" name="Rectangle 22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4" name="Rectangle 22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5" name="Rectangle 22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6" name="Text Box 23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047" name="Line 23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8" name="Line 23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49" name="Line 23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463" name="Freeform 647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56" name="Group 669"/>
          <p:cNvGrpSpPr>
            <a:grpSpLocks/>
          </p:cNvGrpSpPr>
          <p:nvPr/>
        </p:nvGrpSpPr>
        <p:grpSpPr bwMode="auto">
          <a:xfrm>
            <a:off x="7966075" y="4087813"/>
            <a:ext cx="1057275" cy="957262"/>
            <a:chOff x="-153" y="1680"/>
            <a:chExt cx="666" cy="603"/>
          </a:xfrm>
        </p:grpSpPr>
        <p:grpSp>
          <p:nvGrpSpPr>
            <p:cNvPr id="35457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35487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88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89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90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491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92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93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494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58" name="Group 298"/>
          <p:cNvGrpSpPr>
            <a:grpSpLocks/>
          </p:cNvGrpSpPr>
          <p:nvPr/>
        </p:nvGrpSpPr>
        <p:grpSpPr bwMode="auto">
          <a:xfrm rot="2937887">
            <a:off x="5413375" y="2659063"/>
            <a:ext cx="3781425" cy="434975"/>
            <a:chOff x="2937" y="3579"/>
            <a:chExt cx="2382" cy="274"/>
          </a:xfrm>
        </p:grpSpPr>
        <p:sp>
          <p:nvSpPr>
            <p:cNvPr id="35111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09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35112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13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sz="3600" dirty="0" smtClean="0"/>
              <a:t>dt3.0</a:t>
            </a:r>
            <a:r>
              <a:rPr lang="en-US" sz="3600" dirty="0"/>
              <a:t>: </a:t>
            </a:r>
            <a:r>
              <a:rPr lang="en-US" sz="3600" dirty="0" smtClean="0"/>
              <a:t>Stop-and-Wait </a:t>
            </a:r>
            <a:r>
              <a:rPr lang="en-US" dirty="0"/>
              <a:t>O</a:t>
            </a:r>
            <a:r>
              <a:rPr lang="en-US" sz="3600" dirty="0" smtClean="0"/>
              <a:t>peration</a:t>
            </a:r>
            <a:endParaRPr lang="en-US" sz="3600" dirty="0"/>
          </a:p>
        </p:txBody>
      </p:sp>
      <p:sp>
        <p:nvSpPr>
          <p:cNvPr id="302083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dirty="0">
                <a:latin typeface="Arial" charset="0"/>
              </a:rPr>
              <a:t>first packet bit transmitted, t = 0</a:t>
            </a:r>
          </a:p>
        </p:txBody>
      </p:sp>
      <p:sp>
        <p:nvSpPr>
          <p:cNvPr id="302085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2086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>
                <a:latin typeface="Arial" charset="0"/>
              </a:rPr>
              <a:t>sender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302088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>
                <a:latin typeface="Arial" charset="0"/>
              </a:rPr>
              <a:t>receiver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302089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0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1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2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4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5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6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>
                <a:solidFill>
                  <a:srgbClr val="FF0000"/>
                </a:solidFill>
                <a:latin typeface="Arial" charset="0"/>
              </a:rPr>
              <a:t>RTT</a:t>
            </a:r>
            <a:r>
              <a:rPr lang="en-US" sz="900">
                <a:latin typeface="Arial" charset="0"/>
              </a:rPr>
              <a:t> 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302097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8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099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dirty="0">
                <a:latin typeface="Arial" charset="0"/>
              </a:rPr>
              <a:t>last packet bit transmitted, 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t = L / R</a:t>
            </a:r>
            <a:endParaRPr lang="en-US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2100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101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charset="0"/>
              </a:rPr>
              <a:t>first packet bit arrives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02102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last packet bit arrives, send ACK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2104" name="Text Box 24"/>
          <p:cNvSpPr txBox="1">
            <a:spLocks noChangeArrowheads="1"/>
          </p:cNvSpPr>
          <p:nvPr/>
        </p:nvSpPr>
        <p:spPr bwMode="auto">
          <a:xfrm>
            <a:off x="685800" y="3810000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800" dirty="0">
                <a:latin typeface="Arial" charset="0"/>
              </a:rPr>
              <a:t>ACK arrives, send next </a:t>
            </a:r>
          </a:p>
          <a:p>
            <a:pPr algn="r"/>
            <a:r>
              <a:rPr lang="en-US" sz="1800" dirty="0">
                <a:latin typeface="Arial" charset="0"/>
              </a:rPr>
              <a:t>packet, 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t = RTT + L / R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2105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45" y="592"/>
              </a:cxn>
              <a:cxn ang="0">
                <a:pos x="1095" y="592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2109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2110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2111" name="Object 31"/>
          <p:cNvGraphicFramePr>
            <a:graphicFrameLocks noChangeAspect="1"/>
          </p:cNvGraphicFramePr>
          <p:nvPr/>
        </p:nvGraphicFramePr>
        <p:xfrm>
          <a:off x="1711325" y="506571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4" name="Picture" r:id="rId3" imgW="3181320" imgH="495360" progId="Word.Picture.8">
                  <p:embed/>
                </p:oleObj>
              </mc:Choice>
              <mc:Fallback>
                <p:oleObj name="Picture" r:id="rId3" imgW="3181320" imgH="49536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065713"/>
                        <a:ext cx="59944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sz="3600" dirty="0"/>
              <a:t>Pipelined </a:t>
            </a:r>
            <a:r>
              <a:rPr lang="en-US" sz="3600" dirty="0" smtClean="0"/>
              <a:t>Protocols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Pipelining:</a:t>
            </a:r>
            <a:r>
              <a:rPr lang="en-US" sz="2400" dirty="0"/>
              <a:t> sender allows multiple, “in-flight”, yet-to-be-acknowledged </a:t>
            </a:r>
            <a:r>
              <a:rPr lang="en-US" sz="2400" dirty="0" err="1"/>
              <a:t>pkts</a:t>
            </a:r>
            <a:endParaRPr lang="en-US" sz="2400" dirty="0"/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ange </a:t>
            </a:r>
            <a:r>
              <a:rPr lang="en-US" sz="2000" dirty="0"/>
              <a:t>of sequence numbers must be increased</a:t>
            </a:r>
          </a:p>
          <a:p>
            <a:pPr lvl="1"/>
            <a:r>
              <a:rPr lang="en-US" sz="2000" dirty="0" smtClean="0"/>
              <a:t>Need buffering </a:t>
            </a:r>
            <a:r>
              <a:rPr lang="en-US" sz="2000" dirty="0"/>
              <a:t>at sender and/or receiver</a:t>
            </a:r>
          </a:p>
        </p:txBody>
      </p:sp>
      <p:pic>
        <p:nvPicPr>
          <p:cNvPr id="303109" name="Picture 5" descr="rdt_pipeline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2890838"/>
            <a:ext cx="6105525" cy="2370137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sz="3600" dirty="0"/>
              <a:t>Pipelining: </a:t>
            </a:r>
            <a:r>
              <a:rPr lang="en-US" sz="3600" dirty="0" smtClean="0"/>
              <a:t>Increased Utilization</a:t>
            </a:r>
            <a:endParaRPr lang="en-US" sz="3600" dirty="0"/>
          </a:p>
        </p:txBody>
      </p:sp>
      <p:sp>
        <p:nvSpPr>
          <p:cNvPr id="304131" name="Line 3"/>
          <p:cNvSpPr>
            <a:spLocks noChangeShapeType="1"/>
          </p:cNvSpPr>
          <p:nvPr/>
        </p:nvSpPr>
        <p:spPr bwMode="auto">
          <a:xfrm>
            <a:off x="3171825" y="1463675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0" y="1257300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dirty="0">
                <a:latin typeface="Arial" charset="0"/>
              </a:rPr>
              <a:t>first packet bit transmitted, t = 0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04133" name="Line 5"/>
          <p:cNvSpPr>
            <a:spLocks noChangeShapeType="1"/>
          </p:cNvSpPr>
          <p:nvPr/>
        </p:nvSpPr>
        <p:spPr bwMode="auto">
          <a:xfrm>
            <a:off x="3162300" y="1241425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34" name="Line 6"/>
          <p:cNvSpPr>
            <a:spLocks noChangeShapeType="1"/>
          </p:cNvSpPr>
          <p:nvPr/>
        </p:nvSpPr>
        <p:spPr bwMode="auto">
          <a:xfrm>
            <a:off x="5243513" y="1254125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2701925" y="914400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charset="0"/>
              </a:rPr>
              <a:t>sender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4730750" y="914400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charset="0"/>
              </a:rPr>
              <a:t>receiver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37" name="Line 9"/>
          <p:cNvSpPr>
            <a:spLocks noChangeShapeType="1"/>
          </p:cNvSpPr>
          <p:nvPr/>
        </p:nvSpPr>
        <p:spPr bwMode="auto">
          <a:xfrm>
            <a:off x="3182938" y="1458913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38" name="Line 10"/>
          <p:cNvSpPr>
            <a:spLocks noChangeShapeType="1"/>
          </p:cNvSpPr>
          <p:nvPr/>
        </p:nvSpPr>
        <p:spPr bwMode="auto">
          <a:xfrm>
            <a:off x="3189288" y="3590925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39" name="Freeform 11"/>
          <p:cNvSpPr>
            <a:spLocks/>
          </p:cNvSpPr>
          <p:nvPr/>
        </p:nvSpPr>
        <p:spPr bwMode="auto">
          <a:xfrm>
            <a:off x="3167063" y="1455738"/>
            <a:ext cx="2087562" cy="1169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40" name="Line 12"/>
          <p:cNvSpPr>
            <a:spLocks noChangeShapeType="1"/>
          </p:cNvSpPr>
          <p:nvPr/>
        </p:nvSpPr>
        <p:spPr bwMode="auto">
          <a:xfrm flipH="1">
            <a:off x="3032125" y="1455738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1" name="Line 13"/>
          <p:cNvSpPr>
            <a:spLocks noChangeShapeType="1"/>
          </p:cNvSpPr>
          <p:nvPr/>
        </p:nvSpPr>
        <p:spPr bwMode="auto">
          <a:xfrm flipH="1">
            <a:off x="3032125" y="1700213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2251075" y="2439988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charset="0"/>
              </a:rPr>
              <a:t>RTT 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43" name="Line 15"/>
          <p:cNvSpPr>
            <a:spLocks noChangeShapeType="1"/>
          </p:cNvSpPr>
          <p:nvPr/>
        </p:nvSpPr>
        <p:spPr bwMode="auto">
          <a:xfrm>
            <a:off x="3065463" y="2751138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4" name="Line 16"/>
          <p:cNvSpPr>
            <a:spLocks noChangeShapeType="1"/>
          </p:cNvSpPr>
          <p:nvPr/>
        </p:nvSpPr>
        <p:spPr bwMode="auto">
          <a:xfrm flipV="1">
            <a:off x="3070225" y="1722438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346075" y="1538288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dirty="0">
                <a:latin typeface="Arial" charset="0"/>
              </a:rPr>
              <a:t>last bit transmitted, t = L / 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04146" name="Line 18"/>
          <p:cNvSpPr>
            <a:spLocks noChangeShapeType="1"/>
          </p:cNvSpPr>
          <p:nvPr/>
        </p:nvSpPr>
        <p:spPr bwMode="auto">
          <a:xfrm flipH="1">
            <a:off x="5232400" y="2381250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7" name="Text Box 19"/>
          <p:cNvSpPr txBox="1">
            <a:spLocks noChangeArrowheads="1"/>
          </p:cNvSpPr>
          <p:nvPr/>
        </p:nvSpPr>
        <p:spPr bwMode="auto">
          <a:xfrm>
            <a:off x="5308600" y="2203450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first packet bit arrives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>
            <a:off x="5254625" y="2632075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49" name="Text Box 21"/>
          <p:cNvSpPr txBox="1">
            <a:spLocks noChangeArrowheads="1"/>
          </p:cNvSpPr>
          <p:nvPr/>
        </p:nvSpPr>
        <p:spPr bwMode="auto">
          <a:xfrm>
            <a:off x="5313363" y="2455863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last packet bit arrives, send ACK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50" name="Text Box 22"/>
          <p:cNvSpPr txBox="1">
            <a:spLocks noChangeArrowheads="1"/>
          </p:cNvSpPr>
          <p:nvPr/>
        </p:nvSpPr>
        <p:spPr bwMode="auto">
          <a:xfrm>
            <a:off x="493713" y="3248025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>
                <a:latin typeface="Arial" charset="0"/>
              </a:rPr>
              <a:t>ACK arrives, send next </a:t>
            </a:r>
          </a:p>
          <a:p>
            <a:pPr algn="r"/>
            <a:r>
              <a:rPr lang="en-US" sz="1600">
                <a:latin typeface="Arial" charset="0"/>
              </a:rPr>
              <a:t>packet, t = RTT + L / R</a:t>
            </a:r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43238" y="3578225"/>
            <a:ext cx="1466850" cy="608013"/>
            <a:chOff x="12502" y="21425"/>
            <a:chExt cx="3400" cy="1025"/>
          </a:xfrm>
        </p:grpSpPr>
        <p:sp>
          <p:nvSpPr>
            <p:cNvPr id="304152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53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04155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56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15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5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4159" name="Freeform 31"/>
          <p:cNvSpPr>
            <a:spLocks/>
          </p:cNvSpPr>
          <p:nvPr/>
        </p:nvSpPr>
        <p:spPr bwMode="auto">
          <a:xfrm>
            <a:off x="3171825" y="1708150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60" name="Freeform 32"/>
          <p:cNvSpPr>
            <a:spLocks/>
          </p:cNvSpPr>
          <p:nvPr/>
        </p:nvSpPr>
        <p:spPr bwMode="auto">
          <a:xfrm>
            <a:off x="3171825" y="1958975"/>
            <a:ext cx="2087563" cy="116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" y="937"/>
              </a:cxn>
              <a:cxn ang="0">
                <a:pos x="2902" y="1185"/>
              </a:cxn>
              <a:cxn ang="0">
                <a:pos x="0" y="247"/>
              </a:cxn>
              <a:cxn ang="0">
                <a:pos x="0" y="0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61" name="Line 33"/>
          <p:cNvSpPr>
            <a:spLocks noChangeShapeType="1"/>
          </p:cNvSpPr>
          <p:nvPr/>
        </p:nvSpPr>
        <p:spPr bwMode="auto">
          <a:xfrm flipV="1">
            <a:off x="3189288" y="264001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62" name="Line 34"/>
          <p:cNvSpPr>
            <a:spLocks noChangeShapeType="1"/>
          </p:cNvSpPr>
          <p:nvPr/>
        </p:nvSpPr>
        <p:spPr bwMode="auto">
          <a:xfrm flipV="1">
            <a:off x="3189288" y="28908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032125" y="3816350"/>
            <a:ext cx="1466850" cy="606425"/>
            <a:chOff x="12502" y="21425"/>
            <a:chExt cx="3400" cy="1025"/>
          </a:xfrm>
        </p:grpSpPr>
        <p:sp>
          <p:nvSpPr>
            <p:cNvPr id="304164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65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04167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68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169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70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043238" y="4067175"/>
            <a:ext cx="1466850" cy="606425"/>
            <a:chOff x="12502" y="21425"/>
            <a:chExt cx="3400" cy="1025"/>
          </a:xfrm>
        </p:grpSpPr>
        <p:sp>
          <p:nvSpPr>
            <p:cNvPr id="304172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73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5" y="592"/>
                </a:cxn>
                <a:cxn ang="0">
                  <a:pos x="1095" y="592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0417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7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177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178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4179" name="Line 51"/>
          <p:cNvSpPr>
            <a:spLocks noChangeShapeType="1"/>
          </p:cNvSpPr>
          <p:nvPr/>
        </p:nvSpPr>
        <p:spPr bwMode="auto">
          <a:xfrm flipV="1">
            <a:off x="3194050" y="3143250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80" name="Text Box 52"/>
          <p:cNvSpPr txBox="1">
            <a:spLocks noChangeArrowheads="1"/>
          </p:cNvSpPr>
          <p:nvPr/>
        </p:nvSpPr>
        <p:spPr bwMode="auto">
          <a:xfrm>
            <a:off x="5310188" y="2709863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last bit of 2</a:t>
            </a:r>
            <a:r>
              <a:rPr lang="en-US" sz="1600" baseline="30000">
                <a:latin typeface="Arial" charset="0"/>
              </a:rPr>
              <a:t>nd</a:t>
            </a:r>
            <a:r>
              <a:rPr lang="en-US" sz="1600">
                <a:latin typeface="Arial" charset="0"/>
              </a:rPr>
              <a:t> packet arrives, send ACK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04181" name="Line 53"/>
          <p:cNvSpPr>
            <a:spLocks noChangeShapeType="1"/>
          </p:cNvSpPr>
          <p:nvPr/>
        </p:nvSpPr>
        <p:spPr bwMode="auto">
          <a:xfrm flipV="1">
            <a:off x="5254625" y="2868613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82" name="Line 54"/>
          <p:cNvSpPr>
            <a:spLocks noChangeShapeType="1"/>
          </p:cNvSpPr>
          <p:nvPr/>
        </p:nvSpPr>
        <p:spPr bwMode="auto">
          <a:xfrm flipV="1">
            <a:off x="5265738" y="3121025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4183" name="Text Box 55"/>
          <p:cNvSpPr txBox="1">
            <a:spLocks noChangeArrowheads="1"/>
          </p:cNvSpPr>
          <p:nvPr/>
        </p:nvSpPr>
        <p:spPr bwMode="auto">
          <a:xfrm>
            <a:off x="5305425" y="2943225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last bit of 3</a:t>
            </a:r>
            <a:r>
              <a:rPr lang="en-US" sz="1600" baseline="30000">
                <a:latin typeface="Arial" charset="0"/>
              </a:rPr>
              <a:t>rd</a:t>
            </a:r>
            <a:r>
              <a:rPr lang="en-US" sz="1600">
                <a:latin typeface="Arial" charset="0"/>
              </a:rPr>
              <a:t> packet arrives, send ACK</a:t>
            </a: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304184" name="Object 56"/>
          <p:cNvGraphicFramePr>
            <a:graphicFrameLocks noChangeAspect="1"/>
          </p:cNvGraphicFramePr>
          <p:nvPr/>
        </p:nvGraphicFramePr>
        <p:xfrm>
          <a:off x="1462088" y="4821238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8" name="Picture" r:id="rId3" imgW="3181320" imgH="495360" progId="Word.Picture.8">
                  <p:embed/>
                </p:oleObj>
              </mc:Choice>
              <mc:Fallback>
                <p:oleObj name="Picture" r:id="rId3" imgW="3181320" imgH="49536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821238"/>
                        <a:ext cx="59944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85" name="Text Box 57"/>
          <p:cNvSpPr txBox="1">
            <a:spLocks noChangeArrowheads="1"/>
          </p:cNvSpPr>
          <p:nvPr/>
        </p:nvSpPr>
        <p:spPr bwMode="auto">
          <a:xfrm>
            <a:off x="6248400" y="3800475"/>
            <a:ext cx="21371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Increase utilization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by a factor of 3!</a:t>
            </a:r>
          </a:p>
        </p:txBody>
      </p:sp>
      <p:sp>
        <p:nvSpPr>
          <p:cNvPr id="304186" name="Line 58"/>
          <p:cNvSpPr>
            <a:spLocks noChangeShapeType="1"/>
          </p:cNvSpPr>
          <p:nvPr/>
        </p:nvSpPr>
        <p:spPr bwMode="auto">
          <a:xfrm flipH="1">
            <a:off x="6386513" y="4506913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4"/>
          <p:cNvSpPr txBox="1">
            <a:spLocks noChangeArrowheads="1"/>
          </p:cNvSpPr>
          <p:nvPr/>
        </p:nvSpPr>
        <p:spPr>
          <a:xfrm>
            <a:off x="1447800" y="5791200"/>
            <a:ext cx="5562600" cy="838200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50000"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generic forms of pipelined protocols: 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go-Back-N, selective repeat</a:t>
            </a:r>
            <a:endParaRPr kumimoji="1" lang="en-US" sz="2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 Protocols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810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Go-back-N: overview</a:t>
            </a:r>
            <a:endParaRPr lang="en-US" sz="2400" u="sng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sender:</a:t>
            </a:r>
            <a:r>
              <a:rPr lang="en-US" sz="2400" dirty="0"/>
              <a:t> up to N </a:t>
            </a:r>
            <a:r>
              <a:rPr lang="en-US" sz="2400" dirty="0" err="1"/>
              <a:t>unACKed</a:t>
            </a:r>
            <a:r>
              <a:rPr lang="en-US" sz="2400" dirty="0"/>
              <a:t> </a:t>
            </a:r>
            <a:r>
              <a:rPr lang="en-US" sz="2400" dirty="0" err="1"/>
              <a:t>pkts</a:t>
            </a:r>
            <a:r>
              <a:rPr lang="en-US" sz="2400" dirty="0"/>
              <a:t> in pipeline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receiver:</a:t>
            </a:r>
            <a:r>
              <a:rPr lang="en-US" sz="2400" dirty="0"/>
              <a:t> only sends cumulative ACKs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doesn’t ACK </a:t>
            </a:r>
            <a:r>
              <a:rPr lang="en-US" sz="2000" dirty="0" err="1"/>
              <a:t>pkt</a:t>
            </a:r>
            <a:r>
              <a:rPr lang="en-US" sz="2000" dirty="0"/>
              <a:t> if there’s a gap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sender:</a:t>
            </a:r>
            <a:r>
              <a:rPr lang="en-US" sz="2400" dirty="0"/>
              <a:t> has timer for oldest </a:t>
            </a:r>
            <a:r>
              <a:rPr lang="en-US" sz="2400" dirty="0" err="1"/>
              <a:t>unACKed</a:t>
            </a:r>
            <a:r>
              <a:rPr lang="en-US" sz="2400" dirty="0"/>
              <a:t> </a:t>
            </a:r>
            <a:r>
              <a:rPr lang="en-US" sz="2400" dirty="0" err="1"/>
              <a:t>pkt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if timer expires: retransmit all </a:t>
            </a:r>
            <a:r>
              <a:rPr lang="en-US" sz="2000" dirty="0" err="1"/>
              <a:t>unACKed</a:t>
            </a:r>
            <a:r>
              <a:rPr lang="en-US" sz="2000" dirty="0"/>
              <a:t> packets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Selective Repeat: </a:t>
            </a:r>
            <a:r>
              <a:rPr lang="en-US" sz="2400" u="sng" dirty="0" smtClean="0">
                <a:solidFill>
                  <a:srgbClr val="FF0000"/>
                </a:solidFill>
              </a:rPr>
              <a:t>overview</a:t>
            </a:r>
            <a:endParaRPr lang="en-US" sz="2400" u="sng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sender:</a:t>
            </a:r>
            <a:r>
              <a:rPr lang="en-US" sz="2400" dirty="0"/>
              <a:t> up to N </a:t>
            </a:r>
            <a:r>
              <a:rPr lang="en-US" sz="2400" dirty="0" err="1"/>
              <a:t>unACKed</a:t>
            </a:r>
            <a:r>
              <a:rPr lang="en-US" sz="2400" dirty="0"/>
              <a:t> packets in pipeline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receiver:</a:t>
            </a:r>
            <a:r>
              <a:rPr lang="en-US" sz="2400" dirty="0"/>
              <a:t> ACKs individual </a:t>
            </a:r>
            <a:r>
              <a:rPr lang="en-US" sz="2400" dirty="0" err="1"/>
              <a:t>pkts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sender:</a:t>
            </a:r>
            <a:r>
              <a:rPr lang="en-US" sz="2400" dirty="0"/>
              <a:t> maintains timer for each </a:t>
            </a:r>
            <a:r>
              <a:rPr lang="en-US" sz="2400" dirty="0" err="1"/>
              <a:t>unACKed</a:t>
            </a:r>
            <a:r>
              <a:rPr lang="en-US" sz="2400" dirty="0"/>
              <a:t> </a:t>
            </a:r>
            <a:r>
              <a:rPr lang="en-US" sz="2400" dirty="0" err="1"/>
              <a:t>pkt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if timer expires: retransmit only </a:t>
            </a:r>
            <a:r>
              <a:rPr lang="en-US" sz="2000" dirty="0" err="1"/>
              <a:t>unACKed</a:t>
            </a:r>
            <a:r>
              <a:rPr lang="en-US" sz="2000" dirty="0"/>
              <a:t> packet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Sender:</a:t>
            </a:r>
            <a:endParaRPr lang="en-US" sz="2400"/>
          </a:p>
          <a:p>
            <a:r>
              <a:rPr lang="en-US" sz="2000"/>
              <a:t>k-bit seq # in pkt header</a:t>
            </a:r>
          </a:p>
          <a:p>
            <a:r>
              <a:rPr lang="en-US" sz="2000"/>
              <a:t>“window” of up to N, consecutive unACKed pkts allowed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305156" name="Picture 4" descr="gbn_seqn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2752725"/>
            <a:ext cx="8099425" cy="1630363"/>
          </a:xfrm>
          <a:prstGeom prst="rect">
            <a:avLst/>
          </a:prstGeom>
          <a:noFill/>
        </p:spPr>
      </p:pic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76250" y="4638675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ACK(n): ACKs all </a:t>
            </a:r>
            <a:r>
              <a:rPr lang="en-US" sz="2000" dirty="0" err="1">
                <a:latin typeface="+mn-lt"/>
              </a:rPr>
              <a:t>pkts</a:t>
            </a:r>
            <a:r>
              <a:rPr lang="en-US" sz="2000" dirty="0">
                <a:latin typeface="+mn-lt"/>
              </a:rPr>
              <a:t> up to, including </a:t>
            </a:r>
            <a:r>
              <a:rPr lang="en-US" sz="2000" dirty="0" err="1">
                <a:latin typeface="+mn-lt"/>
              </a:rPr>
              <a:t>seq</a:t>
            </a:r>
            <a:r>
              <a:rPr lang="en-US" sz="2000" dirty="0">
                <a:latin typeface="+mn-lt"/>
              </a:rPr>
              <a:t> # n - “cumulative ACK”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dirty="0">
                <a:latin typeface="+mn-lt"/>
              </a:rPr>
              <a:t>may receive duplicate ACKs (see receiver)</a:t>
            </a:r>
            <a:endParaRPr lang="en-US" sz="18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imer </a:t>
            </a:r>
            <a:r>
              <a:rPr lang="en-US" sz="2000" dirty="0">
                <a:latin typeface="+mn-lt"/>
              </a:rPr>
              <a:t>for each in-flight </a:t>
            </a:r>
            <a:r>
              <a:rPr lang="en-US" sz="2000" dirty="0" err="1">
                <a:latin typeface="+mn-lt"/>
              </a:rPr>
              <a:t>pkt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i="1" dirty="0" smtClean="0">
                <a:latin typeface="+mn-lt"/>
              </a:rPr>
              <a:t>Timeout(n</a:t>
            </a:r>
            <a:r>
              <a:rPr lang="en-US" sz="2000" i="1" dirty="0">
                <a:latin typeface="+mn-lt"/>
              </a:rPr>
              <a:t>):</a:t>
            </a:r>
            <a:r>
              <a:rPr lang="en-US" sz="2000" dirty="0">
                <a:latin typeface="+mn-lt"/>
              </a:rPr>
              <a:t> retransmit </a:t>
            </a:r>
            <a:r>
              <a:rPr lang="en-US" sz="2000" dirty="0" err="1">
                <a:latin typeface="+mn-lt"/>
              </a:rPr>
              <a:t>pkt</a:t>
            </a:r>
            <a:r>
              <a:rPr lang="en-US" sz="2000" dirty="0">
                <a:latin typeface="+mn-lt"/>
              </a:rPr>
              <a:t> n and all higher </a:t>
            </a:r>
            <a:r>
              <a:rPr lang="en-US" sz="2000" dirty="0" err="1">
                <a:latin typeface="+mn-lt"/>
              </a:rPr>
              <a:t>seq</a:t>
            </a:r>
            <a:r>
              <a:rPr lang="en-US" sz="2000" dirty="0">
                <a:latin typeface="+mn-lt"/>
              </a:rPr>
              <a:t> # </a:t>
            </a:r>
            <a:r>
              <a:rPr lang="en-US" sz="2000" dirty="0" err="1">
                <a:latin typeface="+mn-lt"/>
              </a:rPr>
              <a:t>pkts</a:t>
            </a:r>
            <a:r>
              <a:rPr lang="en-US" sz="2000" dirty="0">
                <a:latin typeface="+mn-lt"/>
              </a:rPr>
              <a:t> in window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96863"/>
            <a:ext cx="7772400" cy="700087"/>
          </a:xfrm>
        </p:spPr>
        <p:txBody>
          <a:bodyPr/>
          <a:lstStyle/>
          <a:p>
            <a:r>
              <a:rPr lang="en-US" sz="3200" dirty="0"/>
              <a:t>GBN: </a:t>
            </a:r>
            <a:r>
              <a:rPr lang="en-US" sz="3200" dirty="0" smtClean="0"/>
              <a:t>Sender </a:t>
            </a:r>
            <a:r>
              <a:rPr lang="en-US" sz="3200" dirty="0"/>
              <a:t>E</a:t>
            </a:r>
            <a:r>
              <a:rPr lang="en-US" sz="3200" dirty="0" smtClean="0"/>
              <a:t>xtended </a:t>
            </a:r>
            <a:r>
              <a:rPr lang="en-US" sz="3200" dirty="0"/>
              <a:t>FSM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306180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181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800" dirty="0">
                  <a:latin typeface="Arial" charset="0"/>
                </a:rPr>
                <a:t>Wait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306182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start_timer</a:t>
            </a:r>
          </a:p>
          <a:p>
            <a:pPr algn="l"/>
            <a:r>
              <a:rPr lang="en-US" sz="1400">
                <a:latin typeface="Arial" charset="0"/>
              </a:rPr>
              <a:t>udt_send(sndpkt[base])</a:t>
            </a:r>
          </a:p>
          <a:p>
            <a:pPr algn="l"/>
            <a:r>
              <a:rPr lang="en-US" sz="1400">
                <a:latin typeface="Arial" charset="0"/>
              </a:rPr>
              <a:t>udt_send(sndpkt[base+1])</a:t>
            </a:r>
          </a:p>
          <a:p>
            <a:pPr algn="l"/>
            <a:r>
              <a:rPr lang="en-US" sz="1400">
                <a:latin typeface="Arial" charset="0"/>
              </a:rPr>
              <a:t>…</a:t>
            </a:r>
          </a:p>
          <a:p>
            <a:pPr algn="l"/>
            <a:r>
              <a:rPr lang="en-US" sz="1400">
                <a:latin typeface="Arial" charset="0"/>
              </a:rPr>
              <a:t>udt_send(sndpkt[nextseqnum-1])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306185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86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rdt_send(data)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if (nextseqnum &lt; base+N) {</a:t>
            </a:r>
          </a:p>
          <a:p>
            <a:pPr algn="l"/>
            <a:r>
              <a:rPr lang="en-US" sz="1400">
                <a:latin typeface="Arial" charset="0"/>
              </a:rPr>
              <a:t>    sndpkt[nextseqnum] = make_pkt(nextseqnum,data,chksum)</a:t>
            </a:r>
          </a:p>
          <a:p>
            <a:pPr algn="l"/>
            <a:r>
              <a:rPr lang="en-US" sz="1400">
                <a:latin typeface="Arial" charset="0"/>
              </a:rPr>
              <a:t>    udt_send(sndpkt[nextseqnum])</a:t>
            </a:r>
          </a:p>
          <a:p>
            <a:pPr algn="l"/>
            <a:r>
              <a:rPr lang="en-US" sz="1400">
                <a:latin typeface="Arial" charset="0"/>
              </a:rPr>
              <a:t>    if (base == nextseqnum)</a:t>
            </a:r>
          </a:p>
          <a:p>
            <a:pPr algn="l"/>
            <a:r>
              <a:rPr lang="en-US" sz="1400">
                <a:latin typeface="Arial" charset="0"/>
              </a:rPr>
              <a:t>       start_timer</a:t>
            </a:r>
          </a:p>
          <a:p>
            <a:pPr algn="l"/>
            <a:r>
              <a:rPr lang="en-US" sz="1400">
                <a:latin typeface="Arial" charset="0"/>
              </a:rPr>
              <a:t>    nextseqnum++</a:t>
            </a:r>
          </a:p>
          <a:p>
            <a:pPr algn="l"/>
            <a:r>
              <a:rPr lang="en-US" sz="1400">
                <a:latin typeface="Arial" charset="0"/>
              </a:rPr>
              <a:t>    }</a:t>
            </a:r>
          </a:p>
          <a:p>
            <a:pPr algn="l"/>
            <a:r>
              <a:rPr lang="en-US" sz="1400">
                <a:latin typeface="Arial" charset="0"/>
              </a:rPr>
              <a:t>else</a:t>
            </a:r>
          </a:p>
          <a:p>
            <a:pPr algn="l"/>
            <a:r>
              <a:rPr lang="en-US" sz="1400">
                <a:latin typeface="Arial" charset="0"/>
              </a:rPr>
              <a:t>  refuse_data(data)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6190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91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latin typeface="Arial" charset="0"/>
              </a:rPr>
              <a:t>base = </a:t>
            </a:r>
            <a:r>
              <a:rPr lang="en-US" sz="1400" dirty="0" err="1">
                <a:latin typeface="Arial" charset="0"/>
              </a:rPr>
              <a:t>getacknum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)+1</a:t>
            </a:r>
          </a:p>
          <a:p>
            <a:pPr algn="l"/>
            <a:r>
              <a:rPr lang="en-US" sz="1400" dirty="0">
                <a:latin typeface="Arial" charset="0"/>
              </a:rPr>
              <a:t>If (base == </a:t>
            </a:r>
            <a:r>
              <a:rPr lang="en-US" sz="1400" dirty="0" err="1">
                <a:latin typeface="Arial" charset="0"/>
              </a:rPr>
              <a:t>nextseqnum</a:t>
            </a:r>
            <a:r>
              <a:rPr lang="en-US" sz="1400" dirty="0">
                <a:latin typeface="Arial" charset="0"/>
              </a:rPr>
              <a:t>)</a:t>
            </a:r>
          </a:p>
          <a:p>
            <a:pPr algn="l"/>
            <a:r>
              <a:rPr lang="en-US" sz="1400" dirty="0">
                <a:latin typeface="Arial" charset="0"/>
              </a:rPr>
              <a:t>    </a:t>
            </a:r>
            <a:r>
              <a:rPr lang="en-US" sz="1400" dirty="0" err="1">
                <a:latin typeface="Arial" charset="0"/>
              </a:rPr>
              <a:t>stop_timer</a:t>
            </a:r>
            <a:endParaRPr lang="en-US" sz="1400" dirty="0">
              <a:latin typeface="Arial" charset="0"/>
            </a:endParaRPr>
          </a:p>
          <a:p>
            <a:pPr algn="l"/>
            <a:r>
              <a:rPr lang="en-US" sz="1400" dirty="0">
                <a:latin typeface="Arial" charset="0"/>
              </a:rPr>
              <a:t>  else</a:t>
            </a:r>
          </a:p>
          <a:p>
            <a:pPr algn="l"/>
            <a:r>
              <a:rPr lang="en-US" sz="1400" dirty="0">
                <a:latin typeface="Arial" charset="0"/>
              </a:rPr>
              <a:t>    </a:t>
            </a:r>
            <a:r>
              <a:rPr lang="en-US" sz="1400" dirty="0" err="1">
                <a:latin typeface="Arial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06192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notcorrupt(rcvpkt) 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306193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94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/>
            <a:ahLst/>
            <a:cxnLst>
              <a:cxn ang="0">
                <a:pos x="241" y="20"/>
              </a:cxn>
              <a:cxn ang="0">
                <a:pos x="388" y="0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95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96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base=1</a:t>
            </a:r>
          </a:p>
          <a:p>
            <a:pPr algn="l"/>
            <a:r>
              <a:rPr lang="en-US" sz="1400">
                <a:latin typeface="Arial" charset="0"/>
              </a:rPr>
              <a:t>nextseqnum=1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06197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</a:t>
            </a:r>
          </a:p>
          <a:p>
            <a:pPr algn="l"/>
            <a:r>
              <a:rPr lang="en-US" sz="1400">
                <a:latin typeface="Arial" charset="0"/>
              </a:rPr>
              <a:t>   &amp;&amp; corrupt(rcvpkt)</a:t>
            </a:r>
            <a:r>
              <a:rPr lang="en-US" sz="1000">
                <a:latin typeface="Arial" charset="0"/>
              </a:rPr>
              <a:t> </a:t>
            </a: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06198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199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/>
            <a:ahLst/>
            <a:cxnLst>
              <a:cxn ang="0">
                <a:pos x="1005" y="0"/>
              </a:cxn>
              <a:cxn ang="0">
                <a:pos x="1095" y="165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200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200" dirty="0"/>
              <a:t>GBN: </a:t>
            </a:r>
            <a:r>
              <a:rPr lang="en-US" sz="3200" dirty="0" smtClean="0"/>
              <a:t>Receiver </a:t>
            </a:r>
            <a:r>
              <a:rPr lang="en-US" sz="3200" dirty="0"/>
              <a:t>E</a:t>
            </a:r>
            <a:r>
              <a:rPr lang="en-US" sz="3200" dirty="0" smtClean="0"/>
              <a:t>xtended </a:t>
            </a:r>
            <a:r>
              <a:rPr lang="en-US" sz="3200" dirty="0"/>
              <a:t>FSM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ACK-only: always send ACK for correctly-received </a:t>
            </a:r>
            <a:r>
              <a:rPr lang="en-US" sz="2400" dirty="0" err="1"/>
              <a:t>pkt</a:t>
            </a:r>
            <a:r>
              <a:rPr lang="en-US" sz="2400" dirty="0"/>
              <a:t> with highest </a:t>
            </a:r>
            <a:r>
              <a:rPr lang="en-US" sz="2400" i="1" dirty="0">
                <a:solidFill>
                  <a:schemeClr val="accent2"/>
                </a:solidFill>
              </a:rPr>
              <a:t>in-order</a:t>
            </a:r>
            <a:r>
              <a:rPr lang="en-US" sz="2400" dirty="0"/>
              <a:t> </a:t>
            </a:r>
            <a:r>
              <a:rPr lang="en-US" sz="2400" dirty="0" err="1"/>
              <a:t>seq</a:t>
            </a:r>
            <a:r>
              <a:rPr lang="en-US" sz="2400" dirty="0"/>
              <a:t> #</a:t>
            </a:r>
          </a:p>
          <a:p>
            <a:pPr lvl="1"/>
            <a:r>
              <a:rPr lang="en-US" sz="2000" dirty="0"/>
              <a:t>may generate duplicate ACKs</a:t>
            </a:r>
          </a:p>
          <a:p>
            <a:pPr lvl="1"/>
            <a:r>
              <a:rPr lang="en-US" sz="2000" dirty="0"/>
              <a:t>need only remember </a:t>
            </a:r>
            <a:r>
              <a:rPr lang="en-US" sz="2000" b="1" dirty="0" err="1">
                <a:latin typeface="Courier New" pitchFamily="49" charset="0"/>
              </a:rPr>
              <a:t>expectedseqnum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out-of-order </a:t>
            </a:r>
            <a:r>
              <a:rPr lang="en-US" sz="2400" dirty="0" err="1"/>
              <a:t>pkt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discard (don’t buffer) -&gt; </a:t>
            </a:r>
            <a:r>
              <a:rPr lang="en-US" sz="2000" dirty="0">
                <a:solidFill>
                  <a:srgbClr val="FF0000"/>
                </a:solidFill>
              </a:rPr>
              <a:t>no receiver buffering</a:t>
            </a:r>
            <a:r>
              <a:rPr lang="en-US" sz="2000" dirty="0"/>
              <a:t>!</a:t>
            </a:r>
          </a:p>
          <a:p>
            <a:pPr lvl="1"/>
            <a:r>
              <a:rPr lang="en-US" sz="2000" dirty="0"/>
              <a:t>Re-ACK </a:t>
            </a:r>
            <a:r>
              <a:rPr lang="en-US" sz="2000" dirty="0" err="1"/>
              <a:t>pkt</a:t>
            </a:r>
            <a:r>
              <a:rPr lang="en-US" sz="2000" dirty="0"/>
              <a:t> with highest in-order </a:t>
            </a:r>
            <a:r>
              <a:rPr lang="en-US" sz="2000" dirty="0" err="1"/>
              <a:t>seq</a:t>
            </a:r>
            <a:r>
              <a:rPr lang="en-US" sz="2000" dirty="0"/>
              <a:t> #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latin typeface="Arial" charset="0"/>
              </a:rPr>
              <a:t>Wait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307206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default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10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</a:t>
            </a:r>
          </a:p>
          <a:p>
            <a:pPr algn="l"/>
            <a:r>
              <a:rPr lang="en-US" sz="1400">
                <a:latin typeface="Arial" charset="0"/>
              </a:rPr>
              <a:t>  &amp;&amp; notcurrupt(rcvpkt)</a:t>
            </a:r>
          </a:p>
          <a:p>
            <a:pPr algn="l"/>
            <a:r>
              <a:rPr lang="en-US" sz="1400">
                <a:latin typeface="Arial" charset="0"/>
              </a:rPr>
              <a:t>  &amp;&amp; hasseqnum(rcvpkt,expectedseqnum)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make_pkt(expectedseqnum,ACK,chksum)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expectedseqnum++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07214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/>
            <a:ahLst/>
            <a:cxnLst>
              <a:cxn ang="0">
                <a:pos x="39" y="1136"/>
              </a:cxn>
              <a:cxn ang="0">
                <a:pos x="0" y="77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15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charset="0"/>
              </a:rPr>
              <a:t>expectedseqnum</a:t>
            </a:r>
            <a:r>
              <a:rPr lang="en-US" sz="1400" dirty="0">
                <a:latin typeface="Arial" charset="0"/>
              </a:rPr>
              <a:t>=1</a:t>
            </a:r>
          </a:p>
          <a:p>
            <a:pPr algn="l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   </a:t>
            </a:r>
          </a:p>
          <a:p>
            <a:pPr algn="l"/>
            <a:r>
              <a:rPr lang="en-US" sz="1400" dirty="0">
                <a:latin typeface="Arial" charset="0"/>
              </a:rPr>
              <a:t> 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expectedseqnum,ACK,chksum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algn="l"/>
            <a:endParaRPr lang="en-US" sz="1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307217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38150"/>
            <a:ext cx="2047875" cy="1143000"/>
          </a:xfrm>
        </p:spPr>
        <p:txBody>
          <a:bodyPr/>
          <a:lstStyle/>
          <a:p>
            <a:r>
              <a:rPr lang="en-US" sz="3600" dirty="0"/>
              <a:t>GBN in</a:t>
            </a:r>
            <a:br>
              <a:rPr lang="en-US" sz="3600" dirty="0"/>
            </a:br>
            <a:r>
              <a:rPr lang="en-US" sz="3600" dirty="0"/>
              <a:t>action</a:t>
            </a:r>
            <a:endParaRPr lang="en-US" dirty="0"/>
          </a:p>
        </p:txBody>
      </p:sp>
      <p:pic>
        <p:nvPicPr>
          <p:cNvPr id="308227" name="Picture 3" descr="gbn_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81000"/>
            <a:ext cx="5972175" cy="5746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Applet!</a:t>
            </a:r>
            <a:endParaRPr lang="en-US" dirty="0"/>
          </a:p>
        </p:txBody>
      </p:sp>
      <p:pic>
        <p:nvPicPr>
          <p:cNvPr id="364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700213"/>
            <a:ext cx="54006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14400" y="5486400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http://media.pearsoncmg.com/aw/aw_kurose_network_4/applets/go-back-n/index.html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Selective Repeat</a:t>
            </a:r>
            <a:endParaRPr 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sz="2400" dirty="0"/>
              <a:t>R</a:t>
            </a:r>
            <a:r>
              <a:rPr lang="en-US" sz="2400" dirty="0" smtClean="0"/>
              <a:t>eceiver </a:t>
            </a:r>
            <a:r>
              <a:rPr lang="en-US" sz="2400" i="1" dirty="0"/>
              <a:t>individually</a:t>
            </a:r>
            <a:r>
              <a:rPr lang="en-US" sz="2400" dirty="0"/>
              <a:t> acknowledges all correctly received </a:t>
            </a:r>
            <a:r>
              <a:rPr lang="en-US" sz="2400" dirty="0" err="1"/>
              <a:t>pkts</a:t>
            </a:r>
            <a:endParaRPr lang="en-US" sz="2400" dirty="0"/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uffers </a:t>
            </a:r>
            <a:r>
              <a:rPr lang="en-US" sz="2000" dirty="0" err="1"/>
              <a:t>pkts</a:t>
            </a:r>
            <a:r>
              <a:rPr lang="en-US" sz="2000" dirty="0"/>
              <a:t>, as needed, for eventual in-order delivery to upper layer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ender </a:t>
            </a:r>
            <a:r>
              <a:rPr lang="en-US" sz="2400" dirty="0"/>
              <a:t>only resends </a:t>
            </a:r>
            <a:r>
              <a:rPr lang="en-US" sz="2400" dirty="0" err="1"/>
              <a:t>pkts</a:t>
            </a:r>
            <a:r>
              <a:rPr lang="en-US" sz="2400" dirty="0"/>
              <a:t> for which ACK not received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ender </a:t>
            </a:r>
            <a:r>
              <a:rPr lang="en-US" sz="2000" dirty="0"/>
              <a:t>timer for each </a:t>
            </a:r>
            <a:r>
              <a:rPr lang="en-US" sz="2000" dirty="0" err="1"/>
              <a:t>unACKed</a:t>
            </a:r>
            <a:r>
              <a:rPr lang="en-US" sz="2000" dirty="0"/>
              <a:t> </a:t>
            </a:r>
            <a:r>
              <a:rPr lang="en-US" sz="2000" dirty="0" err="1"/>
              <a:t>pkt</a:t>
            </a:r>
            <a:endParaRPr lang="en-US" sz="2000" dirty="0"/>
          </a:p>
          <a:p>
            <a:r>
              <a:rPr lang="en-US" sz="2400" dirty="0"/>
              <a:t>S</a:t>
            </a:r>
            <a:r>
              <a:rPr lang="en-US" sz="2400" dirty="0" smtClean="0"/>
              <a:t>ender </a:t>
            </a:r>
            <a:r>
              <a:rPr lang="en-US" sz="2400" dirty="0"/>
              <a:t>window</a:t>
            </a:r>
          </a:p>
          <a:p>
            <a:pPr lvl="1"/>
            <a:r>
              <a:rPr lang="en-US" sz="2000" dirty="0"/>
              <a:t>N consecutive </a:t>
            </a:r>
            <a:r>
              <a:rPr lang="en-US" sz="2000" dirty="0" err="1"/>
              <a:t>seq</a:t>
            </a:r>
            <a:r>
              <a:rPr lang="en-US" sz="2000" dirty="0"/>
              <a:t> #’s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gain </a:t>
            </a:r>
            <a:r>
              <a:rPr lang="en-US" sz="2000" dirty="0"/>
              <a:t>limits </a:t>
            </a:r>
            <a:r>
              <a:rPr lang="en-US" sz="2000" dirty="0" err="1"/>
              <a:t>seq</a:t>
            </a:r>
            <a:r>
              <a:rPr lang="en-US" sz="2000" dirty="0"/>
              <a:t> #s of sent, </a:t>
            </a:r>
            <a:r>
              <a:rPr lang="en-US" sz="2000" dirty="0" err="1"/>
              <a:t>unACKed</a:t>
            </a:r>
            <a:r>
              <a:rPr lang="en-US" sz="2000" dirty="0"/>
              <a:t> </a:t>
            </a:r>
            <a:r>
              <a:rPr lang="en-US" sz="2000" dirty="0" err="1"/>
              <a:t>pkts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vs. </a:t>
            </a:r>
            <a:r>
              <a:rPr lang="en-US" dirty="0" smtClean="0"/>
              <a:t>Network </a:t>
            </a:r>
            <a:r>
              <a:rPr lang="en-US" dirty="0"/>
              <a:t>layer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i="1">
                <a:solidFill>
                  <a:schemeClr val="accent2"/>
                </a:solidFill>
              </a:rPr>
              <a:t>network layer:</a:t>
            </a:r>
            <a:r>
              <a:rPr lang="en-US" sz="2400"/>
              <a:t> logical communication between hosts</a:t>
            </a:r>
          </a:p>
          <a:p>
            <a:r>
              <a:rPr lang="en-US" sz="2400" i="1">
                <a:solidFill>
                  <a:schemeClr val="accent2"/>
                </a:solidFill>
              </a:rPr>
              <a:t>transport layer:</a:t>
            </a:r>
            <a:r>
              <a:rPr lang="en-US" sz="2400"/>
              <a:t> logical communication between processes </a:t>
            </a:r>
          </a:p>
          <a:p>
            <a:pPr lvl="1"/>
            <a:r>
              <a:rPr lang="en-US" sz="2000"/>
              <a:t>relies on, enhances, network layer services</a:t>
            </a:r>
            <a:endParaRPr lang="en-US" sz="1800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1524000"/>
            <a:ext cx="3810000" cy="4552950"/>
          </a:xfrm>
          <a:ln w="19050">
            <a:solidFill>
              <a:srgbClr val="FF0000"/>
            </a:solidFill>
          </a:ln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Household analogy:</a:t>
            </a:r>
            <a:endParaRPr lang="en-US" sz="2000" dirty="0"/>
          </a:p>
          <a:p>
            <a:pPr>
              <a:buFont typeface="ZapfDingbats" pitchFamily="82" charset="2"/>
              <a:buNone/>
            </a:pPr>
            <a:r>
              <a:rPr lang="en-US" sz="2000" i="1" dirty="0"/>
              <a:t>12 kids sending letters to 12 kids</a:t>
            </a:r>
            <a:endParaRPr lang="en-US" sz="2000" dirty="0"/>
          </a:p>
          <a:p>
            <a:r>
              <a:rPr lang="en-US" sz="2000" dirty="0"/>
              <a:t>processes = kids</a:t>
            </a:r>
          </a:p>
          <a:p>
            <a:r>
              <a:rPr lang="en-US" sz="2000" dirty="0"/>
              <a:t>app messages = letters in envelopes</a:t>
            </a:r>
          </a:p>
          <a:p>
            <a:r>
              <a:rPr lang="en-US" sz="2000" dirty="0"/>
              <a:t>hosts = houses</a:t>
            </a:r>
          </a:p>
          <a:p>
            <a:r>
              <a:rPr lang="en-US" sz="2000" dirty="0"/>
              <a:t>transport protocol = Ann and </a:t>
            </a:r>
            <a:r>
              <a:rPr lang="en-US" sz="2000" dirty="0" smtClean="0"/>
              <a:t>Bill (collect mail from siblings)</a:t>
            </a:r>
            <a:endParaRPr lang="en-US" sz="2000" dirty="0"/>
          </a:p>
          <a:p>
            <a:r>
              <a:rPr lang="en-US" sz="2000" dirty="0"/>
              <a:t>network-layer protocol = postal service</a:t>
            </a:r>
          </a:p>
          <a:p>
            <a:pPr>
              <a:buFont typeface="ZapfDingbats" pitchFamily="8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 sz="3200" dirty="0"/>
              <a:t>Selective </a:t>
            </a:r>
            <a:r>
              <a:rPr lang="en-US" sz="3200" dirty="0" smtClean="0"/>
              <a:t>Repeat</a:t>
            </a:r>
            <a:r>
              <a:rPr lang="en-US" sz="3200" dirty="0"/>
              <a:t>: sender, receiver windows</a:t>
            </a:r>
            <a:endParaRPr lang="en-US" dirty="0"/>
          </a:p>
        </p:txBody>
      </p:sp>
      <p:pic>
        <p:nvPicPr>
          <p:cNvPr id="310275" name="Picture 3" descr="sr_seqn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dirty="0"/>
              <a:t>Selective </a:t>
            </a: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data from above :</a:t>
            </a:r>
            <a:endParaRPr lang="en-US" sz="2400"/>
          </a:p>
          <a:p>
            <a:r>
              <a:rPr lang="en-US" sz="2000"/>
              <a:t>if next available seq # in window, send pkt</a:t>
            </a:r>
          </a:p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timeout(n):</a:t>
            </a:r>
            <a:endParaRPr lang="en-US" sz="2400"/>
          </a:p>
          <a:p>
            <a:r>
              <a:rPr lang="en-US" sz="2000"/>
              <a:t>resend pkt n, restart timer</a:t>
            </a:r>
          </a:p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ACK(n) </a:t>
            </a:r>
            <a:r>
              <a:rPr lang="en-US" sz="2000"/>
              <a:t>in </a:t>
            </a:r>
            <a:r>
              <a:rPr lang="en-US" sz="1600"/>
              <a:t>[sendbase,sendbase+N]:</a:t>
            </a:r>
            <a:endParaRPr lang="en-US" sz="2000"/>
          </a:p>
          <a:p>
            <a:r>
              <a:rPr lang="en-US" sz="2000"/>
              <a:t>mark pkt n as received</a:t>
            </a:r>
          </a:p>
          <a:p>
            <a:r>
              <a:rPr lang="en-US" sz="2000"/>
              <a:t>if n smallest unACKed pkt, advance window base to next unACKed seq # </a:t>
            </a:r>
            <a:endParaRPr lang="en-US" sz="2400"/>
          </a:p>
          <a:p>
            <a:endParaRPr lang="en-US" sz="2400"/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609600" y="1524000"/>
            <a:ext cx="4000500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1" y="1219201"/>
            <a:ext cx="1150937" cy="457200"/>
            <a:chOff x="1092" y="3936"/>
            <a:chExt cx="725" cy="288"/>
          </a:xfrm>
        </p:grpSpPr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1092" y="3936"/>
              <a:ext cx="7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sender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5000624" y="1581150"/>
            <a:ext cx="39909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dirty="0" err="1">
                <a:solidFill>
                  <a:srgbClr val="FF0000"/>
                </a:solidFill>
                <a:latin typeface="+mn-lt"/>
              </a:rPr>
              <a:t>pkt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n in [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rcvbase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, rcvbase+N-1]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send 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out-of-order: buffer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in-order: deliver (also deliver buffered, in-order </a:t>
            </a:r>
            <a:r>
              <a:rPr lang="en-US" sz="2000" dirty="0" err="1">
                <a:latin typeface="+mn-lt"/>
              </a:rPr>
              <a:t>pkts</a:t>
            </a:r>
            <a:r>
              <a:rPr lang="en-US" sz="2000" dirty="0">
                <a:latin typeface="+mn-lt"/>
              </a:rPr>
              <a:t>), advance window to next not-yet-received </a:t>
            </a:r>
            <a:r>
              <a:rPr lang="en-US" sz="2000" dirty="0" err="1">
                <a:latin typeface="+mn-lt"/>
              </a:rPr>
              <a:t>pkt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dirty="0" err="1">
                <a:solidFill>
                  <a:srgbClr val="FF0000"/>
                </a:solidFill>
                <a:latin typeface="+mn-lt"/>
              </a:rPr>
              <a:t>pkt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n in [rcvbase-N,rcvbase-1]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otherwise: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ignore </a:t>
            </a:r>
            <a:endParaRPr lang="en-US" sz="24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/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4962525" y="1438275"/>
            <a:ext cx="39528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311307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8" name="Text Box 12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receiver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3-</a:t>
            </a:r>
            <a:fld id="{C1B07476-3977-4CB2-A4A6-649B7C9AC78A}" type="slidenum">
              <a:rPr lang="en-US"/>
              <a:pPr/>
              <a:t>52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55588"/>
            <a:ext cx="7772400" cy="838200"/>
          </a:xfrm>
        </p:spPr>
        <p:txBody>
          <a:bodyPr/>
          <a:lstStyle/>
          <a:p>
            <a:r>
              <a:rPr lang="en-US" sz="3200" dirty="0"/>
              <a:t>Selective </a:t>
            </a:r>
            <a:r>
              <a:rPr lang="en-US" sz="3200" dirty="0" smtClean="0"/>
              <a:t>Repeat </a:t>
            </a:r>
            <a:r>
              <a:rPr lang="en-US" sz="3200" dirty="0"/>
              <a:t>in </a:t>
            </a:r>
            <a:r>
              <a:rPr lang="en-US" sz="3200" dirty="0" smtClean="0"/>
              <a:t>Action</a:t>
            </a:r>
            <a:endParaRPr lang="en-US" sz="3200" dirty="0"/>
          </a:p>
        </p:txBody>
      </p:sp>
      <p:pic>
        <p:nvPicPr>
          <p:cNvPr id="312323" name="Picture 3" descr="03-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028700"/>
            <a:ext cx="6856412" cy="582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3352800" cy="1143000"/>
          </a:xfrm>
        </p:spPr>
        <p:txBody>
          <a:bodyPr/>
          <a:lstStyle/>
          <a:p>
            <a:r>
              <a:rPr lang="en-US" sz="3200" dirty="0"/>
              <a:t>Selective </a:t>
            </a:r>
            <a:r>
              <a:rPr lang="en-US" sz="3200" dirty="0" smtClean="0"/>
              <a:t>Repeat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 smtClean="0"/>
              <a:t>Dilemma</a:t>
            </a:r>
            <a:endParaRPr 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Example: </a:t>
            </a:r>
          </a:p>
          <a:p>
            <a:r>
              <a:rPr lang="en-US" sz="2000" dirty="0" err="1"/>
              <a:t>seq</a:t>
            </a:r>
            <a:r>
              <a:rPr lang="en-US" sz="2000" dirty="0"/>
              <a:t> #’s: 0, 1, 2, 3</a:t>
            </a:r>
          </a:p>
          <a:p>
            <a:r>
              <a:rPr lang="en-US" sz="2000" dirty="0"/>
              <a:t>window size=3</a:t>
            </a: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receiver sees no difference in two scenarios!</a:t>
            </a:r>
          </a:p>
          <a:p>
            <a:r>
              <a:rPr lang="en-US" sz="2000" dirty="0"/>
              <a:t>incorrectly passes duplicate data as new in (a)</a:t>
            </a:r>
          </a:p>
          <a:p>
            <a:endParaRPr lang="en-US" sz="2000" dirty="0"/>
          </a:p>
          <a:p>
            <a:pPr>
              <a:buFont typeface="ZapfDingbats" pitchFamily="8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Q:</a:t>
            </a:r>
            <a:r>
              <a:rPr lang="en-US" sz="2000" dirty="0"/>
              <a:t> what relationship between </a:t>
            </a:r>
            <a:r>
              <a:rPr lang="en-US" sz="2000" dirty="0" err="1"/>
              <a:t>seq</a:t>
            </a:r>
            <a:r>
              <a:rPr lang="en-US" sz="2000" dirty="0"/>
              <a:t> # size and window size?</a:t>
            </a:r>
          </a:p>
        </p:txBody>
      </p:sp>
      <p:pic>
        <p:nvPicPr>
          <p:cNvPr id="313348" name="Picture 4" descr="sr_dilem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4363" y="323850"/>
            <a:ext cx="4225925" cy="6029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Applet!</a:t>
            </a:r>
            <a:endParaRPr lang="en-US" dirty="0"/>
          </a:p>
        </p:txBody>
      </p:sp>
      <p:pic>
        <p:nvPicPr>
          <p:cNvPr id="364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700213"/>
            <a:ext cx="54006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5626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hlinkClick r:id="rId3"/>
              </a:rPr>
              <a:t>http://media.pearsoncmg.com/aw/aw_kurose_network_4/applets/SR/index.html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3.5 Connection-oriented transport: TCP</a:t>
            </a: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3875" cy="1143000"/>
          </a:xfrm>
        </p:spPr>
        <p:txBody>
          <a:bodyPr/>
          <a:lstStyle/>
          <a:p>
            <a:r>
              <a:rPr lang="en-US"/>
              <a:t>TCP: Overview</a:t>
            </a:r>
            <a:r>
              <a:rPr lang="en-US" u="none"/>
              <a:t>   </a:t>
            </a:r>
            <a:r>
              <a:rPr lang="en-US" sz="2000" u="none"/>
              <a:t>RFCs: 793, 1122, 1323, 2018, 2581</a:t>
            </a: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full duplex data:</a:t>
            </a:r>
            <a:endParaRPr lang="en-US" sz="2400"/>
          </a:p>
          <a:p>
            <a:pPr lvl="1"/>
            <a:r>
              <a:rPr lang="en-US" sz="2000"/>
              <a:t>bi-directional data flow in same connection</a:t>
            </a:r>
          </a:p>
          <a:p>
            <a:pPr lvl="1"/>
            <a:r>
              <a:rPr lang="en-US" sz="2000"/>
              <a:t>MSS: maximum segment size</a:t>
            </a:r>
          </a:p>
          <a:p>
            <a:r>
              <a:rPr lang="en-US" sz="2400">
                <a:solidFill>
                  <a:srgbClr val="FF0000"/>
                </a:solidFill>
              </a:rPr>
              <a:t>connection-oriented: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handshaking (exchange of control msgs) init’s sender, receiver state before data exchange</a:t>
            </a:r>
          </a:p>
          <a:p>
            <a:r>
              <a:rPr lang="en-US" sz="2400">
                <a:solidFill>
                  <a:srgbClr val="FF0000"/>
                </a:solidFill>
              </a:rPr>
              <a:t>flow controlled:</a:t>
            </a:r>
          </a:p>
          <a:p>
            <a:pPr lvl="1"/>
            <a:r>
              <a:rPr lang="en-US" sz="2000"/>
              <a:t>sender will not overwhelm receiver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point-to-point:</a:t>
            </a:r>
            <a:endParaRPr lang="en-US" sz="2400"/>
          </a:p>
          <a:p>
            <a:pPr lvl="1"/>
            <a:r>
              <a:rPr lang="en-US" sz="2000"/>
              <a:t>one sender, one receiver</a:t>
            </a:r>
            <a:r>
              <a:rPr lang="en-US" sz="2000">
                <a:solidFill>
                  <a:srgbClr val="FF0000"/>
                </a:solidFill>
              </a:rPr>
              <a:t> </a:t>
            </a:r>
          </a:p>
          <a:p>
            <a:r>
              <a:rPr lang="en-US" sz="2400">
                <a:solidFill>
                  <a:srgbClr val="FF0000"/>
                </a:solidFill>
              </a:rPr>
              <a:t>reliable, in-order </a:t>
            </a:r>
            <a:r>
              <a:rPr lang="en-US" sz="2400" i="1">
                <a:solidFill>
                  <a:srgbClr val="FF0000"/>
                </a:solidFill>
              </a:rPr>
              <a:t>byte steam:</a:t>
            </a:r>
            <a:endParaRPr lang="en-US" sz="2400" i="1"/>
          </a:p>
          <a:p>
            <a:pPr lvl="1"/>
            <a:r>
              <a:rPr lang="en-US" sz="2000"/>
              <a:t>no “message boundaries”</a:t>
            </a:r>
          </a:p>
          <a:p>
            <a:r>
              <a:rPr lang="en-US" sz="2400">
                <a:solidFill>
                  <a:srgbClr val="FF0000"/>
                </a:solidFill>
              </a:rPr>
              <a:t>pipelined:</a:t>
            </a:r>
            <a:endParaRPr lang="en-US" sz="2400"/>
          </a:p>
          <a:p>
            <a:pPr lvl="1"/>
            <a:r>
              <a:rPr lang="en-US" sz="2000"/>
              <a:t>TCP congestion and flow control set window size</a:t>
            </a:r>
          </a:p>
          <a:p>
            <a:r>
              <a:rPr lang="en-US" sz="2400" i="1">
                <a:solidFill>
                  <a:srgbClr val="FF0000"/>
                </a:solidFill>
              </a:rPr>
              <a:t>send &amp; receive buffers</a:t>
            </a:r>
            <a:endParaRPr lang="en-US" sz="2400" i="1"/>
          </a:p>
          <a:p>
            <a:endParaRPr lang="en-US" sz="2400"/>
          </a:p>
        </p:txBody>
      </p:sp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-490538" y="5421313"/>
          <a:ext cx="6026151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2" name="VISIO" r:id="rId3" imgW="6602400" imgH="1122840" progId="Visio.Drawing.11">
                  <p:embed/>
                </p:oleObj>
              </mc:Choice>
              <mc:Fallback>
                <p:oleObj name="VISIO" r:id="rId3" imgW="6602400" imgH="1122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90538" y="5421313"/>
                        <a:ext cx="6026151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sz="3600" dirty="0"/>
              <a:t>TCP </a:t>
            </a:r>
            <a:r>
              <a:rPr lang="en-US" sz="3600" dirty="0" smtClean="0"/>
              <a:t>Segment </a:t>
            </a:r>
            <a:r>
              <a:rPr lang="en-US" dirty="0"/>
              <a:t>S</a:t>
            </a:r>
            <a:r>
              <a:rPr lang="en-US" sz="3600" dirty="0" smtClean="0"/>
              <a:t>tructure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28938" y="1062038"/>
            <a:ext cx="4089400" cy="5330825"/>
            <a:chOff x="2818" y="659"/>
            <a:chExt cx="2576" cy="3358"/>
          </a:xfrm>
        </p:grpSpPr>
        <p:sp>
          <p:nvSpPr>
            <p:cNvPr id="186372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3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74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source port #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75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dest port #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376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8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9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32 bits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80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2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application</a:t>
              </a:r>
            </a:p>
            <a:p>
              <a:r>
                <a:rPr lang="en-US" sz="2000"/>
                <a:t>data </a:t>
              </a:r>
            </a:p>
            <a:p>
              <a:r>
                <a:rPr lang="en-US" sz="2000"/>
                <a:t>(variable length)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83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sequence number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84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5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acknowledgement number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86386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0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1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Receive window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391" name="Text Box 23"/>
            <p:cNvSpPr txBox="1">
              <a:spLocks noChangeArrowheads="1"/>
            </p:cNvSpPr>
            <p:nvPr/>
          </p:nvSpPr>
          <p:spPr bwMode="auto">
            <a:xfrm>
              <a:off x="4119" y="1961"/>
              <a:ext cx="12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Urg data pointer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392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checksum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393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5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6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7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8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9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0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1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2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3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4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6405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head</a:t>
              </a:r>
            </a:p>
            <a:p>
              <a:r>
                <a:rPr lang="en-US" sz="1400"/>
                <a:t>len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406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not</a:t>
              </a:r>
            </a:p>
            <a:p>
              <a:r>
                <a:rPr lang="en-US" sz="1400"/>
                <a:t>used</a:t>
              </a:r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86407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8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Options (variable length)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86409" name="Text Box 41"/>
          <p:cNvSpPr txBox="1">
            <a:spLocks noChangeArrowheads="1"/>
          </p:cNvSpPr>
          <p:nvPr/>
        </p:nvSpPr>
        <p:spPr bwMode="auto">
          <a:xfrm>
            <a:off x="573360" y="1390650"/>
            <a:ext cx="2073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URG: urgent data </a:t>
            </a:r>
          </a:p>
          <a:p>
            <a:pPr algn="r"/>
            <a:r>
              <a:rPr lang="en-US" sz="1600">
                <a:latin typeface="+mn-lt"/>
              </a:rPr>
              <a:t>(generally not used)</a:t>
            </a:r>
            <a:endParaRPr lang="en-US" sz="900">
              <a:latin typeface="+mn-lt"/>
            </a:endParaRPr>
          </a:p>
        </p:txBody>
      </p:sp>
      <p:sp>
        <p:nvSpPr>
          <p:cNvPr id="186410" name="Text Box 42"/>
          <p:cNvSpPr txBox="1">
            <a:spLocks noChangeArrowheads="1"/>
          </p:cNvSpPr>
          <p:nvPr/>
        </p:nvSpPr>
        <p:spPr bwMode="auto">
          <a:xfrm>
            <a:off x="1259910" y="2114550"/>
            <a:ext cx="13388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ACK: ACK #</a:t>
            </a:r>
          </a:p>
          <a:p>
            <a:pPr algn="r"/>
            <a:r>
              <a:rPr lang="en-US" sz="1600">
                <a:latin typeface="+mn-lt"/>
              </a:rPr>
              <a:t>valid</a:t>
            </a:r>
            <a:endParaRPr lang="en-US" sz="900">
              <a:latin typeface="+mn-lt"/>
            </a:endParaRPr>
          </a:p>
        </p:txBody>
      </p:sp>
      <p:sp>
        <p:nvSpPr>
          <p:cNvPr id="186411" name="Text Box 43"/>
          <p:cNvSpPr txBox="1">
            <a:spLocks noChangeArrowheads="1"/>
          </p:cNvSpPr>
          <p:nvPr/>
        </p:nvSpPr>
        <p:spPr bwMode="auto">
          <a:xfrm>
            <a:off x="544785" y="2790825"/>
            <a:ext cx="2073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PSH: push data now</a:t>
            </a:r>
          </a:p>
          <a:p>
            <a:pPr algn="r"/>
            <a:r>
              <a:rPr lang="en-US" sz="1600">
                <a:latin typeface="+mn-lt"/>
              </a:rPr>
              <a:t>(generally not used)</a:t>
            </a:r>
          </a:p>
        </p:txBody>
      </p:sp>
      <p:sp>
        <p:nvSpPr>
          <p:cNvPr id="186412" name="Text Box 44"/>
          <p:cNvSpPr txBox="1">
            <a:spLocks noChangeArrowheads="1"/>
          </p:cNvSpPr>
          <p:nvPr/>
        </p:nvSpPr>
        <p:spPr bwMode="auto">
          <a:xfrm>
            <a:off x="841155" y="3590925"/>
            <a:ext cx="17956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RST, SYN, FIN:</a:t>
            </a:r>
          </a:p>
          <a:p>
            <a:pPr algn="r"/>
            <a:r>
              <a:rPr lang="en-US" sz="1600">
                <a:latin typeface="+mn-lt"/>
              </a:rPr>
              <a:t>connection estab</a:t>
            </a:r>
          </a:p>
          <a:p>
            <a:pPr algn="r"/>
            <a:r>
              <a:rPr lang="en-US" sz="1600">
                <a:latin typeface="+mn-lt"/>
              </a:rPr>
              <a:t>(setup, teardown</a:t>
            </a:r>
          </a:p>
          <a:p>
            <a:pPr algn="r"/>
            <a:r>
              <a:rPr lang="en-US" sz="1600">
                <a:latin typeface="+mn-lt"/>
              </a:rPr>
              <a:t>commands)</a:t>
            </a: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>
            <a:off x="2552700" y="1758950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2524125" y="2435225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 flipV="1">
            <a:off x="2533650" y="2787650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16" name="Freeform 48"/>
          <p:cNvSpPr>
            <a:spLocks/>
          </p:cNvSpPr>
          <p:nvPr/>
        </p:nvSpPr>
        <p:spPr bwMode="auto">
          <a:xfrm>
            <a:off x="2571750" y="3063875"/>
            <a:ext cx="2314575" cy="704850"/>
          </a:xfrm>
          <a:custGeom>
            <a:avLst/>
            <a:gdLst/>
            <a:ahLst/>
            <a:cxnLst>
              <a:cxn ang="0">
                <a:pos x="0" y="444"/>
              </a:cxn>
              <a:cxn ang="0">
                <a:pos x="1248" y="0"/>
              </a:cxn>
              <a:cxn ang="0">
                <a:pos x="1458" y="6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17" name="Text Box 49"/>
          <p:cNvSpPr txBox="1">
            <a:spLocks noChangeArrowheads="1"/>
          </p:cNvSpPr>
          <p:nvPr/>
        </p:nvSpPr>
        <p:spPr bwMode="auto">
          <a:xfrm>
            <a:off x="7620000" y="2971800"/>
            <a:ext cx="12346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+mn-lt"/>
              </a:rPr>
              <a:t># bytes </a:t>
            </a:r>
          </a:p>
          <a:p>
            <a:pPr algn="l"/>
            <a:r>
              <a:rPr lang="en-US" sz="1600">
                <a:latin typeface="+mn-lt"/>
              </a:rPr>
              <a:t>rcvr willing</a:t>
            </a:r>
          </a:p>
          <a:p>
            <a:pPr algn="l"/>
            <a:r>
              <a:rPr lang="en-US" sz="1600">
                <a:latin typeface="+mn-lt"/>
              </a:rPr>
              <a:t>to accept</a:t>
            </a:r>
          </a:p>
        </p:txBody>
      </p:sp>
      <p:sp>
        <p:nvSpPr>
          <p:cNvPr id="186418" name="Text Box 50"/>
          <p:cNvSpPr txBox="1">
            <a:spLocks noChangeArrowheads="1"/>
          </p:cNvSpPr>
          <p:nvPr/>
        </p:nvSpPr>
        <p:spPr bwMode="auto">
          <a:xfrm>
            <a:off x="7313613" y="1485900"/>
            <a:ext cx="16498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+mn-lt"/>
              </a:rPr>
              <a:t>counting</a:t>
            </a:r>
          </a:p>
          <a:p>
            <a:pPr algn="l"/>
            <a:r>
              <a:rPr lang="en-US" sz="1600">
                <a:latin typeface="+mn-lt"/>
              </a:rPr>
              <a:t>by bytes </a:t>
            </a:r>
          </a:p>
          <a:p>
            <a:pPr algn="l"/>
            <a:r>
              <a:rPr lang="en-US" sz="1600">
                <a:latin typeface="+mn-lt"/>
              </a:rPr>
              <a:t>of data</a:t>
            </a:r>
          </a:p>
          <a:p>
            <a:pPr algn="l"/>
            <a:r>
              <a:rPr lang="en-US" sz="1600">
                <a:latin typeface="+mn-lt"/>
              </a:rPr>
              <a:t>(not segments!)</a:t>
            </a:r>
          </a:p>
        </p:txBody>
      </p:sp>
      <p:sp>
        <p:nvSpPr>
          <p:cNvPr id="186419" name="Text Box 51"/>
          <p:cNvSpPr txBox="1">
            <a:spLocks noChangeArrowheads="1"/>
          </p:cNvSpPr>
          <p:nvPr/>
        </p:nvSpPr>
        <p:spPr bwMode="auto">
          <a:xfrm>
            <a:off x="1295859" y="4924425"/>
            <a:ext cx="12330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+mn-lt"/>
              </a:rPr>
              <a:t>Internet</a:t>
            </a:r>
          </a:p>
          <a:p>
            <a:pPr algn="r"/>
            <a:r>
              <a:rPr lang="en-US" sz="1600">
                <a:latin typeface="+mn-lt"/>
              </a:rPr>
              <a:t>checksum</a:t>
            </a:r>
          </a:p>
          <a:p>
            <a:pPr algn="r"/>
            <a:r>
              <a:rPr lang="en-US" sz="1600">
                <a:latin typeface="+mn-lt"/>
              </a:rPr>
              <a:t>(as in UDP)</a:t>
            </a:r>
          </a:p>
        </p:txBody>
      </p:sp>
      <p:sp>
        <p:nvSpPr>
          <p:cNvPr id="186420" name="Line 52"/>
          <p:cNvSpPr>
            <a:spLocks noChangeShapeType="1"/>
          </p:cNvSpPr>
          <p:nvPr/>
        </p:nvSpPr>
        <p:spPr bwMode="auto">
          <a:xfrm flipV="1">
            <a:off x="2447925" y="3387725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21" name="Line 53"/>
          <p:cNvSpPr>
            <a:spLocks noChangeShapeType="1"/>
          </p:cNvSpPr>
          <p:nvPr/>
        </p:nvSpPr>
        <p:spPr bwMode="auto">
          <a:xfrm flipH="1" flipV="1">
            <a:off x="6867525" y="2978150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22" name="Line 54"/>
          <p:cNvSpPr>
            <a:spLocks noChangeShapeType="1"/>
          </p:cNvSpPr>
          <p:nvPr/>
        </p:nvSpPr>
        <p:spPr bwMode="auto">
          <a:xfrm flipH="1">
            <a:off x="6800850" y="1682750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23" name="Line 55"/>
          <p:cNvSpPr>
            <a:spLocks noChangeShapeType="1"/>
          </p:cNvSpPr>
          <p:nvPr/>
        </p:nvSpPr>
        <p:spPr bwMode="auto">
          <a:xfrm flipH="1">
            <a:off x="6762750" y="1673225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2457450"/>
            <a:ext cx="57245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7644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Line 2"/>
          <p:cNvSpPr>
            <a:spLocks noChangeShapeType="1"/>
          </p:cNvSpPr>
          <p:nvPr/>
        </p:nvSpPr>
        <p:spPr bwMode="auto">
          <a:xfrm>
            <a:off x="4972050" y="4686300"/>
            <a:ext cx="279082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395" name="Line 3"/>
          <p:cNvSpPr>
            <a:spLocks noChangeShapeType="1"/>
          </p:cNvSpPr>
          <p:nvPr/>
        </p:nvSpPr>
        <p:spPr bwMode="auto">
          <a:xfrm>
            <a:off x="4895850" y="2238375"/>
            <a:ext cx="261937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smtClean="0"/>
              <a:t>Seq</a:t>
            </a:r>
            <a:r>
              <a:rPr lang="en-US" dirty="0"/>
              <a:t>. #’s and ACKs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32575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Seq. #’s:</a:t>
            </a:r>
            <a:endParaRPr lang="en-US" sz="2000" dirty="0"/>
          </a:p>
          <a:p>
            <a:pPr lvl="1"/>
            <a:r>
              <a:rPr lang="en-US" sz="2000" dirty="0"/>
              <a:t>byte stream “number” of first byte in segment’s data</a:t>
            </a:r>
            <a:endParaRPr lang="en-US" sz="1800" dirty="0"/>
          </a:p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ACKs:</a:t>
            </a:r>
            <a:endParaRPr lang="en-US" sz="2000" dirty="0"/>
          </a:p>
          <a:p>
            <a:pPr lvl="1"/>
            <a:r>
              <a:rPr lang="en-US" sz="2000" dirty="0" err="1"/>
              <a:t>seq</a:t>
            </a:r>
            <a:r>
              <a:rPr lang="en-US" sz="2000" dirty="0"/>
              <a:t> # of next byte expected from other side</a:t>
            </a:r>
          </a:p>
          <a:p>
            <a:pPr lvl="1"/>
            <a:r>
              <a:rPr lang="en-US" sz="2000" dirty="0"/>
              <a:t>cumulative ACK</a:t>
            </a:r>
          </a:p>
          <a:p>
            <a:pPr>
              <a:buFont typeface="ZapfDingbats" pitchFamily="8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Q:</a:t>
            </a:r>
            <a:r>
              <a:rPr lang="en-US" sz="2000" dirty="0"/>
              <a:t> how receiver handles out-of-order segments</a:t>
            </a:r>
          </a:p>
          <a:p>
            <a:pPr lvl="1"/>
            <a:r>
              <a:rPr lang="en-US" sz="2000" dirty="0"/>
              <a:t>A: TCP spec doesn’t </a:t>
            </a:r>
            <a:r>
              <a:rPr lang="en-US" sz="2000" dirty="0" smtClean="0"/>
              <a:t>say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up </a:t>
            </a:r>
            <a:r>
              <a:rPr lang="en-US" sz="2000" dirty="0"/>
              <a:t>to implementer</a:t>
            </a:r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4133850" y="1408113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6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1408113"/>
                        <a:ext cx="6064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7658100" y="1322388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7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1322388"/>
                        <a:ext cx="6064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4783138" y="1460500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6775450" y="1450975"/>
            <a:ext cx="912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 rot="706751">
            <a:off x="4981575" y="2220913"/>
            <a:ext cx="2417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Seq=42, ACK=79, data = ‘C’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 rot="-844223">
            <a:off x="5037138" y="3278188"/>
            <a:ext cx="2417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Seq=79, ACK=43, data = ‘C’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 rot="683987">
            <a:off x="5099050" y="4519613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Arial" charset="0"/>
              </a:rPr>
              <a:t>Seq=43, ACK=80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4022725" y="1931988"/>
            <a:ext cx="8418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User</a:t>
            </a:r>
          </a:p>
          <a:p>
            <a:r>
              <a:rPr lang="en-US" sz="2000" dirty="0">
                <a:latin typeface="+mn-lt"/>
              </a:rPr>
              <a:t>types</a:t>
            </a:r>
          </a:p>
          <a:p>
            <a:r>
              <a:rPr lang="en-US" sz="2000" dirty="0">
                <a:latin typeface="+mn-lt"/>
              </a:rPr>
              <a:t>‘C’</a:t>
            </a:r>
            <a:endParaRPr lang="en-US" sz="900" dirty="0">
              <a:latin typeface="+mn-lt"/>
            </a:endParaRPr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3657600" y="3810000"/>
            <a:ext cx="12907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host ACKs</a:t>
            </a:r>
          </a:p>
          <a:p>
            <a:r>
              <a:rPr lang="en-US" sz="1800" dirty="0">
                <a:latin typeface="+mn-lt"/>
              </a:rPr>
              <a:t>receipt </a:t>
            </a:r>
          </a:p>
          <a:p>
            <a:r>
              <a:rPr lang="en-US" sz="1800" dirty="0">
                <a:latin typeface="+mn-lt"/>
              </a:rPr>
              <a:t>of echoed</a:t>
            </a:r>
          </a:p>
          <a:p>
            <a:r>
              <a:rPr lang="en-US" sz="1800" dirty="0">
                <a:latin typeface="+mn-lt"/>
              </a:rPr>
              <a:t>‘C’</a:t>
            </a:r>
            <a:endParaRPr lang="en-US" sz="800" dirty="0">
              <a:latin typeface="+mn-lt"/>
            </a:endParaRP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>
            <a:off x="4886325" y="3200400"/>
            <a:ext cx="260985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 flipH="1">
            <a:off x="8620125" y="1714500"/>
            <a:ext cx="0" cy="451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293100" y="5527675"/>
            <a:ext cx="658813" cy="366713"/>
            <a:chOff x="3304" y="3530"/>
            <a:chExt cx="415" cy="231"/>
          </a:xfrm>
        </p:grpSpPr>
        <p:sp>
          <p:nvSpPr>
            <p:cNvPr id="187411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12" name="Text Box 20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187413" name="Text Box 21"/>
          <p:cNvSpPr txBox="1">
            <a:spLocks noChangeArrowheads="1"/>
          </p:cNvSpPr>
          <p:nvPr/>
        </p:nvSpPr>
        <p:spPr bwMode="auto">
          <a:xfrm>
            <a:off x="5181600" y="5638800"/>
            <a:ext cx="25378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9900"/>
                </a:solidFill>
                <a:latin typeface="+mn-lt"/>
              </a:rPr>
              <a:t>simple telnet scenario</a:t>
            </a:r>
            <a:endParaRPr lang="en-US" sz="100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87407" name="Text Box 15"/>
          <p:cNvSpPr txBox="1">
            <a:spLocks noChangeArrowheads="1"/>
          </p:cNvSpPr>
          <p:nvPr/>
        </p:nvSpPr>
        <p:spPr bwMode="auto">
          <a:xfrm>
            <a:off x="7731434" y="2590800"/>
            <a:ext cx="1412566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host ACKs</a:t>
            </a:r>
          </a:p>
          <a:p>
            <a:r>
              <a:rPr lang="en-US" sz="2000" dirty="0">
                <a:latin typeface="+mn-lt"/>
              </a:rPr>
              <a:t>receipt of</a:t>
            </a:r>
          </a:p>
          <a:p>
            <a:r>
              <a:rPr lang="en-US" sz="2000" dirty="0">
                <a:latin typeface="+mn-lt"/>
              </a:rPr>
              <a:t>‘C’, echoes</a:t>
            </a:r>
          </a:p>
          <a:p>
            <a:r>
              <a:rPr lang="en-US" sz="2000" dirty="0">
                <a:latin typeface="+mn-lt"/>
              </a:rPr>
              <a:t>back ‘C’</a:t>
            </a:r>
            <a:endParaRPr lang="en-US" sz="9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566150" cy="1143000"/>
          </a:xfrm>
        </p:spPr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Transport-layer Protocols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sz="2400"/>
              <a:t>reliable, in-order delivery (TCP)</a:t>
            </a:r>
          </a:p>
          <a:p>
            <a:pPr lvl="1"/>
            <a:r>
              <a:rPr lang="en-US" sz="2000"/>
              <a:t>congestion control 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setup</a:t>
            </a:r>
            <a:endParaRPr lang="en-US"/>
          </a:p>
          <a:p>
            <a:r>
              <a:rPr lang="en-US" sz="2400"/>
              <a:t>unreliable, unordered delivery: UDP</a:t>
            </a:r>
          </a:p>
          <a:p>
            <a:pPr lvl="1"/>
            <a:r>
              <a:rPr lang="en-US" sz="2000"/>
              <a:t>no-frills extension of “best-effort” IP</a:t>
            </a:r>
          </a:p>
          <a:p>
            <a:r>
              <a:rPr lang="en-US" sz="2400"/>
              <a:t>services not available: </a:t>
            </a:r>
          </a:p>
          <a:p>
            <a:pPr lvl="1"/>
            <a:r>
              <a:rPr lang="en-US" sz="2000"/>
              <a:t>delay guarantees</a:t>
            </a:r>
          </a:p>
          <a:p>
            <a:pPr lvl="1"/>
            <a:r>
              <a:rPr lang="en-US" sz="2000"/>
              <a:t>bandwidth guarantees</a:t>
            </a:r>
          </a:p>
        </p:txBody>
      </p:sp>
      <p:sp>
        <p:nvSpPr>
          <p:cNvPr id="69907" name="Freeform 275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/>
            <a:ahLst/>
            <a:cxnLst>
              <a:cxn ang="0">
                <a:pos x="382" y="30"/>
              </a:cxn>
              <a:cxn ang="0">
                <a:pos x="370" y="30"/>
              </a:cxn>
              <a:cxn ang="0">
                <a:pos x="126" y="32"/>
              </a:cxn>
              <a:cxn ang="0">
                <a:pos x="6" y="126"/>
              </a:cxn>
              <a:cxn ang="0">
                <a:pos x="92" y="274"/>
              </a:cxn>
              <a:cxn ang="0">
                <a:pos x="292" y="384"/>
              </a:cxn>
              <a:cxn ang="0">
                <a:pos x="540" y="416"/>
              </a:cxn>
              <a:cxn ang="0">
                <a:pos x="698" y="330"/>
              </a:cxn>
              <a:cxn ang="0">
                <a:pos x="776" y="170"/>
              </a:cxn>
              <a:cxn ang="0">
                <a:pos x="792" y="22"/>
              </a:cxn>
              <a:cxn ang="0">
                <a:pos x="560" y="38"/>
              </a:cxn>
              <a:cxn ang="0">
                <a:pos x="382" y="30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908" name="Freeform 276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/>
            <a:ahLst/>
            <a:cxnLst>
              <a:cxn ang="0">
                <a:pos x="424" y="10"/>
              </a:cxn>
              <a:cxn ang="0">
                <a:pos x="288" y="70"/>
              </a:cxn>
              <a:cxn ang="0">
                <a:pos x="96" y="100"/>
              </a:cxn>
              <a:cxn ang="0">
                <a:pos x="14" y="336"/>
              </a:cxn>
              <a:cxn ang="0">
                <a:pos x="180" y="444"/>
              </a:cxn>
              <a:cxn ang="0">
                <a:pos x="346" y="426"/>
              </a:cxn>
              <a:cxn ang="0">
                <a:pos x="584" y="444"/>
              </a:cxn>
              <a:cxn ang="0">
                <a:pos x="698" y="434"/>
              </a:cxn>
              <a:cxn ang="0">
                <a:pos x="752" y="372"/>
              </a:cxn>
              <a:cxn ang="0">
                <a:pos x="750" y="158"/>
              </a:cxn>
              <a:cxn ang="0">
                <a:pos x="662" y="34"/>
              </a:cxn>
              <a:cxn ang="0">
                <a:pos x="424" y="10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909" name="Freeform 277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/>
            <a:ahLst/>
            <a:cxnLst>
              <a:cxn ang="0">
                <a:pos x="648" y="11"/>
              </a:cxn>
              <a:cxn ang="0">
                <a:pos x="390" y="53"/>
              </a:cxn>
              <a:cxn ang="0">
                <a:pos x="206" y="129"/>
              </a:cxn>
              <a:cxn ang="0">
                <a:pos x="152" y="229"/>
              </a:cxn>
              <a:cxn ang="0">
                <a:pos x="22" y="297"/>
              </a:cxn>
              <a:cxn ang="0">
                <a:pos x="18" y="459"/>
              </a:cxn>
              <a:cxn ang="0">
                <a:pos x="132" y="489"/>
              </a:cxn>
              <a:cxn ang="0">
                <a:pos x="458" y="489"/>
              </a:cxn>
              <a:cxn ang="0">
                <a:pos x="598" y="555"/>
              </a:cxn>
              <a:cxn ang="0">
                <a:pos x="752" y="657"/>
              </a:cxn>
              <a:cxn ang="0">
                <a:pos x="870" y="661"/>
              </a:cxn>
              <a:cxn ang="0">
                <a:pos x="952" y="603"/>
              </a:cxn>
              <a:cxn ang="0">
                <a:pos x="992" y="445"/>
              </a:cxn>
              <a:cxn ang="0">
                <a:pos x="1018" y="291"/>
              </a:cxn>
              <a:cxn ang="0">
                <a:pos x="1022" y="107"/>
              </a:cxn>
              <a:cxn ang="0">
                <a:pos x="934" y="17"/>
              </a:cxn>
              <a:cxn ang="0">
                <a:pos x="776" y="3"/>
              </a:cxn>
              <a:cxn ang="0">
                <a:pos x="648" y="11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78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69911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12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81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69914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5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6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7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8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19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0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1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2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3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4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5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6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7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28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29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9930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1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2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3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0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9935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6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7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38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30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9940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41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42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943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9944" name="Oval 312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5" name="Line 313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6" name="Line 314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7" name="Rectangle 315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948" name="Oval 316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7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69950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1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2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21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69954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5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6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957" name="Oval 325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58" name="Line 326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59" name="Line 327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60" name="Rectangle 328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961" name="Oval 329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30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69963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4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5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34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69967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8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9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970" name="Oval 338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71" name="Line 339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72" name="Line 340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73" name="Rectangle 341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974" name="Oval 342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43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69976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77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78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47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69980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81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82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983" name="Oval 351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84" name="Line 352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85" name="Line 353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86" name="Rectangle 354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987" name="Oval 355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356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69989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90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91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60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69993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94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95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996" name="Oval 364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97" name="Line 365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98" name="Line 366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99" name="Rectangle 367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000" name="Oval 368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369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70002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03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04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373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70006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07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08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09" name="Oval 377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10" name="Line 378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11" name="Line 379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12" name="Rectangle 380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0013" name="Oval 381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382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70015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16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17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386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70019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20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21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22" name="Oval 390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23" name="Line 391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24" name="Line 392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25" name="Rectangle 393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026" name="Oval 394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395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70028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29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30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399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70032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33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34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35" name="Oval 403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36" name="Line 404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37" name="Line 405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38" name="Rectangle 406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039" name="Oval 407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408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70041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2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3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12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70045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6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7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48" name="Oval 416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9" name="Line 417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50" name="Line 418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51" name="Rectangle 419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052" name="Oval 420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421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70054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55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56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425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70058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59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60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061" name="Line 429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2" name="Line 430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3" name="Line 431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4" name="Line 432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5" name="Line 433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6" name="Line 434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7" name="Line 435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8" name="Freeform 436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/>
            <a:ahLst/>
            <a:cxnLst>
              <a:cxn ang="0">
                <a:pos x="889" y="23"/>
              </a:cxn>
              <a:cxn ang="0">
                <a:pos x="692" y="109"/>
              </a:cxn>
              <a:cxn ang="0">
                <a:pos x="415" y="91"/>
              </a:cxn>
              <a:cxn ang="0">
                <a:pos x="112" y="170"/>
              </a:cxn>
              <a:cxn ang="0">
                <a:pos x="50" y="353"/>
              </a:cxn>
              <a:cxn ang="0">
                <a:pos x="14" y="528"/>
              </a:cxn>
              <a:cxn ang="0">
                <a:pos x="139" y="650"/>
              </a:cxn>
              <a:cxn ang="0">
                <a:pos x="505" y="781"/>
              </a:cxn>
              <a:cxn ang="0">
                <a:pos x="933" y="886"/>
              </a:cxn>
              <a:cxn ang="0">
                <a:pos x="1370" y="901"/>
              </a:cxn>
              <a:cxn ang="0">
                <a:pos x="1676" y="793"/>
              </a:cxn>
              <a:cxn ang="0">
                <a:pos x="1860" y="624"/>
              </a:cxn>
              <a:cxn ang="0">
                <a:pos x="1776" y="219"/>
              </a:cxn>
              <a:cxn ang="0">
                <a:pos x="1503" y="100"/>
              </a:cxn>
              <a:cxn ang="0">
                <a:pos x="1200" y="13"/>
              </a:cxn>
              <a:cxn ang="0">
                <a:pos x="889" y="23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069" name="Line 437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70" name="Line 438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71" name="Line 439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440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70073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74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75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76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077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44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70079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80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81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45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70083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84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85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454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70087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88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89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90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091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0093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94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95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4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0097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98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099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468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70101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02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03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04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105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929" name="Group 4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0107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08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09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934" name="Group 4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0111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12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13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0114" name="Line 482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5" name="Line 483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6" name="Line 484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7" name="Line 485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8" name="Line 486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19" name="Line 487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0" name="Line 488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1" name="Line 489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2" name="Line 490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3" name="Line 491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4" name="Line 492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25" name="Line 493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9939" name="Group 494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69949" name="Group 495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70128" name="Picture 496" descr="lgv_fqmg[1]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70129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130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0131" name="Picture 499" descr="imgyjavg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</p:spPr>
        </p:pic>
        <p:grpSp>
          <p:nvGrpSpPr>
            <p:cNvPr id="69953" name="Group 500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70133" name="Object 5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036" name="Clip" r:id="rId5" imgW="819000" imgH="847800" progId="">
                      <p:embed/>
                    </p:oleObj>
                  </mc:Choice>
                  <mc:Fallback>
                    <p:oleObj name="Clip" r:id="rId5" imgW="819000" imgH="847800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134" name="Object 5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037" name="Clip" r:id="rId7" imgW="1266840" imgH="1200240" progId="">
                      <p:embed/>
                    </p:oleObj>
                  </mc:Choice>
                  <mc:Fallback>
                    <p:oleObj name="Clip" r:id="rId7" imgW="1266840" imgH="1200240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962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70136" name="Object 5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038" name="Clip" r:id="rId9" imgW="819000" imgH="847800" progId="">
                      <p:embed/>
                    </p:oleObj>
                  </mc:Choice>
                  <mc:Fallback>
                    <p:oleObj name="Clip" r:id="rId9" imgW="819000" imgH="847800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137" name="Object 5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039" name="Clip" r:id="rId10" imgW="1266840" imgH="1200240" progId="">
                      <p:embed/>
                    </p:oleObj>
                  </mc:Choice>
                  <mc:Fallback>
                    <p:oleObj name="Clip" r:id="rId10" imgW="1266840" imgH="1200240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0138" name="Object 50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40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966" name="Group 507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70140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1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2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3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4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5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6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47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70148" name="Object 516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41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149" name="Object 517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42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150" name="Object 518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43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151" name="Object 519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44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975" name="Group 520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70153" name="Object 5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045" name="Clip" r:id="rId17" imgW="819000" imgH="847800" progId="">
                      <p:embed/>
                    </p:oleObj>
                  </mc:Choice>
                  <mc:Fallback>
                    <p:oleObj name="Clip" r:id="rId17" imgW="819000" imgH="84780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154" name="Object 5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046" name="Clip" r:id="rId18" imgW="1266840" imgH="1200240" progId="">
                      <p:embed/>
                    </p:oleObj>
                  </mc:Choice>
                  <mc:Fallback>
                    <p:oleObj name="Clip" r:id="rId18" imgW="1266840" imgH="120024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979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70156" name="Object 5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047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157" name="Object 5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048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988" name="Group 526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70159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0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1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2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3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4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5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6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0167" name="Line 535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68" name="Line 536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69" name="Line 537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0" name="Line 538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1" name="Line 539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2" name="Line 540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3" name="Line 541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4" name="Line 542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5" name="Line 543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6" name="Line 54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177" name="Line 545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9992" name="Group 546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70179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80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81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82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183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001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70185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86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87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005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70189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90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91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0014" name="Group 560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70193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94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95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96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197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018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70199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00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01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027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70203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04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05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0031" name="Group 574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70207" name="Picture 575" descr="31u_bnrz[1]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70208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09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0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1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2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3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4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5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6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7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8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19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0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1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2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3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4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44"/>
                </a:cxn>
                <a:cxn ang="0">
                  <a:pos x="11" y="144"/>
                </a:cxn>
                <a:cxn ang="0">
                  <a:pos x="11" y="118"/>
                </a:cxn>
                <a:cxn ang="0">
                  <a:pos x="23" y="114"/>
                </a:cxn>
                <a:cxn ang="0">
                  <a:pos x="20" y="88"/>
                </a:cxn>
                <a:cxn ang="0">
                  <a:pos x="30" y="84"/>
                </a:cxn>
                <a:cxn ang="0">
                  <a:pos x="30" y="58"/>
                </a:cxn>
                <a:cxn ang="0">
                  <a:pos x="39" y="54"/>
                </a:cxn>
                <a:cxn ang="0">
                  <a:pos x="39" y="28"/>
                </a:cxn>
                <a:cxn ang="0">
                  <a:pos x="48" y="28"/>
                </a:cxn>
                <a:cxn ang="0">
                  <a:pos x="56" y="0"/>
                </a:cxn>
                <a:cxn ang="0">
                  <a:pos x="80" y="0"/>
                </a:cxn>
                <a:cxn ang="0">
                  <a:pos x="81" y="25"/>
                </a:cxn>
                <a:cxn ang="0">
                  <a:pos x="92" y="24"/>
                </a:cxn>
                <a:cxn ang="0">
                  <a:pos x="93" y="49"/>
                </a:cxn>
                <a:cxn ang="0">
                  <a:pos x="102" y="54"/>
                </a:cxn>
                <a:cxn ang="0">
                  <a:pos x="99" y="81"/>
                </a:cxn>
                <a:cxn ang="0">
                  <a:pos x="114" y="82"/>
                </a:cxn>
                <a:cxn ang="0">
                  <a:pos x="107" y="81"/>
                </a:cxn>
                <a:cxn ang="0">
                  <a:pos x="108" y="114"/>
                </a:cxn>
                <a:cxn ang="0">
                  <a:pos x="117" y="117"/>
                </a:cxn>
                <a:cxn ang="0">
                  <a:pos x="122" y="142"/>
                </a:cxn>
                <a:cxn ang="0">
                  <a:pos x="125" y="175"/>
                </a:cxn>
                <a:cxn ang="0">
                  <a:pos x="0" y="175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040" name="Group 593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70226" name="Picture 594" descr="31u_bnrz[1]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70227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8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29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0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1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2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3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4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5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6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7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8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39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40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41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42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43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44"/>
                </a:cxn>
                <a:cxn ang="0">
                  <a:pos x="11" y="144"/>
                </a:cxn>
                <a:cxn ang="0">
                  <a:pos x="11" y="118"/>
                </a:cxn>
                <a:cxn ang="0">
                  <a:pos x="23" y="114"/>
                </a:cxn>
                <a:cxn ang="0">
                  <a:pos x="20" y="88"/>
                </a:cxn>
                <a:cxn ang="0">
                  <a:pos x="30" y="84"/>
                </a:cxn>
                <a:cxn ang="0">
                  <a:pos x="30" y="58"/>
                </a:cxn>
                <a:cxn ang="0">
                  <a:pos x="39" y="54"/>
                </a:cxn>
                <a:cxn ang="0">
                  <a:pos x="39" y="28"/>
                </a:cxn>
                <a:cxn ang="0">
                  <a:pos x="48" y="28"/>
                </a:cxn>
                <a:cxn ang="0">
                  <a:pos x="56" y="0"/>
                </a:cxn>
                <a:cxn ang="0">
                  <a:pos x="80" y="0"/>
                </a:cxn>
                <a:cxn ang="0">
                  <a:pos x="81" y="25"/>
                </a:cxn>
                <a:cxn ang="0">
                  <a:pos x="92" y="24"/>
                </a:cxn>
                <a:cxn ang="0">
                  <a:pos x="93" y="49"/>
                </a:cxn>
                <a:cxn ang="0">
                  <a:pos x="102" y="54"/>
                </a:cxn>
                <a:cxn ang="0">
                  <a:pos x="99" y="81"/>
                </a:cxn>
                <a:cxn ang="0">
                  <a:pos x="114" y="82"/>
                </a:cxn>
                <a:cxn ang="0">
                  <a:pos x="107" y="81"/>
                </a:cxn>
                <a:cxn ang="0">
                  <a:pos x="108" y="114"/>
                </a:cxn>
                <a:cxn ang="0">
                  <a:pos x="117" y="117"/>
                </a:cxn>
                <a:cxn ang="0">
                  <a:pos x="122" y="142"/>
                </a:cxn>
                <a:cxn ang="0">
                  <a:pos x="125" y="175"/>
                </a:cxn>
                <a:cxn ang="0">
                  <a:pos x="0" y="175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044" name="Group 613"/>
          <p:cNvGrpSpPr>
            <a:grpSpLocks/>
          </p:cNvGrpSpPr>
          <p:nvPr/>
        </p:nvGrpSpPr>
        <p:grpSpPr bwMode="auto">
          <a:xfrm>
            <a:off x="5214938" y="1423988"/>
            <a:ext cx="814387" cy="854075"/>
            <a:chOff x="4180" y="744"/>
            <a:chExt cx="513" cy="538"/>
          </a:xfrm>
        </p:grpSpPr>
        <p:sp>
          <p:nvSpPr>
            <p:cNvPr id="70246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7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8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9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50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1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53" name="Group 245"/>
          <p:cNvGrpSpPr>
            <a:grpSpLocks/>
          </p:cNvGrpSpPr>
          <p:nvPr/>
        </p:nvGrpSpPr>
        <p:grpSpPr bwMode="auto">
          <a:xfrm>
            <a:off x="5961063" y="1987550"/>
            <a:ext cx="814387" cy="701675"/>
            <a:chOff x="2923" y="3345"/>
            <a:chExt cx="513" cy="442"/>
          </a:xfrm>
        </p:grpSpPr>
        <p:sp>
          <p:nvSpPr>
            <p:cNvPr id="69878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79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80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881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82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57" name="Group 637"/>
          <p:cNvGrpSpPr>
            <a:grpSpLocks/>
          </p:cNvGrpSpPr>
          <p:nvPr/>
        </p:nvGrpSpPr>
        <p:grpSpPr bwMode="auto">
          <a:xfrm>
            <a:off x="7132638" y="4359275"/>
            <a:ext cx="814387" cy="701675"/>
            <a:chOff x="2923" y="3345"/>
            <a:chExt cx="513" cy="442"/>
          </a:xfrm>
        </p:grpSpPr>
        <p:sp>
          <p:nvSpPr>
            <p:cNvPr id="70270" name="Rectangle 63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1" name="Rectangle 63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2" name="Text Box 64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73" name="Line 64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4" name="Line 64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72" name="Group 643"/>
          <p:cNvGrpSpPr>
            <a:grpSpLocks/>
          </p:cNvGrpSpPr>
          <p:nvPr/>
        </p:nvGrpSpPr>
        <p:grpSpPr bwMode="auto">
          <a:xfrm>
            <a:off x="6400800" y="4011613"/>
            <a:ext cx="814388" cy="701675"/>
            <a:chOff x="2923" y="3345"/>
            <a:chExt cx="513" cy="442"/>
          </a:xfrm>
        </p:grpSpPr>
        <p:sp>
          <p:nvSpPr>
            <p:cNvPr id="70276" name="Rectangle 64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7" name="Rectangle 64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8" name="Text Box 64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79" name="Line 64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0" name="Line 64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78" name="Group 649"/>
          <p:cNvGrpSpPr>
            <a:grpSpLocks/>
          </p:cNvGrpSpPr>
          <p:nvPr/>
        </p:nvGrpSpPr>
        <p:grpSpPr bwMode="auto">
          <a:xfrm>
            <a:off x="6942138" y="3538538"/>
            <a:ext cx="814387" cy="701675"/>
            <a:chOff x="2923" y="3345"/>
            <a:chExt cx="513" cy="442"/>
          </a:xfrm>
        </p:grpSpPr>
        <p:sp>
          <p:nvSpPr>
            <p:cNvPr id="70282" name="Rectangle 6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3" name="Rectangle 6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4" name="Text Box 6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85" name="Line 6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6" name="Line 6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82" name="Group 655"/>
          <p:cNvGrpSpPr>
            <a:grpSpLocks/>
          </p:cNvGrpSpPr>
          <p:nvPr/>
        </p:nvGrpSpPr>
        <p:grpSpPr bwMode="auto">
          <a:xfrm>
            <a:off x="6494463" y="3176588"/>
            <a:ext cx="814387" cy="701675"/>
            <a:chOff x="2923" y="3345"/>
            <a:chExt cx="513" cy="442"/>
          </a:xfrm>
        </p:grpSpPr>
        <p:sp>
          <p:nvSpPr>
            <p:cNvPr id="70288" name="Rectangle 6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9" name="Rectangle 6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0" name="Text Box 6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91" name="Line 6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2" name="Line 6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86" name="Group 661"/>
          <p:cNvGrpSpPr>
            <a:grpSpLocks/>
          </p:cNvGrpSpPr>
          <p:nvPr/>
        </p:nvGrpSpPr>
        <p:grpSpPr bwMode="auto">
          <a:xfrm>
            <a:off x="6775450" y="2228850"/>
            <a:ext cx="814388" cy="701675"/>
            <a:chOff x="2923" y="3345"/>
            <a:chExt cx="513" cy="442"/>
          </a:xfrm>
        </p:grpSpPr>
        <p:sp>
          <p:nvSpPr>
            <p:cNvPr id="70294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5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6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97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8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92" name="Group 623"/>
          <p:cNvGrpSpPr>
            <a:grpSpLocks/>
          </p:cNvGrpSpPr>
          <p:nvPr/>
        </p:nvGrpSpPr>
        <p:grpSpPr bwMode="auto">
          <a:xfrm>
            <a:off x="7972425" y="4392613"/>
            <a:ext cx="814388" cy="854075"/>
            <a:chOff x="4180" y="744"/>
            <a:chExt cx="513" cy="538"/>
          </a:xfrm>
        </p:grpSpPr>
        <p:sp>
          <p:nvSpPr>
            <p:cNvPr id="70256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7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8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9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0260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61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62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096" name="Group 632"/>
          <p:cNvGrpSpPr>
            <a:grpSpLocks/>
          </p:cNvGrpSpPr>
          <p:nvPr/>
        </p:nvGrpSpPr>
        <p:grpSpPr bwMode="auto">
          <a:xfrm rot="2937887">
            <a:off x="5241925" y="2987675"/>
            <a:ext cx="3781425" cy="434975"/>
            <a:chOff x="2937" y="3579"/>
            <a:chExt cx="2382" cy="274"/>
          </a:xfrm>
        </p:grpSpPr>
        <p:sp>
          <p:nvSpPr>
            <p:cNvPr id="70265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66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70267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68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282" y="264"/>
                </a:cxn>
                <a:cxn ang="0">
                  <a:pos x="0" y="129"/>
                </a:cxn>
                <a:cxn ang="0">
                  <a:pos x="282" y="0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08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3813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set TCP timeout value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08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3813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set TCP timeout value?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onger </a:t>
            </a:r>
            <a:r>
              <a:rPr lang="en-US" sz="2000" dirty="0"/>
              <a:t>than RTT</a:t>
            </a:r>
          </a:p>
          <a:p>
            <a:pPr lvl="1"/>
            <a:r>
              <a:rPr lang="en-US" sz="1800" dirty="0"/>
              <a:t>but RTT varies</a:t>
            </a:r>
          </a:p>
          <a:p>
            <a:r>
              <a:rPr lang="en-US" sz="2000" dirty="0" smtClean="0"/>
              <a:t>Too short? premature timeout</a:t>
            </a:r>
          </a:p>
          <a:p>
            <a:pPr lvl="1"/>
            <a:r>
              <a:rPr lang="en-US" sz="2000" dirty="0" smtClean="0"/>
              <a:t>unnecessary retransmissions</a:t>
            </a:r>
          </a:p>
          <a:p>
            <a:r>
              <a:rPr lang="en-US" sz="2000" dirty="0" smtClean="0"/>
              <a:t>Too long? slow reaction to segment loss</a:t>
            </a:r>
            <a:endParaRPr lang="en-US" sz="2000" dirty="0"/>
          </a:p>
        </p:txBody>
      </p:sp>
      <p:sp>
        <p:nvSpPr>
          <p:cNvPr id="25088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1352550"/>
            <a:ext cx="4505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estimate RTT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08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3813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set TCP timeout value?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onger </a:t>
            </a:r>
            <a:r>
              <a:rPr lang="en-US" sz="2000" dirty="0"/>
              <a:t>than RTT</a:t>
            </a:r>
          </a:p>
          <a:p>
            <a:pPr lvl="1"/>
            <a:r>
              <a:rPr lang="en-US" sz="1800" dirty="0"/>
              <a:t>but RTT varies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oo short? </a:t>
            </a:r>
            <a:r>
              <a:rPr lang="en-US" sz="2000" dirty="0"/>
              <a:t>premature timeout</a:t>
            </a:r>
          </a:p>
          <a:p>
            <a:pPr lvl="1"/>
            <a:r>
              <a:rPr lang="en-US" sz="2000" dirty="0"/>
              <a:t>unnecessary retransmissions</a:t>
            </a:r>
          </a:p>
          <a:p>
            <a:r>
              <a:rPr lang="en-US" sz="2000" dirty="0" smtClean="0"/>
              <a:t>Too long? </a:t>
            </a:r>
            <a:r>
              <a:rPr lang="en-US" sz="2000" dirty="0"/>
              <a:t>slow reaction to segment loss</a:t>
            </a:r>
          </a:p>
        </p:txBody>
      </p:sp>
      <p:sp>
        <p:nvSpPr>
          <p:cNvPr id="25088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1352550"/>
            <a:ext cx="4505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how to estimate RTT?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SampleRTT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measured time from segment transmission until ACK receipt</a:t>
            </a:r>
          </a:p>
          <a:p>
            <a:pPr lvl="1"/>
            <a:r>
              <a:rPr lang="en-US" sz="2000" dirty="0"/>
              <a:t>ignore retransmissions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SampleRTT</a:t>
            </a:r>
            <a:r>
              <a:rPr lang="en-US" sz="2000" dirty="0"/>
              <a:t> will vary, want estimated RTT “smoother”</a:t>
            </a:r>
            <a:endParaRPr lang="en-US" sz="2400" dirty="0"/>
          </a:p>
          <a:p>
            <a:pPr lvl="1"/>
            <a:r>
              <a:rPr lang="en-US" sz="2000" dirty="0"/>
              <a:t>average several recent measurements, not just current </a:t>
            </a:r>
            <a:r>
              <a:rPr lang="en-US" sz="2000" b="1" dirty="0" err="1">
                <a:latin typeface="Courier New" pitchFamily="49" charset="0"/>
              </a:rPr>
              <a:t>SampleRTT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EstimatedRTT = (1-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)*EstimatedRTT +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*SampleRTT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1219200" y="2133600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Exponential weighted moving average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influence of past sample decreases exponentially fast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typical value: </a:t>
            </a:r>
            <a:r>
              <a:rPr lang="en-US" sz="2000" b="1" dirty="0">
                <a:latin typeface="+mn-lt"/>
                <a:sym typeface="Symbol" pitchFamily="18" charset="2"/>
              </a:rPr>
              <a:t> =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1/8</a:t>
            </a:r>
            <a:r>
              <a:rPr lang="en-US" sz="2000" baseline="30000" dirty="0" smtClean="0">
                <a:latin typeface="+mn-lt"/>
              </a:rPr>
              <a:t>th</a:t>
            </a:r>
            <a:r>
              <a:rPr lang="en-US" sz="2000" dirty="0" smtClean="0">
                <a:latin typeface="+mn-lt"/>
              </a:rPr>
              <a:t> (or 0.125)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200" dirty="0"/>
              <a:t>Example </a:t>
            </a:r>
            <a:r>
              <a:rPr lang="en-US" sz="3200" dirty="0" smtClean="0"/>
              <a:t>Round Trip Time Estimation</a:t>
            </a:r>
            <a:endParaRPr lang="en-US" sz="3200" dirty="0"/>
          </a:p>
        </p:txBody>
      </p:sp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049338"/>
            <a:ext cx="7739062" cy="529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sz="3600"/>
              <a:t>TCP Round Trip Time and Timeout</a:t>
            </a:r>
            <a:endParaRPr lang="en-US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95400"/>
            <a:ext cx="7639050" cy="14954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Setting the timeout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000" b="1" dirty="0" err="1">
                <a:latin typeface="Courier New" pitchFamily="49" charset="0"/>
              </a:rPr>
              <a:t>EstimtedRTT</a:t>
            </a:r>
            <a:r>
              <a:rPr lang="en-US" sz="2000" dirty="0"/>
              <a:t> plus “safety margin”</a:t>
            </a:r>
          </a:p>
          <a:p>
            <a:pPr lvl="1"/>
            <a:r>
              <a:rPr lang="en-US" sz="1800" dirty="0"/>
              <a:t>large variation in </a:t>
            </a:r>
            <a:r>
              <a:rPr lang="en-US" sz="1800" b="1" dirty="0" err="1">
                <a:latin typeface="Courier New" pitchFamily="49" charset="0"/>
              </a:rPr>
              <a:t>EstimatedRTT</a:t>
            </a:r>
            <a:r>
              <a:rPr lang="en-US" sz="1800" b="1" dirty="0">
                <a:latin typeface="Courier New" pitchFamily="49" charset="0"/>
              </a:rPr>
              <a:t> -&gt;</a:t>
            </a:r>
            <a:r>
              <a:rPr lang="en-US" sz="1800" dirty="0"/>
              <a:t> larger safety margin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irst </a:t>
            </a:r>
            <a:r>
              <a:rPr lang="en-US" sz="2000" dirty="0"/>
              <a:t>estimate of how much </a:t>
            </a:r>
            <a:r>
              <a:rPr lang="en-US" sz="2000" dirty="0" err="1"/>
              <a:t>SampleRTT</a:t>
            </a:r>
            <a:r>
              <a:rPr lang="en-US" sz="2000" dirty="0"/>
              <a:t> deviates from </a:t>
            </a:r>
            <a:r>
              <a:rPr lang="en-US" sz="2000" dirty="0" err="1"/>
              <a:t>EstimatedRTT</a:t>
            </a:r>
            <a:r>
              <a:rPr lang="en-US" sz="2000" dirty="0"/>
              <a:t>: 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914400" y="5486400"/>
            <a:ext cx="643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9900"/>
                </a:solidFill>
                <a:latin typeface="Courier New" pitchFamily="49" charset="0"/>
              </a:rPr>
              <a:t>TimeoutInterval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EstimatedRTT</a:t>
            </a:r>
            <a:r>
              <a:rPr lang="en-US" sz="2000" b="1" dirty="0">
                <a:latin typeface="Courier New" pitchFamily="49" charset="0"/>
              </a:rPr>
              <a:t> + 4*</a:t>
            </a:r>
            <a:r>
              <a:rPr lang="en-US" sz="2000" b="1" dirty="0" err="1">
                <a:latin typeface="Courier New" pitchFamily="49" charset="0"/>
              </a:rPr>
              <a:t>DevRTT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1295400" y="3429000"/>
            <a:ext cx="6975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= (1-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 dirty="0">
                <a:latin typeface="Courier New" pitchFamily="49" charset="0"/>
              </a:rPr>
              <a:t>)*</a:t>
            </a:r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+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           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 dirty="0">
                <a:latin typeface="Courier New" pitchFamily="49" charset="0"/>
              </a:rPr>
              <a:t>*|</a:t>
            </a:r>
            <a:r>
              <a:rPr lang="en-US" sz="2000" b="1" dirty="0" err="1">
                <a:latin typeface="Courier New" pitchFamily="49" charset="0"/>
              </a:rPr>
              <a:t>SampleRTT-EstimatedRTT</a:t>
            </a:r>
            <a:r>
              <a:rPr lang="en-US" sz="2000" b="1" dirty="0">
                <a:latin typeface="Courier New" pitchFamily="49" charset="0"/>
              </a:rPr>
              <a:t>|</a:t>
            </a:r>
          </a:p>
          <a:p>
            <a:pPr algn="l"/>
            <a:endParaRPr lang="en-US" sz="2000" b="1" dirty="0">
              <a:latin typeface="Courier New" pitchFamily="49" charset="0"/>
            </a:endParaRPr>
          </a:p>
          <a:p>
            <a:pPr algn="l"/>
            <a:r>
              <a:rPr lang="en-US" sz="2000" b="1" dirty="0">
                <a:latin typeface="Courier New" pitchFamily="49" charset="0"/>
              </a:rPr>
              <a:t>(typically,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762000" y="4953000"/>
            <a:ext cx="3406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Then set timeout interval: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reliable data transfer</a:t>
            </a:r>
            <a:endParaRPr lang="en-US" sz="2000"/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reliable data transfer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TCP creates </a:t>
            </a:r>
            <a:r>
              <a:rPr lang="en-US" sz="2400" dirty="0" err="1">
                <a:solidFill>
                  <a:srgbClr val="009900"/>
                </a:solidFill>
              </a:rPr>
              <a:t>rdt</a:t>
            </a:r>
            <a:r>
              <a:rPr lang="en-US" sz="2400" dirty="0"/>
              <a:t> service on top of IP’s unreliable service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ipelined </a:t>
            </a:r>
            <a:r>
              <a:rPr lang="en-US" sz="2400" dirty="0"/>
              <a:t>segments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umulative </a:t>
            </a:r>
            <a:r>
              <a:rPr lang="en-US" sz="2400" dirty="0"/>
              <a:t>ACKs</a:t>
            </a:r>
          </a:p>
          <a:p>
            <a:r>
              <a:rPr lang="en-US" sz="2400" dirty="0"/>
              <a:t>TCP uses single retransmission timer</a:t>
            </a:r>
          </a:p>
          <a:p>
            <a:endParaRPr lang="en-US" sz="240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R</a:t>
            </a:r>
            <a:r>
              <a:rPr lang="en-US" sz="2400" dirty="0" smtClean="0"/>
              <a:t>etransmissions </a:t>
            </a:r>
            <a:r>
              <a:rPr lang="en-US" sz="2400" dirty="0"/>
              <a:t>are triggered by: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imeout </a:t>
            </a:r>
            <a:r>
              <a:rPr lang="en-US" sz="2000" dirty="0"/>
              <a:t>events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uplicate </a:t>
            </a:r>
            <a:r>
              <a:rPr lang="en-US" sz="2000" dirty="0"/>
              <a:t>ACKs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nitially </a:t>
            </a:r>
            <a:r>
              <a:rPr lang="en-US" sz="2400" dirty="0"/>
              <a:t>consider simplified TCP sender: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gnore </a:t>
            </a:r>
            <a:r>
              <a:rPr lang="en-US" sz="2000" dirty="0"/>
              <a:t>duplicate ACKs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gnore </a:t>
            </a:r>
            <a:r>
              <a:rPr lang="en-US" sz="2000" dirty="0"/>
              <a:t>flow control,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r>
              <a:rPr lang="en-US" dirty="0"/>
              <a:t>TCP </a:t>
            </a:r>
            <a:r>
              <a:rPr lang="en-US" dirty="0" smtClean="0"/>
              <a:t>Sender </a:t>
            </a:r>
            <a:r>
              <a:rPr lang="en-US" dirty="0"/>
              <a:t>E</a:t>
            </a:r>
            <a:r>
              <a:rPr lang="en-US" dirty="0" smtClean="0"/>
              <a:t>vents</a:t>
            </a:r>
            <a:r>
              <a:rPr lang="en-US" dirty="0"/>
              <a:t>: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D</a:t>
            </a:r>
            <a:r>
              <a:rPr lang="en-US" sz="2400" u="sng" dirty="0" smtClean="0">
                <a:solidFill>
                  <a:srgbClr val="FF0000"/>
                </a:solidFill>
              </a:rPr>
              <a:t>ata </a:t>
            </a:r>
            <a:r>
              <a:rPr lang="en-US" sz="2400" u="sng" dirty="0">
                <a:solidFill>
                  <a:srgbClr val="FF0000"/>
                </a:solidFill>
              </a:rPr>
              <a:t>rcvd from app:</a:t>
            </a:r>
            <a:endParaRPr lang="en-US" sz="2400" dirty="0"/>
          </a:p>
          <a:p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segment with </a:t>
            </a:r>
            <a:r>
              <a:rPr lang="en-US" sz="2400" dirty="0" err="1"/>
              <a:t>seq</a:t>
            </a:r>
            <a:r>
              <a:rPr lang="en-US" sz="2400" dirty="0"/>
              <a:t> #</a:t>
            </a:r>
          </a:p>
          <a:p>
            <a:r>
              <a:rPr lang="en-US" sz="2400" dirty="0" err="1"/>
              <a:t>seq</a:t>
            </a:r>
            <a:r>
              <a:rPr lang="en-US" sz="2400" dirty="0"/>
              <a:t> # is byte-stream number of first data byte in  segment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tart </a:t>
            </a:r>
            <a:r>
              <a:rPr lang="en-US" sz="2400" dirty="0"/>
              <a:t>timer if not already running (think of timer as for oldest </a:t>
            </a:r>
            <a:r>
              <a:rPr lang="en-US" sz="2400" dirty="0" err="1"/>
              <a:t>unACKed</a:t>
            </a:r>
            <a:r>
              <a:rPr lang="en-US" sz="2400" dirty="0"/>
              <a:t> segment)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xpiration </a:t>
            </a:r>
            <a:r>
              <a:rPr lang="en-US" sz="2400" dirty="0"/>
              <a:t>interval: </a:t>
            </a:r>
            <a:r>
              <a:rPr lang="en-US" sz="2000" b="1" dirty="0" err="1">
                <a:solidFill>
                  <a:srgbClr val="009900"/>
                </a:solidFill>
                <a:latin typeface="Courier New" pitchFamily="49" charset="0"/>
              </a:rPr>
              <a:t>TimeOutInterval</a:t>
            </a:r>
            <a:r>
              <a:rPr lang="en-US" sz="24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endParaRPr lang="en-US" sz="2400" b="1" dirty="0">
              <a:solidFill>
                <a:srgbClr val="009900"/>
              </a:solidFill>
            </a:endParaRP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0668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T</a:t>
            </a:r>
            <a:r>
              <a:rPr lang="en-US" sz="2400" u="sng" dirty="0" smtClean="0">
                <a:solidFill>
                  <a:srgbClr val="FF0000"/>
                </a:solidFill>
              </a:rPr>
              <a:t>imeout</a:t>
            </a:r>
            <a:r>
              <a:rPr lang="en-US" sz="2400" u="sng" dirty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/>
              <a:t>retransmit segment that caused timeout</a:t>
            </a:r>
          </a:p>
          <a:p>
            <a:r>
              <a:rPr lang="en-US" sz="2400" dirty="0"/>
              <a:t>restart timer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</a:t>
            </a:r>
            <a:r>
              <a:rPr lang="en-US" sz="2400" u="sng" dirty="0">
                <a:solidFill>
                  <a:srgbClr val="FF0000"/>
                </a:solidFill>
              </a:rPr>
              <a:t>ACK rcvd: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acknowledges previously </a:t>
            </a:r>
            <a:r>
              <a:rPr lang="en-US" sz="2400" dirty="0" err="1"/>
              <a:t>unACKed</a:t>
            </a:r>
            <a:r>
              <a:rPr lang="en-US" sz="2400" dirty="0"/>
              <a:t> segments</a:t>
            </a:r>
          </a:p>
          <a:p>
            <a:pPr lvl="1"/>
            <a:r>
              <a:rPr lang="en-US" sz="2000" dirty="0"/>
              <a:t>update what is known to be </a:t>
            </a:r>
            <a:r>
              <a:rPr lang="en-US" sz="2000" dirty="0" err="1"/>
              <a:t>ACKed</a:t>
            </a:r>
            <a:endParaRPr lang="en-US" sz="2000" dirty="0"/>
          </a:p>
          <a:p>
            <a:pPr lvl="1"/>
            <a:r>
              <a:rPr lang="en-US" sz="2000" dirty="0"/>
              <a:t>start timer if there are  outstanding segments</a:t>
            </a:r>
          </a:p>
          <a:p>
            <a:pPr lvl="1">
              <a:buFont typeface="ZapfDingbats" pitchFamily="8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838200"/>
            <a:ext cx="2133600" cy="1143000"/>
          </a:xfrm>
        </p:spPr>
        <p:txBody>
          <a:bodyPr/>
          <a:lstStyle/>
          <a:p>
            <a:r>
              <a:rPr lang="en-US" dirty="0"/>
              <a:t>TCP </a:t>
            </a:r>
            <a:br>
              <a:rPr lang="en-US" dirty="0"/>
            </a:br>
            <a:r>
              <a:rPr lang="en-US" dirty="0" smtClean="0"/>
              <a:t>Sender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(simplified)</a:t>
            </a:r>
            <a:endParaRPr lang="en-US" dirty="0"/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685800" y="228600"/>
            <a:ext cx="5791200" cy="59093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NextSeqNum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InitialSeqNum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SendBase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InitialSeqNum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(forever) {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switch(event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data received from application above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create TCP segment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NextSeqNum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(timer currently not running)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start timer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pass segment to IP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NextSeqNum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NextSeqNum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length(data) 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timer timeout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retransmit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not-yet-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acked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segment with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smallest sequence number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start timer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ACK received, with ACK field value of y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(y 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SendBase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SendBase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y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(there are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not-yet-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acked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segments)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start timer </a:t>
            </a:r>
          </a:p>
          <a:p>
            <a:pPr algn="l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algn="l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/* end of loop forever */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6781800" y="2514600"/>
            <a:ext cx="2179637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u="sng" dirty="0">
                <a:latin typeface="+mn-lt"/>
              </a:rPr>
              <a:t>Comment:</a:t>
            </a:r>
            <a:endParaRPr lang="en-US" sz="1800" dirty="0">
              <a:latin typeface="+mn-lt"/>
            </a:endParaRPr>
          </a:p>
          <a:p>
            <a:pPr algn="l">
              <a:buFontTx/>
              <a:buChar char="•"/>
            </a:pPr>
            <a:r>
              <a:rPr lang="en-US" sz="1800" dirty="0">
                <a:latin typeface="+mn-lt"/>
              </a:rPr>
              <a:t> SendBase-1: last </a:t>
            </a:r>
          </a:p>
          <a:p>
            <a:pPr algn="l"/>
            <a:r>
              <a:rPr lang="en-US" sz="1800" dirty="0">
                <a:latin typeface="+mn-lt"/>
              </a:rPr>
              <a:t>cumulatively 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ACKed</a:t>
            </a:r>
            <a:r>
              <a:rPr lang="en-US" sz="1800" dirty="0">
                <a:latin typeface="+mn-lt"/>
              </a:rPr>
              <a:t> byte</a:t>
            </a:r>
          </a:p>
          <a:p>
            <a:pPr algn="l"/>
            <a:r>
              <a:rPr lang="en-US" sz="1800" u="sng" dirty="0">
                <a:latin typeface="+mn-lt"/>
              </a:rPr>
              <a:t>Example:</a:t>
            </a:r>
            <a:endParaRPr lang="en-US" sz="1800" dirty="0">
              <a:latin typeface="+mn-lt"/>
            </a:endParaRPr>
          </a:p>
          <a:p>
            <a:pPr algn="l">
              <a:buFontTx/>
              <a:buChar char="•"/>
            </a:pPr>
            <a:r>
              <a:rPr lang="en-US" sz="1800" dirty="0">
                <a:latin typeface="+mn-lt"/>
              </a:rPr>
              <a:t> SendBase-1 = 71;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y= 73, so the </a:t>
            </a:r>
            <a:r>
              <a:rPr lang="en-US" sz="1800" dirty="0" err="1">
                <a:latin typeface="+mn-lt"/>
              </a:rPr>
              <a:t>rcvr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wants 73+ 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y &gt; </a:t>
            </a:r>
            <a:r>
              <a:rPr lang="en-US" sz="1800" dirty="0" err="1">
                <a:latin typeface="+mn-lt"/>
              </a:rPr>
              <a:t>SendBase</a:t>
            </a:r>
            <a:r>
              <a:rPr lang="en-US" sz="1800" dirty="0">
                <a:latin typeface="+mn-lt"/>
              </a:rPr>
              <a:t>, so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that new data is 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ACKed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3.1 Transport-layer services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3.2 Multiplexing and </a:t>
            </a:r>
            <a:r>
              <a:rPr lang="en-US" sz="2400" i="1" dirty="0" err="1">
                <a:solidFill>
                  <a:srgbClr val="FF0000"/>
                </a:solidFill>
              </a:rPr>
              <a:t>demultiplexing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2400" dirty="0"/>
              <a:t>3.3 Connectionless transport: UDP</a:t>
            </a:r>
          </a:p>
          <a:p>
            <a:r>
              <a:rPr lang="en-US" sz="2400" dirty="0"/>
              <a:t>3.4 Principles of reliable data transfer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Line 2"/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5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3600" dirty="0"/>
              <a:t>TCP: </a:t>
            </a:r>
            <a:r>
              <a:rPr lang="en-US" sz="3600" dirty="0" smtClean="0"/>
              <a:t>Retransmission </a:t>
            </a:r>
            <a:r>
              <a:rPr lang="en-US" dirty="0"/>
              <a:t>S</a:t>
            </a:r>
            <a:r>
              <a:rPr lang="en-US" sz="3600" dirty="0" smtClean="0"/>
              <a:t>cenarios</a:t>
            </a:r>
            <a:endParaRPr lang="en-US" dirty="0"/>
          </a:p>
        </p:txBody>
      </p:sp>
      <p:sp>
        <p:nvSpPr>
          <p:cNvPr id="191521" name="Line 33"/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1522" name="Object 34"/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0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341438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3" name="Text Box 35"/>
          <p:cNvSpPr txBox="1">
            <a:spLocks noChangeArrowheads="1"/>
          </p:cNvSpPr>
          <p:nvPr/>
        </p:nvSpPr>
        <p:spPr bwMode="auto">
          <a:xfrm>
            <a:off x="5797550" y="1341438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24" name="Text Box 36"/>
          <p:cNvSpPr txBox="1">
            <a:spLocks noChangeArrowheads="1"/>
          </p:cNvSpPr>
          <p:nvPr/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Seq=100, 20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25" name="Text Box 37"/>
          <p:cNvSpPr txBox="1">
            <a:spLocks noChangeArrowheads="1"/>
          </p:cNvSpPr>
          <p:nvPr/>
        </p:nvSpPr>
        <p:spPr bwMode="auto">
          <a:xfrm rot="-1770084">
            <a:off x="6743700" y="30686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410200" y="5943600"/>
            <a:ext cx="658813" cy="366713"/>
            <a:chOff x="3304" y="3530"/>
            <a:chExt cx="415" cy="231"/>
          </a:xfrm>
        </p:grpSpPr>
        <p:sp>
          <p:nvSpPr>
            <p:cNvPr id="191528" name="Rectangle 40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29" name="Text Box 41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191530" name="Text Box 42"/>
          <p:cNvSpPr txBox="1">
            <a:spLocks noChangeArrowheads="1"/>
          </p:cNvSpPr>
          <p:nvPr/>
        </p:nvSpPr>
        <p:spPr bwMode="auto">
          <a:xfrm>
            <a:off x="6432550" y="5715000"/>
            <a:ext cx="2189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premature timeout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91531" name="Object 43"/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1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1350963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2" name="Text Box 44"/>
          <p:cNvSpPr txBox="1">
            <a:spLocks noChangeArrowheads="1"/>
          </p:cNvSpPr>
          <p:nvPr/>
        </p:nvSpPr>
        <p:spPr bwMode="auto">
          <a:xfrm>
            <a:off x="7321550" y="1360488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33" name="Line 45"/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4" name="Text Box 46"/>
          <p:cNvSpPr txBox="1">
            <a:spLocks noChangeArrowheads="1"/>
          </p:cNvSpPr>
          <p:nvPr/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35" name="Line 47"/>
          <p:cNvSpPr>
            <a:spLocks noChangeShapeType="1"/>
          </p:cNvSpPr>
          <p:nvPr/>
        </p:nvSpPr>
        <p:spPr bwMode="auto">
          <a:xfrm>
            <a:off x="5791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6" name="Line 48"/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7" name="Text Box 49"/>
          <p:cNvSpPr txBox="1">
            <a:spLocks noChangeArrowheads="1"/>
          </p:cNvSpPr>
          <p:nvPr/>
        </p:nvSpPr>
        <p:spPr bwMode="auto">
          <a:xfrm rot="-1338105">
            <a:off x="7105650" y="317976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40" name="Line 52"/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41" name="Text Box 53"/>
          <p:cNvSpPr txBox="1">
            <a:spLocks noChangeArrowheads="1"/>
          </p:cNvSpPr>
          <p:nvPr/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468938" y="2016125"/>
            <a:ext cx="325437" cy="1860550"/>
            <a:chOff x="3445" y="1270"/>
            <a:chExt cx="205" cy="1172"/>
          </a:xfrm>
        </p:grpSpPr>
        <p:sp>
          <p:nvSpPr>
            <p:cNvPr id="191492" name="Rectangle 4"/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26" name="Text Box 38"/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Seq=92 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38" name="Line 50"/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39" name="Line 51"/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43" name="Line 55"/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548" name="Line 60"/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49" name="Text Box 61"/>
          <p:cNvSpPr txBox="1">
            <a:spLocks noChangeArrowheads="1"/>
          </p:cNvSpPr>
          <p:nvPr/>
        </p:nvSpPr>
        <p:spPr bwMode="auto">
          <a:xfrm rot="-1338105">
            <a:off x="6921500" y="460851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838200" y="1371600"/>
            <a:ext cx="3143250" cy="5226050"/>
            <a:chOff x="316" y="875"/>
            <a:chExt cx="1980" cy="3292"/>
          </a:xfrm>
        </p:grpSpPr>
        <p:sp>
          <p:nvSpPr>
            <p:cNvPr id="191497" name="Line 9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498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1499" name="Object 11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2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875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00" name="Text Box 12"/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1" name="Text Box 13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2" name="Text Box 14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3" name="Text Box 15"/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4" name="Text Box 16"/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09" name="Text Box 21"/>
            <p:cNvSpPr txBox="1">
              <a:spLocks noChangeArrowheads="1"/>
            </p:cNvSpPr>
            <p:nvPr/>
          </p:nvSpPr>
          <p:spPr bwMode="auto">
            <a:xfrm>
              <a:off x="768" y="393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lost ACK scenario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191510" name="Object 22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3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881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11" name="Text Box 23"/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B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12" name="Text Box 24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13" name="Line 25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15" name="Line 27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6" name="Line 28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7" name="Line 29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8" name="Text Box 30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1519" name="Line 31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20" name="Line 32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50" name="Text Box 62"/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91553" name="Rectangle 65"/>
          <p:cNvSpPr>
            <a:spLocks noChangeArrowheads="1"/>
          </p:cNvSpPr>
          <p:nvPr/>
        </p:nvSpPr>
        <p:spPr bwMode="auto">
          <a:xfrm>
            <a:off x="5564188" y="4143375"/>
            <a:ext cx="203200" cy="132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4" name="Text Box 66"/>
          <p:cNvSpPr txBox="1">
            <a:spLocks noChangeArrowheads="1"/>
          </p:cNvSpPr>
          <p:nvPr/>
        </p:nvSpPr>
        <p:spPr bwMode="auto">
          <a:xfrm rot="-5400000">
            <a:off x="4891881" y="4655344"/>
            <a:ext cx="1493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Seq=92 timeout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1555" name="Line 67"/>
          <p:cNvSpPr>
            <a:spLocks noChangeShapeType="1"/>
          </p:cNvSpPr>
          <p:nvPr/>
        </p:nvSpPr>
        <p:spPr bwMode="auto">
          <a:xfrm flipV="1">
            <a:off x="5656263" y="3886200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1556" name="Line 68"/>
          <p:cNvSpPr>
            <a:spLocks noChangeShapeType="1"/>
          </p:cNvSpPr>
          <p:nvPr/>
        </p:nvSpPr>
        <p:spPr bwMode="auto">
          <a:xfrm flipH="1">
            <a:off x="5638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1557" name="Line 69"/>
          <p:cNvSpPr>
            <a:spLocks noChangeShapeType="1"/>
          </p:cNvSpPr>
          <p:nvPr/>
        </p:nvSpPr>
        <p:spPr bwMode="auto">
          <a:xfrm flipH="1">
            <a:off x="5562600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1558" name="Line 70"/>
          <p:cNvSpPr>
            <a:spLocks noChangeShapeType="1"/>
          </p:cNvSpPr>
          <p:nvPr/>
        </p:nvSpPr>
        <p:spPr bwMode="auto">
          <a:xfrm flipH="1">
            <a:off x="5611813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9" name="Text Box 71"/>
          <p:cNvSpPr txBox="1">
            <a:spLocks noChangeArrowheads="1"/>
          </p:cNvSpPr>
          <p:nvPr/>
        </p:nvSpPr>
        <p:spPr bwMode="auto">
          <a:xfrm>
            <a:off x="152400" y="5257800"/>
            <a:ext cx="994183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100</a:t>
            </a:r>
          </a:p>
        </p:txBody>
      </p:sp>
      <p:sp>
        <p:nvSpPr>
          <p:cNvPr id="191561" name="Text Box 73"/>
          <p:cNvSpPr txBox="1">
            <a:spLocks noChangeArrowheads="1"/>
          </p:cNvSpPr>
          <p:nvPr/>
        </p:nvSpPr>
        <p:spPr bwMode="auto">
          <a:xfrm>
            <a:off x="4416425" y="4267200"/>
            <a:ext cx="9941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120</a:t>
            </a:r>
          </a:p>
        </p:txBody>
      </p:sp>
      <p:sp>
        <p:nvSpPr>
          <p:cNvPr id="191562" name="Text Box 74"/>
          <p:cNvSpPr txBox="1">
            <a:spLocks noChangeArrowheads="1"/>
          </p:cNvSpPr>
          <p:nvPr/>
        </p:nvSpPr>
        <p:spPr bwMode="auto">
          <a:xfrm>
            <a:off x="4416425" y="5410200"/>
            <a:ext cx="9941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120</a:t>
            </a:r>
          </a:p>
        </p:txBody>
      </p:sp>
      <p:sp>
        <p:nvSpPr>
          <p:cNvPr id="191563" name="Text Box 75"/>
          <p:cNvSpPr txBox="1">
            <a:spLocks noChangeArrowheads="1"/>
          </p:cNvSpPr>
          <p:nvPr/>
        </p:nvSpPr>
        <p:spPr bwMode="auto">
          <a:xfrm>
            <a:off x="4343400" y="3810000"/>
            <a:ext cx="960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sz="3600" dirty="0"/>
              <a:t>TCP </a:t>
            </a:r>
            <a:r>
              <a:rPr lang="en-US" sz="3600" dirty="0" smtClean="0"/>
              <a:t>Retransmission </a:t>
            </a:r>
            <a:r>
              <a:rPr lang="en-US" dirty="0"/>
              <a:t>S</a:t>
            </a:r>
            <a:r>
              <a:rPr lang="en-US" sz="3600" dirty="0" smtClean="0"/>
              <a:t>cenarios </a:t>
            </a:r>
            <a:r>
              <a:rPr lang="en-US" sz="3600" dirty="0"/>
              <a:t>(more)</a:t>
            </a:r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819400" y="1371600"/>
            <a:ext cx="3609975" cy="4786313"/>
            <a:chOff x="432" y="816"/>
            <a:chExt cx="2274" cy="3015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58054" name="Object 6"/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94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16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786" y="864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56" name="Text Box 8"/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57" name="Text Box 9"/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58" name="Text Box 10"/>
            <p:cNvSpPr txBox="1">
              <a:spLocks noChangeArrowheads="1"/>
            </p:cNvSpPr>
            <p:nvPr/>
          </p:nvSpPr>
          <p:spPr bwMode="auto">
            <a:xfrm>
              <a:off x="1157" y="2079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59" name="Text Box 11"/>
            <p:cNvSpPr txBox="1">
              <a:spLocks noChangeArrowheads="1"/>
            </p:cNvSpPr>
            <p:nvPr/>
          </p:nvSpPr>
          <p:spPr bwMode="auto">
            <a:xfrm rot="-5400000">
              <a:off x="374" y="1794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60" name="Text Box 12"/>
            <p:cNvSpPr txBox="1">
              <a:spLocks noChangeArrowheads="1"/>
            </p:cNvSpPr>
            <p:nvPr/>
          </p:nvSpPr>
          <p:spPr bwMode="auto">
            <a:xfrm>
              <a:off x="872" y="3600"/>
              <a:ext cx="17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Cumulative ACK scenario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258061" name="Object 13"/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95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62" name="Text Box 14"/>
            <p:cNvSpPr txBox="1">
              <a:spLocks noChangeArrowheads="1"/>
            </p:cNvSpPr>
            <p:nvPr/>
          </p:nvSpPr>
          <p:spPr bwMode="auto">
            <a:xfrm>
              <a:off x="1824" y="864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B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63" name="Text Box 15"/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64" name="Line 16"/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5" name="Text Box 17"/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Seq=100, 20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7" name="Line 19"/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Text Box 21"/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58070" name="Line 22"/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71" name="Line 23"/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72" name="Text Box 24"/>
            <p:cNvSpPr txBox="1">
              <a:spLocks noChangeArrowheads="1"/>
            </p:cNvSpPr>
            <p:nvPr/>
          </p:nvSpPr>
          <p:spPr bwMode="auto">
            <a:xfrm>
              <a:off x="576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2133600" y="4038600"/>
            <a:ext cx="9941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SendBase</a:t>
            </a:r>
            <a:endParaRPr lang="en-US" sz="1600" dirty="0"/>
          </a:p>
          <a:p>
            <a:r>
              <a:rPr lang="en-US" sz="1600" dirty="0"/>
              <a:t>= 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TCP ACK generation</a:t>
            </a:r>
            <a:r>
              <a:rPr lang="en-US" u="none"/>
              <a:t> </a:t>
            </a:r>
            <a:r>
              <a:rPr lang="en-US" sz="2400" u="none"/>
              <a:t>[RFC 1122, RFC 2581]</a:t>
            </a:r>
            <a:endParaRPr lang="en-US"/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464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Arial" charset="0"/>
              </a:rPr>
              <a:t>Event at Receiver</a:t>
            </a:r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in-order segment with</a:t>
            </a:r>
          </a:p>
          <a:p>
            <a:pPr algn="l"/>
            <a:r>
              <a:rPr lang="en-US" sz="1800">
                <a:latin typeface="Arial" charset="0"/>
              </a:rPr>
              <a:t>expected seq #. All data up to</a:t>
            </a:r>
          </a:p>
          <a:p>
            <a:pPr algn="l"/>
            <a:r>
              <a:rPr lang="en-US" sz="1800">
                <a:latin typeface="Arial" charset="0"/>
              </a:rPr>
              <a:t>expected seq # already ACKed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in-order segment with</a:t>
            </a:r>
          </a:p>
          <a:p>
            <a:pPr algn="l"/>
            <a:r>
              <a:rPr lang="en-US" sz="1800">
                <a:latin typeface="Arial" charset="0"/>
              </a:rPr>
              <a:t>expected seq #. One other </a:t>
            </a:r>
          </a:p>
          <a:p>
            <a:pPr algn="l"/>
            <a:r>
              <a:rPr lang="en-US" sz="1800">
                <a:latin typeface="Arial" charset="0"/>
              </a:rPr>
              <a:t>segment has ACK pending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out-of-order segment</a:t>
            </a:r>
          </a:p>
          <a:p>
            <a:pPr algn="l"/>
            <a:r>
              <a:rPr lang="en-US" sz="1800">
                <a:latin typeface="Arial" charset="0"/>
              </a:rPr>
              <a:t>higher-than-expect seq. # .</a:t>
            </a:r>
          </a:p>
          <a:p>
            <a:pPr algn="l"/>
            <a:r>
              <a:rPr lang="en-US" sz="1800">
                <a:latin typeface="Arial" charset="0"/>
              </a:rPr>
              <a:t>Gap detected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segment that </a:t>
            </a:r>
          </a:p>
          <a:p>
            <a:pPr algn="l"/>
            <a:r>
              <a:rPr lang="en-US" sz="1800">
                <a:latin typeface="Arial" charset="0"/>
              </a:rPr>
              <a:t>partially or completely fills gap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000">
              <a:latin typeface="Times New Roman" pitchFamily="18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Arial" charset="0"/>
              </a:rPr>
              <a:t>TCP Receiver action</a:t>
            </a:r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Delayed ACK. Wait up to 500ms</a:t>
            </a:r>
          </a:p>
          <a:p>
            <a:pPr algn="l"/>
            <a:r>
              <a:rPr lang="en-US" sz="1800">
                <a:latin typeface="Arial" charset="0"/>
              </a:rPr>
              <a:t>for next segment. If no next segment,</a:t>
            </a:r>
          </a:p>
          <a:p>
            <a:pPr algn="l"/>
            <a:r>
              <a:rPr lang="en-US" sz="1800">
                <a:latin typeface="Arial" charset="0"/>
              </a:rPr>
              <a:t>send ACK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Immediately send single cumulative </a:t>
            </a:r>
          </a:p>
          <a:p>
            <a:pPr algn="l"/>
            <a:r>
              <a:rPr lang="en-US" sz="1800">
                <a:latin typeface="Arial" charset="0"/>
              </a:rPr>
              <a:t>ACK, ACKing both in-order segments 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Immediately send </a:t>
            </a:r>
            <a:r>
              <a:rPr lang="en-US" sz="1800" i="1">
                <a:solidFill>
                  <a:srgbClr val="FF0000"/>
                </a:solidFill>
                <a:latin typeface="Arial" charset="0"/>
              </a:rPr>
              <a:t>duplicate ACK</a:t>
            </a:r>
            <a:r>
              <a:rPr lang="en-US" sz="1800">
                <a:latin typeface="Arial" charset="0"/>
              </a:rPr>
              <a:t>, </a:t>
            </a:r>
          </a:p>
          <a:p>
            <a:pPr algn="l"/>
            <a:r>
              <a:rPr lang="en-US" sz="1800">
                <a:latin typeface="Arial" charset="0"/>
              </a:rPr>
              <a:t>indicating seq. # of next expected byte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Immediate send ACK, provided that</a:t>
            </a:r>
          </a:p>
          <a:p>
            <a:pPr algn="l"/>
            <a:r>
              <a:rPr lang="en-US" sz="1800">
                <a:latin typeface="Arial" charset="0"/>
              </a:rPr>
              <a:t>segment starts at lower end of gap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000">
              <a:latin typeface="Times New Roman" pitchFamily="18" charset="0"/>
            </a:endParaRPr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2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 Retransmit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810000" cy="4267200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ime-out </a:t>
            </a:r>
            <a:r>
              <a:rPr lang="en-US" sz="2400" dirty="0"/>
              <a:t>period  often relatively long:</a:t>
            </a:r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ong </a:t>
            </a:r>
            <a:r>
              <a:rPr lang="en-US" sz="2000" dirty="0"/>
              <a:t>delay before resending lost packet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etect </a:t>
            </a:r>
            <a:r>
              <a:rPr lang="en-US" sz="2400" dirty="0"/>
              <a:t>lost segments via duplicate </a:t>
            </a:r>
            <a:r>
              <a:rPr lang="en-US" sz="2400" dirty="0" smtClean="0"/>
              <a:t>ACKs</a:t>
            </a:r>
            <a:endParaRPr lang="en-US" sz="2400" dirty="0"/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ender </a:t>
            </a:r>
            <a:r>
              <a:rPr lang="en-US" sz="2000" dirty="0"/>
              <a:t>often sends many segments back-to-back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segment </a:t>
            </a:r>
            <a:r>
              <a:rPr lang="en-US" sz="2000" dirty="0" smtClean="0"/>
              <a:t>lost</a:t>
            </a:r>
            <a:r>
              <a:rPr lang="en-US" sz="2000" dirty="0"/>
              <a:t>, there will likely be many duplicate ACKs for that segment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962400" cy="4648200"/>
          </a:xfrm>
        </p:spPr>
        <p:txBody>
          <a:bodyPr/>
          <a:lstStyle/>
          <a:p>
            <a:r>
              <a:rPr lang="en-US" sz="2400" dirty="0"/>
              <a:t>If sender receives 3 ACKs for same data, it assumes that segment after </a:t>
            </a:r>
            <a:r>
              <a:rPr lang="en-US" sz="2400" dirty="0" err="1"/>
              <a:t>ACKed</a:t>
            </a:r>
            <a:r>
              <a:rPr lang="en-US" sz="2400" dirty="0"/>
              <a:t> data was lost:</a:t>
            </a:r>
          </a:p>
          <a:p>
            <a:pPr lvl="1"/>
            <a:r>
              <a:rPr lang="en-US" sz="2000" u="sng" dirty="0">
                <a:solidFill>
                  <a:srgbClr val="FF0000"/>
                </a:solidFill>
              </a:rPr>
              <a:t>fast retransmit: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resend segment before timer expires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Line 3"/>
          <p:cNvSpPr>
            <a:spLocks noChangeShapeType="1"/>
          </p:cNvSpPr>
          <p:nvPr/>
        </p:nvSpPr>
        <p:spPr bwMode="auto">
          <a:xfrm>
            <a:off x="3090863" y="15398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2832100" y="7953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8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795338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2706688" y="407988"/>
            <a:ext cx="849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 rot="-5400000">
            <a:off x="2173223" y="4815652"/>
            <a:ext cx="9653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timeout</a:t>
            </a:r>
            <a:endParaRPr lang="en-US" sz="900">
              <a:latin typeface="Times New Roman" pitchFamily="18" charset="0"/>
            </a:endParaRPr>
          </a:p>
        </p:txBody>
      </p:sp>
      <p:graphicFrame>
        <p:nvGraphicFramePr>
          <p:cNvPr id="344071" name="Object 7"/>
          <p:cNvGraphicFramePr>
            <a:graphicFrameLocks noChangeAspect="1"/>
          </p:cNvGraphicFramePr>
          <p:nvPr/>
        </p:nvGraphicFramePr>
        <p:xfrm>
          <a:off x="5381625" y="81915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9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819150"/>
                        <a:ext cx="4857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267325" y="446088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>
            <a:off x="3090863" y="1768475"/>
            <a:ext cx="1757362" cy="414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3090863" y="1235075"/>
            <a:ext cx="9525" cy="437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5605463" y="1311275"/>
            <a:ext cx="22225" cy="435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 flipH="1">
            <a:off x="3078163" y="21494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2795588" y="5576888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4078" name="Line 14"/>
          <p:cNvSpPr>
            <a:spLocks noChangeShapeType="1"/>
          </p:cNvSpPr>
          <p:nvPr/>
        </p:nvSpPr>
        <p:spPr bwMode="auto">
          <a:xfrm>
            <a:off x="3090863" y="19970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9" name="Line 15"/>
          <p:cNvSpPr>
            <a:spLocks noChangeShapeType="1"/>
          </p:cNvSpPr>
          <p:nvPr/>
        </p:nvSpPr>
        <p:spPr bwMode="auto">
          <a:xfrm>
            <a:off x="3090863" y="24542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0" name="Line 16"/>
          <p:cNvSpPr>
            <a:spLocks noChangeShapeType="1"/>
          </p:cNvSpPr>
          <p:nvPr/>
        </p:nvSpPr>
        <p:spPr bwMode="auto">
          <a:xfrm>
            <a:off x="3090863" y="2225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1" name="Line 17"/>
          <p:cNvSpPr>
            <a:spLocks noChangeShapeType="1"/>
          </p:cNvSpPr>
          <p:nvPr/>
        </p:nvSpPr>
        <p:spPr bwMode="auto">
          <a:xfrm flipH="1">
            <a:off x="3090863" y="26066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2" name="Line 18"/>
          <p:cNvSpPr>
            <a:spLocks noChangeShapeType="1"/>
          </p:cNvSpPr>
          <p:nvPr/>
        </p:nvSpPr>
        <p:spPr bwMode="auto">
          <a:xfrm flipH="1">
            <a:off x="3090863" y="28352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3" name="Line 19"/>
          <p:cNvSpPr>
            <a:spLocks noChangeShapeType="1"/>
          </p:cNvSpPr>
          <p:nvPr/>
        </p:nvSpPr>
        <p:spPr bwMode="auto">
          <a:xfrm flipH="1">
            <a:off x="3090863" y="30638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4" name="Text Box 20"/>
          <p:cNvSpPr txBox="1">
            <a:spLocks noChangeArrowheads="1"/>
          </p:cNvSpPr>
          <p:nvPr/>
        </p:nvSpPr>
        <p:spPr bwMode="auto">
          <a:xfrm>
            <a:off x="4764088" y="1935163"/>
            <a:ext cx="28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4085" name="Line 21"/>
          <p:cNvSpPr>
            <a:spLocks noChangeShapeType="1"/>
          </p:cNvSpPr>
          <p:nvPr/>
        </p:nvSpPr>
        <p:spPr bwMode="auto">
          <a:xfrm flipH="1">
            <a:off x="2819400" y="2894013"/>
            <a:ext cx="11113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4086" name="Line 22"/>
          <p:cNvSpPr>
            <a:spLocks noChangeShapeType="1"/>
          </p:cNvSpPr>
          <p:nvPr/>
        </p:nvSpPr>
        <p:spPr bwMode="auto">
          <a:xfrm>
            <a:off x="2817813" y="2894013"/>
            <a:ext cx="138112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4087" name="Line 23"/>
          <p:cNvSpPr>
            <a:spLocks noChangeShapeType="1"/>
          </p:cNvSpPr>
          <p:nvPr/>
        </p:nvSpPr>
        <p:spPr bwMode="auto">
          <a:xfrm>
            <a:off x="2832100" y="5375275"/>
            <a:ext cx="1381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4088" name="Line 24"/>
          <p:cNvSpPr>
            <a:spLocks noChangeShapeType="1"/>
          </p:cNvSpPr>
          <p:nvPr/>
        </p:nvSpPr>
        <p:spPr bwMode="auto">
          <a:xfrm>
            <a:off x="3105150" y="38608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9" name="Text Box 25"/>
          <p:cNvSpPr txBox="1">
            <a:spLocks noChangeArrowheads="1"/>
          </p:cNvSpPr>
          <p:nvPr/>
        </p:nvSpPr>
        <p:spPr bwMode="auto">
          <a:xfrm rot="714405">
            <a:off x="3540125" y="3916363"/>
            <a:ext cx="2030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Arial" charset="0"/>
              </a:rPr>
              <a:t>resend seq X2</a:t>
            </a:r>
          </a:p>
        </p:txBody>
      </p:sp>
      <p:sp>
        <p:nvSpPr>
          <p:cNvPr id="344091" name="Text Box 27"/>
          <p:cNvSpPr txBox="1">
            <a:spLocks noChangeArrowheads="1"/>
          </p:cNvSpPr>
          <p:nvPr/>
        </p:nvSpPr>
        <p:spPr bwMode="auto">
          <a:xfrm>
            <a:off x="2110533" y="1354138"/>
            <a:ext cx="1039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seq # x1</a:t>
            </a:r>
          </a:p>
        </p:txBody>
      </p:sp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1993900" y="1589088"/>
            <a:ext cx="1185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/>
              <a:t>seq # x2</a:t>
            </a:r>
          </a:p>
        </p:txBody>
      </p:sp>
      <p:sp>
        <p:nvSpPr>
          <p:cNvPr id="344093" name="Text Box 29"/>
          <p:cNvSpPr txBox="1">
            <a:spLocks noChangeArrowheads="1"/>
          </p:cNvSpPr>
          <p:nvPr/>
        </p:nvSpPr>
        <p:spPr bwMode="auto">
          <a:xfrm>
            <a:off x="1979613" y="1830388"/>
            <a:ext cx="118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/>
              <a:t>seq # x3</a:t>
            </a:r>
          </a:p>
        </p:txBody>
      </p:sp>
      <p:sp>
        <p:nvSpPr>
          <p:cNvPr id="344094" name="Text Box 30"/>
          <p:cNvSpPr txBox="1">
            <a:spLocks noChangeArrowheads="1"/>
          </p:cNvSpPr>
          <p:nvPr/>
        </p:nvSpPr>
        <p:spPr bwMode="auto">
          <a:xfrm>
            <a:off x="1997075" y="2047875"/>
            <a:ext cx="1185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/>
              <a:t>seq # x4</a:t>
            </a:r>
          </a:p>
        </p:txBody>
      </p:sp>
      <p:sp>
        <p:nvSpPr>
          <p:cNvPr id="344095" name="Text Box 31"/>
          <p:cNvSpPr txBox="1">
            <a:spLocks noChangeArrowheads="1"/>
          </p:cNvSpPr>
          <p:nvPr/>
        </p:nvSpPr>
        <p:spPr bwMode="auto">
          <a:xfrm>
            <a:off x="1992313" y="2266950"/>
            <a:ext cx="118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/>
              <a:t>seq # x5</a:t>
            </a:r>
          </a:p>
        </p:txBody>
      </p:sp>
      <p:sp>
        <p:nvSpPr>
          <p:cNvPr id="344096" name="Text Box 32"/>
          <p:cNvSpPr txBox="1">
            <a:spLocks noChangeArrowheads="1"/>
          </p:cNvSpPr>
          <p:nvPr/>
        </p:nvSpPr>
        <p:spPr bwMode="auto">
          <a:xfrm>
            <a:off x="5568950" y="1931988"/>
            <a:ext cx="1185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ACK x1</a:t>
            </a:r>
          </a:p>
        </p:txBody>
      </p:sp>
      <p:sp>
        <p:nvSpPr>
          <p:cNvPr id="344097" name="Text Box 33"/>
          <p:cNvSpPr txBox="1">
            <a:spLocks noChangeArrowheads="1"/>
          </p:cNvSpPr>
          <p:nvPr/>
        </p:nvSpPr>
        <p:spPr bwMode="auto">
          <a:xfrm>
            <a:off x="5583238" y="2413000"/>
            <a:ext cx="118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ACK x1</a:t>
            </a:r>
          </a:p>
        </p:txBody>
      </p:sp>
      <p:sp>
        <p:nvSpPr>
          <p:cNvPr id="344098" name="Text Box 34"/>
          <p:cNvSpPr txBox="1">
            <a:spLocks noChangeArrowheads="1"/>
          </p:cNvSpPr>
          <p:nvPr/>
        </p:nvSpPr>
        <p:spPr bwMode="auto">
          <a:xfrm>
            <a:off x="5578475" y="2640013"/>
            <a:ext cx="1185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ACK x1</a:t>
            </a:r>
          </a:p>
        </p:txBody>
      </p:sp>
      <p:sp>
        <p:nvSpPr>
          <p:cNvPr id="344099" name="Text Box 35"/>
          <p:cNvSpPr txBox="1">
            <a:spLocks noChangeArrowheads="1"/>
          </p:cNvSpPr>
          <p:nvPr/>
        </p:nvSpPr>
        <p:spPr bwMode="auto">
          <a:xfrm>
            <a:off x="5573713" y="2844800"/>
            <a:ext cx="118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ACK x1</a:t>
            </a:r>
          </a:p>
        </p:txBody>
      </p:sp>
      <p:sp>
        <p:nvSpPr>
          <p:cNvPr id="344101" name="AutoShape 37"/>
          <p:cNvSpPr>
            <a:spLocks/>
          </p:cNvSpPr>
          <p:nvPr/>
        </p:nvSpPr>
        <p:spPr bwMode="auto">
          <a:xfrm>
            <a:off x="2944813" y="3306763"/>
            <a:ext cx="109537" cy="595312"/>
          </a:xfrm>
          <a:prstGeom prst="leftBrace">
            <a:avLst>
              <a:gd name="adj1" fmla="val 4529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4103" name="Text Box 39"/>
          <p:cNvSpPr txBox="1">
            <a:spLocks noChangeArrowheads="1"/>
          </p:cNvSpPr>
          <p:nvPr/>
        </p:nvSpPr>
        <p:spPr bwMode="auto">
          <a:xfrm>
            <a:off x="1154054" y="3171825"/>
            <a:ext cx="11224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triple</a:t>
            </a:r>
          </a:p>
          <a:p>
            <a:pPr algn="r"/>
            <a:r>
              <a:rPr lang="en-US" sz="2000"/>
              <a:t>duplicate</a:t>
            </a:r>
          </a:p>
          <a:p>
            <a:pPr algn="r"/>
            <a:r>
              <a:rPr lang="en-US" sz="2000"/>
              <a:t>ACKs</a:t>
            </a:r>
          </a:p>
        </p:txBody>
      </p:sp>
      <p:sp>
        <p:nvSpPr>
          <p:cNvPr id="344104" name="Line 40"/>
          <p:cNvSpPr>
            <a:spLocks noChangeShapeType="1"/>
          </p:cNvSpPr>
          <p:nvPr/>
        </p:nvSpPr>
        <p:spPr bwMode="auto">
          <a:xfrm flipH="1" flipV="1">
            <a:off x="2182813" y="3594100"/>
            <a:ext cx="765175" cy="111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00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 rot="5400000">
            <a:off x="6172200" y="2514600"/>
            <a:ext cx="3886200" cy="1143000"/>
          </a:xfrm>
        </p:spPr>
        <p:txBody>
          <a:bodyPr/>
          <a:lstStyle/>
          <a:p>
            <a:r>
              <a:rPr lang="en-US" dirty="0" smtClean="0"/>
              <a:t>Fast  Retransmit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61123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6112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flow control</a:t>
            </a:r>
            <a:endParaRPr lang="en-US" sz="2000"/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1295400"/>
          </a:xfrm>
        </p:spPr>
        <p:txBody>
          <a:bodyPr/>
          <a:lstStyle/>
          <a:p>
            <a:r>
              <a:rPr lang="en-US" sz="2400" dirty="0"/>
              <a:t>R</a:t>
            </a:r>
            <a:r>
              <a:rPr lang="en-US" sz="2400" dirty="0" smtClean="0"/>
              <a:t>eceive </a:t>
            </a:r>
            <a:r>
              <a:rPr lang="en-US" sz="2400" dirty="0"/>
              <a:t>side of TCP connection has a receive buffer: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3276600"/>
            <a:ext cx="3810000" cy="2895600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speed-matching service:</a:t>
            </a:r>
            <a:r>
              <a:rPr lang="en-US" sz="2400"/>
              <a:t> matching  send rate to receiving application’s drain rate</a:t>
            </a:r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609600" y="4953000"/>
            <a:ext cx="381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pp </a:t>
            </a:r>
            <a:r>
              <a:rPr lang="en-US" sz="2400" dirty="0">
                <a:latin typeface="+mn-lt"/>
              </a:rPr>
              <a:t>process may be slow at reading from buffer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81600" y="1066800"/>
            <a:ext cx="3057525" cy="1692275"/>
            <a:chOff x="564" y="803"/>
            <a:chExt cx="1926" cy="1066"/>
          </a:xfrm>
        </p:grpSpPr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4" name="Text Box 10"/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sender won’t overflow</a:t>
              </a:r>
            </a:p>
            <a:p>
              <a:r>
                <a:rPr lang="en-US" sz="2000"/>
                <a:t>receiver’s buffer by</a:t>
              </a:r>
            </a:p>
            <a:p>
              <a:r>
                <a:rPr lang="en-US" sz="2000"/>
                <a:t>transmitting too much,</a:t>
              </a:r>
            </a:p>
            <a:p>
              <a:r>
                <a:rPr lang="en-US" sz="2000"/>
                <a:t> too fast</a:t>
              </a:r>
              <a:endParaRPr lang="en-US" sz="1000">
                <a:latin typeface="Times New Roman" pitchFamily="18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04" y="803"/>
              <a:ext cx="1193" cy="288"/>
              <a:chOff x="3448" y="305"/>
              <a:chExt cx="1193" cy="288"/>
            </a:xfrm>
          </p:grpSpPr>
          <p:sp>
            <p:nvSpPr>
              <p:cNvPr id="262156" name="Rectangle 12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157" name="Text Box 13"/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1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flow control</a:t>
                </a:r>
                <a:endParaRPr lang="en-US" sz="1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31775" y="3097213"/>
            <a:ext cx="4518025" cy="1330325"/>
            <a:chOff x="192" y="1884"/>
            <a:chExt cx="2846" cy="838"/>
          </a:xfrm>
        </p:grpSpPr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923" y="1884"/>
              <a:ext cx="1433" cy="83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0" name="Line 16"/>
            <p:cNvSpPr>
              <a:spLocks noChangeShapeType="1"/>
            </p:cNvSpPr>
            <p:nvPr/>
          </p:nvSpPr>
          <p:spPr bwMode="auto">
            <a:xfrm>
              <a:off x="354" y="2292"/>
              <a:ext cx="57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2161" name="Text Box 17"/>
            <p:cNvSpPr txBox="1">
              <a:spLocks noChangeArrowheads="1"/>
            </p:cNvSpPr>
            <p:nvPr/>
          </p:nvSpPr>
          <p:spPr bwMode="auto">
            <a:xfrm>
              <a:off x="192" y="2120"/>
              <a:ext cx="649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IP</a:t>
              </a:r>
            </a:p>
            <a:p>
              <a:pPr algn="ctr"/>
              <a:r>
                <a:rPr lang="en-US" sz="1600" dirty="0" err="1"/>
                <a:t>datagrams</a:t>
              </a:r>
              <a:endParaRPr lang="en-US" sz="1600" dirty="0"/>
            </a:p>
          </p:txBody>
        </p:sp>
        <p:sp>
          <p:nvSpPr>
            <p:cNvPr id="262162" name="Rectangle 18"/>
            <p:cNvSpPr>
              <a:spLocks noChangeArrowheads="1"/>
            </p:cNvSpPr>
            <p:nvPr/>
          </p:nvSpPr>
          <p:spPr bwMode="auto">
            <a:xfrm>
              <a:off x="934" y="1892"/>
              <a:ext cx="804" cy="8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3" name="Text Box 19"/>
            <p:cNvSpPr txBox="1">
              <a:spLocks noChangeArrowheads="1"/>
            </p:cNvSpPr>
            <p:nvPr/>
          </p:nvSpPr>
          <p:spPr bwMode="auto">
            <a:xfrm>
              <a:off x="1699" y="2131"/>
              <a:ext cx="67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TCP data</a:t>
              </a:r>
            </a:p>
            <a:p>
              <a:r>
                <a:rPr lang="en-US" sz="1400"/>
                <a:t>(in buffer)</a:t>
              </a:r>
            </a:p>
          </p:txBody>
        </p:sp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900" y="2058"/>
              <a:ext cx="85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(currently)</a:t>
              </a:r>
            </a:p>
            <a:p>
              <a:r>
                <a:rPr lang="en-US" sz="1400"/>
                <a:t>unused buffer</a:t>
              </a:r>
            </a:p>
            <a:p>
              <a:r>
                <a:rPr lang="en-US" sz="1400"/>
                <a:t>space</a:t>
              </a:r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2359" y="2288"/>
              <a:ext cx="489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2166" name="Text Box 22"/>
            <p:cNvSpPr txBox="1">
              <a:spLocks noChangeArrowheads="1"/>
            </p:cNvSpPr>
            <p:nvPr/>
          </p:nvSpPr>
          <p:spPr bwMode="auto">
            <a:xfrm>
              <a:off x="2345" y="2102"/>
              <a:ext cx="69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application</a:t>
              </a:r>
            </a:p>
            <a:p>
              <a:pPr algn="ctr"/>
              <a:r>
                <a:rPr lang="en-US" sz="1600" dirty="0"/>
                <a:t>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TCP Flow </a:t>
            </a:r>
            <a:r>
              <a:rPr lang="en-US" dirty="0" smtClean="0"/>
              <a:t>Control</a:t>
            </a:r>
            <a:r>
              <a:rPr lang="en-US" dirty="0"/>
              <a:t>: </a:t>
            </a:r>
            <a:r>
              <a:rPr lang="en-US" dirty="0" smtClean="0"/>
              <a:t>How </a:t>
            </a:r>
            <a:r>
              <a:rPr lang="en-US" dirty="0"/>
              <a:t>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26317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276600"/>
            <a:ext cx="4343400" cy="2971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(suppose TCP receiver discards out-of-order segments)</a:t>
            </a:r>
          </a:p>
          <a:p>
            <a:r>
              <a:rPr lang="en-US" sz="2400" dirty="0"/>
              <a:t>unused buffer space:</a:t>
            </a:r>
            <a:endParaRPr lang="en-US" sz="2400" dirty="0">
              <a:latin typeface="Courier New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rwnd</a:t>
            </a:r>
            <a:endParaRPr lang="en-US" sz="2000" dirty="0"/>
          </a:p>
          <a:p>
            <a:pPr>
              <a:buFont typeface="ZapfDingbats" pitchFamily="82" charset="2"/>
              <a:buNone/>
            </a:pP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RcvBuffer</a:t>
            </a:r>
            <a:r>
              <a:rPr lang="en-US" sz="2000" b="1" dirty="0">
                <a:latin typeface="Courier New" pitchFamily="49" charset="0"/>
              </a:rPr>
              <a:t>-[</a:t>
            </a:r>
            <a:r>
              <a:rPr lang="en-US" sz="2000" b="1" dirty="0" err="1">
                <a:latin typeface="Courier New" pitchFamily="49" charset="0"/>
              </a:rPr>
              <a:t>LastByteRcvd</a:t>
            </a:r>
            <a:r>
              <a:rPr lang="en-US" sz="2000" b="1" dirty="0">
                <a:latin typeface="Courier New" pitchFamily="49" charset="0"/>
              </a:rPr>
              <a:t> - </a:t>
            </a:r>
            <a:r>
              <a:rPr lang="en-US" sz="2000" b="1" dirty="0" err="1">
                <a:latin typeface="Courier New" pitchFamily="49" charset="0"/>
              </a:rPr>
              <a:t>LastByteRead</a:t>
            </a:r>
            <a:r>
              <a:rPr lang="en-US" sz="2000" b="1" dirty="0">
                <a:latin typeface="Courier New" pitchFamily="49" charset="0"/>
              </a:rPr>
              <a:t>]</a:t>
            </a:r>
          </a:p>
        </p:txBody>
      </p:sp>
      <p:sp>
        <p:nvSpPr>
          <p:cNvPr id="263172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47800"/>
            <a:ext cx="3886200" cy="4648200"/>
          </a:xfrm>
        </p:spPr>
        <p:txBody>
          <a:bodyPr/>
          <a:lstStyle/>
          <a:p>
            <a:r>
              <a:rPr lang="en-US" sz="2400" dirty="0"/>
              <a:t>R</a:t>
            </a:r>
            <a:r>
              <a:rPr lang="en-US" sz="2400" dirty="0" smtClean="0"/>
              <a:t>eceiver</a:t>
            </a:r>
            <a:r>
              <a:rPr lang="en-US" sz="2400" dirty="0"/>
              <a:t>: advertises unused buffer space by including </a:t>
            </a:r>
            <a:r>
              <a:rPr lang="en-US" sz="2000" dirty="0" err="1">
                <a:latin typeface="Courier" pitchFamily="49" charset="0"/>
              </a:rPr>
              <a:t>rwnd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400" dirty="0"/>
              <a:t>value in segment header</a:t>
            </a:r>
          </a:p>
          <a:p>
            <a:r>
              <a:rPr lang="en-US" sz="2400" dirty="0"/>
              <a:t>sender: limits # of </a:t>
            </a:r>
            <a:r>
              <a:rPr lang="en-US" sz="2400" dirty="0" err="1"/>
              <a:t>unACKed</a:t>
            </a:r>
            <a:r>
              <a:rPr lang="en-US" sz="2400" dirty="0"/>
              <a:t> bytes to </a:t>
            </a:r>
            <a:r>
              <a:rPr lang="en-US" sz="2000" dirty="0" err="1">
                <a:latin typeface="Courier New" pitchFamily="49" charset="0"/>
              </a:rPr>
              <a:t>rwnd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/>
              <a:t>guarantees receiver’s buffer doesn’t overflow</a:t>
            </a:r>
            <a:endParaRPr lang="en-US" sz="2000" dirty="0">
              <a:latin typeface="Courier New" pitchFamily="49" charset="0"/>
            </a:endParaRPr>
          </a:p>
        </p:txBody>
      </p:sp>
      <p:grpSp>
        <p:nvGrpSpPr>
          <p:cNvPr id="2" name="Group 1046"/>
          <p:cNvGrpSpPr>
            <a:grpSpLocks/>
          </p:cNvGrpSpPr>
          <p:nvPr/>
        </p:nvGrpSpPr>
        <p:grpSpPr bwMode="auto">
          <a:xfrm>
            <a:off x="390525" y="1289050"/>
            <a:ext cx="4629150" cy="1870075"/>
            <a:chOff x="3073" y="2935"/>
            <a:chExt cx="2916" cy="1178"/>
          </a:xfrm>
        </p:grpSpPr>
        <p:sp>
          <p:nvSpPr>
            <p:cNvPr id="263174" name="Rectangle 1030"/>
            <p:cNvSpPr>
              <a:spLocks noChangeArrowheads="1"/>
            </p:cNvSpPr>
            <p:nvPr/>
          </p:nvSpPr>
          <p:spPr bwMode="auto">
            <a:xfrm>
              <a:off x="3804" y="2935"/>
              <a:ext cx="1433" cy="83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5" name="Line 1031"/>
            <p:cNvSpPr>
              <a:spLocks noChangeShapeType="1"/>
            </p:cNvSpPr>
            <p:nvPr/>
          </p:nvSpPr>
          <p:spPr bwMode="auto">
            <a:xfrm>
              <a:off x="3235" y="3343"/>
              <a:ext cx="57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76" name="Text Box 1032"/>
            <p:cNvSpPr txBox="1">
              <a:spLocks noChangeArrowheads="1"/>
            </p:cNvSpPr>
            <p:nvPr/>
          </p:nvSpPr>
          <p:spPr bwMode="auto">
            <a:xfrm>
              <a:off x="3073" y="3171"/>
              <a:ext cx="714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IP</a:t>
              </a:r>
            </a:p>
            <a:p>
              <a:pPr algn="ctr"/>
              <a:r>
                <a:rPr lang="en-US" sz="1800" dirty="0" err="1"/>
                <a:t>datagrams</a:t>
              </a:r>
              <a:endParaRPr lang="en-US" sz="1800" dirty="0"/>
            </a:p>
          </p:txBody>
        </p:sp>
        <p:sp>
          <p:nvSpPr>
            <p:cNvPr id="263177" name="Rectangle 1033"/>
            <p:cNvSpPr>
              <a:spLocks noChangeArrowheads="1"/>
            </p:cNvSpPr>
            <p:nvPr/>
          </p:nvSpPr>
          <p:spPr bwMode="auto">
            <a:xfrm>
              <a:off x="3815" y="2943"/>
              <a:ext cx="804" cy="8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8" name="Text Box 1034"/>
            <p:cNvSpPr txBox="1">
              <a:spLocks noChangeArrowheads="1"/>
            </p:cNvSpPr>
            <p:nvPr/>
          </p:nvSpPr>
          <p:spPr bwMode="auto">
            <a:xfrm>
              <a:off x="4580" y="3182"/>
              <a:ext cx="67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TCP data</a:t>
              </a:r>
            </a:p>
            <a:p>
              <a:r>
                <a:rPr lang="en-US" sz="1400"/>
                <a:t>(in buffer)</a:t>
              </a:r>
            </a:p>
          </p:txBody>
        </p:sp>
        <p:sp>
          <p:nvSpPr>
            <p:cNvPr id="263179" name="Text Box 1035"/>
            <p:cNvSpPr txBox="1">
              <a:spLocks noChangeArrowheads="1"/>
            </p:cNvSpPr>
            <p:nvPr/>
          </p:nvSpPr>
          <p:spPr bwMode="auto">
            <a:xfrm>
              <a:off x="3781" y="3109"/>
              <a:ext cx="85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(currently)</a:t>
              </a:r>
            </a:p>
            <a:p>
              <a:r>
                <a:rPr lang="en-US" sz="1400"/>
                <a:t>unused buffer</a:t>
              </a:r>
            </a:p>
            <a:p>
              <a:r>
                <a:rPr lang="en-US" sz="1400"/>
                <a:t>space</a:t>
              </a:r>
            </a:p>
          </p:txBody>
        </p:sp>
        <p:sp>
          <p:nvSpPr>
            <p:cNvPr id="263181" name="Line 1037"/>
            <p:cNvSpPr>
              <a:spLocks noChangeShapeType="1"/>
            </p:cNvSpPr>
            <p:nvPr/>
          </p:nvSpPr>
          <p:spPr bwMode="auto">
            <a:xfrm>
              <a:off x="5240" y="3339"/>
              <a:ext cx="489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82" name="Text Box 1038"/>
            <p:cNvSpPr txBox="1">
              <a:spLocks noChangeArrowheads="1"/>
            </p:cNvSpPr>
            <p:nvPr/>
          </p:nvSpPr>
          <p:spPr bwMode="auto">
            <a:xfrm>
              <a:off x="5296" y="3153"/>
              <a:ext cx="69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application</a:t>
              </a:r>
            </a:p>
            <a:p>
              <a:pPr algn="r"/>
              <a:r>
                <a:rPr lang="en-US" sz="1600" dirty="0"/>
                <a:t>process</a:t>
              </a:r>
            </a:p>
          </p:txBody>
        </p:sp>
        <p:sp>
          <p:nvSpPr>
            <p:cNvPr id="263183" name="Text Box 1039"/>
            <p:cNvSpPr txBox="1">
              <a:spLocks noChangeArrowheads="1"/>
            </p:cNvSpPr>
            <p:nvPr/>
          </p:nvSpPr>
          <p:spPr bwMode="auto">
            <a:xfrm>
              <a:off x="4016" y="3786"/>
              <a:ext cx="3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rwnd</a:t>
              </a:r>
            </a:p>
          </p:txBody>
        </p:sp>
        <p:sp>
          <p:nvSpPr>
            <p:cNvPr id="263184" name="Line 1040"/>
            <p:cNvSpPr>
              <a:spLocks noChangeShapeType="1"/>
            </p:cNvSpPr>
            <p:nvPr/>
          </p:nvSpPr>
          <p:spPr bwMode="auto">
            <a:xfrm>
              <a:off x="4359" y="3888"/>
              <a:ext cx="23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85" name="Line 1041"/>
            <p:cNvSpPr>
              <a:spLocks noChangeShapeType="1"/>
            </p:cNvSpPr>
            <p:nvPr/>
          </p:nvSpPr>
          <p:spPr bwMode="auto">
            <a:xfrm flipH="1">
              <a:off x="3819" y="3888"/>
              <a:ext cx="19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86" name="Text Box 1042"/>
            <p:cNvSpPr txBox="1">
              <a:spLocks noChangeArrowheads="1"/>
            </p:cNvSpPr>
            <p:nvPr/>
          </p:nvSpPr>
          <p:spPr bwMode="auto">
            <a:xfrm>
              <a:off x="4196" y="3921"/>
              <a:ext cx="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RcvBuffer</a:t>
              </a:r>
            </a:p>
          </p:txBody>
        </p:sp>
        <p:sp>
          <p:nvSpPr>
            <p:cNvPr id="263187" name="Line 1043"/>
            <p:cNvSpPr>
              <a:spLocks noChangeShapeType="1"/>
            </p:cNvSpPr>
            <p:nvPr/>
          </p:nvSpPr>
          <p:spPr bwMode="auto">
            <a:xfrm flipV="1">
              <a:off x="4839" y="4014"/>
              <a:ext cx="381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189" name="Line 1045"/>
            <p:cNvSpPr>
              <a:spLocks noChangeShapeType="1"/>
            </p:cNvSpPr>
            <p:nvPr/>
          </p:nvSpPr>
          <p:spPr bwMode="auto">
            <a:xfrm flipH="1" flipV="1">
              <a:off x="3825" y="4014"/>
              <a:ext cx="387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  <a:endParaRPr lang="en-US" sz="2000" b="1"/>
          </a:p>
          <a:p>
            <a:pPr lvl="1"/>
            <a:r>
              <a:rPr lang="en-US" sz="2000">
                <a:solidFill>
                  <a:srgbClr val="FF0000"/>
                </a:solidFill>
              </a:rPr>
              <a:t>connection management</a:t>
            </a:r>
            <a:endParaRPr lang="en-US" sz="2000"/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95350"/>
          </a:xfrm>
        </p:spPr>
        <p:txBody>
          <a:bodyPr/>
          <a:lstStyle/>
          <a:p>
            <a:r>
              <a:rPr lang="en-US" sz="3200"/>
              <a:t>TCP Connection Management</a:t>
            </a: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144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Recall:</a:t>
            </a:r>
            <a:r>
              <a:rPr lang="en-US" sz="2400" dirty="0"/>
              <a:t> </a:t>
            </a:r>
            <a:r>
              <a:rPr lang="en-US" sz="2000" dirty="0"/>
              <a:t>TCP sender, receiver establish “connection” before exchanging data segments</a:t>
            </a:r>
          </a:p>
          <a:p>
            <a:r>
              <a:rPr lang="en-US" sz="2000" dirty="0"/>
              <a:t>initialize TCP variables:</a:t>
            </a:r>
            <a:endParaRPr lang="en-US" sz="2400" dirty="0"/>
          </a:p>
          <a:p>
            <a:pPr lvl="1"/>
            <a:r>
              <a:rPr lang="en-US" sz="2000" dirty="0"/>
              <a:t>seq. #s</a:t>
            </a:r>
          </a:p>
          <a:p>
            <a:pPr lvl="1"/>
            <a:r>
              <a:rPr lang="en-US" sz="2000" dirty="0"/>
              <a:t>buffers, flow control info (e.g. </a:t>
            </a:r>
            <a:r>
              <a:rPr lang="en-US" sz="2000" b="1" dirty="0" err="1" smtClean="0">
                <a:latin typeface="Courier New" pitchFamily="49" charset="0"/>
              </a:rPr>
              <a:t>RcvWindow</a:t>
            </a:r>
            <a:r>
              <a:rPr lang="en-US" sz="2000" dirty="0" smtClean="0"/>
              <a:t>)</a:t>
            </a:r>
          </a:p>
          <a:p>
            <a:r>
              <a:rPr lang="en-US" sz="2000" i="1" dirty="0" smtClean="0">
                <a:solidFill>
                  <a:srgbClr val="009900"/>
                </a:solidFill>
              </a:rPr>
              <a:t>client</a:t>
            </a:r>
            <a:r>
              <a:rPr lang="en-US" sz="2000" i="1" dirty="0" smtClean="0"/>
              <a:t>:</a:t>
            </a:r>
            <a:r>
              <a:rPr lang="en-US" sz="2000" dirty="0" smtClean="0"/>
              <a:t> connection initiator</a:t>
            </a:r>
          </a:p>
          <a:p>
            <a:pPr>
              <a:buFont typeface="ZapfDingbats" pitchFamily="82" charset="2"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Socket </a:t>
            </a:r>
            <a:r>
              <a:rPr lang="en-US" sz="1600" b="1" dirty="0" err="1">
                <a:latin typeface="Courier New" pitchFamily="49" charset="0"/>
              </a:rPr>
              <a:t>clientSocket</a:t>
            </a:r>
            <a:r>
              <a:rPr lang="en-US" sz="1600" b="1" dirty="0">
                <a:latin typeface="Courier New" pitchFamily="49" charset="0"/>
              </a:rPr>
              <a:t> = new   </a:t>
            </a:r>
            <a:r>
              <a:rPr lang="en-US" sz="1600" b="1" dirty="0" smtClean="0">
                <a:latin typeface="Courier New" pitchFamily="49" charset="0"/>
              </a:rPr>
              <a:t>Socket(“hostname”, port#);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000" i="1" dirty="0">
                <a:solidFill>
                  <a:srgbClr val="009900"/>
                </a:solidFill>
              </a:rPr>
              <a:t>server</a:t>
            </a:r>
            <a:r>
              <a:rPr lang="en-US" sz="2000" i="1" dirty="0"/>
              <a:t>:</a:t>
            </a:r>
            <a:r>
              <a:rPr lang="en-US" sz="2000" dirty="0"/>
              <a:t> contacted by client</a:t>
            </a:r>
          </a:p>
          <a:p>
            <a:pPr>
              <a:buFont typeface="ZapfDingbats" pitchFamily="82" charset="2"/>
              <a:buNone/>
            </a:pPr>
            <a:r>
              <a:rPr lang="en-US" sz="1600" b="1" dirty="0">
                <a:latin typeface="Courier New" pitchFamily="49" charset="0"/>
              </a:rPr>
              <a:t>  Socket </a:t>
            </a:r>
            <a:r>
              <a:rPr lang="en-US" sz="1600" b="1" dirty="0" err="1">
                <a:latin typeface="Courier New" pitchFamily="49" charset="0"/>
              </a:rPr>
              <a:t>connectionSocket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welcomeSocket.accept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en-US" sz="1600" dirty="0">
              <a:latin typeface="Arial" charset="0"/>
            </a:endParaRP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838200"/>
            <a:ext cx="4114800" cy="50482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Three way handshake:</a:t>
            </a:r>
            <a:endParaRPr lang="en-US" sz="2400" dirty="0"/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Step 1:</a:t>
            </a:r>
            <a:r>
              <a:rPr lang="en-US" sz="2400" dirty="0"/>
              <a:t> </a:t>
            </a:r>
            <a:r>
              <a:rPr lang="en-US" sz="2000" dirty="0"/>
              <a:t>client host sends TCP </a:t>
            </a:r>
            <a:r>
              <a:rPr lang="en-US" sz="2000" dirty="0">
                <a:solidFill>
                  <a:srgbClr val="009900"/>
                </a:solidFill>
              </a:rPr>
              <a:t>SYN</a:t>
            </a:r>
            <a:r>
              <a:rPr lang="en-US" sz="2000" dirty="0"/>
              <a:t> segment to server</a:t>
            </a:r>
          </a:p>
          <a:p>
            <a:pPr lvl="1"/>
            <a:r>
              <a:rPr lang="en-US" sz="2000" dirty="0"/>
              <a:t>specifies initial </a:t>
            </a:r>
            <a:r>
              <a:rPr lang="en-US" sz="2000" dirty="0" err="1"/>
              <a:t>seq</a:t>
            </a:r>
            <a:r>
              <a:rPr lang="en-US" sz="2000" dirty="0"/>
              <a:t> #</a:t>
            </a:r>
          </a:p>
          <a:p>
            <a:pPr lvl="1"/>
            <a:r>
              <a:rPr lang="en-US" sz="2000" dirty="0"/>
              <a:t>no data</a:t>
            </a:r>
          </a:p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Step 2:</a:t>
            </a:r>
            <a:r>
              <a:rPr lang="en-US" sz="2400" dirty="0"/>
              <a:t> </a:t>
            </a:r>
            <a:r>
              <a:rPr lang="en-US" sz="2000" dirty="0"/>
              <a:t>server host receives </a:t>
            </a:r>
            <a:r>
              <a:rPr lang="en-US" sz="2000" dirty="0">
                <a:solidFill>
                  <a:srgbClr val="009900"/>
                </a:solidFill>
              </a:rPr>
              <a:t>SYN</a:t>
            </a:r>
            <a:r>
              <a:rPr lang="en-US" sz="2000" dirty="0"/>
              <a:t>, replies with </a:t>
            </a:r>
            <a:r>
              <a:rPr lang="en-US" sz="2000" dirty="0">
                <a:solidFill>
                  <a:srgbClr val="009900"/>
                </a:solidFill>
              </a:rPr>
              <a:t>SYNACK</a:t>
            </a:r>
            <a:r>
              <a:rPr lang="en-US" sz="2000" dirty="0"/>
              <a:t> segment</a:t>
            </a:r>
          </a:p>
          <a:p>
            <a:pPr lvl="1">
              <a:spcBef>
                <a:spcPct val="40000"/>
              </a:spcBef>
            </a:pPr>
            <a:r>
              <a:rPr lang="en-US" sz="2000" dirty="0"/>
              <a:t>server allocates buffers</a:t>
            </a:r>
          </a:p>
          <a:p>
            <a:pPr lvl="1"/>
            <a:r>
              <a:rPr lang="en-US" sz="2000" dirty="0"/>
              <a:t>specifies server initial seq. #</a:t>
            </a:r>
          </a:p>
          <a:p>
            <a:pPr>
              <a:buFont typeface="ZapfDingbats" pitchFamily="8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Step 3:</a:t>
            </a:r>
            <a:r>
              <a:rPr lang="en-US" sz="2000" dirty="0"/>
              <a:t> client receives </a:t>
            </a:r>
            <a:r>
              <a:rPr lang="en-US" sz="2000" dirty="0">
                <a:solidFill>
                  <a:srgbClr val="009900"/>
                </a:solidFill>
              </a:rPr>
              <a:t>SYNACK</a:t>
            </a:r>
            <a:r>
              <a:rPr lang="en-US" sz="2000" dirty="0"/>
              <a:t>, replies with </a:t>
            </a:r>
            <a:r>
              <a:rPr lang="en-US" sz="2000" dirty="0">
                <a:solidFill>
                  <a:srgbClr val="009900"/>
                </a:solidFill>
              </a:rPr>
              <a:t>ACK</a:t>
            </a:r>
            <a:r>
              <a:rPr lang="en-US" sz="2000" dirty="0"/>
              <a:t> segment, which may contain data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>
                <a:solidFill>
                  <a:srgbClr val="FF0000"/>
                </a:solidFill>
              </a:rPr>
              <a:t>3.3 Connectionless transport: UDP</a:t>
            </a:r>
            <a:endParaRPr lang="en-US" sz="2400"/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sz="3200"/>
              <a:t>TCP Connection Management (cont.)</a:t>
            </a: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3457575"/>
          </a:xfrm>
        </p:spPr>
        <p:txBody>
          <a:bodyPr/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Closing a connection: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000" dirty="0"/>
              <a:t>client closes socket: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clientSocket.close</a:t>
            </a:r>
            <a:r>
              <a:rPr lang="en-US" sz="2000" b="1" dirty="0">
                <a:latin typeface="Courier New" pitchFamily="49" charset="0"/>
              </a:rPr>
              <a:t>();</a:t>
            </a:r>
            <a:r>
              <a:rPr lang="en-US" sz="1800" dirty="0">
                <a:latin typeface="Arial" charset="0"/>
              </a:rPr>
              <a:t> </a:t>
            </a:r>
            <a:endParaRPr lang="en-US" sz="2400" u="sng" dirty="0">
              <a:solidFill>
                <a:srgbClr val="FF0000"/>
              </a:solidFill>
            </a:endParaRP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Step 1: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client</a:t>
            </a:r>
            <a:r>
              <a:rPr lang="en-US" sz="2000" dirty="0"/>
              <a:t> end system sends TCP </a:t>
            </a:r>
            <a:r>
              <a:rPr lang="en-US" sz="2000" dirty="0">
                <a:solidFill>
                  <a:srgbClr val="009900"/>
                </a:solidFill>
              </a:rPr>
              <a:t>FIN</a:t>
            </a:r>
            <a:r>
              <a:rPr lang="en-US" sz="2000" dirty="0"/>
              <a:t> control segment to server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Step 2: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server</a:t>
            </a:r>
            <a:r>
              <a:rPr lang="en-US" sz="2000" dirty="0"/>
              <a:t> receives </a:t>
            </a:r>
            <a:r>
              <a:rPr lang="en-US" sz="2000" dirty="0">
                <a:solidFill>
                  <a:srgbClr val="009900"/>
                </a:solidFill>
              </a:rPr>
              <a:t>FIN</a:t>
            </a:r>
            <a:r>
              <a:rPr lang="en-US" sz="2000" dirty="0"/>
              <a:t>, replies with ACK. Closes connection, sends </a:t>
            </a:r>
            <a:r>
              <a:rPr lang="en-US" sz="2000" dirty="0">
                <a:solidFill>
                  <a:srgbClr val="009900"/>
                </a:solidFill>
              </a:rPr>
              <a:t>FIN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18000" y="1731963"/>
            <a:ext cx="4254500" cy="4186237"/>
            <a:chOff x="2720" y="1091"/>
            <a:chExt cx="2680" cy="2637"/>
          </a:xfrm>
        </p:grpSpPr>
        <p:sp>
          <p:nvSpPr>
            <p:cNvPr id="197637" name="Line 5"/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7638" name="Object 6"/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42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091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39" name="Text Box 7"/>
            <p:cNvSpPr txBox="1">
              <a:spLocks noChangeArrowheads="1"/>
            </p:cNvSpPr>
            <p:nvPr/>
          </p:nvSpPr>
          <p:spPr bwMode="auto">
            <a:xfrm>
              <a:off x="3437" y="1091"/>
              <a:ext cx="4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client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FIN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197641" name="Object 9"/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43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097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4363" y="1103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server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7" name="Text Box 15"/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ACK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7648" name="Text Box 16"/>
            <p:cNvSpPr txBox="1">
              <a:spLocks noChangeArrowheads="1"/>
            </p:cNvSpPr>
            <p:nvPr/>
          </p:nvSpPr>
          <p:spPr bwMode="auto">
            <a:xfrm rot="706751">
              <a:off x="4010" y="2799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ACK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0" name="Text Box 18"/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FIN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2" name="Text Box 20"/>
            <p:cNvSpPr txBox="1">
              <a:spLocks noChangeArrowheads="1"/>
            </p:cNvSpPr>
            <p:nvPr/>
          </p:nvSpPr>
          <p:spPr bwMode="auto">
            <a:xfrm>
              <a:off x="2930" y="138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close</a:t>
              </a:r>
            </a:p>
          </p:txBody>
        </p:sp>
        <p:sp>
          <p:nvSpPr>
            <p:cNvPr id="197653" name="Text Box 21"/>
            <p:cNvSpPr txBox="1">
              <a:spLocks noChangeArrowheads="1"/>
            </p:cNvSpPr>
            <p:nvPr/>
          </p:nvSpPr>
          <p:spPr bwMode="auto">
            <a:xfrm>
              <a:off x="4946" y="210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close</a:t>
              </a:r>
            </a:p>
          </p:txBody>
        </p:sp>
        <p:sp>
          <p:nvSpPr>
            <p:cNvPr id="197654" name="Text Box 22"/>
            <p:cNvSpPr txBox="1">
              <a:spLocks noChangeArrowheads="1"/>
            </p:cNvSpPr>
            <p:nvPr/>
          </p:nvSpPr>
          <p:spPr bwMode="auto">
            <a:xfrm>
              <a:off x="2720" y="3497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closed</a:t>
              </a:r>
            </a:p>
          </p:txBody>
        </p:sp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 rot="-5400000">
              <a:off x="2759" y="3026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timed wait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sz="3200"/>
              <a:t>TCP Connection Management (cont.)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3457575"/>
          </a:xfrm>
        </p:spPr>
        <p:txBody>
          <a:bodyPr/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Step 3: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client</a:t>
            </a:r>
            <a:r>
              <a:rPr lang="en-US" sz="2000" dirty="0"/>
              <a:t> receives </a:t>
            </a:r>
            <a:r>
              <a:rPr lang="en-US" sz="2000" dirty="0">
                <a:solidFill>
                  <a:srgbClr val="009900"/>
                </a:solidFill>
              </a:rPr>
              <a:t>FIN</a:t>
            </a:r>
            <a:r>
              <a:rPr lang="en-US" sz="2000" dirty="0"/>
              <a:t>, replies with ACK. 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Enters “timed wait” - will respond with ACK to received </a:t>
            </a:r>
            <a:r>
              <a:rPr lang="en-US" sz="2000" dirty="0">
                <a:solidFill>
                  <a:srgbClr val="009900"/>
                </a:solidFill>
              </a:rPr>
              <a:t>FINs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Step 4: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server</a:t>
            </a:r>
            <a:r>
              <a:rPr lang="en-US" sz="2000" dirty="0"/>
              <a:t>, receives ACK.  Connection closed. </a:t>
            </a:r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>
            <a:off x="5391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4978400" y="1731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6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731963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456238" y="1731963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client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 rot="706751">
            <a:off x="6481763" y="244157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7635875" y="1741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7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741488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6926263" y="1751013"/>
            <a:ext cx="800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server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8666" name="Line 10"/>
          <p:cNvSpPr>
            <a:spLocks noChangeShapeType="1"/>
          </p:cNvSpPr>
          <p:nvPr/>
        </p:nvSpPr>
        <p:spPr bwMode="auto">
          <a:xfrm>
            <a:off x="5400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 flipH="1">
            <a:off x="5229225" y="4295775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H="1">
            <a:off x="7924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 flipH="1">
            <a:off x="5362575" y="313372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 rot="-926867">
            <a:off x="5241925" y="3228975"/>
            <a:ext cx="2732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 rot="706751">
            <a:off x="6365875" y="4443413"/>
            <a:ext cx="550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ACK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H="1">
            <a:off x="5410200" y="35433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 rot="-926867">
            <a:off x="5289550" y="3638550"/>
            <a:ext cx="2732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>
            <a:off x="5381625" y="2324100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5" name="Text Box 19"/>
          <p:cNvSpPr txBox="1">
            <a:spLocks noChangeArrowheads="1"/>
          </p:cNvSpPr>
          <p:nvPr/>
        </p:nvSpPr>
        <p:spPr bwMode="auto">
          <a:xfrm>
            <a:off x="4505325" y="2203450"/>
            <a:ext cx="898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closing</a:t>
            </a: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7877175" y="3327400"/>
            <a:ext cx="898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closing</a:t>
            </a:r>
          </a:p>
        </p:txBody>
      </p:sp>
      <p:sp>
        <p:nvSpPr>
          <p:cNvPr id="198677" name="Text Box 21"/>
          <p:cNvSpPr txBox="1">
            <a:spLocks noChangeArrowheads="1"/>
          </p:cNvSpPr>
          <p:nvPr/>
        </p:nvSpPr>
        <p:spPr bwMode="auto">
          <a:xfrm>
            <a:off x="4318000" y="5551488"/>
            <a:ext cx="85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closed</a:t>
            </a:r>
          </a:p>
        </p:txBody>
      </p:sp>
      <p:sp>
        <p:nvSpPr>
          <p:cNvPr id="198678" name="Line 22"/>
          <p:cNvSpPr>
            <a:spLocks noChangeShapeType="1"/>
          </p:cNvSpPr>
          <p:nvPr/>
        </p:nvSpPr>
        <p:spPr bwMode="auto">
          <a:xfrm>
            <a:off x="5124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9" name="Line 23"/>
          <p:cNvSpPr>
            <a:spLocks noChangeShapeType="1"/>
          </p:cNvSpPr>
          <p:nvPr/>
        </p:nvSpPr>
        <p:spPr bwMode="auto">
          <a:xfrm>
            <a:off x="5138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 rot="-5400000">
            <a:off x="4379119" y="4804569"/>
            <a:ext cx="1308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timed wait</a:t>
            </a:r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7880350" y="4808538"/>
            <a:ext cx="85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3-</a:t>
            </a:r>
            <a:fld id="{93533528-268A-44EA-A8C0-006A08420D44}" type="slidenum">
              <a:rPr lang="en-US"/>
              <a:pPr/>
              <a:t>82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33350"/>
            <a:ext cx="7772400" cy="1143000"/>
          </a:xfrm>
        </p:spPr>
        <p:txBody>
          <a:bodyPr/>
          <a:lstStyle/>
          <a:p>
            <a:r>
              <a:rPr lang="en-US" sz="3600" dirty="0"/>
              <a:t>TCP Connection Management (</a:t>
            </a:r>
            <a:r>
              <a:rPr lang="en-US" sz="3600" dirty="0" smtClean="0"/>
              <a:t>cont.)</a:t>
            </a:r>
            <a:endParaRPr lang="en-US" dirty="0"/>
          </a:p>
        </p:txBody>
      </p:sp>
      <p:pic>
        <p:nvPicPr>
          <p:cNvPr id="199683" name="Picture 3" descr="transCl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82688"/>
            <a:ext cx="4848225" cy="2605087"/>
          </a:xfrm>
          <a:prstGeom prst="rect">
            <a:avLst/>
          </a:prstGeom>
          <a:noFill/>
        </p:spPr>
      </p:pic>
      <p:pic>
        <p:nvPicPr>
          <p:cNvPr id="199684" name="Picture 4" descr="transServ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2225" y="3551238"/>
            <a:ext cx="4702175" cy="2794000"/>
          </a:xfrm>
          <a:prstGeom prst="rect">
            <a:avLst/>
          </a:prstGeom>
          <a:noFill/>
        </p:spPr>
      </p:pic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474663" y="3808413"/>
            <a:ext cx="1381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TCP client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6799263" y="2722563"/>
            <a:ext cx="148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TCP server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>
                <a:solidFill>
                  <a:srgbClr val="FF0000"/>
                </a:solidFill>
              </a:rPr>
              <a:t>3.6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Principles of congestion control</a:t>
            </a:r>
            <a:endParaRPr lang="en-US" sz="2400"/>
          </a:p>
          <a:p>
            <a:r>
              <a:rPr lang="en-US" sz="2400"/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Principles of Congestion Control</a:t>
            </a:r>
            <a:endParaRPr 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866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</a:rPr>
              <a:t>Congestion: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nformally</a:t>
            </a:r>
            <a:r>
              <a:rPr lang="en-US" sz="2400" dirty="0"/>
              <a:t>: “too many sources sending too much data too fast for </a:t>
            </a:r>
            <a:r>
              <a:rPr lang="en-US" sz="2400" i="1" dirty="0">
                <a:solidFill>
                  <a:schemeClr val="accent2"/>
                </a:solidFill>
              </a:rPr>
              <a:t>network</a:t>
            </a:r>
            <a:r>
              <a:rPr lang="en-US" sz="2400" dirty="0"/>
              <a:t> to handle”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ifferent </a:t>
            </a:r>
            <a:r>
              <a:rPr lang="en-US" sz="2400" dirty="0"/>
              <a:t>from flow control!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anifestations</a:t>
            </a:r>
            <a:r>
              <a:rPr lang="en-US" sz="2400" dirty="0"/>
              <a:t>:</a:t>
            </a:r>
          </a:p>
          <a:p>
            <a:pPr lvl="1"/>
            <a:r>
              <a:rPr lang="en-US" dirty="0" smtClean="0"/>
              <a:t>Lost </a:t>
            </a:r>
            <a:r>
              <a:rPr lang="en-US" dirty="0"/>
              <a:t>packets (buffer overflow at routers)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</a:t>
            </a:r>
            <a:r>
              <a:rPr lang="en-US" dirty="0"/>
              <a:t>delays (</a:t>
            </a:r>
            <a:r>
              <a:rPr lang="en-US" dirty="0" err="1"/>
              <a:t>queueing</a:t>
            </a:r>
            <a:r>
              <a:rPr lang="en-US" dirty="0"/>
              <a:t> in router buffers)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 “top-10” </a:t>
            </a:r>
            <a:r>
              <a:rPr lang="en-US" sz="2400" dirty="0"/>
              <a:t>problem!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sz="3200" dirty="0"/>
              <a:t>Causes/costs of </a:t>
            </a:r>
            <a:r>
              <a:rPr lang="en-US" sz="3200" dirty="0" smtClean="0"/>
              <a:t>Congestion</a:t>
            </a:r>
            <a:r>
              <a:rPr lang="en-US" sz="3200" dirty="0"/>
              <a:t>: </a:t>
            </a:r>
            <a:r>
              <a:rPr lang="en-US" sz="3200" dirty="0" smtClean="0"/>
              <a:t>Scenario </a:t>
            </a:r>
            <a:r>
              <a:rPr lang="en-US" sz="3200" dirty="0"/>
              <a:t>1</a:t>
            </a:r>
            <a:r>
              <a:rPr lang="en-US" dirty="0"/>
              <a:t>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2943225" cy="4648200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wo </a:t>
            </a:r>
            <a:r>
              <a:rPr lang="en-US" sz="2400" dirty="0"/>
              <a:t>senders, two receivers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router, infinite buffers 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 </a:t>
            </a:r>
            <a:r>
              <a:rPr lang="en-US" sz="2400" dirty="0"/>
              <a:t>retransmission</a:t>
            </a:r>
          </a:p>
          <a:p>
            <a:endParaRPr lang="en-US" sz="2400" dirty="0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5050" y="4019550"/>
            <a:ext cx="2790825" cy="2038350"/>
          </a:xfrm>
        </p:spPr>
        <p:txBody>
          <a:bodyPr/>
          <a:lstStyle/>
          <a:p>
            <a:r>
              <a:rPr lang="en-US" sz="2400" dirty="0"/>
              <a:t>L</a:t>
            </a:r>
            <a:r>
              <a:rPr lang="en-US" sz="2400" dirty="0" smtClean="0"/>
              <a:t>arge </a:t>
            </a:r>
            <a:r>
              <a:rPr lang="en-US" sz="2400" dirty="0"/>
              <a:t>delays when congested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aximum </a:t>
            </a:r>
            <a:r>
              <a:rPr lang="en-US" sz="2400" dirty="0"/>
              <a:t>achievable throughput</a:t>
            </a:r>
          </a:p>
        </p:txBody>
      </p:sp>
      <p:pic>
        <p:nvPicPr>
          <p:cNvPr id="201734" name="Picture 6" descr="congestion_perf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4057650"/>
            <a:ext cx="5883275" cy="2146300"/>
          </a:xfrm>
          <a:prstGeom prst="rect">
            <a:avLst/>
          </a:prstGeom>
          <a:noFill/>
        </p:spPr>
      </p:pic>
      <p:grpSp>
        <p:nvGrpSpPr>
          <p:cNvPr id="2" name="Group 243"/>
          <p:cNvGrpSpPr>
            <a:grpSpLocks/>
          </p:cNvGrpSpPr>
          <p:nvPr/>
        </p:nvGrpSpPr>
        <p:grpSpPr bwMode="auto">
          <a:xfrm>
            <a:off x="3452813" y="1169988"/>
            <a:ext cx="5332412" cy="2559050"/>
            <a:chOff x="1448" y="2704"/>
            <a:chExt cx="3359" cy="1612"/>
          </a:xfrm>
        </p:grpSpPr>
        <p:sp>
          <p:nvSpPr>
            <p:cNvPr id="201735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026" y="3693"/>
              <a:ext cx="332" cy="101"/>
              <a:chOff x="2848" y="848"/>
              <a:chExt cx="140" cy="98"/>
            </a:xfrm>
          </p:grpSpPr>
          <p:sp>
            <p:nvSpPr>
              <p:cNvPr id="20174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4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4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3026" y="3692"/>
              <a:ext cx="332" cy="100"/>
              <a:chOff x="2848" y="848"/>
              <a:chExt cx="140" cy="98"/>
            </a:xfrm>
          </p:grpSpPr>
          <p:sp>
            <p:nvSpPr>
              <p:cNvPr id="2017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749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unlimited shared output link buffers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988" y="2704"/>
              <a:ext cx="617" cy="947"/>
              <a:chOff x="12464" y="10193"/>
              <a:chExt cx="1481" cy="2272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201754" name="Freeform 26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/>
                  <a:ahLst/>
                  <a:cxnLst>
                    <a:cxn ang="0">
                      <a:pos x="570" y="121"/>
                    </a:cxn>
                    <a:cxn ang="0">
                      <a:pos x="575" y="120"/>
                    </a:cxn>
                    <a:cxn ang="0">
                      <a:pos x="586" y="116"/>
                    </a:cxn>
                    <a:cxn ang="0">
                      <a:pos x="607" y="108"/>
                    </a:cxn>
                    <a:cxn ang="0">
                      <a:pos x="636" y="101"/>
                    </a:cxn>
                    <a:cxn ang="0">
                      <a:pos x="672" y="90"/>
                    </a:cxn>
                    <a:cxn ang="0">
                      <a:pos x="718" y="79"/>
                    </a:cxn>
                    <a:cxn ang="0">
                      <a:pos x="771" y="67"/>
                    </a:cxn>
                    <a:cxn ang="0">
                      <a:pos x="834" y="55"/>
                    </a:cxn>
                    <a:cxn ang="0">
                      <a:pos x="904" y="43"/>
                    </a:cxn>
                    <a:cxn ang="0">
                      <a:pos x="982" y="33"/>
                    </a:cxn>
                    <a:cxn ang="0">
                      <a:pos x="1071" y="22"/>
                    </a:cxn>
                    <a:cxn ang="0">
                      <a:pos x="1166" y="13"/>
                    </a:cxn>
                    <a:cxn ang="0">
                      <a:pos x="1271" y="7"/>
                    </a:cxn>
                    <a:cxn ang="0">
                      <a:pos x="1384" y="1"/>
                    </a:cxn>
                    <a:cxn ang="0">
                      <a:pos x="1506" y="0"/>
                    </a:cxn>
                    <a:cxn ang="0">
                      <a:pos x="1636" y="1"/>
                    </a:cxn>
                    <a:cxn ang="0">
                      <a:pos x="1692" y="233"/>
                    </a:cxn>
                    <a:cxn ang="0">
                      <a:pos x="1713" y="243"/>
                    </a:cxn>
                    <a:cxn ang="0">
                      <a:pos x="1758" y="274"/>
                    </a:cxn>
                    <a:cxn ang="0">
                      <a:pos x="1806" y="329"/>
                    </a:cxn>
                    <a:cxn ang="0">
                      <a:pos x="1836" y="409"/>
                    </a:cxn>
                    <a:cxn ang="0">
                      <a:pos x="1955" y="948"/>
                    </a:cxn>
                    <a:cxn ang="0">
                      <a:pos x="2003" y="1171"/>
                    </a:cxn>
                    <a:cxn ang="0">
                      <a:pos x="2011" y="1188"/>
                    </a:cxn>
                    <a:cxn ang="0">
                      <a:pos x="2022" y="1231"/>
                    </a:cxn>
                    <a:cxn ang="0">
                      <a:pos x="2021" y="1297"/>
                    </a:cxn>
                    <a:cxn ang="0">
                      <a:pos x="1992" y="1380"/>
                    </a:cxn>
                    <a:cxn ang="0">
                      <a:pos x="0" y="1328"/>
                    </a:cxn>
                    <a:cxn ang="0">
                      <a:pos x="199" y="1223"/>
                    </a:cxn>
                    <a:cxn ang="0">
                      <a:pos x="200" y="232"/>
                    </a:cxn>
                    <a:cxn ang="0">
                      <a:pos x="210" y="226"/>
                    </a:cxn>
                    <a:cxn ang="0">
                      <a:pos x="230" y="214"/>
                    </a:cxn>
                    <a:cxn ang="0">
                      <a:pos x="259" y="201"/>
                    </a:cxn>
                    <a:cxn ang="0">
                      <a:pos x="297" y="189"/>
                    </a:cxn>
                    <a:cxn ang="0">
                      <a:pos x="344" y="183"/>
                    </a:cxn>
                    <a:cxn ang="0">
                      <a:pos x="399" y="181"/>
                    </a:cxn>
                    <a:cxn ang="0">
                      <a:pos x="464" y="191"/>
                    </a:cxn>
                    <a:cxn ang="0">
                      <a:pos x="548" y="225"/>
                    </a:cxn>
                  </a:cxnLst>
                  <a:rect l="0" t="0" r="r" b="b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5" name="Freeform 27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/>
                  <a:ahLst/>
                  <a:cxnLst>
                    <a:cxn ang="0">
                      <a:pos x="645" y="27"/>
                    </a:cxn>
                    <a:cxn ang="0">
                      <a:pos x="642" y="26"/>
                    </a:cxn>
                    <a:cxn ang="0">
                      <a:pos x="631" y="23"/>
                    </a:cxn>
                    <a:cxn ang="0">
                      <a:pos x="615" y="19"/>
                    </a:cxn>
                    <a:cxn ang="0">
                      <a:pos x="592" y="15"/>
                    </a:cxn>
                    <a:cxn ang="0">
                      <a:pos x="565" y="10"/>
                    </a:cxn>
                    <a:cxn ang="0">
                      <a:pos x="533" y="6"/>
                    </a:cxn>
                    <a:cxn ang="0">
                      <a:pos x="496" y="3"/>
                    </a:cxn>
                    <a:cxn ang="0">
                      <a:pos x="456" y="1"/>
                    </a:cxn>
                    <a:cxn ang="0">
                      <a:pos x="411" y="0"/>
                    </a:cxn>
                    <a:cxn ang="0">
                      <a:pos x="364" y="2"/>
                    </a:cxn>
                    <a:cxn ang="0">
                      <a:pos x="315" y="6"/>
                    </a:cxn>
                    <a:cxn ang="0">
                      <a:pos x="262" y="15"/>
                    </a:cxn>
                    <a:cxn ang="0">
                      <a:pos x="209" y="26"/>
                    </a:cxn>
                    <a:cxn ang="0">
                      <a:pos x="154" y="42"/>
                    </a:cxn>
                    <a:cxn ang="0">
                      <a:pos x="98" y="61"/>
                    </a:cxn>
                    <a:cxn ang="0">
                      <a:pos x="42" y="87"/>
                    </a:cxn>
                    <a:cxn ang="0">
                      <a:pos x="38" y="101"/>
                    </a:cxn>
                    <a:cxn ang="0">
                      <a:pos x="28" y="141"/>
                    </a:cxn>
                    <a:cxn ang="0">
                      <a:pos x="17" y="203"/>
                    </a:cxn>
                    <a:cxn ang="0">
                      <a:pos x="6" y="283"/>
                    </a:cxn>
                    <a:cxn ang="0">
                      <a:pos x="0" y="378"/>
                    </a:cxn>
                    <a:cxn ang="0">
                      <a:pos x="5" y="484"/>
                    </a:cxn>
                    <a:cxn ang="0">
                      <a:pos x="21" y="599"/>
                    </a:cxn>
                    <a:cxn ang="0">
                      <a:pos x="54" y="716"/>
                    </a:cxn>
                    <a:cxn ang="0">
                      <a:pos x="58" y="716"/>
                    </a:cxn>
                    <a:cxn ang="0">
                      <a:pos x="66" y="715"/>
                    </a:cxn>
                    <a:cxn ang="0">
                      <a:pos x="80" y="713"/>
                    </a:cxn>
                    <a:cxn ang="0">
                      <a:pos x="99" y="712"/>
                    </a:cxn>
                    <a:cxn ang="0">
                      <a:pos x="124" y="710"/>
                    </a:cxn>
                    <a:cxn ang="0">
                      <a:pos x="153" y="708"/>
                    </a:cxn>
                    <a:cxn ang="0">
                      <a:pos x="188" y="707"/>
                    </a:cxn>
                    <a:cxn ang="0">
                      <a:pos x="225" y="706"/>
                    </a:cxn>
                    <a:cxn ang="0">
                      <a:pos x="267" y="705"/>
                    </a:cxn>
                    <a:cxn ang="0">
                      <a:pos x="313" y="706"/>
                    </a:cxn>
                    <a:cxn ang="0">
                      <a:pos x="362" y="707"/>
                    </a:cxn>
                    <a:cxn ang="0">
                      <a:pos x="415" y="709"/>
                    </a:cxn>
                    <a:cxn ang="0">
                      <a:pos x="470" y="713"/>
                    </a:cxn>
                    <a:cxn ang="0">
                      <a:pos x="528" y="719"/>
                    </a:cxn>
                    <a:cxn ang="0">
                      <a:pos x="588" y="726"/>
                    </a:cxn>
                    <a:cxn ang="0">
                      <a:pos x="650" y="735"/>
                    </a:cxn>
                    <a:cxn ang="0">
                      <a:pos x="647" y="713"/>
                    </a:cxn>
                    <a:cxn ang="0">
                      <a:pos x="641" y="655"/>
                    </a:cxn>
                    <a:cxn ang="0">
                      <a:pos x="631" y="568"/>
                    </a:cxn>
                    <a:cxn ang="0">
                      <a:pos x="623" y="462"/>
                    </a:cxn>
                    <a:cxn ang="0">
                      <a:pos x="618" y="345"/>
                    </a:cxn>
                    <a:cxn ang="0">
                      <a:pos x="618" y="229"/>
                    </a:cxn>
                    <a:cxn ang="0">
                      <a:pos x="627" y="119"/>
                    </a:cxn>
                    <a:cxn ang="0">
                      <a:pos x="645" y="27"/>
                    </a:cxn>
                  </a:cxnLst>
                  <a:rect l="0" t="0" r="r" b="b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6" name="Freeform 28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/>
                  <a:ahLst/>
                  <a:cxnLst>
                    <a:cxn ang="0">
                      <a:pos x="6" y="552"/>
                    </a:cxn>
                    <a:cxn ang="0">
                      <a:pos x="0" y="642"/>
                    </a:cxn>
                    <a:cxn ang="0">
                      <a:pos x="698" y="731"/>
                    </a:cxn>
                    <a:cxn ang="0">
                      <a:pos x="703" y="729"/>
                    </a:cxn>
                    <a:cxn ang="0">
                      <a:pos x="717" y="722"/>
                    </a:cxn>
                    <a:cxn ang="0">
                      <a:pos x="740" y="710"/>
                    </a:cxn>
                    <a:cxn ang="0">
                      <a:pos x="768" y="694"/>
                    </a:cxn>
                    <a:cxn ang="0">
                      <a:pos x="801" y="672"/>
                    </a:cxn>
                    <a:cxn ang="0">
                      <a:pos x="838" y="645"/>
                    </a:cxn>
                    <a:cxn ang="0">
                      <a:pos x="876" y="614"/>
                    </a:cxn>
                    <a:cxn ang="0">
                      <a:pos x="915" y="577"/>
                    </a:cxn>
                    <a:cxn ang="0">
                      <a:pos x="953" y="536"/>
                    </a:cxn>
                    <a:cxn ang="0">
                      <a:pos x="988" y="491"/>
                    </a:cxn>
                    <a:cxn ang="0">
                      <a:pos x="1018" y="439"/>
                    </a:cxn>
                    <a:cxn ang="0">
                      <a:pos x="1043" y="383"/>
                    </a:cxn>
                    <a:cxn ang="0">
                      <a:pos x="1061" y="322"/>
                    </a:cxn>
                    <a:cxn ang="0">
                      <a:pos x="1071" y="255"/>
                    </a:cxn>
                    <a:cxn ang="0">
                      <a:pos x="1070" y="185"/>
                    </a:cxn>
                    <a:cxn ang="0">
                      <a:pos x="1057" y="108"/>
                    </a:cxn>
                    <a:cxn ang="0">
                      <a:pos x="1055" y="104"/>
                    </a:cxn>
                    <a:cxn ang="0">
                      <a:pos x="1049" y="92"/>
                    </a:cxn>
                    <a:cxn ang="0">
                      <a:pos x="1037" y="76"/>
                    </a:cxn>
                    <a:cxn ang="0">
                      <a:pos x="1022" y="57"/>
                    </a:cxn>
                    <a:cxn ang="0">
                      <a:pos x="1002" y="37"/>
                    </a:cxn>
                    <a:cxn ang="0">
                      <a:pos x="979" y="20"/>
                    </a:cxn>
                    <a:cxn ang="0">
                      <a:pos x="951" y="7"/>
                    </a:cxn>
                    <a:cxn ang="0">
                      <a:pos x="919" y="0"/>
                    </a:cxn>
                    <a:cxn ang="0">
                      <a:pos x="924" y="12"/>
                    </a:cxn>
                    <a:cxn ang="0">
                      <a:pos x="934" y="44"/>
                    </a:cxn>
                    <a:cxn ang="0">
                      <a:pos x="947" y="94"/>
                    </a:cxn>
                    <a:cxn ang="0">
                      <a:pos x="958" y="159"/>
                    </a:cxn>
                    <a:cxn ang="0">
                      <a:pos x="961" y="238"/>
                    </a:cxn>
                    <a:cxn ang="0">
                      <a:pos x="953" y="324"/>
                    </a:cxn>
                    <a:cxn ang="0">
                      <a:pos x="928" y="418"/>
                    </a:cxn>
                    <a:cxn ang="0">
                      <a:pos x="884" y="516"/>
                    </a:cxn>
                    <a:cxn ang="0">
                      <a:pos x="883" y="518"/>
                    </a:cxn>
                    <a:cxn ang="0">
                      <a:pos x="879" y="521"/>
                    </a:cxn>
                    <a:cxn ang="0">
                      <a:pos x="872" y="526"/>
                    </a:cxn>
                    <a:cxn ang="0">
                      <a:pos x="862" y="534"/>
                    </a:cxn>
                    <a:cxn ang="0">
                      <a:pos x="851" y="541"/>
                    </a:cxn>
                    <a:cxn ang="0">
                      <a:pos x="837" y="550"/>
                    </a:cxn>
                    <a:cxn ang="0">
                      <a:pos x="819" y="559"/>
                    </a:cxn>
                    <a:cxn ang="0">
                      <a:pos x="800" y="567"/>
                    </a:cxn>
                    <a:cxn ang="0">
                      <a:pos x="778" y="575"/>
                    </a:cxn>
                    <a:cxn ang="0">
                      <a:pos x="754" y="582"/>
                    </a:cxn>
                    <a:cxn ang="0">
                      <a:pos x="727" y="588"/>
                    </a:cxn>
                    <a:cxn ang="0">
                      <a:pos x="697" y="592"/>
                    </a:cxn>
                    <a:cxn ang="0">
                      <a:pos x="666" y="593"/>
                    </a:cxn>
                    <a:cxn ang="0">
                      <a:pos x="631" y="592"/>
                    </a:cxn>
                    <a:cxn ang="0">
                      <a:pos x="593" y="589"/>
                    </a:cxn>
                    <a:cxn ang="0">
                      <a:pos x="555" y="581"/>
                    </a:cxn>
                    <a:cxn ang="0">
                      <a:pos x="555" y="677"/>
                    </a:cxn>
                    <a:cxn ang="0">
                      <a:pos x="24" y="623"/>
                    </a:cxn>
                    <a:cxn ang="0">
                      <a:pos x="6" y="552"/>
                    </a:cxn>
                  </a:cxnLst>
                  <a:rect l="0" t="0" r="r" b="b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7" name="Freeform 29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/>
                  <a:ahLst/>
                  <a:cxnLst>
                    <a:cxn ang="0">
                      <a:pos x="787" y="91"/>
                    </a:cxn>
                    <a:cxn ang="0">
                      <a:pos x="12" y="0"/>
                    </a:cxn>
                    <a:cxn ang="0">
                      <a:pos x="0" y="91"/>
                    </a:cxn>
                    <a:cxn ang="0">
                      <a:pos x="764" y="253"/>
                    </a:cxn>
                    <a:cxn ang="0">
                      <a:pos x="787" y="91"/>
                    </a:cxn>
                  </a:cxnLst>
                  <a:rect l="0" t="0" r="r" b="b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8" name="Freeform 30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/>
                  <a:ahLst/>
                  <a:cxnLst>
                    <a:cxn ang="0">
                      <a:pos x="336" y="50"/>
                    </a:cxn>
                    <a:cxn ang="0">
                      <a:pos x="4" y="0"/>
                    </a:cxn>
                    <a:cxn ang="0">
                      <a:pos x="0" y="48"/>
                    </a:cxn>
                    <a:cxn ang="0">
                      <a:pos x="327" y="115"/>
                    </a:cxn>
                    <a:cxn ang="0">
                      <a:pos x="336" y="50"/>
                    </a:cxn>
                  </a:cxnLst>
                  <a:rect l="0" t="0" r="r" b="b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59" name="Freeform 31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/>
                  <a:ahLst/>
                  <a:cxnLst>
                    <a:cxn ang="0">
                      <a:pos x="225" y="39"/>
                    </a:cxn>
                    <a:cxn ang="0">
                      <a:pos x="0" y="0"/>
                    </a:cxn>
                    <a:cxn ang="0">
                      <a:pos x="3" y="41"/>
                    </a:cxn>
                    <a:cxn ang="0">
                      <a:pos x="218" y="85"/>
                    </a:cxn>
                    <a:cxn ang="0">
                      <a:pos x="225" y="39"/>
                    </a:cxn>
                  </a:cxnLst>
                  <a:rect l="0" t="0" r="r" b="b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0" name="Freeform 32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3" y="132"/>
                    </a:cxn>
                    <a:cxn ang="0">
                      <a:pos x="10" y="130"/>
                    </a:cxn>
                    <a:cxn ang="0">
                      <a:pos x="24" y="128"/>
                    </a:cxn>
                    <a:cxn ang="0">
                      <a:pos x="42" y="125"/>
                    </a:cxn>
                    <a:cxn ang="0">
                      <a:pos x="62" y="121"/>
                    </a:cxn>
                    <a:cxn ang="0">
                      <a:pos x="86" y="116"/>
                    </a:cxn>
                    <a:cxn ang="0">
                      <a:pos x="113" y="109"/>
                    </a:cxn>
                    <a:cxn ang="0">
                      <a:pos x="141" y="102"/>
                    </a:cxn>
                    <a:cxn ang="0">
                      <a:pos x="170" y="94"/>
                    </a:cxn>
                    <a:cxn ang="0">
                      <a:pos x="199" y="85"/>
                    </a:cxn>
                    <a:cxn ang="0">
                      <a:pos x="228" y="74"/>
                    </a:cxn>
                    <a:cxn ang="0">
                      <a:pos x="257" y="62"/>
                    </a:cxn>
                    <a:cxn ang="0">
                      <a:pos x="285" y="48"/>
                    </a:cxn>
                    <a:cxn ang="0">
                      <a:pos x="309" y="34"/>
                    </a:cxn>
                    <a:cxn ang="0">
                      <a:pos x="333" y="18"/>
                    </a:cxn>
                    <a:cxn ang="0">
                      <a:pos x="352" y="0"/>
                    </a:cxn>
                    <a:cxn ang="0">
                      <a:pos x="1325" y="223"/>
                    </a:cxn>
                    <a:cxn ang="0">
                      <a:pos x="1323" y="225"/>
                    </a:cxn>
                    <a:cxn ang="0">
                      <a:pos x="1318" y="230"/>
                    </a:cxn>
                    <a:cxn ang="0">
                      <a:pos x="1309" y="239"/>
                    </a:cxn>
                    <a:cxn ang="0">
                      <a:pos x="1297" y="250"/>
                    </a:cxn>
                    <a:cxn ang="0">
                      <a:pos x="1282" y="263"/>
                    </a:cxn>
                    <a:cxn ang="0">
                      <a:pos x="1265" y="278"/>
                    </a:cxn>
                    <a:cxn ang="0">
                      <a:pos x="1247" y="295"/>
                    </a:cxn>
                    <a:cxn ang="0">
                      <a:pos x="1225" y="312"/>
                    </a:cxn>
                    <a:cxn ang="0">
                      <a:pos x="1202" y="331"/>
                    </a:cxn>
                    <a:cxn ang="0">
                      <a:pos x="1179" y="349"/>
                    </a:cxn>
                    <a:cxn ang="0">
                      <a:pos x="1154" y="367"/>
                    </a:cxn>
                    <a:cxn ang="0">
                      <a:pos x="1128" y="385"/>
                    </a:cxn>
                    <a:cxn ang="0">
                      <a:pos x="1102" y="401"/>
                    </a:cxn>
                    <a:cxn ang="0">
                      <a:pos x="1077" y="415"/>
                    </a:cxn>
                    <a:cxn ang="0">
                      <a:pos x="1051" y="428"/>
                    </a:cxn>
                    <a:cxn ang="0">
                      <a:pos x="1026" y="439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1" name="Freeform 33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/>
                  <a:ahLst/>
                  <a:cxnLst>
                    <a:cxn ang="0">
                      <a:pos x="47" y="209"/>
                    </a:cxn>
                    <a:cxn ang="0">
                      <a:pos x="472" y="84"/>
                    </a:cxn>
                    <a:cxn ang="0">
                      <a:pos x="215" y="0"/>
                    </a:cxn>
                    <a:cxn ang="0">
                      <a:pos x="5" y="24"/>
                    </a:cxn>
                    <a:cxn ang="0">
                      <a:pos x="0" y="197"/>
                    </a:cxn>
                    <a:cxn ang="0">
                      <a:pos x="47" y="209"/>
                    </a:cxn>
                  </a:cxnLst>
                  <a:rect l="0" t="0" r="r" b="b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2" name="Freeform 34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/>
                  <a:ahLst/>
                  <a:cxnLst>
                    <a:cxn ang="0">
                      <a:pos x="251" y="23"/>
                    </a:cxn>
                    <a:cxn ang="0">
                      <a:pos x="250" y="22"/>
                    </a:cxn>
                    <a:cxn ang="0">
                      <a:pos x="246" y="20"/>
                    </a:cxn>
                    <a:cxn ang="0">
                      <a:pos x="239" y="18"/>
                    </a:cxn>
                    <a:cxn ang="0">
                      <a:pos x="230" y="15"/>
                    </a:cxn>
                    <a:cxn ang="0">
                      <a:pos x="218" y="11"/>
                    </a:cxn>
                    <a:cxn ang="0">
                      <a:pos x="205" y="7"/>
                    </a:cxn>
                    <a:cxn ang="0">
                      <a:pos x="190" y="4"/>
                    </a:cxn>
                    <a:cxn ang="0">
                      <a:pos x="173" y="1"/>
                    </a:cxn>
                    <a:cxn ang="0">
                      <a:pos x="155" y="0"/>
                    </a:cxn>
                    <a:cxn ang="0">
                      <a:pos x="134" y="0"/>
                    </a:cxn>
                    <a:cxn ang="0">
                      <a:pos x="114" y="2"/>
                    </a:cxn>
                    <a:cxn ang="0">
                      <a:pos x="92" y="5"/>
                    </a:cxn>
                    <a:cxn ang="0">
                      <a:pos x="70" y="12"/>
                    </a:cxn>
                    <a:cxn ang="0">
                      <a:pos x="47" y="20"/>
                    </a:cxn>
                    <a:cxn ang="0">
                      <a:pos x="23" y="32"/>
                    </a:cxn>
                    <a:cxn ang="0">
                      <a:pos x="0" y="47"/>
                    </a:cxn>
                    <a:cxn ang="0">
                      <a:pos x="0" y="999"/>
                    </a:cxn>
                    <a:cxn ang="0">
                      <a:pos x="1" y="999"/>
                    </a:cxn>
                    <a:cxn ang="0">
                      <a:pos x="6" y="999"/>
                    </a:cxn>
                    <a:cxn ang="0">
                      <a:pos x="14" y="998"/>
                    </a:cxn>
                    <a:cxn ang="0">
                      <a:pos x="23" y="997"/>
                    </a:cxn>
                    <a:cxn ang="0">
                      <a:pos x="35" y="995"/>
                    </a:cxn>
                    <a:cxn ang="0">
                      <a:pos x="49" y="993"/>
                    </a:cxn>
                    <a:cxn ang="0">
                      <a:pos x="65" y="990"/>
                    </a:cxn>
                    <a:cxn ang="0">
                      <a:pos x="83" y="985"/>
                    </a:cxn>
                    <a:cxn ang="0">
                      <a:pos x="102" y="980"/>
                    </a:cxn>
                    <a:cxn ang="0">
                      <a:pos x="121" y="973"/>
                    </a:cxn>
                    <a:cxn ang="0">
                      <a:pos x="143" y="966"/>
                    </a:cxn>
                    <a:cxn ang="0">
                      <a:pos x="164" y="956"/>
                    </a:cxn>
                    <a:cxn ang="0">
                      <a:pos x="186" y="945"/>
                    </a:cxn>
                    <a:cxn ang="0">
                      <a:pos x="208" y="934"/>
                    </a:cxn>
                    <a:cxn ang="0">
                      <a:pos x="230" y="919"/>
                    </a:cxn>
                    <a:cxn ang="0">
                      <a:pos x="251" y="903"/>
                    </a:cxn>
                    <a:cxn ang="0">
                      <a:pos x="251" y="23"/>
                    </a:cxn>
                  </a:cxnLst>
                  <a:rect l="0" t="0" r="r" b="b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3" name="Freeform 35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/>
                  <a:ahLst/>
                  <a:cxnLst>
                    <a:cxn ang="0">
                      <a:pos x="215" y="20"/>
                    </a:cxn>
                    <a:cxn ang="0">
                      <a:pos x="214" y="19"/>
                    </a:cxn>
                    <a:cxn ang="0">
                      <a:pos x="211" y="18"/>
                    </a:cxn>
                    <a:cxn ang="0">
                      <a:pos x="205" y="15"/>
                    </a:cxn>
                    <a:cxn ang="0">
                      <a:pos x="197" y="12"/>
                    </a:cxn>
                    <a:cxn ang="0">
                      <a:pos x="187" y="9"/>
                    </a:cxn>
                    <a:cxn ang="0">
                      <a:pos x="176" y="6"/>
                    </a:cxn>
                    <a:cxn ang="0">
                      <a:pos x="163" y="4"/>
                    </a:cxn>
                    <a:cxn ang="0">
                      <a:pos x="149" y="1"/>
                    </a:cxn>
                    <a:cxn ang="0">
                      <a:pos x="133" y="0"/>
                    </a:cxn>
                    <a:cxn ang="0">
                      <a:pos x="115" y="0"/>
                    </a:cxn>
                    <a:cxn ang="0">
                      <a:pos x="98" y="1"/>
                    </a:cxn>
                    <a:cxn ang="0">
                      <a:pos x="79" y="5"/>
                    </a:cxn>
                    <a:cxn ang="0">
                      <a:pos x="60" y="10"/>
                    </a:cxn>
                    <a:cxn ang="0">
                      <a:pos x="40" y="18"/>
                    </a:cxn>
                    <a:cxn ang="0">
                      <a:pos x="21" y="27"/>
                    </a:cxn>
                    <a:cxn ang="0">
                      <a:pos x="0" y="40"/>
                    </a:cxn>
                    <a:cxn ang="0">
                      <a:pos x="0" y="843"/>
                    </a:cxn>
                    <a:cxn ang="0">
                      <a:pos x="1" y="843"/>
                    </a:cxn>
                    <a:cxn ang="0">
                      <a:pos x="6" y="843"/>
                    </a:cxn>
                    <a:cxn ang="0">
                      <a:pos x="12" y="842"/>
                    </a:cxn>
                    <a:cxn ang="0">
                      <a:pos x="21" y="841"/>
                    </a:cxn>
                    <a:cxn ang="0">
                      <a:pos x="30" y="840"/>
                    </a:cxn>
                    <a:cxn ang="0">
                      <a:pos x="43" y="838"/>
                    </a:cxn>
                    <a:cxn ang="0">
                      <a:pos x="56" y="835"/>
                    </a:cxn>
                    <a:cxn ang="0">
                      <a:pos x="71" y="831"/>
                    </a:cxn>
                    <a:cxn ang="0">
                      <a:pos x="87" y="826"/>
                    </a:cxn>
                    <a:cxn ang="0">
                      <a:pos x="105" y="821"/>
                    </a:cxn>
                    <a:cxn ang="0">
                      <a:pos x="123" y="814"/>
                    </a:cxn>
                    <a:cxn ang="0">
                      <a:pos x="141" y="806"/>
                    </a:cxn>
                    <a:cxn ang="0">
                      <a:pos x="159" y="797"/>
                    </a:cxn>
                    <a:cxn ang="0">
                      <a:pos x="179" y="786"/>
                    </a:cxn>
                    <a:cxn ang="0">
                      <a:pos x="197" y="774"/>
                    </a:cxn>
                    <a:cxn ang="0">
                      <a:pos x="215" y="760"/>
                    </a:cxn>
                    <a:cxn ang="0">
                      <a:pos x="215" y="20"/>
                    </a:cxn>
                  </a:cxnLst>
                  <a:rect l="0" t="0" r="r" b="b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4" name="Freeform 36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/>
                  <a:ahLst/>
                  <a:cxnLst>
                    <a:cxn ang="0">
                      <a:pos x="180" y="16"/>
                    </a:cxn>
                    <a:cxn ang="0">
                      <a:pos x="179" y="16"/>
                    </a:cxn>
                    <a:cxn ang="0">
                      <a:pos x="176" y="14"/>
                    </a:cxn>
                    <a:cxn ang="0">
                      <a:pos x="172" y="12"/>
                    </a:cxn>
                    <a:cxn ang="0">
                      <a:pos x="165" y="10"/>
                    </a:cxn>
                    <a:cxn ang="0">
                      <a:pos x="157" y="8"/>
                    </a:cxn>
                    <a:cxn ang="0">
                      <a:pos x="147" y="4"/>
                    </a:cxn>
                    <a:cxn ang="0">
                      <a:pos x="136" y="2"/>
                    </a:cxn>
                    <a:cxn ang="0">
                      <a:pos x="125" y="0"/>
                    </a:cxn>
                    <a:cxn ang="0">
                      <a:pos x="111" y="0"/>
                    </a:cxn>
                    <a:cxn ang="0">
                      <a:pos x="97" y="0"/>
                    </a:cxn>
                    <a:cxn ang="0">
                      <a:pos x="81" y="1"/>
                    </a:cxn>
                    <a:cxn ang="0">
                      <a:pos x="66" y="3"/>
                    </a:cxn>
                    <a:cxn ang="0">
                      <a:pos x="50" y="8"/>
                    </a:cxn>
                    <a:cxn ang="0">
                      <a:pos x="33" y="14"/>
                    </a:cxn>
                    <a:cxn ang="0">
                      <a:pos x="17" y="23"/>
                    </a:cxn>
                    <a:cxn ang="0">
                      <a:pos x="0" y="33"/>
                    </a:cxn>
                    <a:cxn ang="0">
                      <a:pos x="0" y="685"/>
                    </a:cxn>
                    <a:cxn ang="0">
                      <a:pos x="1" y="685"/>
                    </a:cxn>
                    <a:cxn ang="0">
                      <a:pos x="4" y="685"/>
                    </a:cxn>
                    <a:cxn ang="0">
                      <a:pos x="9" y="684"/>
                    </a:cxn>
                    <a:cxn ang="0">
                      <a:pos x="17" y="683"/>
                    </a:cxn>
                    <a:cxn ang="0">
                      <a:pos x="26" y="682"/>
                    </a:cxn>
                    <a:cxn ang="0">
                      <a:pos x="35" y="681"/>
                    </a:cxn>
                    <a:cxn ang="0">
                      <a:pos x="47" y="678"/>
                    </a:cxn>
                    <a:cxn ang="0">
                      <a:pos x="60" y="676"/>
                    </a:cxn>
                    <a:cxn ang="0">
                      <a:pos x="73" y="671"/>
                    </a:cxn>
                    <a:cxn ang="0">
                      <a:pos x="87" y="667"/>
                    </a:cxn>
                    <a:cxn ang="0">
                      <a:pos x="102" y="662"/>
                    </a:cxn>
                    <a:cxn ang="0">
                      <a:pos x="118" y="655"/>
                    </a:cxn>
                    <a:cxn ang="0">
                      <a:pos x="133" y="648"/>
                    </a:cxn>
                    <a:cxn ang="0">
                      <a:pos x="149" y="639"/>
                    </a:cxn>
                    <a:cxn ang="0">
                      <a:pos x="165" y="628"/>
                    </a:cxn>
                    <a:cxn ang="0">
                      <a:pos x="180" y="617"/>
                    </a:cxn>
                    <a:cxn ang="0">
                      <a:pos x="180" y="16"/>
                    </a:cxn>
                  </a:cxnLst>
                  <a:rect l="0" t="0" r="r" b="b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5" name="Freeform 37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/>
                  <a:ahLst/>
                  <a:cxnLst>
                    <a:cxn ang="0">
                      <a:pos x="146" y="14"/>
                    </a:cxn>
                    <a:cxn ang="0">
                      <a:pos x="143" y="12"/>
                    </a:cxn>
                    <a:cxn ang="0">
                      <a:pos x="134" y="8"/>
                    </a:cxn>
                    <a:cxn ang="0">
                      <a:pos x="120" y="4"/>
                    </a:cxn>
                    <a:cxn ang="0">
                      <a:pos x="101" y="1"/>
                    </a:cxn>
                    <a:cxn ang="0">
                      <a:pos x="79" y="0"/>
                    </a:cxn>
                    <a:cxn ang="0">
                      <a:pos x="54" y="3"/>
                    </a:cxn>
                    <a:cxn ang="0">
                      <a:pos x="27" y="11"/>
                    </a:cxn>
                    <a:cxn ang="0">
                      <a:pos x="0" y="27"/>
                    </a:cxn>
                    <a:cxn ang="0">
                      <a:pos x="0" y="530"/>
                    </a:cxn>
                    <a:cxn ang="0">
                      <a:pos x="3" y="530"/>
                    </a:cxn>
                    <a:cxn ang="0">
                      <a:pos x="14" y="529"/>
                    </a:cxn>
                    <a:cxn ang="0">
                      <a:pos x="29" y="526"/>
                    </a:cxn>
                    <a:cxn ang="0">
                      <a:pos x="49" y="521"/>
                    </a:cxn>
                    <a:cxn ang="0">
                      <a:pos x="71" y="514"/>
                    </a:cxn>
                    <a:cxn ang="0">
                      <a:pos x="96" y="505"/>
                    </a:cxn>
                    <a:cxn ang="0">
                      <a:pos x="121" y="492"/>
                    </a:cxn>
                    <a:cxn ang="0">
                      <a:pos x="146" y="475"/>
                    </a:cxn>
                    <a:cxn ang="0">
                      <a:pos x="146" y="14"/>
                    </a:cxn>
                  </a:cxnLst>
                  <a:rect l="0" t="0" r="r" b="b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6" name="Freeform 38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/>
                  <a:ahLst/>
                  <a:cxnLst>
                    <a:cxn ang="0">
                      <a:pos x="109" y="10"/>
                    </a:cxn>
                    <a:cxn ang="0">
                      <a:pos x="107" y="9"/>
                    </a:cxn>
                    <a:cxn ang="0">
                      <a:pos x="100" y="6"/>
                    </a:cxn>
                    <a:cxn ang="0">
                      <a:pos x="89" y="2"/>
                    </a:cxn>
                    <a:cxn ang="0">
                      <a:pos x="75" y="0"/>
                    </a:cxn>
                    <a:cxn ang="0">
                      <a:pos x="59" y="0"/>
                    </a:cxn>
                    <a:cxn ang="0">
                      <a:pos x="39" y="2"/>
                    </a:cxn>
                    <a:cxn ang="0">
                      <a:pos x="20" y="9"/>
                    </a:cxn>
                    <a:cxn ang="0">
                      <a:pos x="0" y="21"/>
                    </a:cxn>
                    <a:cxn ang="0">
                      <a:pos x="0" y="373"/>
                    </a:cxn>
                    <a:cxn ang="0">
                      <a:pos x="2" y="373"/>
                    </a:cxn>
                    <a:cxn ang="0">
                      <a:pos x="9" y="372"/>
                    </a:cxn>
                    <a:cxn ang="0">
                      <a:pos x="21" y="369"/>
                    </a:cxn>
                    <a:cxn ang="0">
                      <a:pos x="36" y="366"/>
                    </a:cxn>
                    <a:cxn ang="0">
                      <a:pos x="53" y="362"/>
                    </a:cxn>
                    <a:cxn ang="0">
                      <a:pos x="72" y="354"/>
                    </a:cxn>
                    <a:cxn ang="0">
                      <a:pos x="90" y="343"/>
                    </a:cxn>
                    <a:cxn ang="0">
                      <a:pos x="109" y="331"/>
                    </a:cxn>
                    <a:cxn ang="0">
                      <a:pos x="109" y="10"/>
                    </a:cxn>
                  </a:cxnLst>
                  <a:rect l="0" t="0" r="r" b="b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7" name="Freeform 39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/>
                  <a:ahLst/>
                  <a:cxnLst>
                    <a:cxn ang="0">
                      <a:pos x="75" y="6"/>
                    </a:cxn>
                    <a:cxn ang="0">
                      <a:pos x="73" y="5"/>
                    </a:cxn>
                    <a:cxn ang="0">
                      <a:pos x="69" y="4"/>
                    </a:cxn>
                    <a:cxn ang="0">
                      <a:pos x="61" y="2"/>
                    </a:cxn>
                    <a:cxn ang="0">
                      <a:pos x="52" y="0"/>
                    </a:cxn>
                    <a:cxn ang="0">
                      <a:pos x="41" y="0"/>
                    </a:cxn>
                    <a:cxn ang="0">
                      <a:pos x="28" y="1"/>
                    </a:cxn>
                    <a:cxn ang="0">
                      <a:pos x="14" y="6"/>
                    </a:cxn>
                    <a:cxn ang="0">
                      <a:pos x="0" y="14"/>
                    </a:cxn>
                    <a:cxn ang="0">
                      <a:pos x="0" y="216"/>
                    </a:cxn>
                    <a:cxn ang="0">
                      <a:pos x="2" y="216"/>
                    </a:cxn>
                    <a:cxn ang="0">
                      <a:pos x="7" y="215"/>
                    </a:cxn>
                    <a:cxn ang="0">
                      <a:pos x="15" y="214"/>
                    </a:cxn>
                    <a:cxn ang="0">
                      <a:pos x="25" y="211"/>
                    </a:cxn>
                    <a:cxn ang="0">
                      <a:pos x="37" y="208"/>
                    </a:cxn>
                    <a:cxn ang="0">
                      <a:pos x="50" y="203"/>
                    </a:cxn>
                    <a:cxn ang="0">
                      <a:pos x="63" y="195"/>
                    </a:cxn>
                    <a:cxn ang="0">
                      <a:pos x="75" y="187"/>
                    </a:cxn>
                    <a:cxn ang="0">
                      <a:pos x="75" y="6"/>
                    </a:cxn>
                  </a:cxnLst>
                  <a:rect l="0" t="0" r="r" b="b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8" name="Freeform 40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/>
                  <a:ahLst/>
                  <a:cxnLst>
                    <a:cxn ang="0">
                      <a:pos x="55" y="111"/>
                    </a:cxn>
                    <a:cxn ang="0">
                      <a:pos x="66" y="110"/>
                    </a:cxn>
                    <a:cxn ang="0">
                      <a:pos x="76" y="106"/>
                    </a:cxn>
                    <a:cxn ang="0">
                      <a:pos x="85" y="101"/>
                    </a:cxn>
                    <a:cxn ang="0">
                      <a:pos x="94" y="94"/>
                    </a:cxn>
                    <a:cxn ang="0">
                      <a:pos x="100" y="86"/>
                    </a:cxn>
                    <a:cxn ang="0">
                      <a:pos x="106" y="77"/>
                    </a:cxn>
                    <a:cxn ang="0">
                      <a:pos x="109" y="66"/>
                    </a:cxn>
                    <a:cxn ang="0">
                      <a:pos x="110" y="56"/>
                    </a:cxn>
                    <a:cxn ang="0">
                      <a:pos x="109" y="44"/>
                    </a:cxn>
                    <a:cxn ang="0">
                      <a:pos x="106" y="34"/>
                    </a:cxn>
                    <a:cxn ang="0">
                      <a:pos x="100" y="24"/>
                    </a:cxn>
                    <a:cxn ang="0">
                      <a:pos x="94" y="17"/>
                    </a:cxn>
                    <a:cxn ang="0">
                      <a:pos x="85" y="9"/>
                    </a:cxn>
                    <a:cxn ang="0">
                      <a:pos x="76" y="5"/>
                    </a:cxn>
                    <a:cxn ang="0">
                      <a:pos x="66" y="2"/>
                    </a:cxn>
                    <a:cxn ang="0">
                      <a:pos x="55" y="0"/>
                    </a:cxn>
                    <a:cxn ang="0">
                      <a:pos x="44" y="2"/>
                    </a:cxn>
                    <a:cxn ang="0">
                      <a:pos x="33" y="5"/>
                    </a:cxn>
                    <a:cxn ang="0">
                      <a:pos x="25" y="9"/>
                    </a:cxn>
                    <a:cxn ang="0">
                      <a:pos x="16" y="17"/>
                    </a:cxn>
                    <a:cxn ang="0">
                      <a:pos x="10" y="24"/>
                    </a:cxn>
                    <a:cxn ang="0">
                      <a:pos x="4" y="34"/>
                    </a:cxn>
                    <a:cxn ang="0">
                      <a:pos x="1" y="44"/>
                    </a:cxn>
                    <a:cxn ang="0">
                      <a:pos x="0" y="56"/>
                    </a:cxn>
                    <a:cxn ang="0">
                      <a:pos x="1" y="66"/>
                    </a:cxn>
                    <a:cxn ang="0">
                      <a:pos x="4" y="77"/>
                    </a:cxn>
                    <a:cxn ang="0">
                      <a:pos x="10" y="86"/>
                    </a:cxn>
                    <a:cxn ang="0">
                      <a:pos x="16" y="94"/>
                    </a:cxn>
                    <a:cxn ang="0">
                      <a:pos x="25" y="101"/>
                    </a:cxn>
                    <a:cxn ang="0">
                      <a:pos x="33" y="106"/>
                    </a:cxn>
                    <a:cxn ang="0">
                      <a:pos x="44" y="110"/>
                    </a:cxn>
                    <a:cxn ang="0">
                      <a:pos x="55" y="111"/>
                    </a:cxn>
                  </a:cxnLst>
                  <a:rect l="0" t="0" r="r" b="b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69" name="Freeform 41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7" y="55"/>
                    </a:cxn>
                    <a:cxn ang="0">
                      <a:pos x="38" y="53"/>
                    </a:cxn>
                    <a:cxn ang="0">
                      <a:pos x="48" y="46"/>
                    </a:cxn>
                    <a:cxn ang="0">
                      <a:pos x="53" y="37"/>
                    </a:cxn>
                    <a:cxn ang="0">
                      <a:pos x="55" y="27"/>
                    </a:cxn>
                    <a:cxn ang="0">
                      <a:pos x="53" y="16"/>
                    </a:cxn>
                    <a:cxn ang="0">
                      <a:pos x="48" y="7"/>
                    </a:cxn>
                    <a:cxn ang="0">
                      <a:pos x="38" y="2"/>
                    </a:cxn>
                    <a:cxn ang="0">
                      <a:pos x="27" y="0"/>
                    </a:cxn>
                    <a:cxn ang="0">
                      <a:pos x="16" y="2"/>
                    </a:cxn>
                    <a:cxn ang="0">
                      <a:pos x="8" y="7"/>
                    </a:cxn>
                    <a:cxn ang="0">
                      <a:pos x="2" y="16"/>
                    </a:cxn>
                    <a:cxn ang="0">
                      <a:pos x="0" y="27"/>
                    </a:cxn>
                    <a:cxn ang="0">
                      <a:pos x="2" y="37"/>
                    </a:cxn>
                    <a:cxn ang="0">
                      <a:pos x="8" y="46"/>
                    </a:cxn>
                    <a:cxn ang="0">
                      <a:pos x="16" y="53"/>
                    </a:cxn>
                    <a:cxn ang="0">
                      <a:pos x="27" y="55"/>
                    </a:cxn>
                  </a:cxnLst>
                  <a:rect l="0" t="0" r="r" b="b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0" name="Freeform 42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8" y="55"/>
                    </a:cxn>
                    <a:cxn ang="0">
                      <a:pos x="39" y="53"/>
                    </a:cxn>
                    <a:cxn ang="0">
                      <a:pos x="47" y="47"/>
                    </a:cxn>
                    <a:cxn ang="0">
                      <a:pos x="53" y="39"/>
                    </a:cxn>
                    <a:cxn ang="0">
                      <a:pos x="55" y="28"/>
                    </a:cxn>
                    <a:cxn ang="0">
                      <a:pos x="53" y="17"/>
                    </a:cxn>
                    <a:cxn ang="0">
                      <a:pos x="47" y="8"/>
                    </a:cxn>
                    <a:cxn ang="0">
                      <a:pos x="39" y="2"/>
                    </a:cxn>
                    <a:cxn ang="0">
                      <a:pos x="28" y="0"/>
                    </a:cxn>
                    <a:cxn ang="0">
                      <a:pos x="17" y="2"/>
                    </a:cxn>
                    <a:cxn ang="0">
                      <a:pos x="9" y="8"/>
                    </a:cxn>
                    <a:cxn ang="0">
                      <a:pos x="2" y="17"/>
                    </a:cxn>
                    <a:cxn ang="0">
                      <a:pos x="0" y="28"/>
                    </a:cxn>
                    <a:cxn ang="0">
                      <a:pos x="2" y="39"/>
                    </a:cxn>
                    <a:cxn ang="0">
                      <a:pos x="9" y="47"/>
                    </a:cxn>
                    <a:cxn ang="0">
                      <a:pos x="17" y="53"/>
                    </a:cxn>
                    <a:cxn ang="0">
                      <a:pos x="28" y="55"/>
                    </a:cxn>
                  </a:cxnLst>
                  <a:rect l="0" t="0" r="r" b="b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1" name="Freeform 43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/>
                  <a:ahLst/>
                  <a:cxnLst>
                    <a:cxn ang="0">
                      <a:pos x="48" y="15"/>
                    </a:cxn>
                    <a:cxn ang="0">
                      <a:pos x="44" y="30"/>
                    </a:cxn>
                    <a:cxn ang="0">
                      <a:pos x="33" y="73"/>
                    </a:cxn>
                    <a:cxn ang="0">
                      <a:pos x="19" y="140"/>
                    </a:cxn>
                    <a:cxn ang="0">
                      <a:pos x="7" y="229"/>
                    </a:cxn>
                    <a:cxn ang="0">
                      <a:pos x="0" y="337"/>
                    </a:cxn>
                    <a:cxn ang="0">
                      <a:pos x="1" y="462"/>
                    </a:cxn>
                    <a:cxn ang="0">
                      <a:pos x="14" y="602"/>
                    </a:cxn>
                    <a:cxn ang="0">
                      <a:pos x="43" y="752"/>
                    </a:cxn>
                    <a:cxn ang="0">
                      <a:pos x="150" y="746"/>
                    </a:cxn>
                    <a:cxn ang="0">
                      <a:pos x="146" y="724"/>
                    </a:cxn>
                    <a:cxn ang="0">
                      <a:pos x="135" y="663"/>
                    </a:cxn>
                    <a:cxn ang="0">
                      <a:pos x="123" y="574"/>
                    </a:cxn>
                    <a:cxn ang="0">
                      <a:pos x="111" y="463"/>
                    </a:cxn>
                    <a:cxn ang="0">
                      <a:pos x="104" y="342"/>
                    </a:cxn>
                    <a:cxn ang="0">
                      <a:pos x="107" y="220"/>
                    </a:cxn>
                    <a:cxn ang="0">
                      <a:pos x="124" y="106"/>
                    </a:cxn>
                    <a:cxn ang="0">
                      <a:pos x="156" y="9"/>
                    </a:cxn>
                    <a:cxn ang="0">
                      <a:pos x="156" y="8"/>
                    </a:cxn>
                    <a:cxn ang="0">
                      <a:pos x="156" y="6"/>
                    </a:cxn>
                    <a:cxn ang="0">
                      <a:pos x="154" y="4"/>
                    </a:cxn>
                    <a:cxn ang="0">
                      <a:pos x="147" y="0"/>
                    </a:cxn>
                    <a:cxn ang="0">
                      <a:pos x="134" y="0"/>
                    </a:cxn>
                    <a:cxn ang="0">
                      <a:pos x="115" y="1"/>
                    </a:cxn>
                    <a:cxn ang="0">
                      <a:pos x="87" y="7"/>
                    </a:cxn>
                    <a:cxn ang="0">
                      <a:pos x="48" y="15"/>
                    </a:cxn>
                  </a:cxnLst>
                  <a:rect l="0" t="0" r="r" b="b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2" name="Freeform 44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/>
                  <a:ahLst/>
                  <a:cxnLst>
                    <a:cxn ang="0">
                      <a:pos x="212" y="6"/>
                    </a:cxn>
                    <a:cxn ang="0">
                      <a:pos x="206" y="11"/>
                    </a:cxn>
                    <a:cxn ang="0">
                      <a:pos x="192" y="33"/>
                    </a:cxn>
                    <a:cxn ang="0">
                      <a:pos x="174" y="77"/>
                    </a:cxn>
                    <a:cxn ang="0">
                      <a:pos x="156" y="148"/>
                    </a:cxn>
                    <a:cxn ang="0">
                      <a:pos x="141" y="254"/>
                    </a:cxn>
                    <a:cxn ang="0">
                      <a:pos x="133" y="401"/>
                    </a:cxn>
                    <a:cxn ang="0">
                      <a:pos x="137" y="593"/>
                    </a:cxn>
                    <a:cxn ang="0">
                      <a:pos x="158" y="839"/>
                    </a:cxn>
                    <a:cxn ang="0">
                      <a:pos x="38" y="839"/>
                    </a:cxn>
                    <a:cxn ang="0">
                      <a:pos x="34" y="814"/>
                    </a:cxn>
                    <a:cxn ang="0">
                      <a:pos x="24" y="746"/>
                    </a:cxn>
                    <a:cxn ang="0">
                      <a:pos x="12" y="645"/>
                    </a:cxn>
                    <a:cxn ang="0">
                      <a:pos x="3" y="521"/>
                    </a:cxn>
                    <a:cxn ang="0">
                      <a:pos x="0" y="384"/>
                    </a:cxn>
                    <a:cxn ang="0">
                      <a:pos x="6" y="244"/>
                    </a:cxn>
                    <a:cxn ang="0">
                      <a:pos x="29" y="114"/>
                    </a:cxn>
                    <a:cxn ang="0">
                      <a:pos x="68" y="0"/>
                    </a:cxn>
                    <a:cxn ang="0">
                      <a:pos x="212" y="6"/>
                    </a:cxn>
                  </a:cxnLst>
                  <a:rect l="0" t="0" r="r" b="b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3" name="Freeform 45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/>
                  <a:ahLst/>
                  <a:cxnLst>
                    <a:cxn ang="0">
                      <a:pos x="43" y="12"/>
                    </a:cxn>
                    <a:cxn ang="0">
                      <a:pos x="39" y="25"/>
                    </a:cxn>
                    <a:cxn ang="0">
                      <a:pos x="30" y="62"/>
                    </a:cxn>
                    <a:cxn ang="0">
                      <a:pos x="19" y="122"/>
                    </a:cxn>
                    <a:cxn ang="0">
                      <a:pos x="7" y="199"/>
                    </a:cxn>
                    <a:cxn ang="0">
                      <a:pos x="0" y="294"/>
                    </a:cxn>
                    <a:cxn ang="0">
                      <a:pos x="1" y="403"/>
                    </a:cxn>
                    <a:cxn ang="0">
                      <a:pos x="12" y="524"/>
                    </a:cxn>
                    <a:cxn ang="0">
                      <a:pos x="38" y="656"/>
                    </a:cxn>
                    <a:cxn ang="0">
                      <a:pos x="132" y="650"/>
                    </a:cxn>
                    <a:cxn ang="0">
                      <a:pos x="127" y="631"/>
                    </a:cxn>
                    <a:cxn ang="0">
                      <a:pos x="119" y="578"/>
                    </a:cxn>
                    <a:cxn ang="0">
                      <a:pos x="107" y="499"/>
                    </a:cxn>
                    <a:cxn ang="0">
                      <a:pos x="97" y="403"/>
                    </a:cxn>
                    <a:cxn ang="0">
                      <a:pos x="92" y="297"/>
                    </a:cxn>
                    <a:cxn ang="0">
                      <a:pos x="94" y="192"/>
                    </a:cxn>
                    <a:cxn ang="0">
                      <a:pos x="108" y="91"/>
                    </a:cxn>
                    <a:cxn ang="0">
                      <a:pos x="137" y="7"/>
                    </a:cxn>
                    <a:cxn ang="0">
                      <a:pos x="137" y="6"/>
                    </a:cxn>
                    <a:cxn ang="0">
                      <a:pos x="137" y="4"/>
                    </a:cxn>
                    <a:cxn ang="0">
                      <a:pos x="135" y="2"/>
                    </a:cxn>
                    <a:cxn ang="0">
                      <a:pos x="129" y="0"/>
                    </a:cxn>
                    <a:cxn ang="0">
                      <a:pos x="119" y="0"/>
                    </a:cxn>
                    <a:cxn ang="0">
                      <a:pos x="101" y="1"/>
                    </a:cxn>
                    <a:cxn ang="0">
                      <a:pos x="77" y="5"/>
                    </a:cxn>
                    <a:cxn ang="0">
                      <a:pos x="43" y="12"/>
                    </a:cxn>
                  </a:cxnLst>
                  <a:rect l="0" t="0" r="r" b="b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4" name="Freeform 46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/>
                  <a:ahLst/>
                  <a:cxnLst>
                    <a:cxn ang="0">
                      <a:pos x="36" y="11"/>
                    </a:cxn>
                    <a:cxn ang="0">
                      <a:pos x="33" y="21"/>
                    </a:cxn>
                    <a:cxn ang="0">
                      <a:pos x="24" y="53"/>
                    </a:cxn>
                    <a:cxn ang="0">
                      <a:pos x="15" y="103"/>
                    </a:cxn>
                    <a:cxn ang="0">
                      <a:pos x="5" y="169"/>
                    </a:cxn>
                    <a:cxn ang="0">
                      <a:pos x="0" y="250"/>
                    </a:cxn>
                    <a:cxn ang="0">
                      <a:pos x="1" y="344"/>
                    </a:cxn>
                    <a:cxn ang="0">
                      <a:pos x="10" y="448"/>
                    </a:cxn>
                    <a:cxn ang="0">
                      <a:pos x="32" y="560"/>
                    </a:cxn>
                    <a:cxn ang="0">
                      <a:pos x="112" y="555"/>
                    </a:cxn>
                    <a:cxn ang="0">
                      <a:pos x="108" y="538"/>
                    </a:cxn>
                    <a:cxn ang="0">
                      <a:pos x="101" y="493"/>
                    </a:cxn>
                    <a:cxn ang="0">
                      <a:pos x="91" y="426"/>
                    </a:cxn>
                    <a:cxn ang="0">
                      <a:pos x="82" y="344"/>
                    </a:cxn>
                    <a:cxn ang="0">
                      <a:pos x="77" y="255"/>
                    </a:cxn>
                    <a:cxn ang="0">
                      <a:pos x="79" y="164"/>
                    </a:cxn>
                    <a:cxn ang="0">
                      <a:pos x="91" y="79"/>
                    </a:cxn>
                    <a:cxn ang="0">
                      <a:pos x="116" y="6"/>
                    </a:cxn>
                    <a:cxn ang="0">
                      <a:pos x="116" y="5"/>
                    </a:cxn>
                    <a:cxn ang="0">
                      <a:pos x="116" y="4"/>
                    </a:cxn>
                    <a:cxn ang="0">
                      <a:pos x="114" y="2"/>
                    </a:cxn>
                    <a:cxn ang="0">
                      <a:pos x="109" y="0"/>
                    </a:cxn>
                    <a:cxn ang="0">
                      <a:pos x="100" y="0"/>
                    </a:cxn>
                    <a:cxn ang="0">
                      <a:pos x="86" y="1"/>
                    </a:cxn>
                    <a:cxn ang="0">
                      <a:pos x="65" y="4"/>
                    </a:cxn>
                    <a:cxn ang="0">
                      <a:pos x="36" y="11"/>
                    </a:cxn>
                  </a:cxnLst>
                  <a:rect l="0" t="0" r="r" b="b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5" name="Freeform 47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/>
                  <a:ahLst/>
                  <a:cxnLst>
                    <a:cxn ang="0">
                      <a:pos x="30" y="9"/>
                    </a:cxn>
                    <a:cxn ang="0">
                      <a:pos x="27" y="17"/>
                    </a:cxn>
                    <a:cxn ang="0">
                      <a:pos x="20" y="44"/>
                    </a:cxn>
                    <a:cxn ang="0">
                      <a:pos x="12" y="85"/>
                    </a:cxn>
                    <a:cxn ang="0">
                      <a:pos x="4" y="140"/>
                    </a:cxn>
                    <a:cxn ang="0">
                      <a:pos x="0" y="207"/>
                    </a:cxn>
                    <a:cxn ang="0">
                      <a:pos x="0" y="285"/>
                    </a:cxn>
                    <a:cxn ang="0">
                      <a:pos x="9" y="370"/>
                    </a:cxn>
                    <a:cxn ang="0">
                      <a:pos x="26" y="463"/>
                    </a:cxn>
                    <a:cxn ang="0">
                      <a:pos x="93" y="460"/>
                    </a:cxn>
                    <a:cxn ang="0">
                      <a:pos x="89" y="446"/>
                    </a:cxn>
                    <a:cxn ang="0">
                      <a:pos x="83" y="408"/>
                    </a:cxn>
                    <a:cxn ang="0">
                      <a:pos x="75" y="353"/>
                    </a:cxn>
                    <a:cxn ang="0">
                      <a:pos x="68" y="285"/>
                    </a:cxn>
                    <a:cxn ang="0">
                      <a:pos x="65" y="211"/>
                    </a:cxn>
                    <a:cxn ang="0">
                      <a:pos x="67" y="136"/>
                    </a:cxn>
                    <a:cxn ang="0">
                      <a:pos x="76" y="65"/>
                    </a:cxn>
                    <a:cxn ang="0">
                      <a:pos x="97" y="5"/>
                    </a:cxn>
                    <a:cxn ang="0">
                      <a:pos x="97" y="4"/>
                    </a:cxn>
                    <a:cxn ang="0">
                      <a:pos x="97" y="3"/>
                    </a:cxn>
                    <a:cxn ang="0">
                      <a:pos x="95" y="1"/>
                    </a:cxn>
                    <a:cxn ang="0">
                      <a:pos x="91" y="0"/>
                    </a:cxn>
                    <a:cxn ang="0">
                      <a:pos x="84" y="0"/>
                    </a:cxn>
                    <a:cxn ang="0">
                      <a:pos x="71" y="0"/>
                    </a:cxn>
                    <a:cxn ang="0">
                      <a:pos x="54" y="3"/>
                    </a:cxn>
                    <a:cxn ang="0">
                      <a:pos x="30" y="9"/>
                    </a:cxn>
                  </a:cxnLst>
                  <a:rect l="0" t="0" r="r" b="b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6" name="Freeform 48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/>
                  <a:ahLst/>
                  <a:cxnLst>
                    <a:cxn ang="0">
                      <a:pos x="24" y="8"/>
                    </a:cxn>
                    <a:cxn ang="0">
                      <a:pos x="22" y="15"/>
                    </a:cxn>
                    <a:cxn ang="0">
                      <a:pos x="17" y="36"/>
                    </a:cxn>
                    <a:cxn ang="0">
                      <a:pos x="10" y="68"/>
                    </a:cxn>
                    <a:cxn ang="0">
                      <a:pos x="4" y="112"/>
                    </a:cxn>
                    <a:cxn ang="0">
                      <a:pos x="0" y="164"/>
                    </a:cxn>
                    <a:cxn ang="0">
                      <a:pos x="0" y="226"/>
                    </a:cxn>
                    <a:cxn ang="0">
                      <a:pos x="7" y="294"/>
                    </a:cxn>
                    <a:cxn ang="0">
                      <a:pos x="21" y="367"/>
                    </a:cxn>
                    <a:cxn ang="0">
                      <a:pos x="74" y="364"/>
                    </a:cxn>
                    <a:cxn ang="0">
                      <a:pos x="71" y="353"/>
                    </a:cxn>
                    <a:cxn ang="0">
                      <a:pos x="66" y="323"/>
                    </a:cxn>
                    <a:cxn ang="0">
                      <a:pos x="60" y="280"/>
                    </a:cxn>
                    <a:cxn ang="0">
                      <a:pos x="54" y="226"/>
                    </a:cxn>
                    <a:cxn ang="0">
                      <a:pos x="51" y="168"/>
                    </a:cxn>
                    <a:cxn ang="0">
                      <a:pos x="53" y="107"/>
                    </a:cxn>
                    <a:cxn ang="0">
                      <a:pos x="61" y="52"/>
                    </a:cxn>
                    <a:cxn ang="0">
                      <a:pos x="77" y="5"/>
                    </a:cxn>
                    <a:cxn ang="0">
                      <a:pos x="77" y="5"/>
                    </a:cxn>
                    <a:cxn ang="0">
                      <a:pos x="77" y="2"/>
                    </a:cxn>
                    <a:cxn ang="0">
                      <a:pos x="76" y="1"/>
                    </a:cxn>
                    <a:cxn ang="0">
                      <a:pos x="72" y="0"/>
                    </a:cxn>
                    <a:cxn ang="0">
                      <a:pos x="66" y="0"/>
                    </a:cxn>
                    <a:cxn ang="0">
                      <a:pos x="56" y="1"/>
                    </a:cxn>
                    <a:cxn ang="0">
                      <a:pos x="43" y="4"/>
                    </a:cxn>
                    <a:cxn ang="0">
                      <a:pos x="24" y="8"/>
                    </a:cxn>
                  </a:cxnLst>
                  <a:rect l="0" t="0" r="r" b="b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7" name="Freeform 49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16" y="10"/>
                    </a:cxn>
                    <a:cxn ang="0">
                      <a:pos x="12" y="25"/>
                    </a:cxn>
                    <a:cxn ang="0">
                      <a:pos x="6" y="49"/>
                    </a:cxn>
                    <a:cxn ang="0">
                      <a:pos x="2" y="82"/>
                    </a:cxn>
                    <a:cxn ang="0">
                      <a:pos x="0" y="122"/>
                    </a:cxn>
                    <a:cxn ang="0">
                      <a:pos x="0" y="166"/>
                    </a:cxn>
                    <a:cxn ang="0">
                      <a:pos x="4" y="217"/>
                    </a:cxn>
                    <a:cxn ang="0">
                      <a:pos x="15" y="271"/>
                    </a:cxn>
                    <a:cxn ang="0">
                      <a:pos x="54" y="268"/>
                    </a:cxn>
                    <a:cxn ang="0">
                      <a:pos x="52" y="261"/>
                    </a:cxn>
                    <a:cxn ang="0">
                      <a:pos x="48" y="238"/>
                    </a:cxn>
                    <a:cxn ang="0">
                      <a:pos x="44" y="206"/>
                    </a:cxn>
                    <a:cxn ang="0">
                      <a:pos x="40" y="166"/>
                    </a:cxn>
                    <a:cxn ang="0">
                      <a:pos x="37" y="123"/>
                    </a:cxn>
                    <a:cxn ang="0">
                      <a:pos x="39" y="78"/>
                    </a:cxn>
                    <a:cxn ang="0">
                      <a:pos x="44" y="37"/>
                    </a:cxn>
                    <a:cxn ang="0">
                      <a:pos x="56" y="3"/>
                    </a:cxn>
                    <a:cxn ang="0">
                      <a:pos x="56" y="3"/>
                    </a:cxn>
                    <a:cxn ang="0">
                      <a:pos x="56" y="2"/>
                    </a:cxn>
                    <a:cxn ang="0">
                      <a:pos x="55" y="1"/>
                    </a:cxn>
                    <a:cxn ang="0">
                      <a:pos x="52" y="0"/>
                    </a:cxn>
                    <a:cxn ang="0">
                      <a:pos x="48" y="0"/>
                    </a:cxn>
                    <a:cxn ang="0">
                      <a:pos x="42" y="0"/>
                    </a:cxn>
                    <a:cxn ang="0">
                      <a:pos x="31" y="2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8" name="Freeform 50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/>
                  <a:ahLst/>
                  <a:cxnLst>
                    <a:cxn ang="0">
                      <a:pos x="186" y="6"/>
                    </a:cxn>
                    <a:cxn ang="0">
                      <a:pos x="182" y="11"/>
                    </a:cxn>
                    <a:cxn ang="0">
                      <a:pos x="169" y="29"/>
                    </a:cxn>
                    <a:cxn ang="0">
                      <a:pos x="153" y="67"/>
                    </a:cxn>
                    <a:cxn ang="0">
                      <a:pos x="137" y="130"/>
                    </a:cxn>
                    <a:cxn ang="0">
                      <a:pos x="124" y="221"/>
                    </a:cxn>
                    <a:cxn ang="0">
                      <a:pos x="117" y="350"/>
                    </a:cxn>
                    <a:cxn ang="0">
                      <a:pos x="122" y="517"/>
                    </a:cxn>
                    <a:cxn ang="0">
                      <a:pos x="139" y="732"/>
                    </a:cxn>
                    <a:cxn ang="0">
                      <a:pos x="34" y="732"/>
                    </a:cxn>
                    <a:cxn ang="0">
                      <a:pos x="31" y="711"/>
                    </a:cxn>
                    <a:cxn ang="0">
                      <a:pos x="22" y="651"/>
                    </a:cxn>
                    <a:cxn ang="0">
                      <a:pos x="12" y="563"/>
                    </a:cxn>
                    <a:cxn ang="0">
                      <a:pos x="3" y="454"/>
                    </a:cxn>
                    <a:cxn ang="0">
                      <a:pos x="0" y="335"/>
                    </a:cxn>
                    <a:cxn ang="0">
                      <a:pos x="6" y="213"/>
                    </a:cxn>
                    <a:cxn ang="0">
                      <a:pos x="25" y="98"/>
                    </a:cxn>
                    <a:cxn ang="0">
                      <a:pos x="60" y="0"/>
                    </a:cxn>
                    <a:cxn ang="0">
                      <a:pos x="186" y="6"/>
                    </a:cxn>
                  </a:cxnLst>
                  <a:rect l="0" t="0" r="r" b="b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79" name="Freeform 51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/>
                  <a:ahLst/>
                  <a:cxnLst>
                    <a:cxn ang="0">
                      <a:pos x="158" y="4"/>
                    </a:cxn>
                    <a:cxn ang="0">
                      <a:pos x="153" y="9"/>
                    </a:cxn>
                    <a:cxn ang="0">
                      <a:pos x="144" y="25"/>
                    </a:cxn>
                    <a:cxn ang="0">
                      <a:pos x="130" y="57"/>
                    </a:cxn>
                    <a:cxn ang="0">
                      <a:pos x="116" y="110"/>
                    </a:cxn>
                    <a:cxn ang="0">
                      <a:pos x="105" y="189"/>
                    </a:cxn>
                    <a:cxn ang="0">
                      <a:pos x="100" y="298"/>
                    </a:cxn>
                    <a:cxn ang="0">
                      <a:pos x="103" y="441"/>
                    </a:cxn>
                    <a:cxn ang="0">
                      <a:pos x="118" y="625"/>
                    </a:cxn>
                    <a:cxn ang="0">
                      <a:pos x="29" y="625"/>
                    </a:cxn>
                    <a:cxn ang="0">
                      <a:pos x="25" y="607"/>
                    </a:cxn>
                    <a:cxn ang="0">
                      <a:pos x="18" y="556"/>
                    </a:cxn>
                    <a:cxn ang="0">
                      <a:pos x="9" y="480"/>
                    </a:cxn>
                    <a:cxn ang="0">
                      <a:pos x="2" y="387"/>
                    </a:cxn>
                    <a:cxn ang="0">
                      <a:pos x="0" y="286"/>
                    </a:cxn>
                    <a:cxn ang="0">
                      <a:pos x="5" y="182"/>
                    </a:cxn>
                    <a:cxn ang="0">
                      <a:pos x="21" y="84"/>
                    </a:cxn>
                    <a:cxn ang="0">
                      <a:pos x="51" y="0"/>
                    </a:cxn>
                    <a:cxn ang="0">
                      <a:pos x="158" y="4"/>
                    </a:cxn>
                  </a:cxnLst>
                  <a:rect l="0" t="0" r="r" b="b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0" name="Freeform 52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/>
                  <a:ahLst/>
                  <a:cxnLst>
                    <a:cxn ang="0">
                      <a:pos x="131" y="4"/>
                    </a:cxn>
                    <a:cxn ang="0">
                      <a:pos x="128" y="7"/>
                    </a:cxn>
                    <a:cxn ang="0">
                      <a:pos x="119" y="21"/>
                    </a:cxn>
                    <a:cxn ang="0">
                      <a:pos x="109" y="47"/>
                    </a:cxn>
                    <a:cxn ang="0">
                      <a:pos x="97" y="91"/>
                    </a:cxn>
                    <a:cxn ang="0">
                      <a:pos x="88" y="156"/>
                    </a:cxn>
                    <a:cxn ang="0">
                      <a:pos x="84" y="247"/>
                    </a:cxn>
                    <a:cxn ang="0">
                      <a:pos x="86" y="366"/>
                    </a:cxn>
                    <a:cxn ang="0">
                      <a:pos x="99" y="517"/>
                    </a:cxn>
                    <a:cxn ang="0">
                      <a:pos x="25" y="517"/>
                    </a:cxn>
                    <a:cxn ang="0">
                      <a:pos x="23" y="502"/>
                    </a:cxn>
                    <a:cxn ang="0">
                      <a:pos x="16" y="460"/>
                    </a:cxn>
                    <a:cxn ang="0">
                      <a:pos x="9" y="397"/>
                    </a:cxn>
                    <a:cxn ang="0">
                      <a:pos x="2" y="320"/>
                    </a:cxn>
                    <a:cxn ang="0">
                      <a:pos x="0" y="236"/>
                    </a:cxn>
                    <a:cxn ang="0">
                      <a:pos x="4" y="151"/>
                    </a:cxn>
                    <a:cxn ang="0">
                      <a:pos x="18" y="70"/>
                    </a:cxn>
                    <a:cxn ang="0">
                      <a:pos x="43" y="0"/>
                    </a:cxn>
                    <a:cxn ang="0">
                      <a:pos x="131" y="4"/>
                    </a:cxn>
                  </a:cxnLst>
                  <a:rect l="0" t="0" r="r" b="b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1" name="Freeform 53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/>
                  <a:ahLst/>
                  <a:cxnLst>
                    <a:cxn ang="0">
                      <a:pos x="104" y="4"/>
                    </a:cxn>
                    <a:cxn ang="0">
                      <a:pos x="101" y="7"/>
                    </a:cxn>
                    <a:cxn ang="0">
                      <a:pos x="94" y="17"/>
                    </a:cxn>
                    <a:cxn ang="0">
                      <a:pos x="86" y="38"/>
                    </a:cxn>
                    <a:cxn ang="0">
                      <a:pos x="76" y="73"/>
                    </a:cxn>
                    <a:cxn ang="0">
                      <a:pos x="69" y="125"/>
                    </a:cxn>
                    <a:cxn ang="0">
                      <a:pos x="65" y="196"/>
                    </a:cxn>
                    <a:cxn ang="0">
                      <a:pos x="67" y="291"/>
                    </a:cxn>
                    <a:cxn ang="0">
                      <a:pos x="77" y="411"/>
                    </a:cxn>
                    <a:cxn ang="0">
                      <a:pos x="19" y="411"/>
                    </a:cxn>
                    <a:cxn ang="0">
                      <a:pos x="17" y="399"/>
                    </a:cxn>
                    <a:cxn ang="0">
                      <a:pos x="11" y="365"/>
                    </a:cxn>
                    <a:cxn ang="0">
                      <a:pos x="6" y="316"/>
                    </a:cxn>
                    <a:cxn ang="0">
                      <a:pos x="2" y="255"/>
                    </a:cxn>
                    <a:cxn ang="0">
                      <a:pos x="0" y="188"/>
                    </a:cxn>
                    <a:cxn ang="0">
                      <a:pos x="4" y="120"/>
                    </a:cxn>
                    <a:cxn ang="0">
                      <a:pos x="15" y="55"/>
                    </a:cxn>
                    <a:cxn ang="0">
                      <a:pos x="34" y="0"/>
                    </a:cxn>
                    <a:cxn ang="0">
                      <a:pos x="104" y="4"/>
                    </a:cxn>
                  </a:cxnLst>
                  <a:rect l="0" t="0" r="r" b="b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2" name="Freeform 54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4" y="4"/>
                    </a:cxn>
                    <a:cxn ang="0">
                      <a:pos x="70" y="12"/>
                    </a:cxn>
                    <a:cxn ang="0">
                      <a:pos x="62" y="28"/>
                    </a:cxn>
                    <a:cxn ang="0">
                      <a:pos x="56" y="53"/>
                    </a:cxn>
                    <a:cxn ang="0">
                      <a:pos x="51" y="92"/>
                    </a:cxn>
                    <a:cxn ang="0">
                      <a:pos x="49" y="145"/>
                    </a:cxn>
                    <a:cxn ang="0">
                      <a:pos x="50" y="214"/>
                    </a:cxn>
                    <a:cxn ang="0">
                      <a:pos x="57" y="302"/>
                    </a:cxn>
                    <a:cxn ang="0">
                      <a:pos x="14" y="302"/>
                    </a:cxn>
                    <a:cxn ang="0">
                      <a:pos x="13" y="294"/>
                    </a:cxn>
                    <a:cxn ang="0">
                      <a:pos x="9" y="269"/>
                    </a:cxn>
                    <a:cxn ang="0">
                      <a:pos x="4" y="232"/>
                    </a:cxn>
                    <a:cxn ang="0">
                      <a:pos x="1" y="188"/>
                    </a:cxn>
                    <a:cxn ang="0">
                      <a:pos x="0" y="138"/>
                    </a:cxn>
                    <a:cxn ang="0">
                      <a:pos x="2" y="89"/>
                    </a:cxn>
                    <a:cxn ang="0">
                      <a:pos x="10" y="41"/>
                    </a:cxn>
                    <a:cxn ang="0">
                      <a:pos x="25" y="0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3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4" name="Freeform 56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/>
                  <a:ahLst/>
                  <a:cxnLst>
                    <a:cxn ang="0">
                      <a:pos x="35" y="41"/>
                    </a:cxn>
                    <a:cxn ang="0">
                      <a:pos x="32" y="49"/>
                    </a:cxn>
                    <a:cxn ang="0">
                      <a:pos x="25" y="74"/>
                    </a:cxn>
                    <a:cxn ang="0">
                      <a:pos x="17" y="112"/>
                    </a:cxn>
                    <a:cxn ang="0">
                      <a:pos x="8" y="163"/>
                    </a:cxn>
                    <a:cxn ang="0">
                      <a:pos x="2" y="223"/>
                    </a:cxn>
                    <a:cxn ang="0">
                      <a:pos x="0" y="290"/>
                    </a:cxn>
                    <a:cxn ang="0">
                      <a:pos x="7" y="363"/>
                    </a:cxn>
                    <a:cxn ang="0">
                      <a:pos x="23" y="440"/>
                    </a:cxn>
                    <a:cxn ang="0">
                      <a:pos x="23" y="437"/>
                    </a:cxn>
                    <a:cxn ang="0">
                      <a:pos x="23" y="427"/>
                    </a:cxn>
                    <a:cxn ang="0">
                      <a:pos x="23" y="411"/>
                    </a:cxn>
                    <a:cxn ang="0">
                      <a:pos x="23" y="391"/>
                    </a:cxn>
                    <a:cxn ang="0">
                      <a:pos x="25" y="367"/>
                    </a:cxn>
                    <a:cxn ang="0">
                      <a:pos x="28" y="341"/>
                    </a:cxn>
                    <a:cxn ang="0">
                      <a:pos x="33" y="312"/>
                    </a:cxn>
                    <a:cxn ang="0">
                      <a:pos x="39" y="281"/>
                    </a:cxn>
                    <a:cxn ang="0">
                      <a:pos x="49" y="251"/>
                    </a:cxn>
                    <a:cxn ang="0">
                      <a:pos x="61" y="222"/>
                    </a:cxn>
                    <a:cxn ang="0">
                      <a:pos x="75" y="194"/>
                    </a:cxn>
                    <a:cxn ang="0">
                      <a:pos x="93" y="168"/>
                    </a:cxn>
                    <a:cxn ang="0">
                      <a:pos x="116" y="145"/>
                    </a:cxn>
                    <a:cxn ang="0">
                      <a:pos x="141" y="127"/>
                    </a:cxn>
                    <a:cxn ang="0">
                      <a:pos x="173" y="114"/>
                    </a:cxn>
                    <a:cxn ang="0">
                      <a:pos x="208" y="106"/>
                    </a:cxn>
                    <a:cxn ang="0">
                      <a:pos x="210" y="104"/>
                    </a:cxn>
                    <a:cxn ang="0">
                      <a:pos x="217" y="100"/>
                    </a:cxn>
                    <a:cxn ang="0">
                      <a:pos x="227" y="92"/>
                    </a:cxn>
                    <a:cxn ang="0">
                      <a:pos x="245" y="82"/>
                    </a:cxn>
                    <a:cxn ang="0">
                      <a:pos x="267" y="69"/>
                    </a:cxn>
                    <a:cxn ang="0">
                      <a:pos x="296" y="54"/>
                    </a:cxn>
                    <a:cxn ang="0">
                      <a:pos x="332" y="36"/>
                    </a:cxn>
                    <a:cxn ang="0">
                      <a:pos x="375" y="17"/>
                    </a:cxn>
                    <a:cxn ang="0">
                      <a:pos x="373" y="16"/>
                    </a:cxn>
                    <a:cxn ang="0">
                      <a:pos x="366" y="15"/>
                    </a:cxn>
                    <a:cxn ang="0">
                      <a:pos x="357" y="13"/>
                    </a:cxn>
                    <a:cxn ang="0">
                      <a:pos x="343" y="10"/>
                    </a:cxn>
                    <a:cxn ang="0">
                      <a:pos x="326" y="7"/>
                    </a:cxn>
                    <a:cxn ang="0">
                      <a:pos x="307" y="5"/>
                    </a:cxn>
                    <a:cxn ang="0">
                      <a:pos x="285" y="3"/>
                    </a:cxn>
                    <a:cxn ang="0">
                      <a:pos x="261" y="1"/>
                    </a:cxn>
                    <a:cxn ang="0">
                      <a:pos x="235" y="0"/>
                    </a:cxn>
                    <a:cxn ang="0">
                      <a:pos x="208" y="1"/>
                    </a:cxn>
                    <a:cxn ang="0">
                      <a:pos x="180" y="2"/>
                    </a:cxn>
                    <a:cxn ang="0">
                      <a:pos x="151" y="5"/>
                    </a:cxn>
                    <a:cxn ang="0">
                      <a:pos x="122" y="10"/>
                    </a:cxn>
                    <a:cxn ang="0">
                      <a:pos x="92" y="18"/>
                    </a:cxn>
                    <a:cxn ang="0">
                      <a:pos x="63" y="28"/>
                    </a:cxn>
                    <a:cxn ang="0">
                      <a:pos x="35" y="41"/>
                    </a:cxn>
                  </a:cxnLst>
                  <a:rect l="0" t="0" r="r" b="b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5" name="Freeform 57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8"/>
                    </a:cxn>
                    <a:cxn ang="0">
                      <a:pos x="5" y="44"/>
                    </a:cxn>
                    <a:cxn ang="0">
                      <a:pos x="11" y="37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8"/>
                    </a:cxn>
                    <a:cxn ang="0">
                      <a:pos x="54" y="12"/>
                    </a:cxn>
                    <a:cxn ang="0">
                      <a:pos x="72" y="6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7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6"/>
                    </a:cxn>
                    <a:cxn ang="0">
                      <a:pos x="289" y="44"/>
                    </a:cxn>
                    <a:cxn ang="0">
                      <a:pos x="277" y="41"/>
                    </a:cxn>
                    <a:cxn ang="0">
                      <a:pos x="262" y="36"/>
                    </a:cxn>
                    <a:cxn ang="0">
                      <a:pos x="244" y="32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1"/>
                    </a:cxn>
                    <a:cxn ang="0">
                      <a:pos x="101" y="23"/>
                    </a:cxn>
                    <a:cxn ang="0">
                      <a:pos x="77" y="29"/>
                    </a:cxn>
                    <a:cxn ang="0">
                      <a:pos x="55" y="37"/>
                    </a:cxn>
                    <a:cxn ang="0">
                      <a:pos x="33" y="48"/>
                    </a:cxn>
                    <a:cxn ang="0">
                      <a:pos x="15" y="63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6" name="Freeform 58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9"/>
                    </a:cxn>
                    <a:cxn ang="0">
                      <a:pos x="5" y="44"/>
                    </a:cxn>
                    <a:cxn ang="0">
                      <a:pos x="11" y="38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7"/>
                    </a:cxn>
                    <a:cxn ang="0">
                      <a:pos x="54" y="12"/>
                    </a:cxn>
                    <a:cxn ang="0">
                      <a:pos x="72" y="7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8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5"/>
                    </a:cxn>
                    <a:cxn ang="0">
                      <a:pos x="289" y="43"/>
                    </a:cxn>
                    <a:cxn ang="0">
                      <a:pos x="277" y="40"/>
                    </a:cxn>
                    <a:cxn ang="0">
                      <a:pos x="262" y="36"/>
                    </a:cxn>
                    <a:cxn ang="0">
                      <a:pos x="244" y="33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2"/>
                    </a:cxn>
                    <a:cxn ang="0">
                      <a:pos x="101" y="24"/>
                    </a:cxn>
                    <a:cxn ang="0">
                      <a:pos x="77" y="29"/>
                    </a:cxn>
                    <a:cxn ang="0">
                      <a:pos x="55" y="38"/>
                    </a:cxn>
                    <a:cxn ang="0">
                      <a:pos x="33" y="49"/>
                    </a:cxn>
                    <a:cxn ang="0">
                      <a:pos x="15" y="64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7" name="Freeform 59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86"/>
                    </a:cxn>
                    <a:cxn ang="0">
                      <a:pos x="150" y="917"/>
                    </a:cxn>
                    <a:cxn ang="0">
                      <a:pos x="143" y="797"/>
                    </a:cxn>
                    <a:cxn ang="0">
                      <a:pos x="496" y="851"/>
                    </a:cxn>
                    <a:cxn ang="0">
                      <a:pos x="490" y="803"/>
                    </a:cxn>
                    <a:cxn ang="0">
                      <a:pos x="245" y="773"/>
                    </a:cxn>
                    <a:cxn ang="0">
                      <a:pos x="239" y="670"/>
                    </a:cxn>
                    <a:cxn ang="0">
                      <a:pos x="72" y="670"/>
                    </a:cxn>
                    <a:cxn ang="0">
                      <a:pos x="68" y="657"/>
                    </a:cxn>
                    <a:cxn ang="0">
                      <a:pos x="56" y="620"/>
                    </a:cxn>
                    <a:cxn ang="0">
                      <a:pos x="41" y="559"/>
                    </a:cxn>
                    <a:cxn ang="0">
                      <a:pos x="26" y="480"/>
                    </a:cxn>
                    <a:cxn ang="0">
                      <a:pos x="15" y="385"/>
                    </a:cxn>
                    <a:cxn ang="0">
                      <a:pos x="11" y="276"/>
                    </a:cxn>
                    <a:cxn ang="0">
                      <a:pos x="20" y="158"/>
                    </a:cxn>
                    <a:cxn ang="0">
                      <a:pos x="42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8" name="Freeform 60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/>
                  <a:ahLst/>
                  <a:cxnLst>
                    <a:cxn ang="0">
                      <a:pos x="0" y="125"/>
                    </a:cxn>
                    <a:cxn ang="0">
                      <a:pos x="4" y="124"/>
                    </a:cxn>
                    <a:cxn ang="0">
                      <a:pos x="14" y="119"/>
                    </a:cxn>
                    <a:cxn ang="0">
                      <a:pos x="31" y="114"/>
                    </a:cxn>
                    <a:cxn ang="0">
                      <a:pos x="53" y="106"/>
                    </a:cxn>
                    <a:cxn ang="0">
                      <a:pos x="81" y="98"/>
                    </a:cxn>
                    <a:cxn ang="0">
                      <a:pos x="113" y="89"/>
                    </a:cxn>
                    <a:cxn ang="0">
                      <a:pos x="151" y="81"/>
                    </a:cxn>
                    <a:cxn ang="0">
                      <a:pos x="192" y="73"/>
                    </a:cxn>
                    <a:cxn ang="0">
                      <a:pos x="237" y="65"/>
                    </a:cxn>
                    <a:cxn ang="0">
                      <a:pos x="286" y="60"/>
                    </a:cxn>
                    <a:cxn ang="0">
                      <a:pos x="337" y="56"/>
                    </a:cxn>
                    <a:cxn ang="0">
                      <a:pos x="390" y="55"/>
                    </a:cxn>
                    <a:cxn ang="0">
                      <a:pos x="446" y="56"/>
                    </a:cxn>
                    <a:cxn ang="0">
                      <a:pos x="503" y="61"/>
                    </a:cxn>
                    <a:cxn ang="0">
                      <a:pos x="561" y="70"/>
                    </a:cxn>
                    <a:cxn ang="0">
                      <a:pos x="620" y="83"/>
                    </a:cxn>
                    <a:cxn ang="0">
                      <a:pos x="638" y="0"/>
                    </a:cxn>
                    <a:cxn ang="0">
                      <a:pos x="634" y="0"/>
                    </a:cxn>
                    <a:cxn ang="0">
                      <a:pos x="620" y="0"/>
                    </a:cxn>
                    <a:cxn ang="0">
                      <a:pos x="599" y="0"/>
                    </a:cxn>
                    <a:cxn ang="0">
                      <a:pos x="571" y="1"/>
                    </a:cxn>
                    <a:cxn ang="0">
                      <a:pos x="536" y="2"/>
                    </a:cxn>
                    <a:cxn ang="0">
                      <a:pos x="496" y="3"/>
                    </a:cxn>
                    <a:cxn ang="0">
                      <a:pos x="452" y="6"/>
                    </a:cxn>
                    <a:cxn ang="0">
                      <a:pos x="405" y="8"/>
                    </a:cxn>
                    <a:cxn ang="0">
                      <a:pos x="354" y="13"/>
                    </a:cxn>
                    <a:cxn ang="0">
                      <a:pos x="302" y="17"/>
                    </a:cxn>
                    <a:cxn ang="0">
                      <a:pos x="249" y="22"/>
                    </a:cxn>
                    <a:cxn ang="0">
                      <a:pos x="196" y="30"/>
                    </a:cxn>
                    <a:cxn ang="0">
                      <a:pos x="144" y="37"/>
                    </a:cxn>
                    <a:cxn ang="0">
                      <a:pos x="93" y="47"/>
                    </a:cxn>
                    <a:cxn ang="0">
                      <a:pos x="45" y="58"/>
                    </a:cxn>
                    <a:cxn ang="0">
                      <a:pos x="0" y="71"/>
                    </a:cxn>
                    <a:cxn ang="0">
                      <a:pos x="0" y="125"/>
                    </a:cxn>
                  </a:cxnLst>
                  <a:rect l="0" t="0" r="r" b="b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89" name="Freeform 61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/>
                  <a:ahLst/>
                  <a:cxnLst>
                    <a:cxn ang="0">
                      <a:pos x="454" y="344"/>
                    </a:cxn>
                    <a:cxn ang="0">
                      <a:pos x="456" y="343"/>
                    </a:cxn>
                    <a:cxn ang="0">
                      <a:pos x="463" y="341"/>
                    </a:cxn>
                    <a:cxn ang="0">
                      <a:pos x="472" y="337"/>
                    </a:cxn>
                    <a:cxn ang="0">
                      <a:pos x="485" y="332"/>
                    </a:cxn>
                    <a:cxn ang="0">
                      <a:pos x="501" y="325"/>
                    </a:cxn>
                    <a:cxn ang="0">
                      <a:pos x="518" y="317"/>
                    </a:cxn>
                    <a:cxn ang="0">
                      <a:pos x="538" y="308"/>
                    </a:cxn>
                    <a:cxn ang="0">
                      <a:pos x="558" y="298"/>
                    </a:cxn>
                    <a:cxn ang="0">
                      <a:pos x="580" y="287"/>
                    </a:cxn>
                    <a:cxn ang="0">
                      <a:pos x="600" y="274"/>
                    </a:cxn>
                    <a:cxn ang="0">
                      <a:pos x="621" y="262"/>
                    </a:cxn>
                    <a:cxn ang="0">
                      <a:pos x="640" y="248"/>
                    </a:cxn>
                    <a:cxn ang="0">
                      <a:pos x="658" y="234"/>
                    </a:cxn>
                    <a:cxn ang="0">
                      <a:pos x="674" y="219"/>
                    </a:cxn>
                    <a:cxn ang="0">
                      <a:pos x="688" y="204"/>
                    </a:cxn>
                    <a:cxn ang="0">
                      <a:pos x="699" y="189"/>
                    </a:cxn>
                    <a:cxn ang="0">
                      <a:pos x="0" y="18"/>
                    </a:cxn>
                    <a:cxn ang="0">
                      <a:pos x="54" y="0"/>
                    </a:cxn>
                    <a:cxn ang="0">
                      <a:pos x="1075" y="251"/>
                    </a:cxn>
                    <a:cxn ang="0">
                      <a:pos x="1033" y="274"/>
                    </a:cxn>
                    <a:cxn ang="0">
                      <a:pos x="738" y="199"/>
                    </a:cxn>
                    <a:cxn ang="0">
                      <a:pos x="737" y="200"/>
                    </a:cxn>
                    <a:cxn ang="0">
                      <a:pos x="735" y="203"/>
                    </a:cxn>
                    <a:cxn ang="0">
                      <a:pos x="730" y="207"/>
                    </a:cxn>
                    <a:cxn ang="0">
                      <a:pos x="724" y="214"/>
                    </a:cxn>
                    <a:cxn ang="0">
                      <a:pos x="716" y="222"/>
                    </a:cxn>
                    <a:cxn ang="0">
                      <a:pos x="706" y="231"/>
                    </a:cxn>
                    <a:cxn ang="0">
                      <a:pos x="694" y="242"/>
                    </a:cxn>
                    <a:cxn ang="0">
                      <a:pos x="679" y="253"/>
                    </a:cxn>
                    <a:cxn ang="0">
                      <a:pos x="662" y="265"/>
                    </a:cxn>
                    <a:cxn ang="0">
                      <a:pos x="643" y="278"/>
                    </a:cxn>
                    <a:cxn ang="0">
                      <a:pos x="621" y="291"/>
                    </a:cxn>
                    <a:cxn ang="0">
                      <a:pos x="597" y="303"/>
                    </a:cxn>
                    <a:cxn ang="0">
                      <a:pos x="570" y="317"/>
                    </a:cxn>
                    <a:cxn ang="0">
                      <a:pos x="540" y="330"/>
                    </a:cxn>
                    <a:cxn ang="0">
                      <a:pos x="508" y="343"/>
                    </a:cxn>
                    <a:cxn ang="0">
                      <a:pos x="472" y="356"/>
                    </a:cxn>
                    <a:cxn ang="0">
                      <a:pos x="454" y="344"/>
                    </a:cxn>
                  </a:cxnLst>
                  <a:rect l="0" t="0" r="r" b="b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0" name="Freeform 62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71" y="319"/>
                    </a:cxn>
                    <a:cxn ang="0">
                      <a:pos x="1095" y="319"/>
                    </a:cxn>
                    <a:cxn ang="0">
                      <a:pos x="3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1" name="Freeform 63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058" y="285"/>
                    </a:cxn>
                    <a:cxn ang="0">
                      <a:pos x="1082" y="284"/>
                    </a:cxn>
                    <a:cxn ang="0">
                      <a:pos x="3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2" name="Freeform 64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6" y="315"/>
                    </a:cxn>
                    <a:cxn ang="0">
                      <a:pos x="1087" y="308"/>
                    </a:cxn>
                    <a:cxn ang="0">
                      <a:pos x="3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65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201794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5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6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7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8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799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800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charset="0"/>
                  </a:rPr>
                  <a:t>Host A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1801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charset="0"/>
                </a:rPr>
                <a:t>in </a:t>
              </a:r>
              <a:r>
                <a:rPr lang="en-US" sz="1200">
                  <a:solidFill>
                    <a:srgbClr val="FF0000"/>
                  </a:solidFill>
                  <a:latin typeface="Arial" charset="0"/>
                </a:rPr>
                <a:t>: </a:t>
              </a:r>
              <a:r>
                <a:rPr lang="en-US" sz="1000">
                  <a:solidFill>
                    <a:srgbClr val="FF0000"/>
                  </a:solidFill>
                  <a:latin typeface="Arial" charset="0"/>
                </a:rPr>
                <a:t>original data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802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448" y="3268"/>
              <a:ext cx="617" cy="947"/>
              <a:chOff x="12464" y="10193"/>
              <a:chExt cx="1481" cy="2272"/>
            </a:xfrm>
          </p:grpSpPr>
          <p:grpSp>
            <p:nvGrpSpPr>
              <p:cNvPr id="9" name="Group 76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201805" name="Freeform 77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/>
                  <a:ahLst/>
                  <a:cxnLst>
                    <a:cxn ang="0">
                      <a:pos x="570" y="121"/>
                    </a:cxn>
                    <a:cxn ang="0">
                      <a:pos x="575" y="120"/>
                    </a:cxn>
                    <a:cxn ang="0">
                      <a:pos x="586" y="116"/>
                    </a:cxn>
                    <a:cxn ang="0">
                      <a:pos x="607" y="108"/>
                    </a:cxn>
                    <a:cxn ang="0">
                      <a:pos x="636" y="101"/>
                    </a:cxn>
                    <a:cxn ang="0">
                      <a:pos x="672" y="90"/>
                    </a:cxn>
                    <a:cxn ang="0">
                      <a:pos x="718" y="79"/>
                    </a:cxn>
                    <a:cxn ang="0">
                      <a:pos x="771" y="67"/>
                    </a:cxn>
                    <a:cxn ang="0">
                      <a:pos x="834" y="55"/>
                    </a:cxn>
                    <a:cxn ang="0">
                      <a:pos x="904" y="43"/>
                    </a:cxn>
                    <a:cxn ang="0">
                      <a:pos x="982" y="33"/>
                    </a:cxn>
                    <a:cxn ang="0">
                      <a:pos x="1071" y="22"/>
                    </a:cxn>
                    <a:cxn ang="0">
                      <a:pos x="1166" y="13"/>
                    </a:cxn>
                    <a:cxn ang="0">
                      <a:pos x="1271" y="7"/>
                    </a:cxn>
                    <a:cxn ang="0">
                      <a:pos x="1384" y="1"/>
                    </a:cxn>
                    <a:cxn ang="0">
                      <a:pos x="1506" y="0"/>
                    </a:cxn>
                    <a:cxn ang="0">
                      <a:pos x="1636" y="1"/>
                    </a:cxn>
                    <a:cxn ang="0">
                      <a:pos x="1692" y="233"/>
                    </a:cxn>
                    <a:cxn ang="0">
                      <a:pos x="1713" y="243"/>
                    </a:cxn>
                    <a:cxn ang="0">
                      <a:pos x="1758" y="274"/>
                    </a:cxn>
                    <a:cxn ang="0">
                      <a:pos x="1806" y="329"/>
                    </a:cxn>
                    <a:cxn ang="0">
                      <a:pos x="1836" y="409"/>
                    </a:cxn>
                    <a:cxn ang="0">
                      <a:pos x="1955" y="948"/>
                    </a:cxn>
                    <a:cxn ang="0">
                      <a:pos x="2003" y="1171"/>
                    </a:cxn>
                    <a:cxn ang="0">
                      <a:pos x="2011" y="1188"/>
                    </a:cxn>
                    <a:cxn ang="0">
                      <a:pos x="2022" y="1231"/>
                    </a:cxn>
                    <a:cxn ang="0">
                      <a:pos x="2021" y="1297"/>
                    </a:cxn>
                    <a:cxn ang="0">
                      <a:pos x="1992" y="1380"/>
                    </a:cxn>
                    <a:cxn ang="0">
                      <a:pos x="0" y="1328"/>
                    </a:cxn>
                    <a:cxn ang="0">
                      <a:pos x="199" y="1223"/>
                    </a:cxn>
                    <a:cxn ang="0">
                      <a:pos x="200" y="232"/>
                    </a:cxn>
                    <a:cxn ang="0">
                      <a:pos x="210" y="226"/>
                    </a:cxn>
                    <a:cxn ang="0">
                      <a:pos x="230" y="214"/>
                    </a:cxn>
                    <a:cxn ang="0">
                      <a:pos x="259" y="201"/>
                    </a:cxn>
                    <a:cxn ang="0">
                      <a:pos x="297" y="189"/>
                    </a:cxn>
                    <a:cxn ang="0">
                      <a:pos x="344" y="183"/>
                    </a:cxn>
                    <a:cxn ang="0">
                      <a:pos x="399" y="181"/>
                    </a:cxn>
                    <a:cxn ang="0">
                      <a:pos x="464" y="191"/>
                    </a:cxn>
                    <a:cxn ang="0">
                      <a:pos x="548" y="225"/>
                    </a:cxn>
                  </a:cxnLst>
                  <a:rect l="0" t="0" r="r" b="b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06" name="Freeform 78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/>
                  <a:ahLst/>
                  <a:cxnLst>
                    <a:cxn ang="0">
                      <a:pos x="645" y="27"/>
                    </a:cxn>
                    <a:cxn ang="0">
                      <a:pos x="642" y="26"/>
                    </a:cxn>
                    <a:cxn ang="0">
                      <a:pos x="631" y="23"/>
                    </a:cxn>
                    <a:cxn ang="0">
                      <a:pos x="615" y="19"/>
                    </a:cxn>
                    <a:cxn ang="0">
                      <a:pos x="592" y="15"/>
                    </a:cxn>
                    <a:cxn ang="0">
                      <a:pos x="565" y="10"/>
                    </a:cxn>
                    <a:cxn ang="0">
                      <a:pos x="533" y="6"/>
                    </a:cxn>
                    <a:cxn ang="0">
                      <a:pos x="496" y="3"/>
                    </a:cxn>
                    <a:cxn ang="0">
                      <a:pos x="456" y="1"/>
                    </a:cxn>
                    <a:cxn ang="0">
                      <a:pos x="411" y="0"/>
                    </a:cxn>
                    <a:cxn ang="0">
                      <a:pos x="364" y="2"/>
                    </a:cxn>
                    <a:cxn ang="0">
                      <a:pos x="315" y="6"/>
                    </a:cxn>
                    <a:cxn ang="0">
                      <a:pos x="262" y="15"/>
                    </a:cxn>
                    <a:cxn ang="0">
                      <a:pos x="209" y="26"/>
                    </a:cxn>
                    <a:cxn ang="0">
                      <a:pos x="154" y="42"/>
                    </a:cxn>
                    <a:cxn ang="0">
                      <a:pos x="98" y="61"/>
                    </a:cxn>
                    <a:cxn ang="0">
                      <a:pos x="42" y="87"/>
                    </a:cxn>
                    <a:cxn ang="0">
                      <a:pos x="38" y="101"/>
                    </a:cxn>
                    <a:cxn ang="0">
                      <a:pos x="28" y="141"/>
                    </a:cxn>
                    <a:cxn ang="0">
                      <a:pos x="17" y="203"/>
                    </a:cxn>
                    <a:cxn ang="0">
                      <a:pos x="6" y="283"/>
                    </a:cxn>
                    <a:cxn ang="0">
                      <a:pos x="0" y="378"/>
                    </a:cxn>
                    <a:cxn ang="0">
                      <a:pos x="5" y="484"/>
                    </a:cxn>
                    <a:cxn ang="0">
                      <a:pos x="21" y="599"/>
                    </a:cxn>
                    <a:cxn ang="0">
                      <a:pos x="54" y="716"/>
                    </a:cxn>
                    <a:cxn ang="0">
                      <a:pos x="58" y="716"/>
                    </a:cxn>
                    <a:cxn ang="0">
                      <a:pos x="66" y="715"/>
                    </a:cxn>
                    <a:cxn ang="0">
                      <a:pos x="80" y="713"/>
                    </a:cxn>
                    <a:cxn ang="0">
                      <a:pos x="99" y="712"/>
                    </a:cxn>
                    <a:cxn ang="0">
                      <a:pos x="124" y="710"/>
                    </a:cxn>
                    <a:cxn ang="0">
                      <a:pos x="153" y="708"/>
                    </a:cxn>
                    <a:cxn ang="0">
                      <a:pos x="188" y="707"/>
                    </a:cxn>
                    <a:cxn ang="0">
                      <a:pos x="225" y="706"/>
                    </a:cxn>
                    <a:cxn ang="0">
                      <a:pos x="267" y="705"/>
                    </a:cxn>
                    <a:cxn ang="0">
                      <a:pos x="313" y="706"/>
                    </a:cxn>
                    <a:cxn ang="0">
                      <a:pos x="362" y="707"/>
                    </a:cxn>
                    <a:cxn ang="0">
                      <a:pos x="415" y="709"/>
                    </a:cxn>
                    <a:cxn ang="0">
                      <a:pos x="470" y="713"/>
                    </a:cxn>
                    <a:cxn ang="0">
                      <a:pos x="528" y="719"/>
                    </a:cxn>
                    <a:cxn ang="0">
                      <a:pos x="588" y="726"/>
                    </a:cxn>
                    <a:cxn ang="0">
                      <a:pos x="650" y="735"/>
                    </a:cxn>
                    <a:cxn ang="0">
                      <a:pos x="647" y="713"/>
                    </a:cxn>
                    <a:cxn ang="0">
                      <a:pos x="641" y="655"/>
                    </a:cxn>
                    <a:cxn ang="0">
                      <a:pos x="631" y="568"/>
                    </a:cxn>
                    <a:cxn ang="0">
                      <a:pos x="623" y="462"/>
                    </a:cxn>
                    <a:cxn ang="0">
                      <a:pos x="618" y="345"/>
                    </a:cxn>
                    <a:cxn ang="0">
                      <a:pos x="618" y="229"/>
                    </a:cxn>
                    <a:cxn ang="0">
                      <a:pos x="627" y="119"/>
                    </a:cxn>
                    <a:cxn ang="0">
                      <a:pos x="645" y="27"/>
                    </a:cxn>
                  </a:cxnLst>
                  <a:rect l="0" t="0" r="r" b="b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07" name="Freeform 79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/>
                  <a:ahLst/>
                  <a:cxnLst>
                    <a:cxn ang="0">
                      <a:pos x="6" y="552"/>
                    </a:cxn>
                    <a:cxn ang="0">
                      <a:pos x="0" y="642"/>
                    </a:cxn>
                    <a:cxn ang="0">
                      <a:pos x="698" y="731"/>
                    </a:cxn>
                    <a:cxn ang="0">
                      <a:pos x="703" y="729"/>
                    </a:cxn>
                    <a:cxn ang="0">
                      <a:pos x="717" y="722"/>
                    </a:cxn>
                    <a:cxn ang="0">
                      <a:pos x="740" y="710"/>
                    </a:cxn>
                    <a:cxn ang="0">
                      <a:pos x="768" y="694"/>
                    </a:cxn>
                    <a:cxn ang="0">
                      <a:pos x="801" y="672"/>
                    </a:cxn>
                    <a:cxn ang="0">
                      <a:pos x="838" y="645"/>
                    </a:cxn>
                    <a:cxn ang="0">
                      <a:pos x="876" y="614"/>
                    </a:cxn>
                    <a:cxn ang="0">
                      <a:pos x="915" y="577"/>
                    </a:cxn>
                    <a:cxn ang="0">
                      <a:pos x="953" y="536"/>
                    </a:cxn>
                    <a:cxn ang="0">
                      <a:pos x="988" y="491"/>
                    </a:cxn>
                    <a:cxn ang="0">
                      <a:pos x="1018" y="439"/>
                    </a:cxn>
                    <a:cxn ang="0">
                      <a:pos x="1043" y="383"/>
                    </a:cxn>
                    <a:cxn ang="0">
                      <a:pos x="1061" y="322"/>
                    </a:cxn>
                    <a:cxn ang="0">
                      <a:pos x="1071" y="255"/>
                    </a:cxn>
                    <a:cxn ang="0">
                      <a:pos x="1070" y="185"/>
                    </a:cxn>
                    <a:cxn ang="0">
                      <a:pos x="1057" y="108"/>
                    </a:cxn>
                    <a:cxn ang="0">
                      <a:pos x="1055" y="104"/>
                    </a:cxn>
                    <a:cxn ang="0">
                      <a:pos x="1049" y="92"/>
                    </a:cxn>
                    <a:cxn ang="0">
                      <a:pos x="1037" y="76"/>
                    </a:cxn>
                    <a:cxn ang="0">
                      <a:pos x="1022" y="57"/>
                    </a:cxn>
                    <a:cxn ang="0">
                      <a:pos x="1002" y="37"/>
                    </a:cxn>
                    <a:cxn ang="0">
                      <a:pos x="979" y="20"/>
                    </a:cxn>
                    <a:cxn ang="0">
                      <a:pos x="951" y="7"/>
                    </a:cxn>
                    <a:cxn ang="0">
                      <a:pos x="919" y="0"/>
                    </a:cxn>
                    <a:cxn ang="0">
                      <a:pos x="924" y="12"/>
                    </a:cxn>
                    <a:cxn ang="0">
                      <a:pos x="934" y="44"/>
                    </a:cxn>
                    <a:cxn ang="0">
                      <a:pos x="947" y="94"/>
                    </a:cxn>
                    <a:cxn ang="0">
                      <a:pos x="958" y="159"/>
                    </a:cxn>
                    <a:cxn ang="0">
                      <a:pos x="961" y="238"/>
                    </a:cxn>
                    <a:cxn ang="0">
                      <a:pos x="953" y="324"/>
                    </a:cxn>
                    <a:cxn ang="0">
                      <a:pos x="928" y="418"/>
                    </a:cxn>
                    <a:cxn ang="0">
                      <a:pos x="884" y="516"/>
                    </a:cxn>
                    <a:cxn ang="0">
                      <a:pos x="883" y="518"/>
                    </a:cxn>
                    <a:cxn ang="0">
                      <a:pos x="879" y="521"/>
                    </a:cxn>
                    <a:cxn ang="0">
                      <a:pos x="872" y="526"/>
                    </a:cxn>
                    <a:cxn ang="0">
                      <a:pos x="862" y="534"/>
                    </a:cxn>
                    <a:cxn ang="0">
                      <a:pos x="851" y="541"/>
                    </a:cxn>
                    <a:cxn ang="0">
                      <a:pos x="837" y="550"/>
                    </a:cxn>
                    <a:cxn ang="0">
                      <a:pos x="819" y="559"/>
                    </a:cxn>
                    <a:cxn ang="0">
                      <a:pos x="800" y="567"/>
                    </a:cxn>
                    <a:cxn ang="0">
                      <a:pos x="778" y="575"/>
                    </a:cxn>
                    <a:cxn ang="0">
                      <a:pos x="754" y="582"/>
                    </a:cxn>
                    <a:cxn ang="0">
                      <a:pos x="727" y="588"/>
                    </a:cxn>
                    <a:cxn ang="0">
                      <a:pos x="697" y="592"/>
                    </a:cxn>
                    <a:cxn ang="0">
                      <a:pos x="666" y="593"/>
                    </a:cxn>
                    <a:cxn ang="0">
                      <a:pos x="631" y="592"/>
                    </a:cxn>
                    <a:cxn ang="0">
                      <a:pos x="593" y="589"/>
                    </a:cxn>
                    <a:cxn ang="0">
                      <a:pos x="555" y="581"/>
                    </a:cxn>
                    <a:cxn ang="0">
                      <a:pos x="555" y="677"/>
                    </a:cxn>
                    <a:cxn ang="0">
                      <a:pos x="24" y="623"/>
                    </a:cxn>
                    <a:cxn ang="0">
                      <a:pos x="6" y="552"/>
                    </a:cxn>
                  </a:cxnLst>
                  <a:rect l="0" t="0" r="r" b="b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08" name="Freeform 80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/>
                  <a:ahLst/>
                  <a:cxnLst>
                    <a:cxn ang="0">
                      <a:pos x="787" y="91"/>
                    </a:cxn>
                    <a:cxn ang="0">
                      <a:pos x="12" y="0"/>
                    </a:cxn>
                    <a:cxn ang="0">
                      <a:pos x="0" y="91"/>
                    </a:cxn>
                    <a:cxn ang="0">
                      <a:pos x="764" y="253"/>
                    </a:cxn>
                    <a:cxn ang="0">
                      <a:pos x="787" y="91"/>
                    </a:cxn>
                  </a:cxnLst>
                  <a:rect l="0" t="0" r="r" b="b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09" name="Freeform 81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/>
                  <a:ahLst/>
                  <a:cxnLst>
                    <a:cxn ang="0">
                      <a:pos x="336" y="50"/>
                    </a:cxn>
                    <a:cxn ang="0">
                      <a:pos x="4" y="0"/>
                    </a:cxn>
                    <a:cxn ang="0">
                      <a:pos x="0" y="48"/>
                    </a:cxn>
                    <a:cxn ang="0">
                      <a:pos x="327" y="115"/>
                    </a:cxn>
                    <a:cxn ang="0">
                      <a:pos x="336" y="50"/>
                    </a:cxn>
                  </a:cxnLst>
                  <a:rect l="0" t="0" r="r" b="b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0" name="Freeform 82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/>
                  <a:ahLst/>
                  <a:cxnLst>
                    <a:cxn ang="0">
                      <a:pos x="225" y="39"/>
                    </a:cxn>
                    <a:cxn ang="0">
                      <a:pos x="0" y="0"/>
                    </a:cxn>
                    <a:cxn ang="0">
                      <a:pos x="3" y="41"/>
                    </a:cxn>
                    <a:cxn ang="0">
                      <a:pos x="218" y="85"/>
                    </a:cxn>
                    <a:cxn ang="0">
                      <a:pos x="225" y="39"/>
                    </a:cxn>
                  </a:cxnLst>
                  <a:rect l="0" t="0" r="r" b="b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1" name="Freeform 83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3" y="132"/>
                    </a:cxn>
                    <a:cxn ang="0">
                      <a:pos x="10" y="130"/>
                    </a:cxn>
                    <a:cxn ang="0">
                      <a:pos x="24" y="128"/>
                    </a:cxn>
                    <a:cxn ang="0">
                      <a:pos x="42" y="125"/>
                    </a:cxn>
                    <a:cxn ang="0">
                      <a:pos x="62" y="121"/>
                    </a:cxn>
                    <a:cxn ang="0">
                      <a:pos x="86" y="116"/>
                    </a:cxn>
                    <a:cxn ang="0">
                      <a:pos x="113" y="109"/>
                    </a:cxn>
                    <a:cxn ang="0">
                      <a:pos x="141" y="102"/>
                    </a:cxn>
                    <a:cxn ang="0">
                      <a:pos x="170" y="94"/>
                    </a:cxn>
                    <a:cxn ang="0">
                      <a:pos x="199" y="85"/>
                    </a:cxn>
                    <a:cxn ang="0">
                      <a:pos x="228" y="74"/>
                    </a:cxn>
                    <a:cxn ang="0">
                      <a:pos x="257" y="62"/>
                    </a:cxn>
                    <a:cxn ang="0">
                      <a:pos x="285" y="48"/>
                    </a:cxn>
                    <a:cxn ang="0">
                      <a:pos x="309" y="34"/>
                    </a:cxn>
                    <a:cxn ang="0">
                      <a:pos x="333" y="18"/>
                    </a:cxn>
                    <a:cxn ang="0">
                      <a:pos x="352" y="0"/>
                    </a:cxn>
                    <a:cxn ang="0">
                      <a:pos x="1325" y="223"/>
                    </a:cxn>
                    <a:cxn ang="0">
                      <a:pos x="1323" y="225"/>
                    </a:cxn>
                    <a:cxn ang="0">
                      <a:pos x="1318" y="230"/>
                    </a:cxn>
                    <a:cxn ang="0">
                      <a:pos x="1309" y="239"/>
                    </a:cxn>
                    <a:cxn ang="0">
                      <a:pos x="1297" y="250"/>
                    </a:cxn>
                    <a:cxn ang="0">
                      <a:pos x="1282" y="263"/>
                    </a:cxn>
                    <a:cxn ang="0">
                      <a:pos x="1265" y="278"/>
                    </a:cxn>
                    <a:cxn ang="0">
                      <a:pos x="1247" y="295"/>
                    </a:cxn>
                    <a:cxn ang="0">
                      <a:pos x="1225" y="312"/>
                    </a:cxn>
                    <a:cxn ang="0">
                      <a:pos x="1202" y="331"/>
                    </a:cxn>
                    <a:cxn ang="0">
                      <a:pos x="1179" y="349"/>
                    </a:cxn>
                    <a:cxn ang="0">
                      <a:pos x="1154" y="367"/>
                    </a:cxn>
                    <a:cxn ang="0">
                      <a:pos x="1128" y="385"/>
                    </a:cxn>
                    <a:cxn ang="0">
                      <a:pos x="1102" y="401"/>
                    </a:cxn>
                    <a:cxn ang="0">
                      <a:pos x="1077" y="415"/>
                    </a:cxn>
                    <a:cxn ang="0">
                      <a:pos x="1051" y="428"/>
                    </a:cxn>
                    <a:cxn ang="0">
                      <a:pos x="1026" y="439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2" name="Freeform 84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/>
                  <a:ahLst/>
                  <a:cxnLst>
                    <a:cxn ang="0">
                      <a:pos x="47" y="209"/>
                    </a:cxn>
                    <a:cxn ang="0">
                      <a:pos x="472" y="84"/>
                    </a:cxn>
                    <a:cxn ang="0">
                      <a:pos x="215" y="0"/>
                    </a:cxn>
                    <a:cxn ang="0">
                      <a:pos x="5" y="24"/>
                    </a:cxn>
                    <a:cxn ang="0">
                      <a:pos x="0" y="197"/>
                    </a:cxn>
                    <a:cxn ang="0">
                      <a:pos x="47" y="209"/>
                    </a:cxn>
                  </a:cxnLst>
                  <a:rect l="0" t="0" r="r" b="b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3" name="Freeform 85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/>
                  <a:ahLst/>
                  <a:cxnLst>
                    <a:cxn ang="0">
                      <a:pos x="251" y="23"/>
                    </a:cxn>
                    <a:cxn ang="0">
                      <a:pos x="250" y="22"/>
                    </a:cxn>
                    <a:cxn ang="0">
                      <a:pos x="246" y="20"/>
                    </a:cxn>
                    <a:cxn ang="0">
                      <a:pos x="239" y="18"/>
                    </a:cxn>
                    <a:cxn ang="0">
                      <a:pos x="230" y="15"/>
                    </a:cxn>
                    <a:cxn ang="0">
                      <a:pos x="218" y="11"/>
                    </a:cxn>
                    <a:cxn ang="0">
                      <a:pos x="205" y="7"/>
                    </a:cxn>
                    <a:cxn ang="0">
                      <a:pos x="190" y="4"/>
                    </a:cxn>
                    <a:cxn ang="0">
                      <a:pos x="173" y="1"/>
                    </a:cxn>
                    <a:cxn ang="0">
                      <a:pos x="155" y="0"/>
                    </a:cxn>
                    <a:cxn ang="0">
                      <a:pos x="134" y="0"/>
                    </a:cxn>
                    <a:cxn ang="0">
                      <a:pos x="114" y="2"/>
                    </a:cxn>
                    <a:cxn ang="0">
                      <a:pos x="92" y="5"/>
                    </a:cxn>
                    <a:cxn ang="0">
                      <a:pos x="70" y="12"/>
                    </a:cxn>
                    <a:cxn ang="0">
                      <a:pos x="47" y="20"/>
                    </a:cxn>
                    <a:cxn ang="0">
                      <a:pos x="23" y="32"/>
                    </a:cxn>
                    <a:cxn ang="0">
                      <a:pos x="0" y="47"/>
                    </a:cxn>
                    <a:cxn ang="0">
                      <a:pos x="0" y="999"/>
                    </a:cxn>
                    <a:cxn ang="0">
                      <a:pos x="1" y="999"/>
                    </a:cxn>
                    <a:cxn ang="0">
                      <a:pos x="6" y="999"/>
                    </a:cxn>
                    <a:cxn ang="0">
                      <a:pos x="14" y="998"/>
                    </a:cxn>
                    <a:cxn ang="0">
                      <a:pos x="23" y="997"/>
                    </a:cxn>
                    <a:cxn ang="0">
                      <a:pos x="35" y="995"/>
                    </a:cxn>
                    <a:cxn ang="0">
                      <a:pos x="49" y="993"/>
                    </a:cxn>
                    <a:cxn ang="0">
                      <a:pos x="65" y="990"/>
                    </a:cxn>
                    <a:cxn ang="0">
                      <a:pos x="83" y="985"/>
                    </a:cxn>
                    <a:cxn ang="0">
                      <a:pos x="102" y="980"/>
                    </a:cxn>
                    <a:cxn ang="0">
                      <a:pos x="121" y="973"/>
                    </a:cxn>
                    <a:cxn ang="0">
                      <a:pos x="143" y="966"/>
                    </a:cxn>
                    <a:cxn ang="0">
                      <a:pos x="164" y="956"/>
                    </a:cxn>
                    <a:cxn ang="0">
                      <a:pos x="186" y="945"/>
                    </a:cxn>
                    <a:cxn ang="0">
                      <a:pos x="208" y="934"/>
                    </a:cxn>
                    <a:cxn ang="0">
                      <a:pos x="230" y="919"/>
                    </a:cxn>
                    <a:cxn ang="0">
                      <a:pos x="251" y="903"/>
                    </a:cxn>
                    <a:cxn ang="0">
                      <a:pos x="251" y="23"/>
                    </a:cxn>
                  </a:cxnLst>
                  <a:rect l="0" t="0" r="r" b="b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4" name="Freeform 86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/>
                  <a:ahLst/>
                  <a:cxnLst>
                    <a:cxn ang="0">
                      <a:pos x="215" y="20"/>
                    </a:cxn>
                    <a:cxn ang="0">
                      <a:pos x="214" y="19"/>
                    </a:cxn>
                    <a:cxn ang="0">
                      <a:pos x="211" y="18"/>
                    </a:cxn>
                    <a:cxn ang="0">
                      <a:pos x="205" y="15"/>
                    </a:cxn>
                    <a:cxn ang="0">
                      <a:pos x="197" y="12"/>
                    </a:cxn>
                    <a:cxn ang="0">
                      <a:pos x="187" y="9"/>
                    </a:cxn>
                    <a:cxn ang="0">
                      <a:pos x="176" y="6"/>
                    </a:cxn>
                    <a:cxn ang="0">
                      <a:pos x="163" y="4"/>
                    </a:cxn>
                    <a:cxn ang="0">
                      <a:pos x="149" y="1"/>
                    </a:cxn>
                    <a:cxn ang="0">
                      <a:pos x="133" y="0"/>
                    </a:cxn>
                    <a:cxn ang="0">
                      <a:pos x="115" y="0"/>
                    </a:cxn>
                    <a:cxn ang="0">
                      <a:pos x="98" y="1"/>
                    </a:cxn>
                    <a:cxn ang="0">
                      <a:pos x="79" y="5"/>
                    </a:cxn>
                    <a:cxn ang="0">
                      <a:pos x="60" y="10"/>
                    </a:cxn>
                    <a:cxn ang="0">
                      <a:pos x="40" y="18"/>
                    </a:cxn>
                    <a:cxn ang="0">
                      <a:pos x="21" y="27"/>
                    </a:cxn>
                    <a:cxn ang="0">
                      <a:pos x="0" y="40"/>
                    </a:cxn>
                    <a:cxn ang="0">
                      <a:pos x="0" y="843"/>
                    </a:cxn>
                    <a:cxn ang="0">
                      <a:pos x="1" y="843"/>
                    </a:cxn>
                    <a:cxn ang="0">
                      <a:pos x="6" y="843"/>
                    </a:cxn>
                    <a:cxn ang="0">
                      <a:pos x="12" y="842"/>
                    </a:cxn>
                    <a:cxn ang="0">
                      <a:pos x="21" y="841"/>
                    </a:cxn>
                    <a:cxn ang="0">
                      <a:pos x="30" y="840"/>
                    </a:cxn>
                    <a:cxn ang="0">
                      <a:pos x="43" y="838"/>
                    </a:cxn>
                    <a:cxn ang="0">
                      <a:pos x="56" y="835"/>
                    </a:cxn>
                    <a:cxn ang="0">
                      <a:pos x="71" y="831"/>
                    </a:cxn>
                    <a:cxn ang="0">
                      <a:pos x="87" y="826"/>
                    </a:cxn>
                    <a:cxn ang="0">
                      <a:pos x="105" y="821"/>
                    </a:cxn>
                    <a:cxn ang="0">
                      <a:pos x="123" y="814"/>
                    </a:cxn>
                    <a:cxn ang="0">
                      <a:pos x="141" y="806"/>
                    </a:cxn>
                    <a:cxn ang="0">
                      <a:pos x="159" y="797"/>
                    </a:cxn>
                    <a:cxn ang="0">
                      <a:pos x="179" y="786"/>
                    </a:cxn>
                    <a:cxn ang="0">
                      <a:pos x="197" y="774"/>
                    </a:cxn>
                    <a:cxn ang="0">
                      <a:pos x="215" y="760"/>
                    </a:cxn>
                    <a:cxn ang="0">
                      <a:pos x="215" y="20"/>
                    </a:cxn>
                  </a:cxnLst>
                  <a:rect l="0" t="0" r="r" b="b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5" name="Freeform 87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/>
                  <a:ahLst/>
                  <a:cxnLst>
                    <a:cxn ang="0">
                      <a:pos x="180" y="16"/>
                    </a:cxn>
                    <a:cxn ang="0">
                      <a:pos x="179" y="16"/>
                    </a:cxn>
                    <a:cxn ang="0">
                      <a:pos x="176" y="14"/>
                    </a:cxn>
                    <a:cxn ang="0">
                      <a:pos x="172" y="12"/>
                    </a:cxn>
                    <a:cxn ang="0">
                      <a:pos x="165" y="10"/>
                    </a:cxn>
                    <a:cxn ang="0">
                      <a:pos x="157" y="8"/>
                    </a:cxn>
                    <a:cxn ang="0">
                      <a:pos x="147" y="4"/>
                    </a:cxn>
                    <a:cxn ang="0">
                      <a:pos x="136" y="2"/>
                    </a:cxn>
                    <a:cxn ang="0">
                      <a:pos x="125" y="0"/>
                    </a:cxn>
                    <a:cxn ang="0">
                      <a:pos x="111" y="0"/>
                    </a:cxn>
                    <a:cxn ang="0">
                      <a:pos x="97" y="0"/>
                    </a:cxn>
                    <a:cxn ang="0">
                      <a:pos x="81" y="1"/>
                    </a:cxn>
                    <a:cxn ang="0">
                      <a:pos x="66" y="3"/>
                    </a:cxn>
                    <a:cxn ang="0">
                      <a:pos x="50" y="8"/>
                    </a:cxn>
                    <a:cxn ang="0">
                      <a:pos x="33" y="14"/>
                    </a:cxn>
                    <a:cxn ang="0">
                      <a:pos x="17" y="23"/>
                    </a:cxn>
                    <a:cxn ang="0">
                      <a:pos x="0" y="33"/>
                    </a:cxn>
                    <a:cxn ang="0">
                      <a:pos x="0" y="685"/>
                    </a:cxn>
                    <a:cxn ang="0">
                      <a:pos x="1" y="685"/>
                    </a:cxn>
                    <a:cxn ang="0">
                      <a:pos x="4" y="685"/>
                    </a:cxn>
                    <a:cxn ang="0">
                      <a:pos x="9" y="684"/>
                    </a:cxn>
                    <a:cxn ang="0">
                      <a:pos x="17" y="683"/>
                    </a:cxn>
                    <a:cxn ang="0">
                      <a:pos x="26" y="682"/>
                    </a:cxn>
                    <a:cxn ang="0">
                      <a:pos x="35" y="681"/>
                    </a:cxn>
                    <a:cxn ang="0">
                      <a:pos x="47" y="678"/>
                    </a:cxn>
                    <a:cxn ang="0">
                      <a:pos x="60" y="676"/>
                    </a:cxn>
                    <a:cxn ang="0">
                      <a:pos x="73" y="671"/>
                    </a:cxn>
                    <a:cxn ang="0">
                      <a:pos x="87" y="667"/>
                    </a:cxn>
                    <a:cxn ang="0">
                      <a:pos x="102" y="662"/>
                    </a:cxn>
                    <a:cxn ang="0">
                      <a:pos x="118" y="655"/>
                    </a:cxn>
                    <a:cxn ang="0">
                      <a:pos x="133" y="648"/>
                    </a:cxn>
                    <a:cxn ang="0">
                      <a:pos x="149" y="639"/>
                    </a:cxn>
                    <a:cxn ang="0">
                      <a:pos x="165" y="628"/>
                    </a:cxn>
                    <a:cxn ang="0">
                      <a:pos x="180" y="617"/>
                    </a:cxn>
                    <a:cxn ang="0">
                      <a:pos x="180" y="16"/>
                    </a:cxn>
                  </a:cxnLst>
                  <a:rect l="0" t="0" r="r" b="b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6" name="Freeform 88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/>
                  <a:ahLst/>
                  <a:cxnLst>
                    <a:cxn ang="0">
                      <a:pos x="146" y="14"/>
                    </a:cxn>
                    <a:cxn ang="0">
                      <a:pos x="143" y="12"/>
                    </a:cxn>
                    <a:cxn ang="0">
                      <a:pos x="134" y="8"/>
                    </a:cxn>
                    <a:cxn ang="0">
                      <a:pos x="120" y="4"/>
                    </a:cxn>
                    <a:cxn ang="0">
                      <a:pos x="101" y="1"/>
                    </a:cxn>
                    <a:cxn ang="0">
                      <a:pos x="79" y="0"/>
                    </a:cxn>
                    <a:cxn ang="0">
                      <a:pos x="54" y="3"/>
                    </a:cxn>
                    <a:cxn ang="0">
                      <a:pos x="27" y="11"/>
                    </a:cxn>
                    <a:cxn ang="0">
                      <a:pos x="0" y="27"/>
                    </a:cxn>
                    <a:cxn ang="0">
                      <a:pos x="0" y="530"/>
                    </a:cxn>
                    <a:cxn ang="0">
                      <a:pos x="3" y="530"/>
                    </a:cxn>
                    <a:cxn ang="0">
                      <a:pos x="14" y="529"/>
                    </a:cxn>
                    <a:cxn ang="0">
                      <a:pos x="29" y="526"/>
                    </a:cxn>
                    <a:cxn ang="0">
                      <a:pos x="49" y="521"/>
                    </a:cxn>
                    <a:cxn ang="0">
                      <a:pos x="71" y="514"/>
                    </a:cxn>
                    <a:cxn ang="0">
                      <a:pos x="96" y="505"/>
                    </a:cxn>
                    <a:cxn ang="0">
                      <a:pos x="121" y="492"/>
                    </a:cxn>
                    <a:cxn ang="0">
                      <a:pos x="146" y="475"/>
                    </a:cxn>
                    <a:cxn ang="0">
                      <a:pos x="146" y="14"/>
                    </a:cxn>
                  </a:cxnLst>
                  <a:rect l="0" t="0" r="r" b="b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7" name="Freeform 89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/>
                  <a:ahLst/>
                  <a:cxnLst>
                    <a:cxn ang="0">
                      <a:pos x="109" y="10"/>
                    </a:cxn>
                    <a:cxn ang="0">
                      <a:pos x="107" y="9"/>
                    </a:cxn>
                    <a:cxn ang="0">
                      <a:pos x="100" y="6"/>
                    </a:cxn>
                    <a:cxn ang="0">
                      <a:pos x="89" y="2"/>
                    </a:cxn>
                    <a:cxn ang="0">
                      <a:pos x="75" y="0"/>
                    </a:cxn>
                    <a:cxn ang="0">
                      <a:pos x="59" y="0"/>
                    </a:cxn>
                    <a:cxn ang="0">
                      <a:pos x="39" y="2"/>
                    </a:cxn>
                    <a:cxn ang="0">
                      <a:pos x="20" y="9"/>
                    </a:cxn>
                    <a:cxn ang="0">
                      <a:pos x="0" y="21"/>
                    </a:cxn>
                    <a:cxn ang="0">
                      <a:pos x="0" y="373"/>
                    </a:cxn>
                    <a:cxn ang="0">
                      <a:pos x="2" y="373"/>
                    </a:cxn>
                    <a:cxn ang="0">
                      <a:pos x="9" y="372"/>
                    </a:cxn>
                    <a:cxn ang="0">
                      <a:pos x="21" y="369"/>
                    </a:cxn>
                    <a:cxn ang="0">
                      <a:pos x="36" y="366"/>
                    </a:cxn>
                    <a:cxn ang="0">
                      <a:pos x="53" y="362"/>
                    </a:cxn>
                    <a:cxn ang="0">
                      <a:pos x="72" y="354"/>
                    </a:cxn>
                    <a:cxn ang="0">
                      <a:pos x="90" y="343"/>
                    </a:cxn>
                    <a:cxn ang="0">
                      <a:pos x="109" y="331"/>
                    </a:cxn>
                    <a:cxn ang="0">
                      <a:pos x="109" y="10"/>
                    </a:cxn>
                  </a:cxnLst>
                  <a:rect l="0" t="0" r="r" b="b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8" name="Freeform 90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/>
                  <a:ahLst/>
                  <a:cxnLst>
                    <a:cxn ang="0">
                      <a:pos x="75" y="6"/>
                    </a:cxn>
                    <a:cxn ang="0">
                      <a:pos x="73" y="5"/>
                    </a:cxn>
                    <a:cxn ang="0">
                      <a:pos x="69" y="4"/>
                    </a:cxn>
                    <a:cxn ang="0">
                      <a:pos x="61" y="2"/>
                    </a:cxn>
                    <a:cxn ang="0">
                      <a:pos x="52" y="0"/>
                    </a:cxn>
                    <a:cxn ang="0">
                      <a:pos x="41" y="0"/>
                    </a:cxn>
                    <a:cxn ang="0">
                      <a:pos x="28" y="1"/>
                    </a:cxn>
                    <a:cxn ang="0">
                      <a:pos x="14" y="6"/>
                    </a:cxn>
                    <a:cxn ang="0">
                      <a:pos x="0" y="14"/>
                    </a:cxn>
                    <a:cxn ang="0">
                      <a:pos x="0" y="216"/>
                    </a:cxn>
                    <a:cxn ang="0">
                      <a:pos x="2" y="216"/>
                    </a:cxn>
                    <a:cxn ang="0">
                      <a:pos x="7" y="215"/>
                    </a:cxn>
                    <a:cxn ang="0">
                      <a:pos x="15" y="214"/>
                    </a:cxn>
                    <a:cxn ang="0">
                      <a:pos x="25" y="211"/>
                    </a:cxn>
                    <a:cxn ang="0">
                      <a:pos x="37" y="208"/>
                    </a:cxn>
                    <a:cxn ang="0">
                      <a:pos x="50" y="203"/>
                    </a:cxn>
                    <a:cxn ang="0">
                      <a:pos x="63" y="195"/>
                    </a:cxn>
                    <a:cxn ang="0">
                      <a:pos x="75" y="187"/>
                    </a:cxn>
                    <a:cxn ang="0">
                      <a:pos x="75" y="6"/>
                    </a:cxn>
                  </a:cxnLst>
                  <a:rect l="0" t="0" r="r" b="b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19" name="Freeform 91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/>
                  <a:ahLst/>
                  <a:cxnLst>
                    <a:cxn ang="0">
                      <a:pos x="55" y="111"/>
                    </a:cxn>
                    <a:cxn ang="0">
                      <a:pos x="66" y="110"/>
                    </a:cxn>
                    <a:cxn ang="0">
                      <a:pos x="76" y="106"/>
                    </a:cxn>
                    <a:cxn ang="0">
                      <a:pos x="85" y="101"/>
                    </a:cxn>
                    <a:cxn ang="0">
                      <a:pos x="94" y="94"/>
                    </a:cxn>
                    <a:cxn ang="0">
                      <a:pos x="100" y="86"/>
                    </a:cxn>
                    <a:cxn ang="0">
                      <a:pos x="106" y="77"/>
                    </a:cxn>
                    <a:cxn ang="0">
                      <a:pos x="109" y="66"/>
                    </a:cxn>
                    <a:cxn ang="0">
                      <a:pos x="110" y="56"/>
                    </a:cxn>
                    <a:cxn ang="0">
                      <a:pos x="109" y="44"/>
                    </a:cxn>
                    <a:cxn ang="0">
                      <a:pos x="106" y="34"/>
                    </a:cxn>
                    <a:cxn ang="0">
                      <a:pos x="100" y="24"/>
                    </a:cxn>
                    <a:cxn ang="0">
                      <a:pos x="94" y="17"/>
                    </a:cxn>
                    <a:cxn ang="0">
                      <a:pos x="85" y="9"/>
                    </a:cxn>
                    <a:cxn ang="0">
                      <a:pos x="76" y="5"/>
                    </a:cxn>
                    <a:cxn ang="0">
                      <a:pos x="66" y="2"/>
                    </a:cxn>
                    <a:cxn ang="0">
                      <a:pos x="55" y="0"/>
                    </a:cxn>
                    <a:cxn ang="0">
                      <a:pos x="44" y="2"/>
                    </a:cxn>
                    <a:cxn ang="0">
                      <a:pos x="33" y="5"/>
                    </a:cxn>
                    <a:cxn ang="0">
                      <a:pos x="25" y="9"/>
                    </a:cxn>
                    <a:cxn ang="0">
                      <a:pos x="16" y="17"/>
                    </a:cxn>
                    <a:cxn ang="0">
                      <a:pos x="10" y="24"/>
                    </a:cxn>
                    <a:cxn ang="0">
                      <a:pos x="4" y="34"/>
                    </a:cxn>
                    <a:cxn ang="0">
                      <a:pos x="1" y="44"/>
                    </a:cxn>
                    <a:cxn ang="0">
                      <a:pos x="0" y="56"/>
                    </a:cxn>
                    <a:cxn ang="0">
                      <a:pos x="1" y="66"/>
                    </a:cxn>
                    <a:cxn ang="0">
                      <a:pos x="4" y="77"/>
                    </a:cxn>
                    <a:cxn ang="0">
                      <a:pos x="10" y="86"/>
                    </a:cxn>
                    <a:cxn ang="0">
                      <a:pos x="16" y="94"/>
                    </a:cxn>
                    <a:cxn ang="0">
                      <a:pos x="25" y="101"/>
                    </a:cxn>
                    <a:cxn ang="0">
                      <a:pos x="33" y="106"/>
                    </a:cxn>
                    <a:cxn ang="0">
                      <a:pos x="44" y="110"/>
                    </a:cxn>
                    <a:cxn ang="0">
                      <a:pos x="55" y="111"/>
                    </a:cxn>
                  </a:cxnLst>
                  <a:rect l="0" t="0" r="r" b="b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0" name="Freeform 92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7" y="55"/>
                    </a:cxn>
                    <a:cxn ang="0">
                      <a:pos x="38" y="53"/>
                    </a:cxn>
                    <a:cxn ang="0">
                      <a:pos x="48" y="46"/>
                    </a:cxn>
                    <a:cxn ang="0">
                      <a:pos x="53" y="37"/>
                    </a:cxn>
                    <a:cxn ang="0">
                      <a:pos x="55" y="27"/>
                    </a:cxn>
                    <a:cxn ang="0">
                      <a:pos x="53" y="16"/>
                    </a:cxn>
                    <a:cxn ang="0">
                      <a:pos x="48" y="7"/>
                    </a:cxn>
                    <a:cxn ang="0">
                      <a:pos x="38" y="2"/>
                    </a:cxn>
                    <a:cxn ang="0">
                      <a:pos x="27" y="0"/>
                    </a:cxn>
                    <a:cxn ang="0">
                      <a:pos x="16" y="2"/>
                    </a:cxn>
                    <a:cxn ang="0">
                      <a:pos x="8" y="7"/>
                    </a:cxn>
                    <a:cxn ang="0">
                      <a:pos x="2" y="16"/>
                    </a:cxn>
                    <a:cxn ang="0">
                      <a:pos x="0" y="27"/>
                    </a:cxn>
                    <a:cxn ang="0">
                      <a:pos x="2" y="37"/>
                    </a:cxn>
                    <a:cxn ang="0">
                      <a:pos x="8" y="46"/>
                    </a:cxn>
                    <a:cxn ang="0">
                      <a:pos x="16" y="53"/>
                    </a:cxn>
                    <a:cxn ang="0">
                      <a:pos x="27" y="55"/>
                    </a:cxn>
                  </a:cxnLst>
                  <a:rect l="0" t="0" r="r" b="b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1" name="Freeform 93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/>
                  <a:ahLst/>
                  <a:cxnLst>
                    <a:cxn ang="0">
                      <a:pos x="28" y="55"/>
                    </a:cxn>
                    <a:cxn ang="0">
                      <a:pos x="39" y="53"/>
                    </a:cxn>
                    <a:cxn ang="0">
                      <a:pos x="47" y="47"/>
                    </a:cxn>
                    <a:cxn ang="0">
                      <a:pos x="53" y="39"/>
                    </a:cxn>
                    <a:cxn ang="0">
                      <a:pos x="55" y="28"/>
                    </a:cxn>
                    <a:cxn ang="0">
                      <a:pos x="53" y="17"/>
                    </a:cxn>
                    <a:cxn ang="0">
                      <a:pos x="47" y="8"/>
                    </a:cxn>
                    <a:cxn ang="0">
                      <a:pos x="39" y="2"/>
                    </a:cxn>
                    <a:cxn ang="0">
                      <a:pos x="28" y="0"/>
                    </a:cxn>
                    <a:cxn ang="0">
                      <a:pos x="17" y="2"/>
                    </a:cxn>
                    <a:cxn ang="0">
                      <a:pos x="9" y="8"/>
                    </a:cxn>
                    <a:cxn ang="0">
                      <a:pos x="2" y="17"/>
                    </a:cxn>
                    <a:cxn ang="0">
                      <a:pos x="0" y="28"/>
                    </a:cxn>
                    <a:cxn ang="0">
                      <a:pos x="2" y="39"/>
                    </a:cxn>
                    <a:cxn ang="0">
                      <a:pos x="9" y="47"/>
                    </a:cxn>
                    <a:cxn ang="0">
                      <a:pos x="17" y="53"/>
                    </a:cxn>
                    <a:cxn ang="0">
                      <a:pos x="28" y="55"/>
                    </a:cxn>
                  </a:cxnLst>
                  <a:rect l="0" t="0" r="r" b="b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2" name="Freeform 94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/>
                  <a:ahLst/>
                  <a:cxnLst>
                    <a:cxn ang="0">
                      <a:pos x="48" y="15"/>
                    </a:cxn>
                    <a:cxn ang="0">
                      <a:pos x="44" y="30"/>
                    </a:cxn>
                    <a:cxn ang="0">
                      <a:pos x="33" y="73"/>
                    </a:cxn>
                    <a:cxn ang="0">
                      <a:pos x="19" y="140"/>
                    </a:cxn>
                    <a:cxn ang="0">
                      <a:pos x="7" y="229"/>
                    </a:cxn>
                    <a:cxn ang="0">
                      <a:pos x="0" y="337"/>
                    </a:cxn>
                    <a:cxn ang="0">
                      <a:pos x="1" y="462"/>
                    </a:cxn>
                    <a:cxn ang="0">
                      <a:pos x="14" y="602"/>
                    </a:cxn>
                    <a:cxn ang="0">
                      <a:pos x="43" y="752"/>
                    </a:cxn>
                    <a:cxn ang="0">
                      <a:pos x="150" y="746"/>
                    </a:cxn>
                    <a:cxn ang="0">
                      <a:pos x="146" y="724"/>
                    </a:cxn>
                    <a:cxn ang="0">
                      <a:pos x="135" y="663"/>
                    </a:cxn>
                    <a:cxn ang="0">
                      <a:pos x="123" y="574"/>
                    </a:cxn>
                    <a:cxn ang="0">
                      <a:pos x="111" y="463"/>
                    </a:cxn>
                    <a:cxn ang="0">
                      <a:pos x="104" y="342"/>
                    </a:cxn>
                    <a:cxn ang="0">
                      <a:pos x="107" y="220"/>
                    </a:cxn>
                    <a:cxn ang="0">
                      <a:pos x="124" y="106"/>
                    </a:cxn>
                    <a:cxn ang="0">
                      <a:pos x="156" y="9"/>
                    </a:cxn>
                    <a:cxn ang="0">
                      <a:pos x="156" y="8"/>
                    </a:cxn>
                    <a:cxn ang="0">
                      <a:pos x="156" y="6"/>
                    </a:cxn>
                    <a:cxn ang="0">
                      <a:pos x="154" y="4"/>
                    </a:cxn>
                    <a:cxn ang="0">
                      <a:pos x="147" y="0"/>
                    </a:cxn>
                    <a:cxn ang="0">
                      <a:pos x="134" y="0"/>
                    </a:cxn>
                    <a:cxn ang="0">
                      <a:pos x="115" y="1"/>
                    </a:cxn>
                    <a:cxn ang="0">
                      <a:pos x="87" y="7"/>
                    </a:cxn>
                    <a:cxn ang="0">
                      <a:pos x="48" y="15"/>
                    </a:cxn>
                  </a:cxnLst>
                  <a:rect l="0" t="0" r="r" b="b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3" name="Freeform 95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/>
                  <a:ahLst/>
                  <a:cxnLst>
                    <a:cxn ang="0">
                      <a:pos x="212" y="6"/>
                    </a:cxn>
                    <a:cxn ang="0">
                      <a:pos x="206" y="11"/>
                    </a:cxn>
                    <a:cxn ang="0">
                      <a:pos x="192" y="33"/>
                    </a:cxn>
                    <a:cxn ang="0">
                      <a:pos x="174" y="77"/>
                    </a:cxn>
                    <a:cxn ang="0">
                      <a:pos x="156" y="148"/>
                    </a:cxn>
                    <a:cxn ang="0">
                      <a:pos x="141" y="254"/>
                    </a:cxn>
                    <a:cxn ang="0">
                      <a:pos x="133" y="401"/>
                    </a:cxn>
                    <a:cxn ang="0">
                      <a:pos x="137" y="593"/>
                    </a:cxn>
                    <a:cxn ang="0">
                      <a:pos x="158" y="839"/>
                    </a:cxn>
                    <a:cxn ang="0">
                      <a:pos x="38" y="839"/>
                    </a:cxn>
                    <a:cxn ang="0">
                      <a:pos x="34" y="814"/>
                    </a:cxn>
                    <a:cxn ang="0">
                      <a:pos x="24" y="746"/>
                    </a:cxn>
                    <a:cxn ang="0">
                      <a:pos x="12" y="645"/>
                    </a:cxn>
                    <a:cxn ang="0">
                      <a:pos x="3" y="521"/>
                    </a:cxn>
                    <a:cxn ang="0">
                      <a:pos x="0" y="384"/>
                    </a:cxn>
                    <a:cxn ang="0">
                      <a:pos x="6" y="244"/>
                    </a:cxn>
                    <a:cxn ang="0">
                      <a:pos x="29" y="114"/>
                    </a:cxn>
                    <a:cxn ang="0">
                      <a:pos x="68" y="0"/>
                    </a:cxn>
                    <a:cxn ang="0">
                      <a:pos x="212" y="6"/>
                    </a:cxn>
                  </a:cxnLst>
                  <a:rect l="0" t="0" r="r" b="b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4" name="Freeform 96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/>
                  <a:ahLst/>
                  <a:cxnLst>
                    <a:cxn ang="0">
                      <a:pos x="43" y="12"/>
                    </a:cxn>
                    <a:cxn ang="0">
                      <a:pos x="39" y="25"/>
                    </a:cxn>
                    <a:cxn ang="0">
                      <a:pos x="30" y="62"/>
                    </a:cxn>
                    <a:cxn ang="0">
                      <a:pos x="19" y="122"/>
                    </a:cxn>
                    <a:cxn ang="0">
                      <a:pos x="7" y="199"/>
                    </a:cxn>
                    <a:cxn ang="0">
                      <a:pos x="0" y="294"/>
                    </a:cxn>
                    <a:cxn ang="0">
                      <a:pos x="1" y="403"/>
                    </a:cxn>
                    <a:cxn ang="0">
                      <a:pos x="12" y="524"/>
                    </a:cxn>
                    <a:cxn ang="0">
                      <a:pos x="38" y="656"/>
                    </a:cxn>
                    <a:cxn ang="0">
                      <a:pos x="132" y="650"/>
                    </a:cxn>
                    <a:cxn ang="0">
                      <a:pos x="127" y="631"/>
                    </a:cxn>
                    <a:cxn ang="0">
                      <a:pos x="119" y="578"/>
                    </a:cxn>
                    <a:cxn ang="0">
                      <a:pos x="107" y="499"/>
                    </a:cxn>
                    <a:cxn ang="0">
                      <a:pos x="97" y="403"/>
                    </a:cxn>
                    <a:cxn ang="0">
                      <a:pos x="92" y="297"/>
                    </a:cxn>
                    <a:cxn ang="0">
                      <a:pos x="94" y="192"/>
                    </a:cxn>
                    <a:cxn ang="0">
                      <a:pos x="108" y="91"/>
                    </a:cxn>
                    <a:cxn ang="0">
                      <a:pos x="137" y="7"/>
                    </a:cxn>
                    <a:cxn ang="0">
                      <a:pos x="137" y="6"/>
                    </a:cxn>
                    <a:cxn ang="0">
                      <a:pos x="137" y="4"/>
                    </a:cxn>
                    <a:cxn ang="0">
                      <a:pos x="135" y="2"/>
                    </a:cxn>
                    <a:cxn ang="0">
                      <a:pos x="129" y="0"/>
                    </a:cxn>
                    <a:cxn ang="0">
                      <a:pos x="119" y="0"/>
                    </a:cxn>
                    <a:cxn ang="0">
                      <a:pos x="101" y="1"/>
                    </a:cxn>
                    <a:cxn ang="0">
                      <a:pos x="77" y="5"/>
                    </a:cxn>
                    <a:cxn ang="0">
                      <a:pos x="43" y="12"/>
                    </a:cxn>
                  </a:cxnLst>
                  <a:rect l="0" t="0" r="r" b="b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5" name="Freeform 97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/>
                  <a:ahLst/>
                  <a:cxnLst>
                    <a:cxn ang="0">
                      <a:pos x="36" y="11"/>
                    </a:cxn>
                    <a:cxn ang="0">
                      <a:pos x="33" y="21"/>
                    </a:cxn>
                    <a:cxn ang="0">
                      <a:pos x="24" y="53"/>
                    </a:cxn>
                    <a:cxn ang="0">
                      <a:pos x="15" y="103"/>
                    </a:cxn>
                    <a:cxn ang="0">
                      <a:pos x="5" y="169"/>
                    </a:cxn>
                    <a:cxn ang="0">
                      <a:pos x="0" y="250"/>
                    </a:cxn>
                    <a:cxn ang="0">
                      <a:pos x="1" y="344"/>
                    </a:cxn>
                    <a:cxn ang="0">
                      <a:pos x="10" y="448"/>
                    </a:cxn>
                    <a:cxn ang="0">
                      <a:pos x="32" y="560"/>
                    </a:cxn>
                    <a:cxn ang="0">
                      <a:pos x="112" y="555"/>
                    </a:cxn>
                    <a:cxn ang="0">
                      <a:pos x="108" y="538"/>
                    </a:cxn>
                    <a:cxn ang="0">
                      <a:pos x="101" y="493"/>
                    </a:cxn>
                    <a:cxn ang="0">
                      <a:pos x="91" y="426"/>
                    </a:cxn>
                    <a:cxn ang="0">
                      <a:pos x="82" y="344"/>
                    </a:cxn>
                    <a:cxn ang="0">
                      <a:pos x="77" y="255"/>
                    </a:cxn>
                    <a:cxn ang="0">
                      <a:pos x="79" y="164"/>
                    </a:cxn>
                    <a:cxn ang="0">
                      <a:pos x="91" y="79"/>
                    </a:cxn>
                    <a:cxn ang="0">
                      <a:pos x="116" y="6"/>
                    </a:cxn>
                    <a:cxn ang="0">
                      <a:pos x="116" y="5"/>
                    </a:cxn>
                    <a:cxn ang="0">
                      <a:pos x="116" y="4"/>
                    </a:cxn>
                    <a:cxn ang="0">
                      <a:pos x="114" y="2"/>
                    </a:cxn>
                    <a:cxn ang="0">
                      <a:pos x="109" y="0"/>
                    </a:cxn>
                    <a:cxn ang="0">
                      <a:pos x="100" y="0"/>
                    </a:cxn>
                    <a:cxn ang="0">
                      <a:pos x="86" y="1"/>
                    </a:cxn>
                    <a:cxn ang="0">
                      <a:pos x="65" y="4"/>
                    </a:cxn>
                    <a:cxn ang="0">
                      <a:pos x="36" y="11"/>
                    </a:cxn>
                  </a:cxnLst>
                  <a:rect l="0" t="0" r="r" b="b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6" name="Freeform 98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/>
                  <a:ahLst/>
                  <a:cxnLst>
                    <a:cxn ang="0">
                      <a:pos x="30" y="9"/>
                    </a:cxn>
                    <a:cxn ang="0">
                      <a:pos x="27" y="17"/>
                    </a:cxn>
                    <a:cxn ang="0">
                      <a:pos x="20" y="44"/>
                    </a:cxn>
                    <a:cxn ang="0">
                      <a:pos x="12" y="85"/>
                    </a:cxn>
                    <a:cxn ang="0">
                      <a:pos x="4" y="140"/>
                    </a:cxn>
                    <a:cxn ang="0">
                      <a:pos x="0" y="207"/>
                    </a:cxn>
                    <a:cxn ang="0">
                      <a:pos x="0" y="285"/>
                    </a:cxn>
                    <a:cxn ang="0">
                      <a:pos x="9" y="370"/>
                    </a:cxn>
                    <a:cxn ang="0">
                      <a:pos x="26" y="463"/>
                    </a:cxn>
                    <a:cxn ang="0">
                      <a:pos x="93" y="460"/>
                    </a:cxn>
                    <a:cxn ang="0">
                      <a:pos x="89" y="446"/>
                    </a:cxn>
                    <a:cxn ang="0">
                      <a:pos x="83" y="408"/>
                    </a:cxn>
                    <a:cxn ang="0">
                      <a:pos x="75" y="353"/>
                    </a:cxn>
                    <a:cxn ang="0">
                      <a:pos x="68" y="285"/>
                    </a:cxn>
                    <a:cxn ang="0">
                      <a:pos x="65" y="211"/>
                    </a:cxn>
                    <a:cxn ang="0">
                      <a:pos x="67" y="136"/>
                    </a:cxn>
                    <a:cxn ang="0">
                      <a:pos x="76" y="65"/>
                    </a:cxn>
                    <a:cxn ang="0">
                      <a:pos x="97" y="5"/>
                    </a:cxn>
                    <a:cxn ang="0">
                      <a:pos x="97" y="4"/>
                    </a:cxn>
                    <a:cxn ang="0">
                      <a:pos x="97" y="3"/>
                    </a:cxn>
                    <a:cxn ang="0">
                      <a:pos x="95" y="1"/>
                    </a:cxn>
                    <a:cxn ang="0">
                      <a:pos x="91" y="0"/>
                    </a:cxn>
                    <a:cxn ang="0">
                      <a:pos x="84" y="0"/>
                    </a:cxn>
                    <a:cxn ang="0">
                      <a:pos x="71" y="0"/>
                    </a:cxn>
                    <a:cxn ang="0">
                      <a:pos x="54" y="3"/>
                    </a:cxn>
                    <a:cxn ang="0">
                      <a:pos x="30" y="9"/>
                    </a:cxn>
                  </a:cxnLst>
                  <a:rect l="0" t="0" r="r" b="b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7" name="Freeform 99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/>
                  <a:ahLst/>
                  <a:cxnLst>
                    <a:cxn ang="0">
                      <a:pos x="24" y="8"/>
                    </a:cxn>
                    <a:cxn ang="0">
                      <a:pos x="22" y="15"/>
                    </a:cxn>
                    <a:cxn ang="0">
                      <a:pos x="17" y="36"/>
                    </a:cxn>
                    <a:cxn ang="0">
                      <a:pos x="10" y="68"/>
                    </a:cxn>
                    <a:cxn ang="0">
                      <a:pos x="4" y="112"/>
                    </a:cxn>
                    <a:cxn ang="0">
                      <a:pos x="0" y="164"/>
                    </a:cxn>
                    <a:cxn ang="0">
                      <a:pos x="0" y="226"/>
                    </a:cxn>
                    <a:cxn ang="0">
                      <a:pos x="7" y="294"/>
                    </a:cxn>
                    <a:cxn ang="0">
                      <a:pos x="21" y="367"/>
                    </a:cxn>
                    <a:cxn ang="0">
                      <a:pos x="74" y="364"/>
                    </a:cxn>
                    <a:cxn ang="0">
                      <a:pos x="71" y="353"/>
                    </a:cxn>
                    <a:cxn ang="0">
                      <a:pos x="66" y="323"/>
                    </a:cxn>
                    <a:cxn ang="0">
                      <a:pos x="60" y="280"/>
                    </a:cxn>
                    <a:cxn ang="0">
                      <a:pos x="54" y="226"/>
                    </a:cxn>
                    <a:cxn ang="0">
                      <a:pos x="51" y="168"/>
                    </a:cxn>
                    <a:cxn ang="0">
                      <a:pos x="53" y="107"/>
                    </a:cxn>
                    <a:cxn ang="0">
                      <a:pos x="61" y="52"/>
                    </a:cxn>
                    <a:cxn ang="0">
                      <a:pos x="77" y="5"/>
                    </a:cxn>
                    <a:cxn ang="0">
                      <a:pos x="77" y="5"/>
                    </a:cxn>
                    <a:cxn ang="0">
                      <a:pos x="77" y="2"/>
                    </a:cxn>
                    <a:cxn ang="0">
                      <a:pos x="76" y="1"/>
                    </a:cxn>
                    <a:cxn ang="0">
                      <a:pos x="72" y="0"/>
                    </a:cxn>
                    <a:cxn ang="0">
                      <a:pos x="66" y="0"/>
                    </a:cxn>
                    <a:cxn ang="0">
                      <a:pos x="56" y="1"/>
                    </a:cxn>
                    <a:cxn ang="0">
                      <a:pos x="43" y="4"/>
                    </a:cxn>
                    <a:cxn ang="0">
                      <a:pos x="24" y="8"/>
                    </a:cxn>
                  </a:cxnLst>
                  <a:rect l="0" t="0" r="r" b="b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8" name="Freeform 100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16" y="10"/>
                    </a:cxn>
                    <a:cxn ang="0">
                      <a:pos x="12" y="25"/>
                    </a:cxn>
                    <a:cxn ang="0">
                      <a:pos x="6" y="49"/>
                    </a:cxn>
                    <a:cxn ang="0">
                      <a:pos x="2" y="82"/>
                    </a:cxn>
                    <a:cxn ang="0">
                      <a:pos x="0" y="122"/>
                    </a:cxn>
                    <a:cxn ang="0">
                      <a:pos x="0" y="166"/>
                    </a:cxn>
                    <a:cxn ang="0">
                      <a:pos x="4" y="217"/>
                    </a:cxn>
                    <a:cxn ang="0">
                      <a:pos x="15" y="271"/>
                    </a:cxn>
                    <a:cxn ang="0">
                      <a:pos x="54" y="268"/>
                    </a:cxn>
                    <a:cxn ang="0">
                      <a:pos x="52" y="261"/>
                    </a:cxn>
                    <a:cxn ang="0">
                      <a:pos x="48" y="238"/>
                    </a:cxn>
                    <a:cxn ang="0">
                      <a:pos x="44" y="206"/>
                    </a:cxn>
                    <a:cxn ang="0">
                      <a:pos x="40" y="166"/>
                    </a:cxn>
                    <a:cxn ang="0">
                      <a:pos x="37" y="123"/>
                    </a:cxn>
                    <a:cxn ang="0">
                      <a:pos x="39" y="78"/>
                    </a:cxn>
                    <a:cxn ang="0">
                      <a:pos x="44" y="37"/>
                    </a:cxn>
                    <a:cxn ang="0">
                      <a:pos x="56" y="3"/>
                    </a:cxn>
                    <a:cxn ang="0">
                      <a:pos x="56" y="3"/>
                    </a:cxn>
                    <a:cxn ang="0">
                      <a:pos x="56" y="2"/>
                    </a:cxn>
                    <a:cxn ang="0">
                      <a:pos x="55" y="1"/>
                    </a:cxn>
                    <a:cxn ang="0">
                      <a:pos x="52" y="0"/>
                    </a:cxn>
                    <a:cxn ang="0">
                      <a:pos x="48" y="0"/>
                    </a:cxn>
                    <a:cxn ang="0">
                      <a:pos x="42" y="0"/>
                    </a:cxn>
                    <a:cxn ang="0">
                      <a:pos x="31" y="2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29" name="Freeform 101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/>
                  <a:ahLst/>
                  <a:cxnLst>
                    <a:cxn ang="0">
                      <a:pos x="186" y="6"/>
                    </a:cxn>
                    <a:cxn ang="0">
                      <a:pos x="182" y="11"/>
                    </a:cxn>
                    <a:cxn ang="0">
                      <a:pos x="169" y="29"/>
                    </a:cxn>
                    <a:cxn ang="0">
                      <a:pos x="153" y="67"/>
                    </a:cxn>
                    <a:cxn ang="0">
                      <a:pos x="137" y="130"/>
                    </a:cxn>
                    <a:cxn ang="0">
                      <a:pos x="124" y="221"/>
                    </a:cxn>
                    <a:cxn ang="0">
                      <a:pos x="117" y="350"/>
                    </a:cxn>
                    <a:cxn ang="0">
                      <a:pos x="122" y="517"/>
                    </a:cxn>
                    <a:cxn ang="0">
                      <a:pos x="139" y="732"/>
                    </a:cxn>
                    <a:cxn ang="0">
                      <a:pos x="34" y="732"/>
                    </a:cxn>
                    <a:cxn ang="0">
                      <a:pos x="31" y="711"/>
                    </a:cxn>
                    <a:cxn ang="0">
                      <a:pos x="22" y="651"/>
                    </a:cxn>
                    <a:cxn ang="0">
                      <a:pos x="12" y="563"/>
                    </a:cxn>
                    <a:cxn ang="0">
                      <a:pos x="3" y="454"/>
                    </a:cxn>
                    <a:cxn ang="0">
                      <a:pos x="0" y="335"/>
                    </a:cxn>
                    <a:cxn ang="0">
                      <a:pos x="6" y="213"/>
                    </a:cxn>
                    <a:cxn ang="0">
                      <a:pos x="25" y="98"/>
                    </a:cxn>
                    <a:cxn ang="0">
                      <a:pos x="60" y="0"/>
                    </a:cxn>
                    <a:cxn ang="0">
                      <a:pos x="186" y="6"/>
                    </a:cxn>
                  </a:cxnLst>
                  <a:rect l="0" t="0" r="r" b="b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0" name="Freeform 102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/>
                  <a:ahLst/>
                  <a:cxnLst>
                    <a:cxn ang="0">
                      <a:pos x="158" y="4"/>
                    </a:cxn>
                    <a:cxn ang="0">
                      <a:pos x="153" y="9"/>
                    </a:cxn>
                    <a:cxn ang="0">
                      <a:pos x="144" y="25"/>
                    </a:cxn>
                    <a:cxn ang="0">
                      <a:pos x="130" y="57"/>
                    </a:cxn>
                    <a:cxn ang="0">
                      <a:pos x="116" y="110"/>
                    </a:cxn>
                    <a:cxn ang="0">
                      <a:pos x="105" y="189"/>
                    </a:cxn>
                    <a:cxn ang="0">
                      <a:pos x="100" y="298"/>
                    </a:cxn>
                    <a:cxn ang="0">
                      <a:pos x="103" y="441"/>
                    </a:cxn>
                    <a:cxn ang="0">
                      <a:pos x="118" y="625"/>
                    </a:cxn>
                    <a:cxn ang="0">
                      <a:pos x="29" y="625"/>
                    </a:cxn>
                    <a:cxn ang="0">
                      <a:pos x="25" y="607"/>
                    </a:cxn>
                    <a:cxn ang="0">
                      <a:pos x="18" y="556"/>
                    </a:cxn>
                    <a:cxn ang="0">
                      <a:pos x="9" y="480"/>
                    </a:cxn>
                    <a:cxn ang="0">
                      <a:pos x="2" y="387"/>
                    </a:cxn>
                    <a:cxn ang="0">
                      <a:pos x="0" y="286"/>
                    </a:cxn>
                    <a:cxn ang="0">
                      <a:pos x="5" y="182"/>
                    </a:cxn>
                    <a:cxn ang="0">
                      <a:pos x="21" y="84"/>
                    </a:cxn>
                    <a:cxn ang="0">
                      <a:pos x="51" y="0"/>
                    </a:cxn>
                    <a:cxn ang="0">
                      <a:pos x="158" y="4"/>
                    </a:cxn>
                  </a:cxnLst>
                  <a:rect l="0" t="0" r="r" b="b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1" name="Freeform 103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/>
                  <a:ahLst/>
                  <a:cxnLst>
                    <a:cxn ang="0">
                      <a:pos x="131" y="4"/>
                    </a:cxn>
                    <a:cxn ang="0">
                      <a:pos x="128" y="7"/>
                    </a:cxn>
                    <a:cxn ang="0">
                      <a:pos x="119" y="21"/>
                    </a:cxn>
                    <a:cxn ang="0">
                      <a:pos x="109" y="47"/>
                    </a:cxn>
                    <a:cxn ang="0">
                      <a:pos x="97" y="91"/>
                    </a:cxn>
                    <a:cxn ang="0">
                      <a:pos x="88" y="156"/>
                    </a:cxn>
                    <a:cxn ang="0">
                      <a:pos x="84" y="247"/>
                    </a:cxn>
                    <a:cxn ang="0">
                      <a:pos x="86" y="366"/>
                    </a:cxn>
                    <a:cxn ang="0">
                      <a:pos x="99" y="517"/>
                    </a:cxn>
                    <a:cxn ang="0">
                      <a:pos x="25" y="517"/>
                    </a:cxn>
                    <a:cxn ang="0">
                      <a:pos x="23" y="502"/>
                    </a:cxn>
                    <a:cxn ang="0">
                      <a:pos x="16" y="460"/>
                    </a:cxn>
                    <a:cxn ang="0">
                      <a:pos x="9" y="397"/>
                    </a:cxn>
                    <a:cxn ang="0">
                      <a:pos x="2" y="320"/>
                    </a:cxn>
                    <a:cxn ang="0">
                      <a:pos x="0" y="236"/>
                    </a:cxn>
                    <a:cxn ang="0">
                      <a:pos x="4" y="151"/>
                    </a:cxn>
                    <a:cxn ang="0">
                      <a:pos x="18" y="70"/>
                    </a:cxn>
                    <a:cxn ang="0">
                      <a:pos x="43" y="0"/>
                    </a:cxn>
                    <a:cxn ang="0">
                      <a:pos x="131" y="4"/>
                    </a:cxn>
                  </a:cxnLst>
                  <a:rect l="0" t="0" r="r" b="b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2" name="Freeform 104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/>
                  <a:ahLst/>
                  <a:cxnLst>
                    <a:cxn ang="0">
                      <a:pos x="104" y="4"/>
                    </a:cxn>
                    <a:cxn ang="0">
                      <a:pos x="101" y="7"/>
                    </a:cxn>
                    <a:cxn ang="0">
                      <a:pos x="94" y="17"/>
                    </a:cxn>
                    <a:cxn ang="0">
                      <a:pos x="86" y="38"/>
                    </a:cxn>
                    <a:cxn ang="0">
                      <a:pos x="76" y="73"/>
                    </a:cxn>
                    <a:cxn ang="0">
                      <a:pos x="69" y="125"/>
                    </a:cxn>
                    <a:cxn ang="0">
                      <a:pos x="65" y="196"/>
                    </a:cxn>
                    <a:cxn ang="0">
                      <a:pos x="67" y="291"/>
                    </a:cxn>
                    <a:cxn ang="0">
                      <a:pos x="77" y="411"/>
                    </a:cxn>
                    <a:cxn ang="0">
                      <a:pos x="19" y="411"/>
                    </a:cxn>
                    <a:cxn ang="0">
                      <a:pos x="17" y="399"/>
                    </a:cxn>
                    <a:cxn ang="0">
                      <a:pos x="11" y="365"/>
                    </a:cxn>
                    <a:cxn ang="0">
                      <a:pos x="6" y="316"/>
                    </a:cxn>
                    <a:cxn ang="0">
                      <a:pos x="2" y="255"/>
                    </a:cxn>
                    <a:cxn ang="0">
                      <a:pos x="0" y="188"/>
                    </a:cxn>
                    <a:cxn ang="0">
                      <a:pos x="4" y="120"/>
                    </a:cxn>
                    <a:cxn ang="0">
                      <a:pos x="15" y="55"/>
                    </a:cxn>
                    <a:cxn ang="0">
                      <a:pos x="34" y="0"/>
                    </a:cxn>
                    <a:cxn ang="0">
                      <a:pos x="104" y="4"/>
                    </a:cxn>
                  </a:cxnLst>
                  <a:rect l="0" t="0" r="r" b="b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3" name="Freeform 105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4" y="4"/>
                    </a:cxn>
                    <a:cxn ang="0">
                      <a:pos x="70" y="12"/>
                    </a:cxn>
                    <a:cxn ang="0">
                      <a:pos x="62" y="28"/>
                    </a:cxn>
                    <a:cxn ang="0">
                      <a:pos x="56" y="53"/>
                    </a:cxn>
                    <a:cxn ang="0">
                      <a:pos x="51" y="92"/>
                    </a:cxn>
                    <a:cxn ang="0">
                      <a:pos x="49" y="145"/>
                    </a:cxn>
                    <a:cxn ang="0">
                      <a:pos x="50" y="214"/>
                    </a:cxn>
                    <a:cxn ang="0">
                      <a:pos x="57" y="302"/>
                    </a:cxn>
                    <a:cxn ang="0">
                      <a:pos x="14" y="302"/>
                    </a:cxn>
                    <a:cxn ang="0">
                      <a:pos x="13" y="294"/>
                    </a:cxn>
                    <a:cxn ang="0">
                      <a:pos x="9" y="269"/>
                    </a:cxn>
                    <a:cxn ang="0">
                      <a:pos x="4" y="232"/>
                    </a:cxn>
                    <a:cxn ang="0">
                      <a:pos x="1" y="188"/>
                    </a:cxn>
                    <a:cxn ang="0">
                      <a:pos x="0" y="138"/>
                    </a:cxn>
                    <a:cxn ang="0">
                      <a:pos x="2" y="89"/>
                    </a:cxn>
                    <a:cxn ang="0">
                      <a:pos x="10" y="41"/>
                    </a:cxn>
                    <a:cxn ang="0">
                      <a:pos x="25" y="0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4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5" name="Freeform 107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/>
                  <a:ahLst/>
                  <a:cxnLst>
                    <a:cxn ang="0">
                      <a:pos x="35" y="41"/>
                    </a:cxn>
                    <a:cxn ang="0">
                      <a:pos x="32" y="49"/>
                    </a:cxn>
                    <a:cxn ang="0">
                      <a:pos x="25" y="74"/>
                    </a:cxn>
                    <a:cxn ang="0">
                      <a:pos x="17" y="112"/>
                    </a:cxn>
                    <a:cxn ang="0">
                      <a:pos x="8" y="163"/>
                    </a:cxn>
                    <a:cxn ang="0">
                      <a:pos x="2" y="223"/>
                    </a:cxn>
                    <a:cxn ang="0">
                      <a:pos x="0" y="290"/>
                    </a:cxn>
                    <a:cxn ang="0">
                      <a:pos x="7" y="363"/>
                    </a:cxn>
                    <a:cxn ang="0">
                      <a:pos x="23" y="440"/>
                    </a:cxn>
                    <a:cxn ang="0">
                      <a:pos x="23" y="437"/>
                    </a:cxn>
                    <a:cxn ang="0">
                      <a:pos x="23" y="427"/>
                    </a:cxn>
                    <a:cxn ang="0">
                      <a:pos x="23" y="411"/>
                    </a:cxn>
                    <a:cxn ang="0">
                      <a:pos x="23" y="391"/>
                    </a:cxn>
                    <a:cxn ang="0">
                      <a:pos x="25" y="367"/>
                    </a:cxn>
                    <a:cxn ang="0">
                      <a:pos x="28" y="341"/>
                    </a:cxn>
                    <a:cxn ang="0">
                      <a:pos x="33" y="312"/>
                    </a:cxn>
                    <a:cxn ang="0">
                      <a:pos x="39" y="281"/>
                    </a:cxn>
                    <a:cxn ang="0">
                      <a:pos x="49" y="251"/>
                    </a:cxn>
                    <a:cxn ang="0">
                      <a:pos x="61" y="222"/>
                    </a:cxn>
                    <a:cxn ang="0">
                      <a:pos x="75" y="194"/>
                    </a:cxn>
                    <a:cxn ang="0">
                      <a:pos x="93" y="168"/>
                    </a:cxn>
                    <a:cxn ang="0">
                      <a:pos x="116" y="145"/>
                    </a:cxn>
                    <a:cxn ang="0">
                      <a:pos x="141" y="127"/>
                    </a:cxn>
                    <a:cxn ang="0">
                      <a:pos x="173" y="114"/>
                    </a:cxn>
                    <a:cxn ang="0">
                      <a:pos x="208" y="106"/>
                    </a:cxn>
                    <a:cxn ang="0">
                      <a:pos x="210" y="104"/>
                    </a:cxn>
                    <a:cxn ang="0">
                      <a:pos x="217" y="100"/>
                    </a:cxn>
                    <a:cxn ang="0">
                      <a:pos x="227" y="92"/>
                    </a:cxn>
                    <a:cxn ang="0">
                      <a:pos x="245" y="82"/>
                    </a:cxn>
                    <a:cxn ang="0">
                      <a:pos x="267" y="69"/>
                    </a:cxn>
                    <a:cxn ang="0">
                      <a:pos x="296" y="54"/>
                    </a:cxn>
                    <a:cxn ang="0">
                      <a:pos x="332" y="36"/>
                    </a:cxn>
                    <a:cxn ang="0">
                      <a:pos x="375" y="17"/>
                    </a:cxn>
                    <a:cxn ang="0">
                      <a:pos x="373" y="16"/>
                    </a:cxn>
                    <a:cxn ang="0">
                      <a:pos x="366" y="15"/>
                    </a:cxn>
                    <a:cxn ang="0">
                      <a:pos x="357" y="13"/>
                    </a:cxn>
                    <a:cxn ang="0">
                      <a:pos x="343" y="10"/>
                    </a:cxn>
                    <a:cxn ang="0">
                      <a:pos x="326" y="7"/>
                    </a:cxn>
                    <a:cxn ang="0">
                      <a:pos x="307" y="5"/>
                    </a:cxn>
                    <a:cxn ang="0">
                      <a:pos x="285" y="3"/>
                    </a:cxn>
                    <a:cxn ang="0">
                      <a:pos x="261" y="1"/>
                    </a:cxn>
                    <a:cxn ang="0">
                      <a:pos x="235" y="0"/>
                    </a:cxn>
                    <a:cxn ang="0">
                      <a:pos x="208" y="1"/>
                    </a:cxn>
                    <a:cxn ang="0">
                      <a:pos x="180" y="2"/>
                    </a:cxn>
                    <a:cxn ang="0">
                      <a:pos x="151" y="5"/>
                    </a:cxn>
                    <a:cxn ang="0">
                      <a:pos x="122" y="10"/>
                    </a:cxn>
                    <a:cxn ang="0">
                      <a:pos x="92" y="18"/>
                    </a:cxn>
                    <a:cxn ang="0">
                      <a:pos x="63" y="28"/>
                    </a:cxn>
                    <a:cxn ang="0">
                      <a:pos x="35" y="41"/>
                    </a:cxn>
                  </a:cxnLst>
                  <a:rect l="0" t="0" r="r" b="b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6" name="Freeform 108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8"/>
                    </a:cxn>
                    <a:cxn ang="0">
                      <a:pos x="5" y="44"/>
                    </a:cxn>
                    <a:cxn ang="0">
                      <a:pos x="11" y="37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8"/>
                    </a:cxn>
                    <a:cxn ang="0">
                      <a:pos x="54" y="12"/>
                    </a:cxn>
                    <a:cxn ang="0">
                      <a:pos x="72" y="6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7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6"/>
                    </a:cxn>
                    <a:cxn ang="0">
                      <a:pos x="289" y="44"/>
                    </a:cxn>
                    <a:cxn ang="0">
                      <a:pos x="277" y="41"/>
                    </a:cxn>
                    <a:cxn ang="0">
                      <a:pos x="262" y="36"/>
                    </a:cxn>
                    <a:cxn ang="0">
                      <a:pos x="244" y="32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1"/>
                    </a:cxn>
                    <a:cxn ang="0">
                      <a:pos x="101" y="23"/>
                    </a:cxn>
                    <a:cxn ang="0">
                      <a:pos x="77" y="29"/>
                    </a:cxn>
                    <a:cxn ang="0">
                      <a:pos x="55" y="37"/>
                    </a:cxn>
                    <a:cxn ang="0">
                      <a:pos x="33" y="48"/>
                    </a:cxn>
                    <a:cxn ang="0">
                      <a:pos x="15" y="63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7" name="Freeform 109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/>
                  <a:ahLst/>
                  <a:cxnLst>
                    <a:cxn ang="0">
                      <a:pos x="0" y="53"/>
                    </a:cxn>
                    <a:cxn ang="0">
                      <a:pos x="0" y="52"/>
                    </a:cxn>
                    <a:cxn ang="0">
                      <a:pos x="2" y="49"/>
                    </a:cxn>
                    <a:cxn ang="0">
                      <a:pos x="5" y="44"/>
                    </a:cxn>
                    <a:cxn ang="0">
                      <a:pos x="11" y="38"/>
                    </a:cxn>
                    <a:cxn ang="0">
                      <a:pos x="18" y="31"/>
                    </a:cxn>
                    <a:cxn ang="0">
                      <a:pos x="27" y="25"/>
                    </a:cxn>
                    <a:cxn ang="0">
                      <a:pos x="39" y="17"/>
                    </a:cxn>
                    <a:cxn ang="0">
                      <a:pos x="54" y="12"/>
                    </a:cxn>
                    <a:cxn ang="0">
                      <a:pos x="72" y="7"/>
                    </a:cxn>
                    <a:cxn ang="0">
                      <a:pos x="92" y="2"/>
                    </a:cxn>
                    <a:cxn ang="0">
                      <a:pos x="118" y="0"/>
                    </a:cxn>
                    <a:cxn ang="0">
                      <a:pos x="146" y="0"/>
                    </a:cxn>
                    <a:cxn ang="0">
                      <a:pos x="180" y="2"/>
                    </a:cxn>
                    <a:cxn ang="0">
                      <a:pos x="216" y="8"/>
                    </a:cxn>
                    <a:cxn ang="0">
                      <a:pos x="258" y="16"/>
                    </a:cxn>
                    <a:cxn ang="0">
                      <a:pos x="305" y="29"/>
                    </a:cxn>
                    <a:cxn ang="0">
                      <a:pos x="299" y="47"/>
                    </a:cxn>
                    <a:cxn ang="0">
                      <a:pos x="297" y="45"/>
                    </a:cxn>
                    <a:cxn ang="0">
                      <a:pos x="289" y="43"/>
                    </a:cxn>
                    <a:cxn ang="0">
                      <a:pos x="277" y="40"/>
                    </a:cxn>
                    <a:cxn ang="0">
                      <a:pos x="262" y="36"/>
                    </a:cxn>
                    <a:cxn ang="0">
                      <a:pos x="244" y="33"/>
                    </a:cxn>
                    <a:cxn ang="0">
                      <a:pos x="224" y="28"/>
                    </a:cxn>
                    <a:cxn ang="0">
                      <a:pos x="201" y="25"/>
                    </a:cxn>
                    <a:cxn ang="0">
                      <a:pos x="176" y="22"/>
                    </a:cxn>
                    <a:cxn ang="0">
                      <a:pos x="152" y="21"/>
                    </a:cxn>
                    <a:cxn ang="0">
                      <a:pos x="126" y="22"/>
                    </a:cxn>
                    <a:cxn ang="0">
                      <a:pos x="101" y="24"/>
                    </a:cxn>
                    <a:cxn ang="0">
                      <a:pos x="77" y="29"/>
                    </a:cxn>
                    <a:cxn ang="0">
                      <a:pos x="55" y="38"/>
                    </a:cxn>
                    <a:cxn ang="0">
                      <a:pos x="33" y="49"/>
                    </a:cxn>
                    <a:cxn ang="0">
                      <a:pos x="15" y="64"/>
                    </a:cxn>
                    <a:cxn ang="0">
                      <a:pos x="0" y="83"/>
                    </a:cxn>
                    <a:cxn ang="0">
                      <a:pos x="0" y="53"/>
                    </a:cxn>
                  </a:cxnLst>
                  <a:rect l="0" t="0" r="r" b="b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8" name="Freeform 110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86"/>
                    </a:cxn>
                    <a:cxn ang="0">
                      <a:pos x="150" y="917"/>
                    </a:cxn>
                    <a:cxn ang="0">
                      <a:pos x="143" y="797"/>
                    </a:cxn>
                    <a:cxn ang="0">
                      <a:pos x="496" y="851"/>
                    </a:cxn>
                    <a:cxn ang="0">
                      <a:pos x="490" y="803"/>
                    </a:cxn>
                    <a:cxn ang="0">
                      <a:pos x="245" y="773"/>
                    </a:cxn>
                    <a:cxn ang="0">
                      <a:pos x="239" y="670"/>
                    </a:cxn>
                    <a:cxn ang="0">
                      <a:pos x="72" y="670"/>
                    </a:cxn>
                    <a:cxn ang="0">
                      <a:pos x="68" y="657"/>
                    </a:cxn>
                    <a:cxn ang="0">
                      <a:pos x="56" y="620"/>
                    </a:cxn>
                    <a:cxn ang="0">
                      <a:pos x="41" y="559"/>
                    </a:cxn>
                    <a:cxn ang="0">
                      <a:pos x="26" y="480"/>
                    </a:cxn>
                    <a:cxn ang="0">
                      <a:pos x="15" y="385"/>
                    </a:cxn>
                    <a:cxn ang="0">
                      <a:pos x="11" y="276"/>
                    </a:cxn>
                    <a:cxn ang="0">
                      <a:pos x="20" y="158"/>
                    </a:cxn>
                    <a:cxn ang="0">
                      <a:pos x="42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39" name="Freeform 111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/>
                  <a:ahLst/>
                  <a:cxnLst>
                    <a:cxn ang="0">
                      <a:pos x="0" y="125"/>
                    </a:cxn>
                    <a:cxn ang="0">
                      <a:pos x="4" y="124"/>
                    </a:cxn>
                    <a:cxn ang="0">
                      <a:pos x="14" y="119"/>
                    </a:cxn>
                    <a:cxn ang="0">
                      <a:pos x="31" y="114"/>
                    </a:cxn>
                    <a:cxn ang="0">
                      <a:pos x="53" y="106"/>
                    </a:cxn>
                    <a:cxn ang="0">
                      <a:pos x="81" y="98"/>
                    </a:cxn>
                    <a:cxn ang="0">
                      <a:pos x="113" y="89"/>
                    </a:cxn>
                    <a:cxn ang="0">
                      <a:pos x="151" y="81"/>
                    </a:cxn>
                    <a:cxn ang="0">
                      <a:pos x="192" y="73"/>
                    </a:cxn>
                    <a:cxn ang="0">
                      <a:pos x="237" y="65"/>
                    </a:cxn>
                    <a:cxn ang="0">
                      <a:pos x="286" y="60"/>
                    </a:cxn>
                    <a:cxn ang="0">
                      <a:pos x="337" y="56"/>
                    </a:cxn>
                    <a:cxn ang="0">
                      <a:pos x="390" y="55"/>
                    </a:cxn>
                    <a:cxn ang="0">
                      <a:pos x="446" y="56"/>
                    </a:cxn>
                    <a:cxn ang="0">
                      <a:pos x="503" y="61"/>
                    </a:cxn>
                    <a:cxn ang="0">
                      <a:pos x="561" y="70"/>
                    </a:cxn>
                    <a:cxn ang="0">
                      <a:pos x="620" y="83"/>
                    </a:cxn>
                    <a:cxn ang="0">
                      <a:pos x="638" y="0"/>
                    </a:cxn>
                    <a:cxn ang="0">
                      <a:pos x="634" y="0"/>
                    </a:cxn>
                    <a:cxn ang="0">
                      <a:pos x="620" y="0"/>
                    </a:cxn>
                    <a:cxn ang="0">
                      <a:pos x="599" y="0"/>
                    </a:cxn>
                    <a:cxn ang="0">
                      <a:pos x="571" y="1"/>
                    </a:cxn>
                    <a:cxn ang="0">
                      <a:pos x="536" y="2"/>
                    </a:cxn>
                    <a:cxn ang="0">
                      <a:pos x="496" y="3"/>
                    </a:cxn>
                    <a:cxn ang="0">
                      <a:pos x="452" y="6"/>
                    </a:cxn>
                    <a:cxn ang="0">
                      <a:pos x="405" y="8"/>
                    </a:cxn>
                    <a:cxn ang="0">
                      <a:pos x="354" y="13"/>
                    </a:cxn>
                    <a:cxn ang="0">
                      <a:pos x="302" y="17"/>
                    </a:cxn>
                    <a:cxn ang="0">
                      <a:pos x="249" y="22"/>
                    </a:cxn>
                    <a:cxn ang="0">
                      <a:pos x="196" y="30"/>
                    </a:cxn>
                    <a:cxn ang="0">
                      <a:pos x="144" y="37"/>
                    </a:cxn>
                    <a:cxn ang="0">
                      <a:pos x="93" y="47"/>
                    </a:cxn>
                    <a:cxn ang="0">
                      <a:pos x="45" y="58"/>
                    </a:cxn>
                    <a:cxn ang="0">
                      <a:pos x="0" y="71"/>
                    </a:cxn>
                    <a:cxn ang="0">
                      <a:pos x="0" y="125"/>
                    </a:cxn>
                  </a:cxnLst>
                  <a:rect l="0" t="0" r="r" b="b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0" name="Freeform 112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/>
                  <a:ahLst/>
                  <a:cxnLst>
                    <a:cxn ang="0">
                      <a:pos x="454" y="344"/>
                    </a:cxn>
                    <a:cxn ang="0">
                      <a:pos x="456" y="343"/>
                    </a:cxn>
                    <a:cxn ang="0">
                      <a:pos x="463" y="341"/>
                    </a:cxn>
                    <a:cxn ang="0">
                      <a:pos x="472" y="337"/>
                    </a:cxn>
                    <a:cxn ang="0">
                      <a:pos x="485" y="332"/>
                    </a:cxn>
                    <a:cxn ang="0">
                      <a:pos x="501" y="325"/>
                    </a:cxn>
                    <a:cxn ang="0">
                      <a:pos x="518" y="317"/>
                    </a:cxn>
                    <a:cxn ang="0">
                      <a:pos x="538" y="308"/>
                    </a:cxn>
                    <a:cxn ang="0">
                      <a:pos x="558" y="298"/>
                    </a:cxn>
                    <a:cxn ang="0">
                      <a:pos x="580" y="287"/>
                    </a:cxn>
                    <a:cxn ang="0">
                      <a:pos x="600" y="274"/>
                    </a:cxn>
                    <a:cxn ang="0">
                      <a:pos x="621" y="262"/>
                    </a:cxn>
                    <a:cxn ang="0">
                      <a:pos x="640" y="248"/>
                    </a:cxn>
                    <a:cxn ang="0">
                      <a:pos x="658" y="234"/>
                    </a:cxn>
                    <a:cxn ang="0">
                      <a:pos x="674" y="219"/>
                    </a:cxn>
                    <a:cxn ang="0">
                      <a:pos x="688" y="204"/>
                    </a:cxn>
                    <a:cxn ang="0">
                      <a:pos x="699" y="189"/>
                    </a:cxn>
                    <a:cxn ang="0">
                      <a:pos x="0" y="18"/>
                    </a:cxn>
                    <a:cxn ang="0">
                      <a:pos x="54" y="0"/>
                    </a:cxn>
                    <a:cxn ang="0">
                      <a:pos x="1075" y="251"/>
                    </a:cxn>
                    <a:cxn ang="0">
                      <a:pos x="1033" y="274"/>
                    </a:cxn>
                    <a:cxn ang="0">
                      <a:pos x="738" y="199"/>
                    </a:cxn>
                    <a:cxn ang="0">
                      <a:pos x="737" y="200"/>
                    </a:cxn>
                    <a:cxn ang="0">
                      <a:pos x="735" y="203"/>
                    </a:cxn>
                    <a:cxn ang="0">
                      <a:pos x="730" y="207"/>
                    </a:cxn>
                    <a:cxn ang="0">
                      <a:pos x="724" y="214"/>
                    </a:cxn>
                    <a:cxn ang="0">
                      <a:pos x="716" y="222"/>
                    </a:cxn>
                    <a:cxn ang="0">
                      <a:pos x="706" y="231"/>
                    </a:cxn>
                    <a:cxn ang="0">
                      <a:pos x="694" y="242"/>
                    </a:cxn>
                    <a:cxn ang="0">
                      <a:pos x="679" y="253"/>
                    </a:cxn>
                    <a:cxn ang="0">
                      <a:pos x="662" y="265"/>
                    </a:cxn>
                    <a:cxn ang="0">
                      <a:pos x="643" y="278"/>
                    </a:cxn>
                    <a:cxn ang="0">
                      <a:pos x="621" y="291"/>
                    </a:cxn>
                    <a:cxn ang="0">
                      <a:pos x="597" y="303"/>
                    </a:cxn>
                    <a:cxn ang="0">
                      <a:pos x="570" y="317"/>
                    </a:cxn>
                    <a:cxn ang="0">
                      <a:pos x="540" y="330"/>
                    </a:cxn>
                    <a:cxn ang="0">
                      <a:pos x="508" y="343"/>
                    </a:cxn>
                    <a:cxn ang="0">
                      <a:pos x="472" y="356"/>
                    </a:cxn>
                    <a:cxn ang="0">
                      <a:pos x="454" y="344"/>
                    </a:cxn>
                  </a:cxnLst>
                  <a:rect l="0" t="0" r="r" b="b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1" name="Freeform 113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71" y="319"/>
                    </a:cxn>
                    <a:cxn ang="0">
                      <a:pos x="1095" y="319"/>
                    </a:cxn>
                    <a:cxn ang="0">
                      <a:pos x="3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2" name="Freeform 114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058" y="285"/>
                    </a:cxn>
                    <a:cxn ang="0">
                      <a:pos x="1082" y="284"/>
                    </a:cxn>
                    <a:cxn ang="0">
                      <a:pos x="3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3" name="Freeform 115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6" y="315"/>
                    </a:cxn>
                    <a:cxn ang="0">
                      <a:pos x="1087" y="308"/>
                    </a:cxn>
                    <a:cxn ang="0">
                      <a:pos x="3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16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2018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7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8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9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0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851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charset="0"/>
                  </a:rPr>
                  <a:t>Host B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1852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853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854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855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856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29"/>
            <p:cNvGrpSpPr>
              <a:grpSpLocks/>
            </p:cNvGrpSpPr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201858" name="Freeform 13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59" name="Freeform 13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0" name="Freeform 13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1" name="Freeform 13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2" name="Freeform 13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3" name="Freeform 13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4" name="Freeform 13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5" name="Freeform 13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6" name="Freeform 13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7" name="Freeform 13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8" name="Freeform 14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69" name="Freeform 14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0" name="Freeform 14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1" name="Freeform 14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2" name="Freeform 14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3" name="Freeform 14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4" name="Freeform 14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5" name="Freeform 14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6" name="Freeform 14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7" name="Freeform 14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8" name="Freeform 15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79" name="Freeform 15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0" name="Freeform 15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1" name="Freeform 15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2" name="Freeform 15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3" name="Freeform 15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4" name="Freeform 15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5" name="Freeform 15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6" name="Freeform 15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7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8" name="Freeform 16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89" name="Freeform 16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0" name="Freeform 16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1" name="Freeform 16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2" name="Freeform 16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3" name="Freeform 16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4" name="Freeform 16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5" name="Freeform 16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6" name="Freeform 16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69"/>
            <p:cNvGrpSpPr>
              <a:grpSpLocks/>
            </p:cNvGrpSpPr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201898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899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0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1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2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3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76"/>
            <p:cNvGrpSpPr>
              <a:grpSpLocks/>
            </p:cNvGrpSpPr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201905" name="Freeform 177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6" name="Freeform 178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7" name="Freeform 179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8" name="Freeform 180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09" name="Freeform 181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0" name="Freeform 182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1" name="Freeform 183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2" name="Freeform 184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3" name="Freeform 185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4" name="Freeform 186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5" name="Freeform 187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6" name="Freeform 188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7" name="Freeform 189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8" name="Freeform 190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19" name="Freeform 191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0" name="Freeform 192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1" name="Freeform 193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2" name="Freeform 194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3" name="Freeform 195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4" name="Freeform 196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5" name="Freeform 197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6" name="Freeform 198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7" name="Freeform 199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8" name="Freeform 200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29" name="Freeform 201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0" name="Freeform 202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1" name="Freeform 203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2" name="Freeform 204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3" name="Freeform 205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4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5" name="Freeform 207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6" name="Freeform 208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7" name="Freeform 209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8" name="Freeform 210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39" name="Freeform 211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0" name="Freeform 212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1" name="Freeform 213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2" name="Freeform 214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3" name="Freeform 215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216"/>
            <p:cNvGrpSpPr>
              <a:grpSpLocks/>
            </p:cNvGrpSpPr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201945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6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7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8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49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50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51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52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53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54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charset="0"/>
                </a:rPr>
                <a:t>out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1955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56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229"/>
            <p:cNvGrpSpPr>
              <a:grpSpLocks/>
            </p:cNvGrpSpPr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201958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59" name="Freeform 231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5" y="0"/>
                  </a:cxn>
                  <a:cxn ang="0">
                    <a:pos x="855" y="390"/>
                  </a:cxn>
                  <a:cxn ang="0">
                    <a:pos x="45" y="390"/>
                  </a:cxn>
                </a:cxnLst>
                <a:rect l="0" t="0" r="r" b="b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0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1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2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3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4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5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6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7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968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69" name="Freeform 241"/>
            <p:cNvSpPr>
              <a:spLocks/>
            </p:cNvSpPr>
            <p:nvPr/>
          </p:nvSpPr>
          <p:spPr bwMode="auto">
            <a:xfrm>
              <a:off x="1778" y="3538"/>
              <a:ext cx="2490" cy="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6"/>
                </a:cxn>
                <a:cxn ang="0">
                  <a:pos x="1005" y="1501"/>
                </a:cxn>
                <a:cxn ang="0">
                  <a:pos x="1860" y="706"/>
                </a:cxn>
                <a:cxn ang="0">
                  <a:pos x="5085" y="721"/>
                </a:cxn>
                <a:cxn ang="0">
                  <a:pos x="4305" y="1456"/>
                </a:cxn>
                <a:cxn ang="0">
                  <a:pos x="6225" y="1456"/>
                </a:cxn>
                <a:cxn ang="0">
                  <a:pos x="6220" y="391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970" name="Freeform 242"/>
            <p:cNvSpPr>
              <a:spLocks/>
            </p:cNvSpPr>
            <p:nvPr/>
          </p:nvSpPr>
          <p:spPr bwMode="auto">
            <a:xfrm>
              <a:off x="2372" y="2968"/>
              <a:ext cx="2160" cy="8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5"/>
                </a:cxn>
                <a:cxn ang="0">
                  <a:pos x="1005" y="1500"/>
                </a:cxn>
                <a:cxn ang="0">
                  <a:pos x="540" y="2010"/>
                </a:cxn>
                <a:cxn ang="0">
                  <a:pos x="3615" y="2010"/>
                </a:cxn>
                <a:cxn ang="0">
                  <a:pos x="4350" y="1275"/>
                </a:cxn>
                <a:cxn ang="0">
                  <a:pos x="5400" y="1290"/>
                </a:cxn>
                <a:cxn ang="0">
                  <a:pos x="5400" y="120"/>
                </a:cxn>
              </a:cxnLst>
              <a:rect l="0" t="0" r="r" b="b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Causes/costs of </a:t>
            </a:r>
            <a:r>
              <a:rPr lang="en-US" sz="3200" dirty="0" smtClean="0"/>
              <a:t>Congestion</a:t>
            </a:r>
            <a:r>
              <a:rPr lang="en-US" sz="3200" dirty="0"/>
              <a:t>: </a:t>
            </a:r>
            <a:r>
              <a:rPr lang="en-US" sz="3200" dirty="0" smtClean="0"/>
              <a:t>Scenario </a:t>
            </a:r>
            <a:r>
              <a:rPr lang="en-US" sz="3200" dirty="0"/>
              <a:t>2</a:t>
            </a:r>
            <a:r>
              <a:rPr lang="en-US" dirty="0"/>
              <a:t> 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95425"/>
            <a:ext cx="6162675" cy="4648200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router, </a:t>
            </a:r>
            <a:r>
              <a:rPr lang="en-US" sz="2400" i="1" dirty="0">
                <a:solidFill>
                  <a:schemeClr val="accent2"/>
                </a:solidFill>
              </a:rPr>
              <a:t>finite</a:t>
            </a:r>
            <a:r>
              <a:rPr lang="en-US" sz="2400" dirty="0"/>
              <a:t> buffers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ender </a:t>
            </a:r>
            <a:r>
              <a:rPr lang="en-US" sz="2400" dirty="0"/>
              <a:t>retransmission of lost packet</a:t>
            </a:r>
          </a:p>
          <a:p>
            <a:endParaRPr lang="en-US" sz="2400" dirty="0"/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3795713" y="5014913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3795713" y="499110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5100638" y="499110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795713" y="4991100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705350" y="4978400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3781425" y="4773613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097338" y="4849813"/>
            <a:ext cx="647700" cy="206375"/>
            <a:chOff x="2848" y="848"/>
            <a:chExt cx="140" cy="98"/>
          </a:xfrm>
        </p:grpSpPr>
        <p:sp>
          <p:nvSpPr>
            <p:cNvPr id="202764" name="Line 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 flipV="1">
            <a:off x="4097338" y="4848225"/>
            <a:ext cx="647700" cy="204788"/>
            <a:chOff x="2848" y="848"/>
            <a:chExt cx="140" cy="98"/>
          </a:xfrm>
        </p:grpSpPr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0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3746500" y="3989388"/>
            <a:ext cx="21367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H="1">
            <a:off x="242411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>
            <a:off x="3021013" y="454501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073275" y="3602038"/>
            <a:ext cx="1203325" cy="1162050"/>
            <a:chOff x="5850" y="13487"/>
            <a:chExt cx="2023" cy="1840"/>
          </a:xfrm>
        </p:grpSpPr>
        <p:sp>
          <p:nvSpPr>
            <p:cNvPr id="202776" name="Freeform 24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77" name="Freeform 25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78" name="Freeform 26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79" name="Freeform 27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0" name="Freeform 28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1" name="Freeform 29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2" name="Freeform 30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3" name="Freeform 31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4" name="Freeform 32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5" name="Freeform 33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6" name="Freeform 34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7" name="Freeform 35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8" name="Freeform 36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89" name="Freeform 37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0" name="Freeform 38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1" name="Freeform 39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2" name="Freeform 40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3" name="Freeform 41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4" name="Freeform 42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5" name="Freeform 43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6" name="Freeform 44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7" name="Freeform 45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8" name="Freeform 46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799" name="Freeform 47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0" name="Freeform 48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1" name="Freeform 49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2" name="Freeform 50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3" name="Freeform 51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4" name="Freeform 52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5" name="Rectangle 53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6" name="Freeform 54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7" name="Freeform 55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8" name="Freeform 56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09" name="Freeform 57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0" name="Freeform 58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1" name="Freeform 59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2" name="Freeform 60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3" name="Freeform 61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4" name="Freeform 62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351088" y="3230563"/>
            <a:ext cx="798512" cy="1166812"/>
            <a:chOff x="12762" y="10336"/>
            <a:chExt cx="1027" cy="1700"/>
          </a:xfrm>
        </p:grpSpPr>
        <p:sp>
          <p:nvSpPr>
            <p:cNvPr id="202816" name="Rectangle 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7" name="Rectangle 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19" name="Line 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21" name="Line 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22" name="Text Box 70"/>
          <p:cNvSpPr txBox="1">
            <a:spLocks noChangeArrowheads="1"/>
          </p:cNvSpPr>
          <p:nvPr/>
        </p:nvSpPr>
        <p:spPr bwMode="auto">
          <a:xfrm>
            <a:off x="2354263" y="2825750"/>
            <a:ext cx="852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2823" name="Text Box 71"/>
          <p:cNvSpPr txBox="1">
            <a:spLocks noChangeArrowheads="1"/>
          </p:cNvSpPr>
          <p:nvPr/>
        </p:nvSpPr>
        <p:spPr bwMode="auto">
          <a:xfrm>
            <a:off x="3362325" y="2922588"/>
            <a:ext cx="14684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2824" name="Line 72"/>
          <p:cNvSpPr>
            <a:spLocks noChangeShapeType="1"/>
          </p:cNvSpPr>
          <p:nvPr/>
        </p:nvSpPr>
        <p:spPr bwMode="auto">
          <a:xfrm flipH="1">
            <a:off x="1885950" y="564991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020763" y="4756150"/>
            <a:ext cx="1203325" cy="1162050"/>
            <a:chOff x="5850" y="13487"/>
            <a:chExt cx="2023" cy="1840"/>
          </a:xfrm>
        </p:grpSpPr>
        <p:sp>
          <p:nvSpPr>
            <p:cNvPr id="202827" name="Freeform 7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28" name="Freeform 7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29" name="Freeform 7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0" name="Freeform 7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1" name="Freeform 7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2" name="Freeform 8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3" name="Freeform 8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4" name="Freeform 8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5" name="Freeform 8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6" name="Freeform 8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7" name="Freeform 8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8" name="Freeform 8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39" name="Freeform 8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0" name="Freeform 8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1" name="Freeform 8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2" name="Freeform 9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3" name="Freeform 9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4" name="Freeform 9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5" name="Freeform 9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6" name="Freeform 9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7" name="Freeform 9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8" name="Freeform 9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49" name="Freeform 9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0" name="Freeform 9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1" name="Freeform 9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2" name="Freeform 10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3" name="Freeform 10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4" name="Freeform 10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5" name="Freeform 10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6" name="Rectangle 10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7" name="Freeform 10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8" name="Freeform 10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59" name="Freeform 10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0" name="Freeform 10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1" name="Freeform 10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2" name="Freeform 11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3" name="Freeform 11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4" name="Freeform 11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5" name="Freeform 11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4"/>
          <p:cNvGrpSpPr>
            <a:grpSpLocks/>
          </p:cNvGrpSpPr>
          <p:nvPr/>
        </p:nvGrpSpPr>
        <p:grpSpPr bwMode="auto">
          <a:xfrm>
            <a:off x="1298575" y="4384675"/>
            <a:ext cx="798513" cy="1166813"/>
            <a:chOff x="12762" y="10336"/>
            <a:chExt cx="1027" cy="1700"/>
          </a:xfrm>
        </p:grpSpPr>
        <p:sp>
          <p:nvSpPr>
            <p:cNvPr id="202867" name="Rectangle 11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8" name="Rectangle 11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69" name="Line 11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70" name="Line 11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71" name="Line 11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72" name="Line 12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73" name="Text Box 121"/>
          <p:cNvSpPr txBox="1">
            <a:spLocks noChangeArrowheads="1"/>
          </p:cNvSpPr>
          <p:nvPr/>
        </p:nvSpPr>
        <p:spPr bwMode="auto">
          <a:xfrm>
            <a:off x="1250950" y="3967163"/>
            <a:ext cx="8778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2874" name="Line 122"/>
          <p:cNvSpPr>
            <a:spLocks noChangeShapeType="1"/>
          </p:cNvSpPr>
          <p:nvPr/>
        </p:nvSpPr>
        <p:spPr bwMode="auto">
          <a:xfrm flipH="1">
            <a:off x="3021013" y="506095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875" name="Line 123"/>
          <p:cNvSpPr>
            <a:spLocks noChangeShapeType="1"/>
          </p:cNvSpPr>
          <p:nvPr/>
        </p:nvSpPr>
        <p:spPr bwMode="auto">
          <a:xfrm flipH="1">
            <a:off x="5010150" y="506095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876" name="Line 124"/>
          <p:cNvSpPr>
            <a:spLocks noChangeShapeType="1"/>
          </p:cNvSpPr>
          <p:nvPr/>
        </p:nvSpPr>
        <p:spPr bwMode="auto">
          <a:xfrm flipH="1">
            <a:off x="516096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877" name="Line 125"/>
          <p:cNvSpPr>
            <a:spLocks noChangeShapeType="1"/>
          </p:cNvSpPr>
          <p:nvPr/>
        </p:nvSpPr>
        <p:spPr bwMode="auto">
          <a:xfrm flipH="1">
            <a:off x="5149850" y="566261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878" name="Line 126"/>
          <p:cNvSpPr>
            <a:spLocks noChangeShapeType="1"/>
          </p:cNvSpPr>
          <p:nvPr/>
        </p:nvSpPr>
        <p:spPr bwMode="auto">
          <a:xfrm flipH="1">
            <a:off x="6259513" y="455771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6365875" y="3736975"/>
            <a:ext cx="1203325" cy="1162050"/>
            <a:chOff x="5850" y="13487"/>
            <a:chExt cx="2023" cy="1840"/>
          </a:xfrm>
        </p:grpSpPr>
        <p:sp>
          <p:nvSpPr>
            <p:cNvPr id="202880" name="Freeform 128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1" name="Freeform 129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2" name="Freeform 130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3" name="Freeform 131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4" name="Freeform 132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5" name="Freeform 133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6" name="Freeform 134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7" name="Freeform 135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8" name="Freeform 136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89" name="Freeform 137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0" name="Freeform 138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1" name="Freeform 139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2" name="Freeform 140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3" name="Freeform 141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4" name="Freeform 142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5" name="Freeform 143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6" name="Freeform 144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7" name="Freeform 145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8" name="Freeform 146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899" name="Freeform 147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0" name="Freeform 148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1" name="Freeform 149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2" name="Freeform 150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3" name="Freeform 151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4" name="Freeform 152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5" name="Freeform 153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6" name="Freeform 154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7" name="Freeform 155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8" name="Freeform 156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09" name="Rectangle 157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0" name="Freeform 158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1" name="Freeform 159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2" name="Freeform 160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3" name="Freeform 161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4" name="Freeform 162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5" name="Freeform 163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6" name="Freeform 164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7" name="Freeform 165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18" name="Freeform 166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7"/>
          <p:cNvGrpSpPr>
            <a:grpSpLocks/>
          </p:cNvGrpSpPr>
          <p:nvPr/>
        </p:nvGrpSpPr>
        <p:grpSpPr bwMode="auto">
          <a:xfrm>
            <a:off x="6643688" y="3365500"/>
            <a:ext cx="798512" cy="1166813"/>
            <a:chOff x="12762" y="10336"/>
            <a:chExt cx="1027" cy="1700"/>
          </a:xfrm>
        </p:grpSpPr>
        <p:sp>
          <p:nvSpPr>
            <p:cNvPr id="202920" name="Rectangle 168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1" name="Rectangle 169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2" name="Line 170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3" name="Line 171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4" name="Line 172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5" name="Line 173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74"/>
          <p:cNvGrpSpPr>
            <a:grpSpLocks/>
          </p:cNvGrpSpPr>
          <p:nvPr/>
        </p:nvGrpSpPr>
        <p:grpSpPr bwMode="auto">
          <a:xfrm>
            <a:off x="5627688" y="4962525"/>
            <a:ext cx="1204912" cy="1162050"/>
            <a:chOff x="5850" y="13487"/>
            <a:chExt cx="2023" cy="1840"/>
          </a:xfrm>
        </p:grpSpPr>
        <p:sp>
          <p:nvSpPr>
            <p:cNvPr id="202927" name="Freeform 17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8" name="Freeform 17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29" name="Freeform 17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0" name="Freeform 17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1" name="Freeform 17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2" name="Freeform 18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3" name="Freeform 18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4" name="Freeform 18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5" name="Freeform 18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6" name="Freeform 18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7" name="Freeform 18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8" name="Freeform 18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39" name="Freeform 18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0" name="Freeform 18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1" name="Freeform 18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2" name="Freeform 19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3" name="Freeform 19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4" name="Freeform 19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5" name="Freeform 19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6" name="Freeform 19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7" name="Freeform 19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8" name="Freeform 19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49" name="Freeform 19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0" name="Freeform 19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1" name="Freeform 19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2" name="Freeform 20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3" name="Freeform 20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4" name="Freeform 20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5" name="Freeform 20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6" name="Rectangle 20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7" name="Freeform 20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8" name="Freeform 20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59" name="Freeform 20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0" name="Freeform 20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1" name="Freeform 20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2" name="Freeform 21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3" name="Freeform 21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4" name="Freeform 21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5" name="Freeform 21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14"/>
          <p:cNvGrpSpPr>
            <a:grpSpLocks/>
          </p:cNvGrpSpPr>
          <p:nvPr/>
        </p:nvGrpSpPr>
        <p:grpSpPr bwMode="auto">
          <a:xfrm>
            <a:off x="6175375" y="4678363"/>
            <a:ext cx="798513" cy="1168400"/>
            <a:chOff x="12762" y="10336"/>
            <a:chExt cx="1027" cy="1700"/>
          </a:xfrm>
        </p:grpSpPr>
        <p:sp>
          <p:nvSpPr>
            <p:cNvPr id="202967" name="Rectangle 21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8" name="Rectangle 21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69" name="Line 21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70" name="Line 21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71" name="Line 21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72" name="Line 22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973" name="Oval 221"/>
          <p:cNvSpPr>
            <a:spLocks noChangeArrowheads="1"/>
          </p:cNvSpPr>
          <p:nvPr/>
        </p:nvSpPr>
        <p:spPr bwMode="auto">
          <a:xfrm>
            <a:off x="2763838" y="330517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974" name="Oval 222"/>
          <p:cNvSpPr>
            <a:spLocks noChangeArrowheads="1"/>
          </p:cNvSpPr>
          <p:nvPr/>
        </p:nvSpPr>
        <p:spPr bwMode="auto">
          <a:xfrm>
            <a:off x="1604963" y="4433888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975" name="Line 223"/>
          <p:cNvSpPr>
            <a:spLocks noChangeShapeType="1"/>
          </p:cNvSpPr>
          <p:nvPr/>
        </p:nvSpPr>
        <p:spPr bwMode="auto">
          <a:xfrm flipH="1">
            <a:off x="2903538" y="3181350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976" name="Text Box 224"/>
          <p:cNvSpPr txBox="1">
            <a:spLocks noChangeArrowheads="1"/>
          </p:cNvSpPr>
          <p:nvPr/>
        </p:nvSpPr>
        <p:spPr bwMode="auto">
          <a:xfrm>
            <a:off x="6424613" y="2838450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2977" name="Line 225"/>
          <p:cNvSpPr>
            <a:spLocks noChangeShapeType="1"/>
          </p:cNvSpPr>
          <p:nvPr/>
        </p:nvSpPr>
        <p:spPr bwMode="auto">
          <a:xfrm>
            <a:off x="6659563" y="3206750"/>
            <a:ext cx="244475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978" name="Line 226"/>
          <p:cNvSpPr>
            <a:spLocks noChangeShapeType="1"/>
          </p:cNvSpPr>
          <p:nvPr/>
        </p:nvSpPr>
        <p:spPr bwMode="auto">
          <a:xfrm flipH="1">
            <a:off x="4764088" y="4495800"/>
            <a:ext cx="303212" cy="30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27"/>
          <p:cNvGrpSpPr>
            <a:grpSpLocks/>
          </p:cNvGrpSpPr>
          <p:nvPr/>
        </p:nvGrpSpPr>
        <p:grpSpPr bwMode="auto">
          <a:xfrm>
            <a:off x="4587875" y="4900613"/>
            <a:ext cx="385763" cy="319087"/>
            <a:chOff x="11283" y="10423"/>
            <a:chExt cx="475" cy="374"/>
          </a:xfrm>
        </p:grpSpPr>
        <p:sp>
          <p:nvSpPr>
            <p:cNvPr id="202980" name="Rectangle 22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1" name="Line 22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2" name="Line 23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3" name="Line 23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4" name="Line 23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5" name="Line 23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986" name="Line 23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987" name="Line 235"/>
          <p:cNvSpPr>
            <a:spLocks noChangeShapeType="1"/>
          </p:cNvSpPr>
          <p:nvPr/>
        </p:nvSpPr>
        <p:spPr bwMode="auto">
          <a:xfrm>
            <a:off x="4845050" y="368458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988" name="Freeform 236"/>
          <p:cNvSpPr>
            <a:spLocks/>
          </p:cNvSpPr>
          <p:nvPr/>
        </p:nvSpPr>
        <p:spPr bwMode="auto">
          <a:xfrm>
            <a:off x="1663700" y="4532313"/>
            <a:ext cx="4854575" cy="1228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86"/>
              </a:cxn>
              <a:cxn ang="0">
                <a:pos x="1005" y="1501"/>
              </a:cxn>
              <a:cxn ang="0">
                <a:pos x="1860" y="706"/>
              </a:cxn>
              <a:cxn ang="0">
                <a:pos x="5085" y="721"/>
              </a:cxn>
              <a:cxn ang="0">
                <a:pos x="4305" y="1456"/>
              </a:cxn>
              <a:cxn ang="0">
                <a:pos x="6225" y="1456"/>
              </a:cxn>
              <a:cxn ang="0">
                <a:pos x="6220" y="391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989" name="Freeform 237"/>
          <p:cNvSpPr>
            <a:spLocks/>
          </p:cNvSpPr>
          <p:nvPr/>
        </p:nvSpPr>
        <p:spPr bwMode="auto">
          <a:xfrm>
            <a:off x="2822575" y="3365500"/>
            <a:ext cx="4210050" cy="164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85"/>
              </a:cxn>
              <a:cxn ang="0">
                <a:pos x="1005" y="1500"/>
              </a:cxn>
              <a:cxn ang="0">
                <a:pos x="540" y="2010"/>
              </a:cxn>
              <a:cxn ang="0">
                <a:pos x="3615" y="2010"/>
              </a:cxn>
              <a:cxn ang="0">
                <a:pos x="4350" y="1275"/>
              </a:cxn>
              <a:cxn ang="0">
                <a:pos x="5400" y="1290"/>
              </a:cxn>
              <a:cxn ang="0">
                <a:pos x="5400" y="120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990" name="Oval 238"/>
          <p:cNvSpPr>
            <a:spLocks noChangeArrowheads="1"/>
          </p:cNvSpPr>
          <p:nvPr/>
        </p:nvSpPr>
        <p:spPr bwMode="auto">
          <a:xfrm>
            <a:off x="2763838" y="353853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991" name="Text Box 239"/>
          <p:cNvSpPr txBox="1">
            <a:spLocks noChangeArrowheads="1"/>
          </p:cNvSpPr>
          <p:nvPr/>
        </p:nvSpPr>
        <p:spPr bwMode="auto">
          <a:xfrm>
            <a:off x="3041650" y="3341688"/>
            <a:ext cx="22367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: original data, plus retransmitted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2992" name="Line 240"/>
          <p:cNvSpPr>
            <a:spLocks noChangeShapeType="1"/>
          </p:cNvSpPr>
          <p:nvPr/>
        </p:nvSpPr>
        <p:spPr bwMode="auto">
          <a:xfrm flipH="1">
            <a:off x="2916238" y="3524250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z="3200" dirty="0"/>
              <a:t>Causes/costs of congestion: </a:t>
            </a:r>
            <a:r>
              <a:rPr lang="en-US" sz="3200" dirty="0" smtClean="0"/>
              <a:t>Scenario </a:t>
            </a:r>
            <a:r>
              <a:rPr lang="en-US" sz="3200" dirty="0"/>
              <a:t>2</a:t>
            </a:r>
            <a:r>
              <a:rPr lang="en-US" dirty="0"/>
              <a:t>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334375" cy="1924050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dirty="0" smtClean="0"/>
              <a:t>lways</a:t>
            </a:r>
            <a:r>
              <a:rPr lang="en-US" sz="2000" dirty="0"/>
              <a:t>:                   (</a:t>
            </a:r>
            <a:r>
              <a:rPr lang="en-US" sz="2000" dirty="0" err="1"/>
              <a:t>goodput</a:t>
            </a:r>
            <a:r>
              <a:rPr lang="en-US" sz="2000" dirty="0"/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“Perfect</a:t>
            </a:r>
            <a:r>
              <a:rPr lang="en-US" sz="2000" dirty="0"/>
              <a:t>” retransmission only when loss: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Retransmission </a:t>
            </a:r>
            <a:r>
              <a:rPr lang="en-US" sz="2000" dirty="0"/>
              <a:t>of delayed (not lost) packet makes         larger (than perfect case) for same</a:t>
            </a:r>
          </a:p>
          <a:p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914400"/>
            <a:ext cx="1385888" cy="687388"/>
            <a:chOff x="1129" y="700"/>
            <a:chExt cx="873" cy="43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29" y="704"/>
              <a:ext cx="364" cy="429"/>
              <a:chOff x="1129" y="704"/>
              <a:chExt cx="364" cy="429"/>
            </a:xfrm>
          </p:grpSpPr>
          <p:sp>
            <p:nvSpPr>
              <p:cNvPr id="203782" name="Text Box 6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203783" name="Text Box 7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in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41" y="700"/>
              <a:ext cx="461" cy="413"/>
              <a:chOff x="1645" y="788"/>
              <a:chExt cx="461" cy="413"/>
            </a:xfrm>
          </p:grpSpPr>
          <p:sp>
            <p:nvSpPr>
              <p:cNvPr id="203785" name="Text Box 9"/>
              <p:cNvSpPr txBox="1">
                <a:spLocks noChangeArrowheads="1"/>
              </p:cNvSpPr>
              <p:nvPr/>
            </p:nvSpPr>
            <p:spPr bwMode="auto">
              <a:xfrm>
                <a:off x="1645" y="788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203786" name="Text Box 10"/>
              <p:cNvSpPr txBox="1">
                <a:spLocks noChangeArrowheads="1"/>
              </p:cNvSpPr>
              <p:nvPr/>
            </p:nvSpPr>
            <p:spPr bwMode="auto">
              <a:xfrm>
                <a:off x="1768" y="951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out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203787" name="Text Box 11"/>
            <p:cNvSpPr txBox="1">
              <a:spLocks noChangeArrowheads="1"/>
            </p:cNvSpPr>
            <p:nvPr/>
          </p:nvSpPr>
          <p:spPr bwMode="auto">
            <a:xfrm>
              <a:off x="1360" y="759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715000" y="1371600"/>
            <a:ext cx="1385888" cy="687388"/>
            <a:chOff x="2461" y="1256"/>
            <a:chExt cx="873" cy="433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461" y="1256"/>
              <a:ext cx="873" cy="433"/>
              <a:chOff x="1129" y="700"/>
              <a:chExt cx="873" cy="43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129" y="704"/>
                <a:ext cx="364" cy="429"/>
                <a:chOff x="1129" y="704"/>
                <a:chExt cx="364" cy="429"/>
              </a:xfrm>
            </p:grpSpPr>
            <p:sp>
              <p:nvSpPr>
                <p:cNvPr id="203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29" y="704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>
                      <a:latin typeface="Symbol" pitchFamily="18" charset="2"/>
                    </a:rPr>
                    <a:t>l</a:t>
                  </a:r>
                  <a:endParaRPr lang="en-US" sz="2000">
                    <a:latin typeface="Symbol" pitchFamily="18" charset="2"/>
                  </a:endParaRPr>
                </a:p>
              </p:txBody>
            </p:sp>
            <p:sp>
              <p:nvSpPr>
                <p:cNvPr id="2037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52" y="883"/>
                  <a:ext cx="24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Arial" charset="0"/>
                    </a:rPr>
                    <a:t>in</a:t>
                  </a:r>
                  <a:endParaRPr lang="en-US" sz="2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541" y="700"/>
                <a:ext cx="461" cy="413"/>
                <a:chOff x="1645" y="788"/>
                <a:chExt cx="461" cy="413"/>
              </a:xfrm>
            </p:grpSpPr>
            <p:sp>
              <p:nvSpPr>
                <p:cNvPr id="2037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45" y="788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>
                      <a:latin typeface="Symbol" pitchFamily="18" charset="2"/>
                    </a:rPr>
                    <a:t>l</a:t>
                  </a:r>
                  <a:endParaRPr lang="en-US" sz="2000">
                    <a:latin typeface="Symbol" pitchFamily="18" charset="2"/>
                  </a:endParaRPr>
                </a:p>
              </p:txBody>
            </p:sp>
            <p:sp>
              <p:nvSpPr>
                <p:cNvPr id="2037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68" y="951"/>
                  <a:ext cx="3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Arial" charset="0"/>
                    </a:rPr>
                    <a:t>out</a:t>
                  </a:r>
                  <a:endParaRPr lang="en-US" sz="2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03796" name="Text Box 20"/>
              <p:cNvSpPr txBox="1">
                <a:spLocks noChangeArrowheads="1"/>
              </p:cNvSpPr>
              <p:nvPr/>
            </p:nvSpPr>
            <p:spPr bwMode="auto">
              <a:xfrm>
                <a:off x="1352" y="7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  <a:latin typeface="Arial" charset="0"/>
                  </a:rPr>
                  <a:t>&gt;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203797" name="Line 21"/>
            <p:cNvSpPr>
              <a:spLocks noChangeShapeType="1"/>
            </p:cNvSpPr>
            <p:nvPr/>
          </p:nvSpPr>
          <p:spPr bwMode="auto">
            <a:xfrm flipV="1">
              <a:off x="2660" y="1332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6934200" y="1752600"/>
            <a:ext cx="577850" cy="681038"/>
            <a:chOff x="3663" y="2092"/>
            <a:chExt cx="364" cy="429"/>
          </a:xfrm>
        </p:grpSpPr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663" y="2092"/>
              <a:ext cx="364" cy="429"/>
              <a:chOff x="1129" y="704"/>
              <a:chExt cx="364" cy="429"/>
            </a:xfrm>
          </p:grpSpPr>
          <p:sp>
            <p:nvSpPr>
              <p:cNvPr id="203800" name="Text Box 24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203801" name="Text Box 25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in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203802" name="Line 26"/>
            <p:cNvSpPr>
              <a:spLocks noChangeShapeType="1"/>
            </p:cNvSpPr>
            <p:nvPr/>
          </p:nvSpPr>
          <p:spPr bwMode="auto">
            <a:xfrm flipV="1">
              <a:off x="3862" y="2164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4495800" y="2209800"/>
            <a:ext cx="731838" cy="655638"/>
            <a:chOff x="1645" y="788"/>
            <a:chExt cx="461" cy="413"/>
          </a:xfrm>
        </p:grpSpPr>
        <p:sp>
          <p:nvSpPr>
            <p:cNvPr id="203804" name="Text Box 28"/>
            <p:cNvSpPr txBox="1">
              <a:spLocks noChangeArrowheads="1"/>
            </p:cNvSpPr>
            <p:nvPr/>
          </p:nvSpPr>
          <p:spPr bwMode="auto">
            <a:xfrm>
              <a:off x="1645" y="788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l</a:t>
              </a:r>
              <a:endParaRPr lang="en-US" sz="2000">
                <a:latin typeface="Symbol" pitchFamily="18" charset="2"/>
              </a:endParaRPr>
            </a:p>
          </p:txBody>
        </p:sp>
        <p:sp>
          <p:nvSpPr>
            <p:cNvPr id="203805" name="Text Box 29"/>
            <p:cNvSpPr txBox="1">
              <a:spLocks noChangeArrowheads="1"/>
            </p:cNvSpPr>
            <p:nvPr/>
          </p:nvSpPr>
          <p:spPr bwMode="auto">
            <a:xfrm>
              <a:off x="1768" y="951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out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615950" y="5276850"/>
            <a:ext cx="8143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“Costs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” of congestion:</a:t>
            </a:r>
            <a:r>
              <a:rPr lang="en-US" sz="2000" dirty="0">
                <a:latin typeface="+mn-lt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ore </a:t>
            </a:r>
            <a:r>
              <a:rPr lang="en-US" sz="2000" dirty="0">
                <a:latin typeface="+mn-lt"/>
              </a:rPr>
              <a:t>work (</a:t>
            </a:r>
            <a:r>
              <a:rPr lang="en-US" sz="2000" dirty="0" err="1">
                <a:latin typeface="+mn-lt"/>
              </a:rPr>
              <a:t>retrans</a:t>
            </a:r>
            <a:r>
              <a:rPr lang="en-US" sz="2000" dirty="0">
                <a:latin typeface="+mn-lt"/>
              </a:rPr>
              <a:t>) for given “</a:t>
            </a:r>
            <a:r>
              <a:rPr lang="en-US" sz="2000" dirty="0" err="1">
                <a:latin typeface="+mn-lt"/>
              </a:rPr>
              <a:t>goodput</a:t>
            </a:r>
            <a:r>
              <a:rPr lang="en-US" sz="2000" dirty="0">
                <a:latin typeface="+mn-lt"/>
              </a:rPr>
              <a:t>”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unneeded retransmissions: link carries multiple copies of </a:t>
            </a:r>
            <a:r>
              <a:rPr lang="en-US" sz="2000" dirty="0" err="1">
                <a:latin typeface="+mn-lt"/>
              </a:rPr>
              <a:t>pkt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 dirty="0">
              <a:latin typeface="+mn-lt"/>
            </a:endParaRPr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228600" y="2819400"/>
            <a:ext cx="7783513" cy="2514600"/>
            <a:chOff x="257" y="874"/>
            <a:chExt cx="4903" cy="1584"/>
          </a:xfrm>
        </p:grpSpPr>
        <p:sp>
          <p:nvSpPr>
            <p:cNvPr id="203810" name="Line 34"/>
            <p:cNvSpPr>
              <a:spLocks noChangeShapeType="1"/>
            </p:cNvSpPr>
            <p:nvPr/>
          </p:nvSpPr>
          <p:spPr bwMode="auto">
            <a:xfrm>
              <a:off x="2339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11" name="Line 35"/>
            <p:cNvSpPr>
              <a:spLocks noChangeShapeType="1"/>
            </p:cNvSpPr>
            <p:nvPr/>
          </p:nvSpPr>
          <p:spPr bwMode="auto">
            <a:xfrm rot="5400000">
              <a:off x="2902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12" name="Text Box 36"/>
            <p:cNvSpPr txBox="1">
              <a:spLocks noChangeArrowheads="1"/>
            </p:cNvSpPr>
            <p:nvPr/>
          </p:nvSpPr>
          <p:spPr bwMode="auto">
            <a:xfrm>
              <a:off x="2118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03813" name="Line 37"/>
            <p:cNvSpPr>
              <a:spLocks noChangeShapeType="1"/>
            </p:cNvSpPr>
            <p:nvPr/>
          </p:nvSpPr>
          <p:spPr bwMode="auto">
            <a:xfrm rot="5400000">
              <a:off x="2824" y="5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14" name="Line 38"/>
            <p:cNvSpPr>
              <a:spLocks noChangeShapeType="1"/>
            </p:cNvSpPr>
            <p:nvPr/>
          </p:nvSpPr>
          <p:spPr bwMode="auto">
            <a:xfrm rot="10800000">
              <a:off x="3327" y="102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15" name="Text Box 39"/>
            <p:cNvSpPr txBox="1">
              <a:spLocks noChangeArrowheads="1"/>
            </p:cNvSpPr>
            <p:nvPr/>
          </p:nvSpPr>
          <p:spPr bwMode="auto">
            <a:xfrm>
              <a:off x="3194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03816" name="Freeform 40"/>
            <p:cNvSpPr>
              <a:spLocks/>
            </p:cNvSpPr>
            <p:nvPr/>
          </p:nvSpPr>
          <p:spPr bwMode="auto">
            <a:xfrm>
              <a:off x="2339" y="1320"/>
              <a:ext cx="969" cy="634"/>
            </a:xfrm>
            <a:custGeom>
              <a:avLst/>
              <a:gdLst/>
              <a:ahLst/>
              <a:cxnLst>
                <a:cxn ang="0">
                  <a:pos x="0" y="634"/>
                </a:cxn>
                <a:cxn ang="0">
                  <a:pos x="573" y="144"/>
                </a:cxn>
                <a:cxn ang="0">
                  <a:pos x="969" y="0"/>
                </a:cxn>
              </a:cxnLst>
              <a:rect l="0" t="0" r="r" b="b"/>
              <a:pathLst>
                <a:path w="969" h="634">
                  <a:moveTo>
                    <a:pt x="0" y="634"/>
                  </a:moveTo>
                  <a:cubicBezTo>
                    <a:pt x="95" y="552"/>
                    <a:pt x="412" y="250"/>
                    <a:pt x="573" y="144"/>
                  </a:cubicBezTo>
                  <a:cubicBezTo>
                    <a:pt x="734" y="38"/>
                    <a:pt x="887" y="30"/>
                    <a:pt x="969" y="0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2742" y="1984"/>
              <a:ext cx="219" cy="173"/>
              <a:chOff x="806" y="2056"/>
              <a:chExt cx="219" cy="173"/>
            </a:xfrm>
          </p:grpSpPr>
          <p:sp>
            <p:nvSpPr>
              <p:cNvPr id="203818" name="Text Box 42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200">
                    <a:latin typeface="Symbol" pitchFamily="18" charset="2"/>
                    <a:cs typeface="Arial" charset="0"/>
                  </a:rPr>
                  <a:t>l</a:t>
                </a:r>
                <a:r>
                  <a:rPr lang="en-US" sz="1200" baseline="-2500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03819" name="Line 43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820" name="Text Box 44"/>
            <p:cNvSpPr txBox="1">
              <a:spLocks noChangeArrowheads="1"/>
            </p:cNvSpPr>
            <p:nvPr/>
          </p:nvSpPr>
          <p:spPr bwMode="auto">
            <a:xfrm rot="16200000">
              <a:off x="1930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>
                  <a:latin typeface="Symbol" pitchFamily="18" charset="2"/>
                  <a:cs typeface="Arial" charset="0"/>
                </a:rPr>
                <a:t>l</a:t>
              </a:r>
              <a:r>
                <a:rPr lang="en-US" sz="1200" baseline="-2500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203821" name="Text Box 45"/>
            <p:cNvSpPr txBox="1">
              <a:spLocks noChangeArrowheads="1"/>
            </p:cNvSpPr>
            <p:nvPr/>
          </p:nvSpPr>
          <p:spPr bwMode="auto">
            <a:xfrm>
              <a:off x="2746" y="2227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800">
                  <a:latin typeface="Arial" charset="0"/>
                  <a:cs typeface="Arial" charset="0"/>
                </a:rPr>
                <a:t>b.</a:t>
              </a:r>
            </a:p>
          </p:txBody>
        </p: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257" y="874"/>
              <a:ext cx="1495" cy="1584"/>
              <a:chOff x="161" y="778"/>
              <a:chExt cx="1495" cy="1584"/>
            </a:xfrm>
          </p:grpSpPr>
          <p:sp>
            <p:nvSpPr>
              <p:cNvPr id="203823" name="Line 47"/>
              <p:cNvSpPr>
                <a:spLocks noChangeShapeType="1"/>
              </p:cNvSpPr>
              <p:nvPr/>
            </p:nvSpPr>
            <p:spPr bwMode="auto">
              <a:xfrm>
                <a:off x="527" y="778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824" name="Line 48"/>
              <p:cNvSpPr>
                <a:spLocks noChangeShapeType="1"/>
              </p:cNvSpPr>
              <p:nvPr/>
            </p:nvSpPr>
            <p:spPr bwMode="auto">
              <a:xfrm rot="5400000">
                <a:off x="1090" y="1296"/>
                <a:ext cx="0" cy="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825" name="Text Box 49"/>
              <p:cNvSpPr txBox="1">
                <a:spLocks noChangeArrowheads="1"/>
              </p:cNvSpPr>
              <p:nvPr/>
            </p:nvSpPr>
            <p:spPr bwMode="auto">
              <a:xfrm>
                <a:off x="306" y="838"/>
                <a:ext cx="240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  <a:cs typeface="Arial" charset="0"/>
                  </a:rPr>
                  <a:t>R/2</a:t>
                </a:r>
              </a:p>
            </p:txBody>
          </p:sp>
          <p:sp>
            <p:nvSpPr>
              <p:cNvPr id="203826" name="Line 50"/>
              <p:cNvSpPr>
                <a:spLocks noChangeShapeType="1"/>
              </p:cNvSpPr>
              <p:nvPr/>
            </p:nvSpPr>
            <p:spPr bwMode="auto">
              <a:xfrm rot="5400000">
                <a:off x="1012" y="427"/>
                <a:ext cx="0" cy="9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827" name="Line 51"/>
              <p:cNvSpPr>
                <a:spLocks noChangeShapeType="1"/>
              </p:cNvSpPr>
              <p:nvPr/>
            </p:nvSpPr>
            <p:spPr bwMode="auto">
              <a:xfrm rot="10800000">
                <a:off x="1515" y="926"/>
                <a:ext cx="0" cy="9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828" name="Text Box 52"/>
              <p:cNvSpPr txBox="1">
                <a:spLocks noChangeArrowheads="1"/>
              </p:cNvSpPr>
              <p:nvPr/>
            </p:nvSpPr>
            <p:spPr bwMode="auto">
              <a:xfrm>
                <a:off x="1382" y="1842"/>
                <a:ext cx="24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000">
                    <a:latin typeface="Arial" charset="0"/>
                    <a:cs typeface="Arial" charset="0"/>
                  </a:rPr>
                  <a:t>R/2</a:t>
                </a:r>
              </a:p>
            </p:txBody>
          </p:sp>
          <p:sp>
            <p:nvSpPr>
              <p:cNvPr id="203829" name="Line 53"/>
              <p:cNvSpPr>
                <a:spLocks noChangeShapeType="1"/>
              </p:cNvSpPr>
              <p:nvPr/>
            </p:nvSpPr>
            <p:spPr bwMode="auto">
              <a:xfrm flipV="1">
                <a:off x="523" y="920"/>
                <a:ext cx="992" cy="9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930" y="1888"/>
                <a:ext cx="219" cy="173"/>
                <a:chOff x="806" y="2056"/>
                <a:chExt cx="219" cy="173"/>
              </a:xfrm>
            </p:grpSpPr>
            <p:sp>
              <p:nvSpPr>
                <p:cNvPr id="2038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06" y="2056"/>
                  <a:ext cx="219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sz="1200">
                      <a:latin typeface="Symbol" pitchFamily="18" charset="2"/>
                      <a:cs typeface="Arial" charset="0"/>
                    </a:rPr>
                    <a:t>l</a:t>
                  </a:r>
                  <a:r>
                    <a:rPr lang="en-US" sz="1200" baseline="-25000">
                      <a:latin typeface="Arial" charset="0"/>
                      <a:cs typeface="Arial" charset="0"/>
                    </a:rPr>
                    <a:t>in</a:t>
                  </a:r>
                </a:p>
              </p:txBody>
            </p:sp>
            <p:sp>
              <p:nvSpPr>
                <p:cNvPr id="20383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912" y="2092"/>
                  <a:ext cx="24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3833" name="Text Box 57"/>
              <p:cNvSpPr txBox="1">
                <a:spLocks noChangeArrowheads="1"/>
              </p:cNvSpPr>
              <p:nvPr/>
            </p:nvSpPr>
            <p:spPr bwMode="auto">
              <a:xfrm rot="16200000">
                <a:off x="118" y="1272"/>
                <a:ext cx="2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sz="1200">
                    <a:latin typeface="Symbol" pitchFamily="18" charset="2"/>
                    <a:cs typeface="Arial" charset="0"/>
                  </a:rPr>
                  <a:t>l</a:t>
                </a:r>
                <a:r>
                  <a:rPr lang="en-US" sz="1200" baseline="-25000">
                    <a:latin typeface="Arial" charset="0"/>
                    <a:cs typeface="Arial" charset="0"/>
                  </a:rPr>
                  <a:t>out</a:t>
                </a:r>
              </a:p>
            </p:txBody>
          </p:sp>
          <p:sp>
            <p:nvSpPr>
              <p:cNvPr id="203834" name="Text Box 58"/>
              <p:cNvSpPr txBox="1">
                <a:spLocks noChangeArrowheads="1"/>
              </p:cNvSpPr>
              <p:nvPr/>
            </p:nvSpPr>
            <p:spPr bwMode="auto">
              <a:xfrm>
                <a:off x="934" y="2131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800">
                    <a:latin typeface="Arial" charset="0"/>
                    <a:cs typeface="Arial" charset="0"/>
                  </a:rPr>
                  <a:t>a.</a:t>
                </a:r>
              </a:p>
            </p:txBody>
          </p:sp>
        </p:grpSp>
        <p:sp>
          <p:nvSpPr>
            <p:cNvPr id="203835" name="Line 59"/>
            <p:cNvSpPr>
              <a:spLocks noChangeShapeType="1"/>
            </p:cNvSpPr>
            <p:nvPr/>
          </p:nvSpPr>
          <p:spPr bwMode="auto">
            <a:xfrm>
              <a:off x="4031" y="87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6" name="Line 60"/>
            <p:cNvSpPr>
              <a:spLocks noChangeShapeType="1"/>
            </p:cNvSpPr>
            <p:nvPr/>
          </p:nvSpPr>
          <p:spPr bwMode="auto">
            <a:xfrm rot="5400000">
              <a:off x="4594" y="1392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7" name="Text Box 61"/>
            <p:cNvSpPr txBox="1">
              <a:spLocks noChangeArrowheads="1"/>
            </p:cNvSpPr>
            <p:nvPr/>
          </p:nvSpPr>
          <p:spPr bwMode="auto">
            <a:xfrm>
              <a:off x="3810" y="934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03838" name="Line 62"/>
            <p:cNvSpPr>
              <a:spLocks noChangeShapeType="1"/>
            </p:cNvSpPr>
            <p:nvPr/>
          </p:nvSpPr>
          <p:spPr bwMode="auto">
            <a:xfrm rot="5400000">
              <a:off x="4508" y="975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9" name="Line 63"/>
            <p:cNvSpPr>
              <a:spLocks noChangeShapeType="1"/>
            </p:cNvSpPr>
            <p:nvPr/>
          </p:nvSpPr>
          <p:spPr bwMode="auto">
            <a:xfrm rot="10800000">
              <a:off x="5015" y="1470"/>
              <a:ext cx="4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40" name="Text Box 64"/>
            <p:cNvSpPr txBox="1">
              <a:spLocks noChangeArrowheads="1"/>
            </p:cNvSpPr>
            <p:nvPr/>
          </p:nvSpPr>
          <p:spPr bwMode="auto">
            <a:xfrm>
              <a:off x="4886" y="193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03841" name="Line 65"/>
            <p:cNvSpPr>
              <a:spLocks noChangeShapeType="1"/>
            </p:cNvSpPr>
            <p:nvPr/>
          </p:nvSpPr>
          <p:spPr bwMode="auto">
            <a:xfrm flipV="1">
              <a:off x="4027" y="1468"/>
              <a:ext cx="992" cy="4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4434" y="1984"/>
              <a:ext cx="219" cy="173"/>
              <a:chOff x="806" y="2056"/>
              <a:chExt cx="219" cy="173"/>
            </a:xfrm>
          </p:grpSpPr>
          <p:sp>
            <p:nvSpPr>
              <p:cNvPr id="203843" name="Text Box 67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1200">
                    <a:latin typeface="Symbol" pitchFamily="18" charset="2"/>
                    <a:cs typeface="Arial" charset="0"/>
                  </a:rPr>
                  <a:t>l</a:t>
                </a:r>
                <a:r>
                  <a:rPr lang="en-US" sz="1200" baseline="-2500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03844" name="Line 68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845" name="Text Box 69"/>
            <p:cNvSpPr txBox="1">
              <a:spLocks noChangeArrowheads="1"/>
            </p:cNvSpPr>
            <p:nvPr/>
          </p:nvSpPr>
          <p:spPr bwMode="auto">
            <a:xfrm rot="16200000">
              <a:off x="3622" y="1368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200">
                  <a:latin typeface="Symbol" pitchFamily="18" charset="2"/>
                  <a:cs typeface="Arial" charset="0"/>
                </a:rPr>
                <a:t>l</a:t>
              </a:r>
              <a:r>
                <a:rPr lang="en-US" sz="1200" baseline="-2500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203846" name="Text Box 70"/>
            <p:cNvSpPr txBox="1">
              <a:spLocks noChangeArrowheads="1"/>
            </p:cNvSpPr>
            <p:nvPr/>
          </p:nvSpPr>
          <p:spPr bwMode="auto">
            <a:xfrm>
              <a:off x="4438" y="222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800">
                  <a:latin typeface="Arial" charset="0"/>
                  <a:cs typeface="Arial" charset="0"/>
                </a:rPr>
                <a:t>c.</a:t>
              </a:r>
            </a:p>
          </p:txBody>
        </p:sp>
        <p:sp>
          <p:nvSpPr>
            <p:cNvPr id="203847" name="Text Box 71"/>
            <p:cNvSpPr txBox="1">
              <a:spLocks noChangeArrowheads="1"/>
            </p:cNvSpPr>
            <p:nvPr/>
          </p:nvSpPr>
          <p:spPr bwMode="auto">
            <a:xfrm>
              <a:off x="3822" y="1398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R/4</a:t>
              </a:r>
            </a:p>
          </p:txBody>
        </p:sp>
        <p:sp>
          <p:nvSpPr>
            <p:cNvPr id="203848" name="Text Box 72"/>
            <p:cNvSpPr txBox="1">
              <a:spLocks noChangeArrowheads="1"/>
            </p:cNvSpPr>
            <p:nvPr/>
          </p:nvSpPr>
          <p:spPr bwMode="auto">
            <a:xfrm>
              <a:off x="2122" y="1242"/>
              <a:ext cx="24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  <a:cs typeface="Arial" charset="0"/>
                </a:rPr>
                <a:t>R/3</a:t>
              </a:r>
            </a:p>
          </p:txBody>
        </p:sp>
        <p:sp>
          <p:nvSpPr>
            <p:cNvPr id="203849" name="Line 73"/>
            <p:cNvSpPr>
              <a:spLocks noChangeShapeType="1"/>
            </p:cNvSpPr>
            <p:nvPr/>
          </p:nvSpPr>
          <p:spPr bwMode="auto">
            <a:xfrm rot="5400000">
              <a:off x="2824" y="823"/>
              <a:ext cx="0" cy="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200" dirty="0"/>
              <a:t>Causes/costs of </a:t>
            </a:r>
            <a:r>
              <a:rPr lang="en-US" sz="3200" dirty="0" smtClean="0"/>
              <a:t>Congestion</a:t>
            </a:r>
            <a:r>
              <a:rPr lang="en-US" sz="3200" dirty="0"/>
              <a:t>: </a:t>
            </a:r>
            <a:r>
              <a:rPr lang="en-US" sz="3200" dirty="0" smtClean="0"/>
              <a:t>Scenario </a:t>
            </a:r>
            <a:r>
              <a:rPr lang="en-US" sz="3200" dirty="0"/>
              <a:t>3</a:t>
            </a:r>
            <a:r>
              <a:rPr lang="en-US" dirty="0"/>
              <a:t>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</p:spPr>
        <p:txBody>
          <a:bodyPr/>
          <a:lstStyle/>
          <a:p>
            <a:r>
              <a:rPr lang="en-US" sz="2000" dirty="0"/>
              <a:t>F</a:t>
            </a:r>
            <a:r>
              <a:rPr lang="en-US" sz="2000" dirty="0" smtClean="0"/>
              <a:t>our </a:t>
            </a:r>
            <a:r>
              <a:rPr lang="en-US" sz="2000" dirty="0"/>
              <a:t>senders</a:t>
            </a:r>
          </a:p>
          <a:p>
            <a:r>
              <a:rPr lang="en-US" sz="2000" dirty="0" err="1"/>
              <a:t>M</a:t>
            </a:r>
            <a:r>
              <a:rPr lang="en-US" sz="2000" dirty="0" err="1" smtClean="0"/>
              <a:t>ultihop</a:t>
            </a:r>
            <a:r>
              <a:rPr lang="en-US" sz="2000" dirty="0" smtClean="0"/>
              <a:t> </a:t>
            </a:r>
            <a:r>
              <a:rPr lang="en-US" sz="2000" dirty="0"/>
              <a:t>paths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imeout/retransmit</a:t>
            </a:r>
            <a:endParaRPr lang="en-US" sz="2000" dirty="0"/>
          </a:p>
          <a:p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64413" y="1271588"/>
            <a:ext cx="577850" cy="681037"/>
            <a:chOff x="1129" y="704"/>
            <a:chExt cx="364" cy="429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1129" y="704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l</a:t>
              </a:r>
              <a:endParaRPr lang="en-US" sz="2000">
                <a:latin typeface="Symbol" pitchFamily="18" charset="2"/>
              </a:endParaRPr>
            </a:p>
          </p:txBody>
        </p:sp>
        <p:sp>
          <p:nvSpPr>
            <p:cNvPr id="204806" name="Text Box 6"/>
            <p:cNvSpPr txBox="1">
              <a:spLocks noChangeArrowheads="1"/>
            </p:cNvSpPr>
            <p:nvPr/>
          </p:nvSpPr>
          <p:spPr bwMode="auto">
            <a:xfrm>
              <a:off x="1252" y="883"/>
              <a:ext cx="2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in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4578350" y="1333500"/>
            <a:ext cx="3390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Q: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400"/>
              <a:t>what happens as      and     increase</a:t>
            </a:r>
            <a:r>
              <a:rPr lang="en-US" sz="2400">
                <a:solidFill>
                  <a:srgbClr val="FF0000"/>
                </a:solidFill>
              </a:rPr>
              <a:t> ?</a:t>
            </a:r>
            <a:endParaRPr lang="en-US" sz="240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26088" y="1643063"/>
            <a:ext cx="577850" cy="681037"/>
            <a:chOff x="4573" y="1575"/>
            <a:chExt cx="364" cy="429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573" y="1575"/>
              <a:ext cx="364" cy="429"/>
              <a:chOff x="1129" y="704"/>
              <a:chExt cx="364" cy="429"/>
            </a:xfrm>
          </p:grpSpPr>
          <p:sp>
            <p:nvSpPr>
              <p:cNvPr id="204811" name="Text Box 11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Symbol" pitchFamily="18" charset="2"/>
                  </a:rPr>
                  <a:t>l</a:t>
                </a:r>
                <a:endParaRPr lang="en-US" sz="2000">
                  <a:latin typeface="Symbol" pitchFamily="18" charset="2"/>
                </a:endParaRPr>
              </a:p>
            </p:txBody>
          </p:sp>
          <p:sp>
            <p:nvSpPr>
              <p:cNvPr id="204812" name="Text Box 12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in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 flipV="1">
              <a:off x="4764" y="1674"/>
              <a:ext cx="18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14" name="Text Box 14"/>
          <p:cNvSpPr txBox="1">
            <a:spLocks noChangeArrowheads="1"/>
          </p:cNvSpPr>
          <p:nvPr/>
        </p:nvSpPr>
        <p:spPr bwMode="auto">
          <a:xfrm>
            <a:off x="4672013" y="3511550"/>
            <a:ext cx="191293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 dirty="0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 flipH="1">
            <a:off x="3359150" y="389255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 flipH="1">
            <a:off x="3844925" y="389255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073400" y="2559050"/>
            <a:ext cx="979488" cy="1503363"/>
            <a:chOff x="12464" y="10193"/>
            <a:chExt cx="1481" cy="2272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204819" name="Freeform 19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0" name="Freeform 20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1" name="Freeform 21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2" name="Freeform 22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3" name="Freeform 23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4" name="Freeform 24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5" name="Freeform 25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6" name="Freeform 26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7" name="Freeform 27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8" name="Freeform 28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29" name="Freeform 29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0" name="Freeform 30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1" name="Freeform 31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2" name="Freeform 32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3" name="Freeform 33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4" name="Freeform 34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5" name="Freeform 35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6" name="Freeform 36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7" name="Freeform 37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8" name="Freeform 38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39" name="Freeform 39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0" name="Freeform 40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1" name="Freeform 41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2" name="Freeform 42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3" name="Freeform 43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4" name="Freeform 44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5" name="Freeform 45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6" name="Freeform 46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7" name="Freeform 47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8" name="Rectangle 48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49" name="Freeform 49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0" name="Freeform 50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1" name="Freeform 51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2" name="Freeform 52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3" name="Freeform 53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4" name="Freeform 54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5" name="Freeform 55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6" name="Freeform 56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57" name="Freeform 57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204859" name="Rectangle 59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0" name="Rectangle 60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1" name="Line 61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2" name="Line 62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3" name="Line 63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4" name="Line 64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65" name="Text Box 65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Host A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204866" name="Text Box 66"/>
          <p:cNvSpPr txBox="1">
            <a:spLocks noChangeArrowheads="1"/>
          </p:cNvSpPr>
          <p:nvPr/>
        </p:nvSpPr>
        <p:spPr bwMode="auto">
          <a:xfrm>
            <a:off x="3978275" y="2635250"/>
            <a:ext cx="189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4867" name="Line 67"/>
          <p:cNvSpPr>
            <a:spLocks noChangeShapeType="1"/>
          </p:cNvSpPr>
          <p:nvPr/>
        </p:nvSpPr>
        <p:spPr bwMode="auto">
          <a:xfrm flipH="1">
            <a:off x="2005013" y="5873750"/>
            <a:ext cx="1458912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063625" y="4530725"/>
            <a:ext cx="979488" cy="1503363"/>
            <a:chOff x="12464" y="10193"/>
            <a:chExt cx="1481" cy="2272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204870" name="Freeform 7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1" name="Freeform 7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2" name="Freeform 7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3" name="Freeform 7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4" name="Freeform 7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5" name="Freeform 7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6" name="Freeform 7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7" name="Freeform 7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8" name="Freeform 7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9" name="Freeform 7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0" name="Freeform 8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1" name="Freeform 8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2" name="Freeform 8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3" name="Freeform 8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4" name="Freeform 8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5" name="Freeform 8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6" name="Freeform 8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7" name="Freeform 8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8" name="Freeform 8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89" name="Freeform 8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0" name="Freeform 9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1" name="Freeform 9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2" name="Freeform 9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3" name="Freeform 9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4" name="Freeform 9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5" name="Freeform 9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6" name="Freeform 9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7" name="Freeform 9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8" name="Freeform 9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9" name="Rectangle 9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0" name="Freeform 10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1" name="Freeform 10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2" name="Freeform 10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3" name="Freeform 10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4" name="Freeform 10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5" name="Freeform 10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6" name="Freeform 10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7" name="Freeform 10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8" name="Freeform 10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9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204910" name="Rectangle 11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1" name="Rectangle 11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2" name="Line 11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3" name="Line 11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4" name="Line 11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5" name="Line 11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16" name="Text Box 116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Host B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204917" name="Line 117"/>
          <p:cNvSpPr>
            <a:spLocks noChangeShapeType="1"/>
          </p:cNvSpPr>
          <p:nvPr/>
        </p:nvSpPr>
        <p:spPr bwMode="auto">
          <a:xfrm flipH="1">
            <a:off x="3844925" y="432117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8" name="Line 118"/>
          <p:cNvSpPr>
            <a:spLocks noChangeShapeType="1"/>
          </p:cNvSpPr>
          <p:nvPr/>
        </p:nvSpPr>
        <p:spPr bwMode="auto">
          <a:xfrm flipH="1" flipV="1">
            <a:off x="5626100" y="4340225"/>
            <a:ext cx="7794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9" name="Line 119"/>
          <p:cNvSpPr>
            <a:spLocks noChangeShapeType="1"/>
          </p:cNvSpPr>
          <p:nvPr/>
        </p:nvSpPr>
        <p:spPr bwMode="auto">
          <a:xfrm flipH="1">
            <a:off x="5568950" y="3911600"/>
            <a:ext cx="1296988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0" name="Line 120"/>
          <p:cNvSpPr>
            <a:spLocks noChangeShapeType="1"/>
          </p:cNvSpPr>
          <p:nvPr/>
        </p:nvSpPr>
        <p:spPr bwMode="auto">
          <a:xfrm flipH="1">
            <a:off x="6824663" y="3930650"/>
            <a:ext cx="439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1"/>
          <p:cNvGrpSpPr>
            <a:grpSpLocks/>
          </p:cNvGrpSpPr>
          <p:nvPr/>
        </p:nvGrpSpPr>
        <p:grpSpPr bwMode="auto">
          <a:xfrm>
            <a:off x="6910388" y="3294063"/>
            <a:ext cx="981075" cy="901700"/>
            <a:chOff x="5850" y="13487"/>
            <a:chExt cx="2023" cy="1840"/>
          </a:xfrm>
        </p:grpSpPr>
        <p:sp>
          <p:nvSpPr>
            <p:cNvPr id="204922" name="Freeform 122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3" name="Freeform 123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4" name="Freeform 124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5" name="Freeform 125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6" name="Freeform 126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7" name="Freeform 127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8" name="Freeform 128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9" name="Freeform 129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0" name="Freeform 130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1" name="Freeform 131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2" name="Freeform 132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3" name="Freeform 133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4" name="Freeform 134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5" name="Freeform 135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6" name="Freeform 136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7" name="Freeform 137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8" name="Freeform 138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9" name="Freeform 139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0" name="Freeform 140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1" name="Freeform 141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2" name="Freeform 142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3" name="Freeform 143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4" name="Freeform 144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5" name="Freeform 145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6" name="Freeform 146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7" name="Freeform 147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8" name="Freeform 148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9" name="Freeform 149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0" name="Freeform 150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1" name="Rectangle 15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2" name="Freeform 152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3" name="Freeform 153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4" name="Freeform 154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5" name="Freeform 155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6" name="Freeform 156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7" name="Freeform 157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8" name="Freeform 158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9" name="Freeform 159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0" name="Freeform 160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7138988" y="3006725"/>
            <a:ext cx="649287" cy="904875"/>
            <a:chOff x="12762" y="10336"/>
            <a:chExt cx="1027" cy="1700"/>
          </a:xfrm>
        </p:grpSpPr>
        <p:sp>
          <p:nvSpPr>
            <p:cNvPr id="204962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3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4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5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6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7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68"/>
          <p:cNvGrpSpPr>
            <a:grpSpLocks/>
          </p:cNvGrpSpPr>
          <p:nvPr/>
        </p:nvGrpSpPr>
        <p:grpSpPr bwMode="auto">
          <a:xfrm>
            <a:off x="6196013" y="5273675"/>
            <a:ext cx="981075" cy="901700"/>
            <a:chOff x="5850" y="13487"/>
            <a:chExt cx="2023" cy="1840"/>
          </a:xfrm>
        </p:grpSpPr>
        <p:sp>
          <p:nvSpPr>
            <p:cNvPr id="204969" name="Freeform 169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0" name="Freeform 170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1" name="Freeform 171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2" name="Freeform 172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3" name="Freeform 173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4" name="Freeform 174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5" name="Freeform 175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6" name="Freeform 176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7" name="Freeform 177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8" name="Freeform 178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9" name="Freeform 179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0" name="Freeform 180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1" name="Freeform 181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2" name="Freeform 182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3" name="Freeform 183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4" name="Freeform 184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5" name="Freeform 185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6" name="Freeform 186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7" name="Freeform 187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8" name="Freeform 188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9" name="Freeform 189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0" name="Freeform 190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1" name="Freeform 191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2" name="Freeform 192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3" name="Freeform 193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4" name="Freeform 194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5" name="Freeform 195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6" name="Freeform 196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7" name="Freeform 197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8" name="Rectangle 198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9" name="Freeform 199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0" name="Freeform 200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1" name="Freeform 201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2" name="Freeform 202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3" name="Freeform 203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4" name="Freeform 204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5" name="Freeform 205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6" name="Freeform 206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7" name="Freeform 207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08"/>
          <p:cNvGrpSpPr>
            <a:grpSpLocks/>
          </p:cNvGrpSpPr>
          <p:nvPr/>
        </p:nvGrpSpPr>
        <p:grpSpPr bwMode="auto">
          <a:xfrm>
            <a:off x="6653213" y="5081588"/>
            <a:ext cx="647700" cy="906462"/>
            <a:chOff x="12762" y="10336"/>
            <a:chExt cx="1027" cy="1700"/>
          </a:xfrm>
        </p:grpSpPr>
        <p:sp>
          <p:nvSpPr>
            <p:cNvPr id="205009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0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1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2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3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4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15" name="Line 215"/>
          <p:cNvSpPr>
            <a:spLocks noChangeShapeType="1"/>
          </p:cNvSpPr>
          <p:nvPr/>
        </p:nvSpPr>
        <p:spPr bwMode="auto">
          <a:xfrm flipH="1">
            <a:off x="3749675" y="283527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6" name="Text Box 216"/>
          <p:cNvSpPr txBox="1">
            <a:spLocks noChangeArrowheads="1"/>
          </p:cNvSpPr>
          <p:nvPr/>
        </p:nvSpPr>
        <p:spPr bwMode="auto">
          <a:xfrm>
            <a:off x="6781800" y="2535238"/>
            <a:ext cx="481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5017" name="Line 217"/>
          <p:cNvSpPr>
            <a:spLocks noChangeShapeType="1"/>
          </p:cNvSpPr>
          <p:nvPr/>
        </p:nvSpPr>
        <p:spPr bwMode="auto">
          <a:xfrm>
            <a:off x="7150100" y="288290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8" name="Line 218"/>
          <p:cNvSpPr>
            <a:spLocks noChangeShapeType="1"/>
          </p:cNvSpPr>
          <p:nvPr/>
        </p:nvSpPr>
        <p:spPr bwMode="auto">
          <a:xfrm flipH="1">
            <a:off x="5457825" y="394652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219"/>
          <p:cNvGrpSpPr>
            <a:grpSpLocks/>
          </p:cNvGrpSpPr>
          <p:nvPr/>
        </p:nvGrpSpPr>
        <p:grpSpPr bwMode="auto">
          <a:xfrm>
            <a:off x="4541838" y="4089400"/>
            <a:ext cx="1073150" cy="422275"/>
            <a:chOff x="9542" y="11900"/>
            <a:chExt cx="1624" cy="640"/>
          </a:xfrm>
        </p:grpSpPr>
        <p:sp>
          <p:nvSpPr>
            <p:cNvPr id="205020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1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2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3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5024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5025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205027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8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9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205031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2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3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205035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6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7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8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9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40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41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042" name="Line 242"/>
          <p:cNvSpPr>
            <a:spLocks noChangeShapeType="1"/>
          </p:cNvSpPr>
          <p:nvPr/>
        </p:nvSpPr>
        <p:spPr bwMode="auto">
          <a:xfrm>
            <a:off x="5673725" y="325437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243"/>
          <p:cNvGrpSpPr>
            <a:grpSpLocks/>
          </p:cNvGrpSpPr>
          <p:nvPr/>
        </p:nvGrpSpPr>
        <p:grpSpPr bwMode="auto">
          <a:xfrm>
            <a:off x="3625850" y="2930525"/>
            <a:ext cx="90488" cy="271463"/>
            <a:chOff x="10104" y="10005"/>
            <a:chExt cx="137" cy="411"/>
          </a:xfrm>
        </p:grpSpPr>
        <p:sp>
          <p:nvSpPr>
            <p:cNvPr id="205044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5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46" name="Text Box 246"/>
          <p:cNvSpPr txBox="1">
            <a:spLocks noChangeArrowheads="1"/>
          </p:cNvSpPr>
          <p:nvPr/>
        </p:nvSpPr>
        <p:spPr bwMode="auto">
          <a:xfrm>
            <a:off x="3884613" y="2949575"/>
            <a:ext cx="2057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: original data, plus retransmitted data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5047" name="Line 247"/>
          <p:cNvSpPr>
            <a:spLocks noChangeShapeType="1"/>
          </p:cNvSpPr>
          <p:nvPr/>
        </p:nvSpPr>
        <p:spPr bwMode="auto">
          <a:xfrm flipH="1">
            <a:off x="3759200" y="310197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48" name="Oval 248"/>
          <p:cNvSpPr>
            <a:spLocks noChangeArrowheads="1"/>
          </p:cNvSpPr>
          <p:nvPr/>
        </p:nvSpPr>
        <p:spPr bwMode="auto">
          <a:xfrm>
            <a:off x="5235575" y="5000625"/>
            <a:ext cx="1065213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9" name="Line 249"/>
          <p:cNvSpPr>
            <a:spLocks noChangeShapeType="1"/>
          </p:cNvSpPr>
          <p:nvPr/>
        </p:nvSpPr>
        <p:spPr bwMode="auto">
          <a:xfrm>
            <a:off x="5235575" y="4981575"/>
            <a:ext cx="1588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0" name="Line 250"/>
          <p:cNvSpPr>
            <a:spLocks noChangeShapeType="1"/>
          </p:cNvSpPr>
          <p:nvPr/>
        </p:nvSpPr>
        <p:spPr bwMode="auto">
          <a:xfrm>
            <a:off x="6300788" y="498157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1" name="Rectangle 251"/>
          <p:cNvSpPr>
            <a:spLocks noChangeArrowheads="1"/>
          </p:cNvSpPr>
          <p:nvPr/>
        </p:nvSpPr>
        <p:spPr bwMode="auto">
          <a:xfrm>
            <a:off x="5235575" y="4981575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52" name="Rectangle 252"/>
          <p:cNvSpPr>
            <a:spLocks noChangeArrowheads="1"/>
          </p:cNvSpPr>
          <p:nvPr/>
        </p:nvSpPr>
        <p:spPr bwMode="auto">
          <a:xfrm>
            <a:off x="5978525" y="4972050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53" name="Oval 253"/>
          <p:cNvSpPr>
            <a:spLocks noChangeArrowheads="1"/>
          </p:cNvSpPr>
          <p:nvPr/>
        </p:nvSpPr>
        <p:spPr bwMode="auto">
          <a:xfrm>
            <a:off x="5216525" y="48133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54"/>
          <p:cNvGrpSpPr>
            <a:grpSpLocks/>
          </p:cNvGrpSpPr>
          <p:nvPr/>
        </p:nvGrpSpPr>
        <p:grpSpPr bwMode="auto">
          <a:xfrm>
            <a:off x="5483225" y="4873625"/>
            <a:ext cx="527050" cy="158750"/>
            <a:chOff x="2848" y="848"/>
            <a:chExt cx="140" cy="98"/>
          </a:xfrm>
        </p:grpSpPr>
        <p:sp>
          <p:nvSpPr>
            <p:cNvPr id="205055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6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7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58"/>
          <p:cNvGrpSpPr>
            <a:grpSpLocks/>
          </p:cNvGrpSpPr>
          <p:nvPr/>
        </p:nvGrpSpPr>
        <p:grpSpPr bwMode="auto">
          <a:xfrm flipV="1">
            <a:off x="5483225" y="4870450"/>
            <a:ext cx="527050" cy="160338"/>
            <a:chOff x="2848" y="848"/>
            <a:chExt cx="140" cy="98"/>
          </a:xfrm>
        </p:grpSpPr>
        <p:sp>
          <p:nvSpPr>
            <p:cNvPr id="205059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0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1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62"/>
          <p:cNvGrpSpPr>
            <a:grpSpLocks/>
          </p:cNvGrpSpPr>
          <p:nvPr/>
        </p:nvGrpSpPr>
        <p:grpSpPr bwMode="auto">
          <a:xfrm rot="7844936">
            <a:off x="5483226" y="5002212"/>
            <a:ext cx="322262" cy="239713"/>
            <a:chOff x="11283" y="10423"/>
            <a:chExt cx="475" cy="374"/>
          </a:xfrm>
        </p:grpSpPr>
        <p:sp>
          <p:nvSpPr>
            <p:cNvPr id="205063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4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5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6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7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8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9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70" name="Line 270"/>
          <p:cNvSpPr>
            <a:spLocks noChangeShapeType="1"/>
          </p:cNvSpPr>
          <p:nvPr/>
        </p:nvSpPr>
        <p:spPr bwMode="auto">
          <a:xfrm flipH="1" flipV="1">
            <a:off x="4300538" y="586422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1" name="Line 271"/>
          <p:cNvSpPr>
            <a:spLocks noChangeShapeType="1"/>
          </p:cNvSpPr>
          <p:nvPr/>
        </p:nvSpPr>
        <p:spPr bwMode="auto">
          <a:xfrm flipH="1">
            <a:off x="4919663" y="5216525"/>
            <a:ext cx="620712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2" name="Freeform 272"/>
          <p:cNvSpPr>
            <a:spLocks/>
          </p:cNvSpPr>
          <p:nvPr/>
        </p:nvSpPr>
        <p:spPr bwMode="auto">
          <a:xfrm>
            <a:off x="3671888" y="2968625"/>
            <a:ext cx="3305175" cy="285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"/>
              </a:cxn>
              <a:cxn ang="0">
                <a:pos x="1230" y="1350"/>
              </a:cxn>
              <a:cxn ang="0">
                <a:pos x="495" y="2040"/>
              </a:cxn>
              <a:cxn ang="0">
                <a:pos x="4515" y="2115"/>
              </a:cxn>
              <a:cxn ang="0">
                <a:pos x="2220" y="4500"/>
              </a:cxn>
              <a:cxn ang="0">
                <a:pos x="5205" y="4500"/>
              </a:cxn>
              <a:cxn ang="0">
                <a:pos x="5205" y="340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73" name="Oval 273"/>
          <p:cNvSpPr>
            <a:spLocks noChangeArrowheads="1"/>
          </p:cNvSpPr>
          <p:nvPr/>
        </p:nvSpPr>
        <p:spPr bwMode="auto">
          <a:xfrm>
            <a:off x="3475038" y="5800725"/>
            <a:ext cx="1062037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4" name="Line 274"/>
          <p:cNvSpPr>
            <a:spLocks noChangeShapeType="1"/>
          </p:cNvSpPr>
          <p:nvPr/>
        </p:nvSpPr>
        <p:spPr bwMode="auto">
          <a:xfrm>
            <a:off x="3475038" y="578167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5" name="Line 275"/>
          <p:cNvSpPr>
            <a:spLocks noChangeShapeType="1"/>
          </p:cNvSpPr>
          <p:nvPr/>
        </p:nvSpPr>
        <p:spPr bwMode="auto">
          <a:xfrm>
            <a:off x="4537075" y="5781675"/>
            <a:ext cx="1588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6" name="Rectangle 276"/>
          <p:cNvSpPr>
            <a:spLocks noChangeArrowheads="1"/>
          </p:cNvSpPr>
          <p:nvPr/>
        </p:nvSpPr>
        <p:spPr bwMode="auto">
          <a:xfrm>
            <a:off x="3475038" y="5781675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77" name="Rectangle 277"/>
          <p:cNvSpPr>
            <a:spLocks noChangeArrowheads="1"/>
          </p:cNvSpPr>
          <p:nvPr/>
        </p:nvSpPr>
        <p:spPr bwMode="auto">
          <a:xfrm>
            <a:off x="4214813" y="5772150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78" name="Oval 278"/>
          <p:cNvSpPr>
            <a:spLocks noChangeArrowheads="1"/>
          </p:cNvSpPr>
          <p:nvPr/>
        </p:nvSpPr>
        <p:spPr bwMode="auto">
          <a:xfrm>
            <a:off x="3463925" y="56134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79"/>
          <p:cNvGrpSpPr>
            <a:grpSpLocks/>
          </p:cNvGrpSpPr>
          <p:nvPr/>
        </p:nvGrpSpPr>
        <p:grpSpPr bwMode="auto">
          <a:xfrm>
            <a:off x="3721100" y="5673725"/>
            <a:ext cx="525463" cy="158750"/>
            <a:chOff x="2848" y="848"/>
            <a:chExt cx="140" cy="98"/>
          </a:xfrm>
        </p:grpSpPr>
        <p:sp>
          <p:nvSpPr>
            <p:cNvPr id="205080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1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2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83"/>
          <p:cNvGrpSpPr>
            <a:grpSpLocks/>
          </p:cNvGrpSpPr>
          <p:nvPr/>
        </p:nvGrpSpPr>
        <p:grpSpPr bwMode="auto">
          <a:xfrm flipV="1">
            <a:off x="3721100" y="5670550"/>
            <a:ext cx="525463" cy="158750"/>
            <a:chOff x="2848" y="848"/>
            <a:chExt cx="140" cy="98"/>
          </a:xfrm>
        </p:grpSpPr>
        <p:sp>
          <p:nvSpPr>
            <p:cNvPr id="205084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5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6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87"/>
          <p:cNvGrpSpPr>
            <a:grpSpLocks/>
          </p:cNvGrpSpPr>
          <p:nvPr/>
        </p:nvGrpSpPr>
        <p:grpSpPr bwMode="auto">
          <a:xfrm>
            <a:off x="3538538" y="5740400"/>
            <a:ext cx="315912" cy="247650"/>
            <a:chOff x="11283" y="10423"/>
            <a:chExt cx="475" cy="374"/>
          </a:xfrm>
        </p:grpSpPr>
        <p:sp>
          <p:nvSpPr>
            <p:cNvPr id="205088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9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0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1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2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3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4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95" name="Oval 295"/>
          <p:cNvSpPr>
            <a:spLocks noChangeArrowheads="1"/>
          </p:cNvSpPr>
          <p:nvPr/>
        </p:nvSpPr>
        <p:spPr bwMode="auto">
          <a:xfrm>
            <a:off x="2835275" y="486727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6" name="Line 296"/>
          <p:cNvSpPr>
            <a:spLocks noChangeShapeType="1"/>
          </p:cNvSpPr>
          <p:nvPr/>
        </p:nvSpPr>
        <p:spPr bwMode="auto">
          <a:xfrm>
            <a:off x="2835275" y="4848225"/>
            <a:ext cx="1588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7" name="Line 297"/>
          <p:cNvSpPr>
            <a:spLocks noChangeShapeType="1"/>
          </p:cNvSpPr>
          <p:nvPr/>
        </p:nvSpPr>
        <p:spPr bwMode="auto">
          <a:xfrm>
            <a:off x="3898900" y="484822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8" name="Rectangle 298"/>
          <p:cNvSpPr>
            <a:spLocks noChangeArrowheads="1"/>
          </p:cNvSpPr>
          <p:nvPr/>
        </p:nvSpPr>
        <p:spPr bwMode="auto">
          <a:xfrm>
            <a:off x="2835275" y="4848225"/>
            <a:ext cx="25241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099" name="Rectangle 299"/>
          <p:cNvSpPr>
            <a:spLocks noChangeArrowheads="1"/>
          </p:cNvSpPr>
          <p:nvPr/>
        </p:nvSpPr>
        <p:spPr bwMode="auto">
          <a:xfrm>
            <a:off x="3576638" y="4838700"/>
            <a:ext cx="32226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5100" name="Oval 300"/>
          <p:cNvSpPr>
            <a:spLocks noChangeArrowheads="1"/>
          </p:cNvSpPr>
          <p:nvPr/>
        </p:nvSpPr>
        <p:spPr bwMode="auto">
          <a:xfrm>
            <a:off x="2825750" y="46799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01"/>
          <p:cNvGrpSpPr>
            <a:grpSpLocks/>
          </p:cNvGrpSpPr>
          <p:nvPr/>
        </p:nvGrpSpPr>
        <p:grpSpPr bwMode="auto">
          <a:xfrm>
            <a:off x="3082925" y="4740275"/>
            <a:ext cx="525463" cy="158750"/>
            <a:chOff x="2848" y="848"/>
            <a:chExt cx="140" cy="98"/>
          </a:xfrm>
        </p:grpSpPr>
        <p:sp>
          <p:nvSpPr>
            <p:cNvPr id="205102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3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4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305"/>
          <p:cNvGrpSpPr>
            <a:grpSpLocks/>
          </p:cNvGrpSpPr>
          <p:nvPr/>
        </p:nvGrpSpPr>
        <p:grpSpPr bwMode="auto">
          <a:xfrm flipV="1">
            <a:off x="3082925" y="4737100"/>
            <a:ext cx="525463" cy="158750"/>
            <a:chOff x="2848" y="848"/>
            <a:chExt cx="140" cy="98"/>
          </a:xfrm>
        </p:grpSpPr>
        <p:sp>
          <p:nvSpPr>
            <p:cNvPr id="205106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7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8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09" name="Line 309"/>
          <p:cNvSpPr>
            <a:spLocks noChangeShapeType="1"/>
          </p:cNvSpPr>
          <p:nvPr/>
        </p:nvSpPr>
        <p:spPr bwMode="auto">
          <a:xfrm flipH="1">
            <a:off x="2195513" y="5064125"/>
            <a:ext cx="868362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310"/>
          <p:cNvGrpSpPr>
            <a:grpSpLocks/>
          </p:cNvGrpSpPr>
          <p:nvPr/>
        </p:nvGrpSpPr>
        <p:grpSpPr bwMode="auto">
          <a:xfrm rot="8027572">
            <a:off x="3178176" y="4668837"/>
            <a:ext cx="322262" cy="239713"/>
            <a:chOff x="11283" y="10423"/>
            <a:chExt cx="475" cy="374"/>
          </a:xfrm>
        </p:grpSpPr>
        <p:sp>
          <p:nvSpPr>
            <p:cNvPr id="205111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2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3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4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5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6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7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18" name="Freeform 318"/>
          <p:cNvSpPr>
            <a:spLocks/>
          </p:cNvSpPr>
          <p:nvPr/>
        </p:nvSpPr>
        <p:spPr bwMode="auto">
          <a:xfrm>
            <a:off x="2033588" y="3006725"/>
            <a:ext cx="5067300" cy="2933700"/>
          </a:xfrm>
          <a:custGeom>
            <a:avLst/>
            <a:gdLst/>
            <a:ahLst/>
            <a:cxnLst>
              <a:cxn ang="0">
                <a:pos x="7965" y="3420"/>
              </a:cxn>
              <a:cxn ang="0">
                <a:pos x="7980" y="4620"/>
              </a:cxn>
              <a:cxn ang="0">
                <a:pos x="0" y="4605"/>
              </a:cxn>
              <a:cxn ang="0">
                <a:pos x="3315" y="1485"/>
              </a:cxn>
              <a:cxn ang="0">
                <a:pos x="2355" y="1455"/>
              </a:cxn>
              <a:cxn ang="0">
                <a:pos x="2355" y="0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19" name="Freeform 319"/>
          <p:cNvSpPr>
            <a:spLocks/>
          </p:cNvSpPr>
          <p:nvPr/>
        </p:nvSpPr>
        <p:spPr bwMode="auto">
          <a:xfrm>
            <a:off x="1633538" y="3101975"/>
            <a:ext cx="5743575" cy="2886075"/>
          </a:xfrm>
          <a:custGeom>
            <a:avLst/>
            <a:gdLst/>
            <a:ahLst/>
            <a:cxnLst>
              <a:cxn ang="0">
                <a:pos x="0" y="2880"/>
              </a:cxn>
              <a:cxn ang="0">
                <a:pos x="0" y="4530"/>
              </a:cxn>
              <a:cxn ang="0">
                <a:pos x="885" y="4545"/>
              </a:cxn>
              <a:cxn ang="0">
                <a:pos x="3510" y="2010"/>
              </a:cxn>
              <a:cxn ang="0">
                <a:pos x="7140" y="2055"/>
              </a:cxn>
              <a:cxn ang="0">
                <a:pos x="8145" y="1020"/>
              </a:cxn>
              <a:cxn ang="0">
                <a:pos x="9045" y="1020"/>
              </a:cxn>
              <a:cxn ang="0">
                <a:pos x="9015" y="0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20" name="Freeform 320"/>
          <p:cNvSpPr>
            <a:spLocks/>
          </p:cNvSpPr>
          <p:nvPr/>
        </p:nvSpPr>
        <p:spPr bwMode="auto">
          <a:xfrm>
            <a:off x="1757363" y="3149600"/>
            <a:ext cx="5791200" cy="2667000"/>
          </a:xfrm>
          <a:custGeom>
            <a:avLst/>
            <a:gdLst/>
            <a:ahLst/>
            <a:cxnLst>
              <a:cxn ang="0">
                <a:pos x="0" y="2821"/>
              </a:cxn>
              <a:cxn ang="0">
                <a:pos x="0" y="4201"/>
              </a:cxn>
              <a:cxn ang="0">
                <a:pos x="4890" y="4201"/>
              </a:cxn>
              <a:cxn ang="0">
                <a:pos x="8055" y="1051"/>
              </a:cxn>
              <a:cxn ang="0">
                <a:pos x="9120" y="1080"/>
              </a:cxn>
              <a:cxn ang="0">
                <a:pos x="9105" y="0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321"/>
          <p:cNvGrpSpPr>
            <a:grpSpLocks/>
          </p:cNvGrpSpPr>
          <p:nvPr/>
        </p:nvGrpSpPr>
        <p:grpSpPr bwMode="auto">
          <a:xfrm>
            <a:off x="1587500" y="4902200"/>
            <a:ext cx="90488" cy="271463"/>
            <a:chOff x="10104" y="10005"/>
            <a:chExt cx="137" cy="411"/>
          </a:xfrm>
        </p:grpSpPr>
        <p:sp>
          <p:nvSpPr>
            <p:cNvPr id="205122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3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24"/>
          <p:cNvGrpSpPr>
            <a:grpSpLocks/>
          </p:cNvGrpSpPr>
          <p:nvPr/>
        </p:nvGrpSpPr>
        <p:grpSpPr bwMode="auto">
          <a:xfrm>
            <a:off x="7043738" y="5138738"/>
            <a:ext cx="92075" cy="271462"/>
            <a:chOff x="10104" y="10005"/>
            <a:chExt cx="137" cy="411"/>
          </a:xfrm>
        </p:grpSpPr>
        <p:sp>
          <p:nvSpPr>
            <p:cNvPr id="205125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6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27"/>
          <p:cNvGrpSpPr>
            <a:grpSpLocks/>
          </p:cNvGrpSpPr>
          <p:nvPr/>
        </p:nvGrpSpPr>
        <p:grpSpPr bwMode="auto">
          <a:xfrm>
            <a:off x="7491413" y="3081338"/>
            <a:ext cx="90487" cy="271462"/>
            <a:chOff x="10104" y="10005"/>
            <a:chExt cx="137" cy="411"/>
          </a:xfrm>
        </p:grpSpPr>
        <p:sp>
          <p:nvSpPr>
            <p:cNvPr id="205128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9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Causes/costs of </a:t>
            </a:r>
            <a:r>
              <a:rPr lang="en-US" sz="3200" dirty="0" smtClean="0"/>
              <a:t>Congestion</a:t>
            </a:r>
            <a:r>
              <a:rPr lang="en-US" sz="3200" dirty="0"/>
              <a:t>: </a:t>
            </a:r>
            <a:r>
              <a:rPr lang="en-US" sz="3200" dirty="0" smtClean="0"/>
              <a:t>Scenario </a:t>
            </a:r>
            <a:r>
              <a:rPr lang="en-US" sz="3200" dirty="0"/>
              <a:t>3</a:t>
            </a:r>
            <a:r>
              <a:rPr lang="en-US" dirty="0"/>
              <a:t> 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654050" y="4581525"/>
            <a:ext cx="7781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nother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“cost” of congestion:</a:t>
            </a:r>
            <a:r>
              <a:rPr lang="en-US" sz="2400" dirty="0">
                <a:latin typeface="+mn-lt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</a:t>
            </a:r>
            <a:r>
              <a:rPr lang="en-US" sz="2400" dirty="0" smtClean="0">
                <a:latin typeface="+mn-lt"/>
              </a:rPr>
              <a:t>hen </a:t>
            </a:r>
            <a:r>
              <a:rPr lang="en-US" sz="2400" dirty="0">
                <a:latin typeface="+mn-lt"/>
              </a:rPr>
              <a:t>packet dropped, any “upstream transmission capacity used for that packet was wasted!</a:t>
            </a:r>
          </a:p>
        </p:txBody>
      </p:sp>
      <p:pic>
        <p:nvPicPr>
          <p:cNvPr id="205829" name="Picture 5" descr="congestion_perf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5" y="1562100"/>
            <a:ext cx="4421188" cy="2819400"/>
          </a:xfrm>
          <a:prstGeom prst="rect">
            <a:avLst/>
          </a:prstGeom>
          <a:noFill/>
        </p:spPr>
      </p:pic>
      <p:sp>
        <p:nvSpPr>
          <p:cNvPr id="205832" name="Line 8"/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86450" y="1446213"/>
            <a:ext cx="428625" cy="784225"/>
            <a:chOff x="12464" y="10193"/>
            <a:chExt cx="1481" cy="2272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205836" name="Freeform 12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7" name="Freeform 13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8" name="Freeform 14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9" name="Freeform 15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0" name="Freeform 16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1" name="Freeform 17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2" name="Freeform 18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3" name="Freeform 19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4" name="Freeform 20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5" name="Freeform 21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6" name="Freeform 22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7" name="Freeform 23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8" name="Freeform 24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9" name="Freeform 25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0" name="Freeform 26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1" name="Freeform 27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2" name="Freeform 28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3" name="Freeform 29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4" name="Freeform 30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5" name="Freeform 31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6" name="Freeform 32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7" name="Freeform 33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8" name="Freeform 34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9" name="Freeform 35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0" name="Freeform 36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1" name="Freeform 37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2" name="Freeform 38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3" name="Freeform 39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4" name="Freeform 40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5" name="Rectangle 41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6" name="Freeform 42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7" name="Freeform 43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8" name="Freeform 44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9" name="Freeform 45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0" name="Freeform 46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1" name="Freeform 47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2" name="Freeform 48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3" name="Freeform 49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4" name="Freeform 50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205876" name="Rectangle 52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7" name="Rectangle 53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8" name="Line 54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9" name="Line 55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0" name="Line 56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1" name="Line 57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82" name="Text Box 58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Host A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205884" name="Line 60"/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5008563" y="2474913"/>
            <a:ext cx="428625" cy="784225"/>
            <a:chOff x="12464" y="10193"/>
            <a:chExt cx="1481" cy="2272"/>
          </a:xfrm>
        </p:grpSpPr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205887" name="Freeform 63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/>
                <a:ahLst/>
                <a:cxnLst>
                  <a:cxn ang="0">
                    <a:pos x="570" y="121"/>
                  </a:cxn>
                  <a:cxn ang="0">
                    <a:pos x="575" y="120"/>
                  </a:cxn>
                  <a:cxn ang="0">
                    <a:pos x="586" y="116"/>
                  </a:cxn>
                  <a:cxn ang="0">
                    <a:pos x="607" y="108"/>
                  </a:cxn>
                  <a:cxn ang="0">
                    <a:pos x="636" y="101"/>
                  </a:cxn>
                  <a:cxn ang="0">
                    <a:pos x="672" y="90"/>
                  </a:cxn>
                  <a:cxn ang="0">
                    <a:pos x="718" y="79"/>
                  </a:cxn>
                  <a:cxn ang="0">
                    <a:pos x="771" y="67"/>
                  </a:cxn>
                  <a:cxn ang="0">
                    <a:pos x="834" y="55"/>
                  </a:cxn>
                  <a:cxn ang="0">
                    <a:pos x="904" y="43"/>
                  </a:cxn>
                  <a:cxn ang="0">
                    <a:pos x="982" y="33"/>
                  </a:cxn>
                  <a:cxn ang="0">
                    <a:pos x="1071" y="22"/>
                  </a:cxn>
                  <a:cxn ang="0">
                    <a:pos x="1166" y="13"/>
                  </a:cxn>
                  <a:cxn ang="0">
                    <a:pos x="1271" y="7"/>
                  </a:cxn>
                  <a:cxn ang="0">
                    <a:pos x="1384" y="1"/>
                  </a:cxn>
                  <a:cxn ang="0">
                    <a:pos x="1506" y="0"/>
                  </a:cxn>
                  <a:cxn ang="0">
                    <a:pos x="1636" y="1"/>
                  </a:cxn>
                  <a:cxn ang="0">
                    <a:pos x="1692" y="233"/>
                  </a:cxn>
                  <a:cxn ang="0">
                    <a:pos x="1713" y="243"/>
                  </a:cxn>
                  <a:cxn ang="0">
                    <a:pos x="1758" y="274"/>
                  </a:cxn>
                  <a:cxn ang="0">
                    <a:pos x="1806" y="329"/>
                  </a:cxn>
                  <a:cxn ang="0">
                    <a:pos x="1836" y="409"/>
                  </a:cxn>
                  <a:cxn ang="0">
                    <a:pos x="1955" y="948"/>
                  </a:cxn>
                  <a:cxn ang="0">
                    <a:pos x="2003" y="1171"/>
                  </a:cxn>
                  <a:cxn ang="0">
                    <a:pos x="2011" y="1188"/>
                  </a:cxn>
                  <a:cxn ang="0">
                    <a:pos x="2022" y="1231"/>
                  </a:cxn>
                  <a:cxn ang="0">
                    <a:pos x="2021" y="1297"/>
                  </a:cxn>
                  <a:cxn ang="0">
                    <a:pos x="1992" y="1380"/>
                  </a:cxn>
                  <a:cxn ang="0">
                    <a:pos x="0" y="1328"/>
                  </a:cxn>
                  <a:cxn ang="0">
                    <a:pos x="199" y="1223"/>
                  </a:cxn>
                  <a:cxn ang="0">
                    <a:pos x="200" y="232"/>
                  </a:cxn>
                  <a:cxn ang="0">
                    <a:pos x="210" y="226"/>
                  </a:cxn>
                  <a:cxn ang="0">
                    <a:pos x="230" y="214"/>
                  </a:cxn>
                  <a:cxn ang="0">
                    <a:pos x="259" y="201"/>
                  </a:cxn>
                  <a:cxn ang="0">
                    <a:pos x="297" y="189"/>
                  </a:cxn>
                  <a:cxn ang="0">
                    <a:pos x="344" y="183"/>
                  </a:cxn>
                  <a:cxn ang="0">
                    <a:pos x="399" y="181"/>
                  </a:cxn>
                  <a:cxn ang="0">
                    <a:pos x="464" y="191"/>
                  </a:cxn>
                  <a:cxn ang="0">
                    <a:pos x="548" y="225"/>
                  </a:cxn>
                </a:cxnLst>
                <a:rect l="0" t="0" r="r" b="b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8" name="Freeform 64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/>
                <a:ahLst/>
                <a:cxnLst>
                  <a:cxn ang="0">
                    <a:pos x="645" y="27"/>
                  </a:cxn>
                  <a:cxn ang="0">
                    <a:pos x="642" y="26"/>
                  </a:cxn>
                  <a:cxn ang="0">
                    <a:pos x="631" y="23"/>
                  </a:cxn>
                  <a:cxn ang="0">
                    <a:pos x="615" y="19"/>
                  </a:cxn>
                  <a:cxn ang="0">
                    <a:pos x="592" y="15"/>
                  </a:cxn>
                  <a:cxn ang="0">
                    <a:pos x="565" y="10"/>
                  </a:cxn>
                  <a:cxn ang="0">
                    <a:pos x="533" y="6"/>
                  </a:cxn>
                  <a:cxn ang="0">
                    <a:pos x="496" y="3"/>
                  </a:cxn>
                  <a:cxn ang="0">
                    <a:pos x="456" y="1"/>
                  </a:cxn>
                  <a:cxn ang="0">
                    <a:pos x="411" y="0"/>
                  </a:cxn>
                  <a:cxn ang="0">
                    <a:pos x="364" y="2"/>
                  </a:cxn>
                  <a:cxn ang="0">
                    <a:pos x="315" y="6"/>
                  </a:cxn>
                  <a:cxn ang="0">
                    <a:pos x="262" y="15"/>
                  </a:cxn>
                  <a:cxn ang="0">
                    <a:pos x="209" y="26"/>
                  </a:cxn>
                  <a:cxn ang="0">
                    <a:pos x="154" y="42"/>
                  </a:cxn>
                  <a:cxn ang="0">
                    <a:pos x="98" y="61"/>
                  </a:cxn>
                  <a:cxn ang="0">
                    <a:pos x="42" y="87"/>
                  </a:cxn>
                  <a:cxn ang="0">
                    <a:pos x="38" y="101"/>
                  </a:cxn>
                  <a:cxn ang="0">
                    <a:pos x="28" y="141"/>
                  </a:cxn>
                  <a:cxn ang="0">
                    <a:pos x="17" y="203"/>
                  </a:cxn>
                  <a:cxn ang="0">
                    <a:pos x="6" y="283"/>
                  </a:cxn>
                  <a:cxn ang="0">
                    <a:pos x="0" y="378"/>
                  </a:cxn>
                  <a:cxn ang="0">
                    <a:pos x="5" y="484"/>
                  </a:cxn>
                  <a:cxn ang="0">
                    <a:pos x="21" y="599"/>
                  </a:cxn>
                  <a:cxn ang="0">
                    <a:pos x="54" y="716"/>
                  </a:cxn>
                  <a:cxn ang="0">
                    <a:pos x="58" y="716"/>
                  </a:cxn>
                  <a:cxn ang="0">
                    <a:pos x="66" y="715"/>
                  </a:cxn>
                  <a:cxn ang="0">
                    <a:pos x="80" y="713"/>
                  </a:cxn>
                  <a:cxn ang="0">
                    <a:pos x="99" y="712"/>
                  </a:cxn>
                  <a:cxn ang="0">
                    <a:pos x="124" y="710"/>
                  </a:cxn>
                  <a:cxn ang="0">
                    <a:pos x="153" y="708"/>
                  </a:cxn>
                  <a:cxn ang="0">
                    <a:pos x="188" y="707"/>
                  </a:cxn>
                  <a:cxn ang="0">
                    <a:pos x="225" y="706"/>
                  </a:cxn>
                  <a:cxn ang="0">
                    <a:pos x="267" y="705"/>
                  </a:cxn>
                  <a:cxn ang="0">
                    <a:pos x="313" y="706"/>
                  </a:cxn>
                  <a:cxn ang="0">
                    <a:pos x="362" y="707"/>
                  </a:cxn>
                  <a:cxn ang="0">
                    <a:pos x="415" y="709"/>
                  </a:cxn>
                  <a:cxn ang="0">
                    <a:pos x="470" y="713"/>
                  </a:cxn>
                  <a:cxn ang="0">
                    <a:pos x="528" y="719"/>
                  </a:cxn>
                  <a:cxn ang="0">
                    <a:pos x="588" y="726"/>
                  </a:cxn>
                  <a:cxn ang="0">
                    <a:pos x="650" y="735"/>
                  </a:cxn>
                  <a:cxn ang="0">
                    <a:pos x="647" y="713"/>
                  </a:cxn>
                  <a:cxn ang="0">
                    <a:pos x="641" y="655"/>
                  </a:cxn>
                  <a:cxn ang="0">
                    <a:pos x="631" y="568"/>
                  </a:cxn>
                  <a:cxn ang="0">
                    <a:pos x="623" y="462"/>
                  </a:cxn>
                  <a:cxn ang="0">
                    <a:pos x="618" y="345"/>
                  </a:cxn>
                  <a:cxn ang="0">
                    <a:pos x="618" y="229"/>
                  </a:cxn>
                  <a:cxn ang="0">
                    <a:pos x="627" y="119"/>
                  </a:cxn>
                  <a:cxn ang="0">
                    <a:pos x="645" y="27"/>
                  </a:cxn>
                </a:cxnLst>
                <a:rect l="0" t="0" r="r" b="b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9" name="Freeform 65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/>
                <a:ahLst/>
                <a:cxnLst>
                  <a:cxn ang="0">
                    <a:pos x="6" y="552"/>
                  </a:cxn>
                  <a:cxn ang="0">
                    <a:pos x="0" y="642"/>
                  </a:cxn>
                  <a:cxn ang="0">
                    <a:pos x="698" y="731"/>
                  </a:cxn>
                  <a:cxn ang="0">
                    <a:pos x="703" y="729"/>
                  </a:cxn>
                  <a:cxn ang="0">
                    <a:pos x="717" y="722"/>
                  </a:cxn>
                  <a:cxn ang="0">
                    <a:pos x="740" y="710"/>
                  </a:cxn>
                  <a:cxn ang="0">
                    <a:pos x="768" y="694"/>
                  </a:cxn>
                  <a:cxn ang="0">
                    <a:pos x="801" y="672"/>
                  </a:cxn>
                  <a:cxn ang="0">
                    <a:pos x="838" y="645"/>
                  </a:cxn>
                  <a:cxn ang="0">
                    <a:pos x="876" y="614"/>
                  </a:cxn>
                  <a:cxn ang="0">
                    <a:pos x="915" y="577"/>
                  </a:cxn>
                  <a:cxn ang="0">
                    <a:pos x="953" y="536"/>
                  </a:cxn>
                  <a:cxn ang="0">
                    <a:pos x="988" y="491"/>
                  </a:cxn>
                  <a:cxn ang="0">
                    <a:pos x="1018" y="439"/>
                  </a:cxn>
                  <a:cxn ang="0">
                    <a:pos x="1043" y="383"/>
                  </a:cxn>
                  <a:cxn ang="0">
                    <a:pos x="1061" y="322"/>
                  </a:cxn>
                  <a:cxn ang="0">
                    <a:pos x="1071" y="255"/>
                  </a:cxn>
                  <a:cxn ang="0">
                    <a:pos x="1070" y="185"/>
                  </a:cxn>
                  <a:cxn ang="0">
                    <a:pos x="1057" y="108"/>
                  </a:cxn>
                  <a:cxn ang="0">
                    <a:pos x="1055" y="104"/>
                  </a:cxn>
                  <a:cxn ang="0">
                    <a:pos x="1049" y="92"/>
                  </a:cxn>
                  <a:cxn ang="0">
                    <a:pos x="1037" y="76"/>
                  </a:cxn>
                  <a:cxn ang="0">
                    <a:pos x="1022" y="57"/>
                  </a:cxn>
                  <a:cxn ang="0">
                    <a:pos x="1002" y="37"/>
                  </a:cxn>
                  <a:cxn ang="0">
                    <a:pos x="979" y="20"/>
                  </a:cxn>
                  <a:cxn ang="0">
                    <a:pos x="951" y="7"/>
                  </a:cxn>
                  <a:cxn ang="0">
                    <a:pos x="919" y="0"/>
                  </a:cxn>
                  <a:cxn ang="0">
                    <a:pos x="924" y="12"/>
                  </a:cxn>
                  <a:cxn ang="0">
                    <a:pos x="934" y="44"/>
                  </a:cxn>
                  <a:cxn ang="0">
                    <a:pos x="947" y="94"/>
                  </a:cxn>
                  <a:cxn ang="0">
                    <a:pos x="958" y="159"/>
                  </a:cxn>
                  <a:cxn ang="0">
                    <a:pos x="961" y="238"/>
                  </a:cxn>
                  <a:cxn ang="0">
                    <a:pos x="953" y="324"/>
                  </a:cxn>
                  <a:cxn ang="0">
                    <a:pos x="928" y="418"/>
                  </a:cxn>
                  <a:cxn ang="0">
                    <a:pos x="884" y="516"/>
                  </a:cxn>
                  <a:cxn ang="0">
                    <a:pos x="883" y="518"/>
                  </a:cxn>
                  <a:cxn ang="0">
                    <a:pos x="879" y="521"/>
                  </a:cxn>
                  <a:cxn ang="0">
                    <a:pos x="872" y="526"/>
                  </a:cxn>
                  <a:cxn ang="0">
                    <a:pos x="862" y="534"/>
                  </a:cxn>
                  <a:cxn ang="0">
                    <a:pos x="851" y="541"/>
                  </a:cxn>
                  <a:cxn ang="0">
                    <a:pos x="837" y="550"/>
                  </a:cxn>
                  <a:cxn ang="0">
                    <a:pos x="819" y="559"/>
                  </a:cxn>
                  <a:cxn ang="0">
                    <a:pos x="800" y="567"/>
                  </a:cxn>
                  <a:cxn ang="0">
                    <a:pos x="778" y="575"/>
                  </a:cxn>
                  <a:cxn ang="0">
                    <a:pos x="754" y="582"/>
                  </a:cxn>
                  <a:cxn ang="0">
                    <a:pos x="727" y="588"/>
                  </a:cxn>
                  <a:cxn ang="0">
                    <a:pos x="697" y="592"/>
                  </a:cxn>
                  <a:cxn ang="0">
                    <a:pos x="666" y="593"/>
                  </a:cxn>
                  <a:cxn ang="0">
                    <a:pos x="631" y="592"/>
                  </a:cxn>
                  <a:cxn ang="0">
                    <a:pos x="593" y="589"/>
                  </a:cxn>
                  <a:cxn ang="0">
                    <a:pos x="555" y="581"/>
                  </a:cxn>
                  <a:cxn ang="0">
                    <a:pos x="555" y="677"/>
                  </a:cxn>
                  <a:cxn ang="0">
                    <a:pos x="24" y="623"/>
                  </a:cxn>
                  <a:cxn ang="0">
                    <a:pos x="6" y="552"/>
                  </a:cxn>
                </a:cxnLst>
                <a:rect l="0" t="0" r="r" b="b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0" name="Freeform 66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/>
                <a:ahLst/>
                <a:cxnLst>
                  <a:cxn ang="0">
                    <a:pos x="787" y="91"/>
                  </a:cxn>
                  <a:cxn ang="0">
                    <a:pos x="12" y="0"/>
                  </a:cxn>
                  <a:cxn ang="0">
                    <a:pos x="0" y="91"/>
                  </a:cxn>
                  <a:cxn ang="0">
                    <a:pos x="764" y="253"/>
                  </a:cxn>
                  <a:cxn ang="0">
                    <a:pos x="787" y="91"/>
                  </a:cxn>
                </a:cxnLst>
                <a:rect l="0" t="0" r="r" b="b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1" name="Freeform 67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/>
                <a:ahLst/>
                <a:cxnLst>
                  <a:cxn ang="0">
                    <a:pos x="336" y="50"/>
                  </a:cxn>
                  <a:cxn ang="0">
                    <a:pos x="4" y="0"/>
                  </a:cxn>
                  <a:cxn ang="0">
                    <a:pos x="0" y="48"/>
                  </a:cxn>
                  <a:cxn ang="0">
                    <a:pos x="327" y="115"/>
                  </a:cxn>
                  <a:cxn ang="0">
                    <a:pos x="336" y="50"/>
                  </a:cxn>
                </a:cxnLst>
                <a:rect l="0" t="0" r="r" b="b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2" name="Freeform 68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/>
                <a:ahLst/>
                <a:cxnLst>
                  <a:cxn ang="0">
                    <a:pos x="225" y="39"/>
                  </a:cxn>
                  <a:cxn ang="0">
                    <a:pos x="0" y="0"/>
                  </a:cxn>
                  <a:cxn ang="0">
                    <a:pos x="3" y="41"/>
                  </a:cxn>
                  <a:cxn ang="0">
                    <a:pos x="218" y="85"/>
                  </a:cxn>
                  <a:cxn ang="0">
                    <a:pos x="225" y="39"/>
                  </a:cxn>
                </a:cxnLst>
                <a:rect l="0" t="0" r="r" b="b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3" name="Freeform 69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" y="132"/>
                  </a:cxn>
                  <a:cxn ang="0">
                    <a:pos x="10" y="130"/>
                  </a:cxn>
                  <a:cxn ang="0">
                    <a:pos x="24" y="128"/>
                  </a:cxn>
                  <a:cxn ang="0">
                    <a:pos x="42" y="125"/>
                  </a:cxn>
                  <a:cxn ang="0">
                    <a:pos x="62" y="121"/>
                  </a:cxn>
                  <a:cxn ang="0">
                    <a:pos x="86" y="116"/>
                  </a:cxn>
                  <a:cxn ang="0">
                    <a:pos x="113" y="109"/>
                  </a:cxn>
                  <a:cxn ang="0">
                    <a:pos x="141" y="102"/>
                  </a:cxn>
                  <a:cxn ang="0">
                    <a:pos x="170" y="94"/>
                  </a:cxn>
                  <a:cxn ang="0">
                    <a:pos x="199" y="85"/>
                  </a:cxn>
                  <a:cxn ang="0">
                    <a:pos x="228" y="74"/>
                  </a:cxn>
                  <a:cxn ang="0">
                    <a:pos x="257" y="62"/>
                  </a:cxn>
                  <a:cxn ang="0">
                    <a:pos x="285" y="48"/>
                  </a:cxn>
                  <a:cxn ang="0">
                    <a:pos x="309" y="34"/>
                  </a:cxn>
                  <a:cxn ang="0">
                    <a:pos x="333" y="18"/>
                  </a:cxn>
                  <a:cxn ang="0">
                    <a:pos x="352" y="0"/>
                  </a:cxn>
                  <a:cxn ang="0">
                    <a:pos x="1325" y="223"/>
                  </a:cxn>
                  <a:cxn ang="0">
                    <a:pos x="1323" y="225"/>
                  </a:cxn>
                  <a:cxn ang="0">
                    <a:pos x="1318" y="230"/>
                  </a:cxn>
                  <a:cxn ang="0">
                    <a:pos x="1309" y="239"/>
                  </a:cxn>
                  <a:cxn ang="0">
                    <a:pos x="1297" y="250"/>
                  </a:cxn>
                  <a:cxn ang="0">
                    <a:pos x="1282" y="263"/>
                  </a:cxn>
                  <a:cxn ang="0">
                    <a:pos x="1265" y="278"/>
                  </a:cxn>
                  <a:cxn ang="0">
                    <a:pos x="1247" y="295"/>
                  </a:cxn>
                  <a:cxn ang="0">
                    <a:pos x="1225" y="312"/>
                  </a:cxn>
                  <a:cxn ang="0">
                    <a:pos x="1202" y="331"/>
                  </a:cxn>
                  <a:cxn ang="0">
                    <a:pos x="1179" y="349"/>
                  </a:cxn>
                  <a:cxn ang="0">
                    <a:pos x="1154" y="367"/>
                  </a:cxn>
                  <a:cxn ang="0">
                    <a:pos x="1128" y="385"/>
                  </a:cxn>
                  <a:cxn ang="0">
                    <a:pos x="1102" y="401"/>
                  </a:cxn>
                  <a:cxn ang="0">
                    <a:pos x="1077" y="415"/>
                  </a:cxn>
                  <a:cxn ang="0">
                    <a:pos x="1051" y="428"/>
                  </a:cxn>
                  <a:cxn ang="0">
                    <a:pos x="1026" y="439"/>
                  </a:cxn>
                  <a:cxn ang="0">
                    <a:pos x="0" y="132"/>
                  </a:cxn>
                </a:cxnLst>
                <a:rect l="0" t="0" r="r" b="b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4" name="Freeform 70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/>
                <a:ahLst/>
                <a:cxnLst>
                  <a:cxn ang="0">
                    <a:pos x="47" y="209"/>
                  </a:cxn>
                  <a:cxn ang="0">
                    <a:pos x="472" y="84"/>
                  </a:cxn>
                  <a:cxn ang="0">
                    <a:pos x="215" y="0"/>
                  </a:cxn>
                  <a:cxn ang="0">
                    <a:pos x="5" y="24"/>
                  </a:cxn>
                  <a:cxn ang="0">
                    <a:pos x="0" y="197"/>
                  </a:cxn>
                  <a:cxn ang="0">
                    <a:pos x="47" y="209"/>
                  </a:cxn>
                </a:cxnLst>
                <a:rect l="0" t="0" r="r" b="b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5" name="Freeform 71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/>
                <a:ahLst/>
                <a:cxnLst>
                  <a:cxn ang="0">
                    <a:pos x="251" y="23"/>
                  </a:cxn>
                  <a:cxn ang="0">
                    <a:pos x="250" y="22"/>
                  </a:cxn>
                  <a:cxn ang="0">
                    <a:pos x="246" y="20"/>
                  </a:cxn>
                  <a:cxn ang="0">
                    <a:pos x="239" y="18"/>
                  </a:cxn>
                  <a:cxn ang="0">
                    <a:pos x="230" y="15"/>
                  </a:cxn>
                  <a:cxn ang="0">
                    <a:pos x="218" y="11"/>
                  </a:cxn>
                  <a:cxn ang="0">
                    <a:pos x="205" y="7"/>
                  </a:cxn>
                  <a:cxn ang="0">
                    <a:pos x="190" y="4"/>
                  </a:cxn>
                  <a:cxn ang="0">
                    <a:pos x="173" y="1"/>
                  </a:cxn>
                  <a:cxn ang="0">
                    <a:pos x="155" y="0"/>
                  </a:cxn>
                  <a:cxn ang="0">
                    <a:pos x="134" y="0"/>
                  </a:cxn>
                  <a:cxn ang="0">
                    <a:pos x="114" y="2"/>
                  </a:cxn>
                  <a:cxn ang="0">
                    <a:pos x="92" y="5"/>
                  </a:cxn>
                  <a:cxn ang="0">
                    <a:pos x="70" y="12"/>
                  </a:cxn>
                  <a:cxn ang="0">
                    <a:pos x="47" y="20"/>
                  </a:cxn>
                  <a:cxn ang="0">
                    <a:pos x="23" y="32"/>
                  </a:cxn>
                  <a:cxn ang="0">
                    <a:pos x="0" y="47"/>
                  </a:cxn>
                  <a:cxn ang="0">
                    <a:pos x="0" y="999"/>
                  </a:cxn>
                  <a:cxn ang="0">
                    <a:pos x="1" y="999"/>
                  </a:cxn>
                  <a:cxn ang="0">
                    <a:pos x="6" y="999"/>
                  </a:cxn>
                  <a:cxn ang="0">
                    <a:pos x="14" y="998"/>
                  </a:cxn>
                  <a:cxn ang="0">
                    <a:pos x="23" y="997"/>
                  </a:cxn>
                  <a:cxn ang="0">
                    <a:pos x="35" y="995"/>
                  </a:cxn>
                  <a:cxn ang="0">
                    <a:pos x="49" y="993"/>
                  </a:cxn>
                  <a:cxn ang="0">
                    <a:pos x="65" y="990"/>
                  </a:cxn>
                  <a:cxn ang="0">
                    <a:pos x="83" y="985"/>
                  </a:cxn>
                  <a:cxn ang="0">
                    <a:pos x="102" y="980"/>
                  </a:cxn>
                  <a:cxn ang="0">
                    <a:pos x="121" y="973"/>
                  </a:cxn>
                  <a:cxn ang="0">
                    <a:pos x="143" y="966"/>
                  </a:cxn>
                  <a:cxn ang="0">
                    <a:pos x="164" y="956"/>
                  </a:cxn>
                  <a:cxn ang="0">
                    <a:pos x="186" y="945"/>
                  </a:cxn>
                  <a:cxn ang="0">
                    <a:pos x="208" y="934"/>
                  </a:cxn>
                  <a:cxn ang="0">
                    <a:pos x="230" y="919"/>
                  </a:cxn>
                  <a:cxn ang="0">
                    <a:pos x="251" y="903"/>
                  </a:cxn>
                  <a:cxn ang="0">
                    <a:pos x="251" y="23"/>
                  </a:cxn>
                </a:cxnLst>
                <a:rect l="0" t="0" r="r" b="b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6" name="Freeform 72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214" y="19"/>
                  </a:cxn>
                  <a:cxn ang="0">
                    <a:pos x="211" y="18"/>
                  </a:cxn>
                  <a:cxn ang="0">
                    <a:pos x="205" y="15"/>
                  </a:cxn>
                  <a:cxn ang="0">
                    <a:pos x="197" y="12"/>
                  </a:cxn>
                  <a:cxn ang="0">
                    <a:pos x="187" y="9"/>
                  </a:cxn>
                  <a:cxn ang="0">
                    <a:pos x="176" y="6"/>
                  </a:cxn>
                  <a:cxn ang="0">
                    <a:pos x="163" y="4"/>
                  </a:cxn>
                  <a:cxn ang="0">
                    <a:pos x="149" y="1"/>
                  </a:cxn>
                  <a:cxn ang="0">
                    <a:pos x="133" y="0"/>
                  </a:cxn>
                  <a:cxn ang="0">
                    <a:pos x="115" y="0"/>
                  </a:cxn>
                  <a:cxn ang="0">
                    <a:pos x="98" y="1"/>
                  </a:cxn>
                  <a:cxn ang="0">
                    <a:pos x="79" y="5"/>
                  </a:cxn>
                  <a:cxn ang="0">
                    <a:pos x="60" y="10"/>
                  </a:cxn>
                  <a:cxn ang="0">
                    <a:pos x="40" y="18"/>
                  </a:cxn>
                  <a:cxn ang="0">
                    <a:pos x="21" y="27"/>
                  </a:cxn>
                  <a:cxn ang="0">
                    <a:pos x="0" y="40"/>
                  </a:cxn>
                  <a:cxn ang="0">
                    <a:pos x="0" y="843"/>
                  </a:cxn>
                  <a:cxn ang="0">
                    <a:pos x="1" y="843"/>
                  </a:cxn>
                  <a:cxn ang="0">
                    <a:pos x="6" y="843"/>
                  </a:cxn>
                  <a:cxn ang="0">
                    <a:pos x="12" y="842"/>
                  </a:cxn>
                  <a:cxn ang="0">
                    <a:pos x="21" y="841"/>
                  </a:cxn>
                  <a:cxn ang="0">
                    <a:pos x="30" y="840"/>
                  </a:cxn>
                  <a:cxn ang="0">
                    <a:pos x="43" y="838"/>
                  </a:cxn>
                  <a:cxn ang="0">
                    <a:pos x="56" y="835"/>
                  </a:cxn>
                  <a:cxn ang="0">
                    <a:pos x="71" y="831"/>
                  </a:cxn>
                  <a:cxn ang="0">
                    <a:pos x="87" y="826"/>
                  </a:cxn>
                  <a:cxn ang="0">
                    <a:pos x="105" y="821"/>
                  </a:cxn>
                  <a:cxn ang="0">
                    <a:pos x="123" y="814"/>
                  </a:cxn>
                  <a:cxn ang="0">
                    <a:pos x="141" y="806"/>
                  </a:cxn>
                  <a:cxn ang="0">
                    <a:pos x="159" y="797"/>
                  </a:cxn>
                  <a:cxn ang="0">
                    <a:pos x="179" y="786"/>
                  </a:cxn>
                  <a:cxn ang="0">
                    <a:pos x="197" y="774"/>
                  </a:cxn>
                  <a:cxn ang="0">
                    <a:pos x="215" y="760"/>
                  </a:cxn>
                  <a:cxn ang="0">
                    <a:pos x="215" y="20"/>
                  </a:cxn>
                </a:cxnLst>
                <a:rect l="0" t="0" r="r" b="b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7" name="Freeform 73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/>
                <a:ahLst/>
                <a:cxnLst>
                  <a:cxn ang="0">
                    <a:pos x="180" y="16"/>
                  </a:cxn>
                  <a:cxn ang="0">
                    <a:pos x="179" y="16"/>
                  </a:cxn>
                  <a:cxn ang="0">
                    <a:pos x="176" y="14"/>
                  </a:cxn>
                  <a:cxn ang="0">
                    <a:pos x="172" y="12"/>
                  </a:cxn>
                  <a:cxn ang="0">
                    <a:pos x="165" y="10"/>
                  </a:cxn>
                  <a:cxn ang="0">
                    <a:pos x="157" y="8"/>
                  </a:cxn>
                  <a:cxn ang="0">
                    <a:pos x="147" y="4"/>
                  </a:cxn>
                  <a:cxn ang="0">
                    <a:pos x="136" y="2"/>
                  </a:cxn>
                  <a:cxn ang="0">
                    <a:pos x="125" y="0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1" y="1"/>
                  </a:cxn>
                  <a:cxn ang="0">
                    <a:pos x="66" y="3"/>
                  </a:cxn>
                  <a:cxn ang="0">
                    <a:pos x="50" y="8"/>
                  </a:cxn>
                  <a:cxn ang="0">
                    <a:pos x="33" y="14"/>
                  </a:cxn>
                  <a:cxn ang="0">
                    <a:pos x="17" y="23"/>
                  </a:cxn>
                  <a:cxn ang="0">
                    <a:pos x="0" y="33"/>
                  </a:cxn>
                  <a:cxn ang="0">
                    <a:pos x="0" y="685"/>
                  </a:cxn>
                  <a:cxn ang="0">
                    <a:pos x="1" y="685"/>
                  </a:cxn>
                  <a:cxn ang="0">
                    <a:pos x="4" y="685"/>
                  </a:cxn>
                  <a:cxn ang="0">
                    <a:pos x="9" y="684"/>
                  </a:cxn>
                  <a:cxn ang="0">
                    <a:pos x="17" y="683"/>
                  </a:cxn>
                  <a:cxn ang="0">
                    <a:pos x="26" y="682"/>
                  </a:cxn>
                  <a:cxn ang="0">
                    <a:pos x="35" y="681"/>
                  </a:cxn>
                  <a:cxn ang="0">
                    <a:pos x="47" y="678"/>
                  </a:cxn>
                  <a:cxn ang="0">
                    <a:pos x="60" y="676"/>
                  </a:cxn>
                  <a:cxn ang="0">
                    <a:pos x="73" y="671"/>
                  </a:cxn>
                  <a:cxn ang="0">
                    <a:pos x="87" y="667"/>
                  </a:cxn>
                  <a:cxn ang="0">
                    <a:pos x="102" y="662"/>
                  </a:cxn>
                  <a:cxn ang="0">
                    <a:pos x="118" y="655"/>
                  </a:cxn>
                  <a:cxn ang="0">
                    <a:pos x="133" y="648"/>
                  </a:cxn>
                  <a:cxn ang="0">
                    <a:pos x="149" y="639"/>
                  </a:cxn>
                  <a:cxn ang="0">
                    <a:pos x="165" y="628"/>
                  </a:cxn>
                  <a:cxn ang="0">
                    <a:pos x="180" y="617"/>
                  </a:cxn>
                  <a:cxn ang="0">
                    <a:pos x="180" y="16"/>
                  </a:cxn>
                </a:cxnLst>
                <a:rect l="0" t="0" r="r" b="b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8" name="Freeform 74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/>
                <a:ahLst/>
                <a:cxnLst>
                  <a:cxn ang="0">
                    <a:pos x="146" y="14"/>
                  </a:cxn>
                  <a:cxn ang="0">
                    <a:pos x="143" y="12"/>
                  </a:cxn>
                  <a:cxn ang="0">
                    <a:pos x="134" y="8"/>
                  </a:cxn>
                  <a:cxn ang="0">
                    <a:pos x="120" y="4"/>
                  </a:cxn>
                  <a:cxn ang="0">
                    <a:pos x="101" y="1"/>
                  </a:cxn>
                  <a:cxn ang="0">
                    <a:pos x="79" y="0"/>
                  </a:cxn>
                  <a:cxn ang="0">
                    <a:pos x="54" y="3"/>
                  </a:cxn>
                  <a:cxn ang="0">
                    <a:pos x="27" y="11"/>
                  </a:cxn>
                  <a:cxn ang="0">
                    <a:pos x="0" y="27"/>
                  </a:cxn>
                  <a:cxn ang="0">
                    <a:pos x="0" y="530"/>
                  </a:cxn>
                  <a:cxn ang="0">
                    <a:pos x="3" y="530"/>
                  </a:cxn>
                  <a:cxn ang="0">
                    <a:pos x="14" y="529"/>
                  </a:cxn>
                  <a:cxn ang="0">
                    <a:pos x="29" y="526"/>
                  </a:cxn>
                  <a:cxn ang="0">
                    <a:pos x="49" y="521"/>
                  </a:cxn>
                  <a:cxn ang="0">
                    <a:pos x="71" y="514"/>
                  </a:cxn>
                  <a:cxn ang="0">
                    <a:pos x="96" y="505"/>
                  </a:cxn>
                  <a:cxn ang="0">
                    <a:pos x="121" y="492"/>
                  </a:cxn>
                  <a:cxn ang="0">
                    <a:pos x="146" y="475"/>
                  </a:cxn>
                  <a:cxn ang="0">
                    <a:pos x="146" y="14"/>
                  </a:cxn>
                </a:cxnLst>
                <a:rect l="0" t="0" r="r" b="b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9" name="Freeform 75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/>
                <a:ahLst/>
                <a:cxnLst>
                  <a:cxn ang="0">
                    <a:pos x="109" y="10"/>
                  </a:cxn>
                  <a:cxn ang="0">
                    <a:pos x="107" y="9"/>
                  </a:cxn>
                  <a:cxn ang="0">
                    <a:pos x="100" y="6"/>
                  </a:cxn>
                  <a:cxn ang="0">
                    <a:pos x="89" y="2"/>
                  </a:cxn>
                  <a:cxn ang="0">
                    <a:pos x="75" y="0"/>
                  </a:cxn>
                  <a:cxn ang="0">
                    <a:pos x="59" y="0"/>
                  </a:cxn>
                  <a:cxn ang="0">
                    <a:pos x="39" y="2"/>
                  </a:cxn>
                  <a:cxn ang="0">
                    <a:pos x="20" y="9"/>
                  </a:cxn>
                  <a:cxn ang="0">
                    <a:pos x="0" y="21"/>
                  </a:cxn>
                  <a:cxn ang="0">
                    <a:pos x="0" y="373"/>
                  </a:cxn>
                  <a:cxn ang="0">
                    <a:pos x="2" y="373"/>
                  </a:cxn>
                  <a:cxn ang="0">
                    <a:pos x="9" y="372"/>
                  </a:cxn>
                  <a:cxn ang="0">
                    <a:pos x="21" y="369"/>
                  </a:cxn>
                  <a:cxn ang="0">
                    <a:pos x="36" y="366"/>
                  </a:cxn>
                  <a:cxn ang="0">
                    <a:pos x="53" y="362"/>
                  </a:cxn>
                  <a:cxn ang="0">
                    <a:pos x="72" y="354"/>
                  </a:cxn>
                  <a:cxn ang="0">
                    <a:pos x="90" y="343"/>
                  </a:cxn>
                  <a:cxn ang="0">
                    <a:pos x="109" y="331"/>
                  </a:cxn>
                  <a:cxn ang="0">
                    <a:pos x="109" y="10"/>
                  </a:cxn>
                </a:cxnLst>
                <a:rect l="0" t="0" r="r" b="b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0" name="Freeform 76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/>
                <a:ahLst/>
                <a:cxnLst>
                  <a:cxn ang="0">
                    <a:pos x="75" y="6"/>
                  </a:cxn>
                  <a:cxn ang="0">
                    <a:pos x="73" y="5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28" y="1"/>
                  </a:cxn>
                  <a:cxn ang="0">
                    <a:pos x="14" y="6"/>
                  </a:cxn>
                  <a:cxn ang="0">
                    <a:pos x="0" y="14"/>
                  </a:cxn>
                  <a:cxn ang="0">
                    <a:pos x="0" y="216"/>
                  </a:cxn>
                  <a:cxn ang="0">
                    <a:pos x="2" y="216"/>
                  </a:cxn>
                  <a:cxn ang="0">
                    <a:pos x="7" y="215"/>
                  </a:cxn>
                  <a:cxn ang="0">
                    <a:pos x="15" y="214"/>
                  </a:cxn>
                  <a:cxn ang="0">
                    <a:pos x="25" y="211"/>
                  </a:cxn>
                  <a:cxn ang="0">
                    <a:pos x="37" y="208"/>
                  </a:cxn>
                  <a:cxn ang="0">
                    <a:pos x="50" y="203"/>
                  </a:cxn>
                  <a:cxn ang="0">
                    <a:pos x="63" y="195"/>
                  </a:cxn>
                  <a:cxn ang="0">
                    <a:pos x="75" y="187"/>
                  </a:cxn>
                  <a:cxn ang="0">
                    <a:pos x="75" y="6"/>
                  </a:cxn>
                </a:cxnLst>
                <a:rect l="0" t="0" r="r" b="b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1" name="Freeform 77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/>
                <a:ahLst/>
                <a:cxnLst>
                  <a:cxn ang="0">
                    <a:pos x="55" y="111"/>
                  </a:cxn>
                  <a:cxn ang="0">
                    <a:pos x="66" y="110"/>
                  </a:cxn>
                  <a:cxn ang="0">
                    <a:pos x="76" y="106"/>
                  </a:cxn>
                  <a:cxn ang="0">
                    <a:pos x="85" y="101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7"/>
                  </a:cxn>
                  <a:cxn ang="0">
                    <a:pos x="109" y="66"/>
                  </a:cxn>
                  <a:cxn ang="0">
                    <a:pos x="110" y="56"/>
                  </a:cxn>
                  <a:cxn ang="0">
                    <a:pos x="109" y="44"/>
                  </a:cxn>
                  <a:cxn ang="0">
                    <a:pos x="106" y="34"/>
                  </a:cxn>
                  <a:cxn ang="0">
                    <a:pos x="100" y="24"/>
                  </a:cxn>
                  <a:cxn ang="0">
                    <a:pos x="94" y="17"/>
                  </a:cxn>
                  <a:cxn ang="0">
                    <a:pos x="85" y="9"/>
                  </a:cxn>
                  <a:cxn ang="0">
                    <a:pos x="76" y="5"/>
                  </a:cxn>
                  <a:cxn ang="0">
                    <a:pos x="66" y="2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3" y="5"/>
                  </a:cxn>
                  <a:cxn ang="0">
                    <a:pos x="25" y="9"/>
                  </a:cxn>
                  <a:cxn ang="0">
                    <a:pos x="16" y="17"/>
                  </a:cxn>
                  <a:cxn ang="0">
                    <a:pos x="10" y="24"/>
                  </a:cxn>
                  <a:cxn ang="0">
                    <a:pos x="4" y="34"/>
                  </a:cxn>
                  <a:cxn ang="0">
                    <a:pos x="1" y="44"/>
                  </a:cxn>
                  <a:cxn ang="0">
                    <a:pos x="0" y="56"/>
                  </a:cxn>
                  <a:cxn ang="0">
                    <a:pos x="1" y="66"/>
                  </a:cxn>
                  <a:cxn ang="0">
                    <a:pos x="4" y="77"/>
                  </a:cxn>
                  <a:cxn ang="0">
                    <a:pos x="10" y="86"/>
                  </a:cxn>
                  <a:cxn ang="0">
                    <a:pos x="16" y="94"/>
                  </a:cxn>
                  <a:cxn ang="0">
                    <a:pos x="25" y="101"/>
                  </a:cxn>
                  <a:cxn ang="0">
                    <a:pos x="33" y="106"/>
                  </a:cxn>
                  <a:cxn ang="0">
                    <a:pos x="44" y="110"/>
                  </a:cxn>
                  <a:cxn ang="0">
                    <a:pos x="55" y="111"/>
                  </a:cxn>
                </a:cxnLst>
                <a:rect l="0" t="0" r="r" b="b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2" name="Freeform 78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38" y="53"/>
                  </a:cxn>
                  <a:cxn ang="0">
                    <a:pos x="48" y="46"/>
                  </a:cxn>
                  <a:cxn ang="0">
                    <a:pos x="53" y="37"/>
                  </a:cxn>
                  <a:cxn ang="0">
                    <a:pos x="55" y="27"/>
                  </a:cxn>
                  <a:cxn ang="0">
                    <a:pos x="53" y="16"/>
                  </a:cxn>
                  <a:cxn ang="0">
                    <a:pos x="48" y="7"/>
                  </a:cxn>
                  <a:cxn ang="0">
                    <a:pos x="38" y="2"/>
                  </a:cxn>
                  <a:cxn ang="0">
                    <a:pos x="27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2" y="16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6"/>
                  </a:cxn>
                  <a:cxn ang="0">
                    <a:pos x="16" y="53"/>
                  </a:cxn>
                  <a:cxn ang="0">
                    <a:pos x="27" y="55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3" name="Freeform 79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/>
                <a:ahLst/>
                <a:cxnLst>
                  <a:cxn ang="0">
                    <a:pos x="28" y="55"/>
                  </a:cxn>
                  <a:cxn ang="0">
                    <a:pos x="39" y="53"/>
                  </a:cxn>
                  <a:cxn ang="0">
                    <a:pos x="47" y="47"/>
                  </a:cxn>
                  <a:cxn ang="0">
                    <a:pos x="53" y="39"/>
                  </a:cxn>
                  <a:cxn ang="0">
                    <a:pos x="55" y="28"/>
                  </a:cxn>
                  <a:cxn ang="0">
                    <a:pos x="53" y="17"/>
                  </a:cxn>
                  <a:cxn ang="0">
                    <a:pos x="47" y="8"/>
                  </a:cxn>
                  <a:cxn ang="0">
                    <a:pos x="39" y="2"/>
                  </a:cxn>
                  <a:cxn ang="0">
                    <a:pos x="28" y="0"/>
                  </a:cxn>
                  <a:cxn ang="0">
                    <a:pos x="17" y="2"/>
                  </a:cxn>
                  <a:cxn ang="0">
                    <a:pos x="9" y="8"/>
                  </a:cxn>
                  <a:cxn ang="0">
                    <a:pos x="2" y="17"/>
                  </a:cxn>
                  <a:cxn ang="0">
                    <a:pos x="0" y="28"/>
                  </a:cxn>
                  <a:cxn ang="0">
                    <a:pos x="2" y="39"/>
                  </a:cxn>
                  <a:cxn ang="0">
                    <a:pos x="9" y="47"/>
                  </a:cxn>
                  <a:cxn ang="0">
                    <a:pos x="17" y="53"/>
                  </a:cxn>
                  <a:cxn ang="0">
                    <a:pos x="28" y="55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4" name="Freeform 80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4" y="30"/>
                  </a:cxn>
                  <a:cxn ang="0">
                    <a:pos x="33" y="73"/>
                  </a:cxn>
                  <a:cxn ang="0">
                    <a:pos x="19" y="140"/>
                  </a:cxn>
                  <a:cxn ang="0">
                    <a:pos x="7" y="229"/>
                  </a:cxn>
                  <a:cxn ang="0">
                    <a:pos x="0" y="337"/>
                  </a:cxn>
                  <a:cxn ang="0">
                    <a:pos x="1" y="462"/>
                  </a:cxn>
                  <a:cxn ang="0">
                    <a:pos x="14" y="602"/>
                  </a:cxn>
                  <a:cxn ang="0">
                    <a:pos x="43" y="752"/>
                  </a:cxn>
                  <a:cxn ang="0">
                    <a:pos x="150" y="746"/>
                  </a:cxn>
                  <a:cxn ang="0">
                    <a:pos x="146" y="724"/>
                  </a:cxn>
                  <a:cxn ang="0">
                    <a:pos x="135" y="663"/>
                  </a:cxn>
                  <a:cxn ang="0">
                    <a:pos x="123" y="574"/>
                  </a:cxn>
                  <a:cxn ang="0">
                    <a:pos x="111" y="463"/>
                  </a:cxn>
                  <a:cxn ang="0">
                    <a:pos x="104" y="342"/>
                  </a:cxn>
                  <a:cxn ang="0">
                    <a:pos x="107" y="220"/>
                  </a:cxn>
                  <a:cxn ang="0">
                    <a:pos x="124" y="106"/>
                  </a:cxn>
                  <a:cxn ang="0">
                    <a:pos x="156" y="9"/>
                  </a:cxn>
                  <a:cxn ang="0">
                    <a:pos x="156" y="8"/>
                  </a:cxn>
                  <a:cxn ang="0">
                    <a:pos x="156" y="6"/>
                  </a:cxn>
                  <a:cxn ang="0">
                    <a:pos x="154" y="4"/>
                  </a:cxn>
                  <a:cxn ang="0">
                    <a:pos x="147" y="0"/>
                  </a:cxn>
                  <a:cxn ang="0">
                    <a:pos x="134" y="0"/>
                  </a:cxn>
                  <a:cxn ang="0">
                    <a:pos x="115" y="1"/>
                  </a:cxn>
                  <a:cxn ang="0">
                    <a:pos x="87" y="7"/>
                  </a:cxn>
                  <a:cxn ang="0">
                    <a:pos x="48" y="15"/>
                  </a:cxn>
                </a:cxnLst>
                <a:rect l="0" t="0" r="r" b="b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5" name="Freeform 81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/>
                <a:ahLst/>
                <a:cxnLst>
                  <a:cxn ang="0">
                    <a:pos x="212" y="6"/>
                  </a:cxn>
                  <a:cxn ang="0">
                    <a:pos x="206" y="11"/>
                  </a:cxn>
                  <a:cxn ang="0">
                    <a:pos x="192" y="33"/>
                  </a:cxn>
                  <a:cxn ang="0">
                    <a:pos x="174" y="77"/>
                  </a:cxn>
                  <a:cxn ang="0">
                    <a:pos x="156" y="148"/>
                  </a:cxn>
                  <a:cxn ang="0">
                    <a:pos x="141" y="254"/>
                  </a:cxn>
                  <a:cxn ang="0">
                    <a:pos x="133" y="401"/>
                  </a:cxn>
                  <a:cxn ang="0">
                    <a:pos x="137" y="593"/>
                  </a:cxn>
                  <a:cxn ang="0">
                    <a:pos x="158" y="839"/>
                  </a:cxn>
                  <a:cxn ang="0">
                    <a:pos x="38" y="839"/>
                  </a:cxn>
                  <a:cxn ang="0">
                    <a:pos x="34" y="814"/>
                  </a:cxn>
                  <a:cxn ang="0">
                    <a:pos x="24" y="746"/>
                  </a:cxn>
                  <a:cxn ang="0">
                    <a:pos x="12" y="645"/>
                  </a:cxn>
                  <a:cxn ang="0">
                    <a:pos x="3" y="521"/>
                  </a:cxn>
                  <a:cxn ang="0">
                    <a:pos x="0" y="384"/>
                  </a:cxn>
                  <a:cxn ang="0">
                    <a:pos x="6" y="244"/>
                  </a:cxn>
                  <a:cxn ang="0">
                    <a:pos x="29" y="114"/>
                  </a:cxn>
                  <a:cxn ang="0">
                    <a:pos x="68" y="0"/>
                  </a:cxn>
                  <a:cxn ang="0">
                    <a:pos x="212" y="6"/>
                  </a:cxn>
                </a:cxnLst>
                <a:rect l="0" t="0" r="r" b="b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6" name="Freeform 82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39" y="25"/>
                  </a:cxn>
                  <a:cxn ang="0">
                    <a:pos x="30" y="62"/>
                  </a:cxn>
                  <a:cxn ang="0">
                    <a:pos x="19" y="122"/>
                  </a:cxn>
                  <a:cxn ang="0">
                    <a:pos x="7" y="199"/>
                  </a:cxn>
                  <a:cxn ang="0">
                    <a:pos x="0" y="294"/>
                  </a:cxn>
                  <a:cxn ang="0">
                    <a:pos x="1" y="403"/>
                  </a:cxn>
                  <a:cxn ang="0">
                    <a:pos x="12" y="524"/>
                  </a:cxn>
                  <a:cxn ang="0">
                    <a:pos x="38" y="656"/>
                  </a:cxn>
                  <a:cxn ang="0">
                    <a:pos x="132" y="650"/>
                  </a:cxn>
                  <a:cxn ang="0">
                    <a:pos x="127" y="631"/>
                  </a:cxn>
                  <a:cxn ang="0">
                    <a:pos x="119" y="578"/>
                  </a:cxn>
                  <a:cxn ang="0">
                    <a:pos x="107" y="499"/>
                  </a:cxn>
                  <a:cxn ang="0">
                    <a:pos x="97" y="403"/>
                  </a:cxn>
                  <a:cxn ang="0">
                    <a:pos x="92" y="297"/>
                  </a:cxn>
                  <a:cxn ang="0">
                    <a:pos x="94" y="192"/>
                  </a:cxn>
                  <a:cxn ang="0">
                    <a:pos x="108" y="91"/>
                  </a:cxn>
                  <a:cxn ang="0">
                    <a:pos x="137" y="7"/>
                  </a:cxn>
                  <a:cxn ang="0">
                    <a:pos x="137" y="6"/>
                  </a:cxn>
                  <a:cxn ang="0">
                    <a:pos x="137" y="4"/>
                  </a:cxn>
                  <a:cxn ang="0">
                    <a:pos x="135" y="2"/>
                  </a:cxn>
                  <a:cxn ang="0">
                    <a:pos x="129" y="0"/>
                  </a:cxn>
                  <a:cxn ang="0">
                    <a:pos x="119" y="0"/>
                  </a:cxn>
                  <a:cxn ang="0">
                    <a:pos x="101" y="1"/>
                  </a:cxn>
                  <a:cxn ang="0">
                    <a:pos x="77" y="5"/>
                  </a:cxn>
                  <a:cxn ang="0">
                    <a:pos x="43" y="12"/>
                  </a:cxn>
                </a:cxnLst>
                <a:rect l="0" t="0" r="r" b="b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7" name="Freeform 83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/>
                <a:ahLst/>
                <a:cxnLst>
                  <a:cxn ang="0">
                    <a:pos x="36" y="11"/>
                  </a:cxn>
                  <a:cxn ang="0">
                    <a:pos x="33" y="21"/>
                  </a:cxn>
                  <a:cxn ang="0">
                    <a:pos x="24" y="53"/>
                  </a:cxn>
                  <a:cxn ang="0">
                    <a:pos x="15" y="103"/>
                  </a:cxn>
                  <a:cxn ang="0">
                    <a:pos x="5" y="169"/>
                  </a:cxn>
                  <a:cxn ang="0">
                    <a:pos x="0" y="250"/>
                  </a:cxn>
                  <a:cxn ang="0">
                    <a:pos x="1" y="344"/>
                  </a:cxn>
                  <a:cxn ang="0">
                    <a:pos x="10" y="448"/>
                  </a:cxn>
                  <a:cxn ang="0">
                    <a:pos x="32" y="560"/>
                  </a:cxn>
                  <a:cxn ang="0">
                    <a:pos x="112" y="555"/>
                  </a:cxn>
                  <a:cxn ang="0">
                    <a:pos x="108" y="538"/>
                  </a:cxn>
                  <a:cxn ang="0">
                    <a:pos x="101" y="493"/>
                  </a:cxn>
                  <a:cxn ang="0">
                    <a:pos x="91" y="426"/>
                  </a:cxn>
                  <a:cxn ang="0">
                    <a:pos x="82" y="344"/>
                  </a:cxn>
                  <a:cxn ang="0">
                    <a:pos x="77" y="255"/>
                  </a:cxn>
                  <a:cxn ang="0">
                    <a:pos x="79" y="164"/>
                  </a:cxn>
                  <a:cxn ang="0">
                    <a:pos x="91" y="79"/>
                  </a:cxn>
                  <a:cxn ang="0">
                    <a:pos x="116" y="6"/>
                  </a:cxn>
                  <a:cxn ang="0">
                    <a:pos x="116" y="5"/>
                  </a:cxn>
                  <a:cxn ang="0">
                    <a:pos x="116" y="4"/>
                  </a:cxn>
                  <a:cxn ang="0">
                    <a:pos x="114" y="2"/>
                  </a:cxn>
                  <a:cxn ang="0">
                    <a:pos x="109" y="0"/>
                  </a:cxn>
                  <a:cxn ang="0">
                    <a:pos x="100" y="0"/>
                  </a:cxn>
                  <a:cxn ang="0">
                    <a:pos x="86" y="1"/>
                  </a:cxn>
                  <a:cxn ang="0">
                    <a:pos x="65" y="4"/>
                  </a:cxn>
                  <a:cxn ang="0">
                    <a:pos x="36" y="11"/>
                  </a:cxn>
                </a:cxnLst>
                <a:rect l="0" t="0" r="r" b="b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8" name="Freeform 84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27" y="17"/>
                  </a:cxn>
                  <a:cxn ang="0">
                    <a:pos x="20" y="44"/>
                  </a:cxn>
                  <a:cxn ang="0">
                    <a:pos x="12" y="85"/>
                  </a:cxn>
                  <a:cxn ang="0">
                    <a:pos x="4" y="140"/>
                  </a:cxn>
                  <a:cxn ang="0">
                    <a:pos x="0" y="207"/>
                  </a:cxn>
                  <a:cxn ang="0">
                    <a:pos x="0" y="285"/>
                  </a:cxn>
                  <a:cxn ang="0">
                    <a:pos x="9" y="370"/>
                  </a:cxn>
                  <a:cxn ang="0">
                    <a:pos x="26" y="463"/>
                  </a:cxn>
                  <a:cxn ang="0">
                    <a:pos x="93" y="460"/>
                  </a:cxn>
                  <a:cxn ang="0">
                    <a:pos x="89" y="446"/>
                  </a:cxn>
                  <a:cxn ang="0">
                    <a:pos x="83" y="408"/>
                  </a:cxn>
                  <a:cxn ang="0">
                    <a:pos x="75" y="353"/>
                  </a:cxn>
                  <a:cxn ang="0">
                    <a:pos x="68" y="285"/>
                  </a:cxn>
                  <a:cxn ang="0">
                    <a:pos x="65" y="211"/>
                  </a:cxn>
                  <a:cxn ang="0">
                    <a:pos x="67" y="136"/>
                  </a:cxn>
                  <a:cxn ang="0">
                    <a:pos x="76" y="65"/>
                  </a:cxn>
                  <a:cxn ang="0">
                    <a:pos x="97" y="5"/>
                  </a:cxn>
                  <a:cxn ang="0">
                    <a:pos x="97" y="4"/>
                  </a:cxn>
                  <a:cxn ang="0">
                    <a:pos x="97" y="3"/>
                  </a:cxn>
                  <a:cxn ang="0">
                    <a:pos x="95" y="1"/>
                  </a:cxn>
                  <a:cxn ang="0">
                    <a:pos x="91" y="0"/>
                  </a:cxn>
                  <a:cxn ang="0">
                    <a:pos x="84" y="0"/>
                  </a:cxn>
                  <a:cxn ang="0">
                    <a:pos x="71" y="0"/>
                  </a:cxn>
                  <a:cxn ang="0">
                    <a:pos x="54" y="3"/>
                  </a:cxn>
                  <a:cxn ang="0">
                    <a:pos x="30" y="9"/>
                  </a:cxn>
                </a:cxnLst>
                <a:rect l="0" t="0" r="r" b="b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9" name="Freeform 85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2" y="15"/>
                  </a:cxn>
                  <a:cxn ang="0">
                    <a:pos x="17" y="36"/>
                  </a:cxn>
                  <a:cxn ang="0">
                    <a:pos x="10" y="68"/>
                  </a:cxn>
                  <a:cxn ang="0">
                    <a:pos x="4" y="112"/>
                  </a:cxn>
                  <a:cxn ang="0">
                    <a:pos x="0" y="164"/>
                  </a:cxn>
                  <a:cxn ang="0">
                    <a:pos x="0" y="226"/>
                  </a:cxn>
                  <a:cxn ang="0">
                    <a:pos x="7" y="294"/>
                  </a:cxn>
                  <a:cxn ang="0">
                    <a:pos x="21" y="367"/>
                  </a:cxn>
                  <a:cxn ang="0">
                    <a:pos x="74" y="364"/>
                  </a:cxn>
                  <a:cxn ang="0">
                    <a:pos x="71" y="353"/>
                  </a:cxn>
                  <a:cxn ang="0">
                    <a:pos x="66" y="323"/>
                  </a:cxn>
                  <a:cxn ang="0">
                    <a:pos x="60" y="280"/>
                  </a:cxn>
                  <a:cxn ang="0">
                    <a:pos x="54" y="226"/>
                  </a:cxn>
                  <a:cxn ang="0">
                    <a:pos x="51" y="168"/>
                  </a:cxn>
                  <a:cxn ang="0">
                    <a:pos x="53" y="107"/>
                  </a:cxn>
                  <a:cxn ang="0">
                    <a:pos x="61" y="52"/>
                  </a:cxn>
                  <a:cxn ang="0">
                    <a:pos x="77" y="5"/>
                  </a:cxn>
                  <a:cxn ang="0">
                    <a:pos x="77" y="5"/>
                  </a:cxn>
                  <a:cxn ang="0">
                    <a:pos x="77" y="2"/>
                  </a:cxn>
                  <a:cxn ang="0">
                    <a:pos x="76" y="1"/>
                  </a:cxn>
                  <a:cxn ang="0">
                    <a:pos x="72" y="0"/>
                  </a:cxn>
                  <a:cxn ang="0">
                    <a:pos x="66" y="0"/>
                  </a:cxn>
                  <a:cxn ang="0">
                    <a:pos x="56" y="1"/>
                  </a:cxn>
                  <a:cxn ang="0">
                    <a:pos x="43" y="4"/>
                  </a:cxn>
                  <a:cxn ang="0">
                    <a:pos x="24" y="8"/>
                  </a:cxn>
                </a:cxnLst>
                <a:rect l="0" t="0" r="r" b="b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0" name="Freeform 86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6" y="10"/>
                  </a:cxn>
                  <a:cxn ang="0">
                    <a:pos x="12" y="25"/>
                  </a:cxn>
                  <a:cxn ang="0">
                    <a:pos x="6" y="49"/>
                  </a:cxn>
                  <a:cxn ang="0">
                    <a:pos x="2" y="82"/>
                  </a:cxn>
                  <a:cxn ang="0">
                    <a:pos x="0" y="122"/>
                  </a:cxn>
                  <a:cxn ang="0">
                    <a:pos x="0" y="166"/>
                  </a:cxn>
                  <a:cxn ang="0">
                    <a:pos x="4" y="217"/>
                  </a:cxn>
                  <a:cxn ang="0">
                    <a:pos x="15" y="271"/>
                  </a:cxn>
                  <a:cxn ang="0">
                    <a:pos x="54" y="268"/>
                  </a:cxn>
                  <a:cxn ang="0">
                    <a:pos x="52" y="261"/>
                  </a:cxn>
                  <a:cxn ang="0">
                    <a:pos x="48" y="238"/>
                  </a:cxn>
                  <a:cxn ang="0">
                    <a:pos x="44" y="206"/>
                  </a:cxn>
                  <a:cxn ang="0">
                    <a:pos x="40" y="166"/>
                  </a:cxn>
                  <a:cxn ang="0">
                    <a:pos x="37" y="123"/>
                  </a:cxn>
                  <a:cxn ang="0">
                    <a:pos x="39" y="78"/>
                  </a:cxn>
                  <a:cxn ang="0">
                    <a:pos x="44" y="37"/>
                  </a:cxn>
                  <a:cxn ang="0">
                    <a:pos x="56" y="3"/>
                  </a:cxn>
                  <a:cxn ang="0">
                    <a:pos x="56" y="3"/>
                  </a:cxn>
                  <a:cxn ang="0">
                    <a:pos x="56" y="2"/>
                  </a:cxn>
                  <a:cxn ang="0">
                    <a:pos x="55" y="1"/>
                  </a:cxn>
                  <a:cxn ang="0">
                    <a:pos x="52" y="0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1" y="2"/>
                  </a:cxn>
                  <a:cxn ang="0">
                    <a:pos x="17" y="5"/>
                  </a:cxn>
                </a:cxnLst>
                <a:rect l="0" t="0" r="r" b="b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1" name="Freeform 87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/>
                <a:ahLst/>
                <a:cxnLst>
                  <a:cxn ang="0">
                    <a:pos x="186" y="6"/>
                  </a:cxn>
                  <a:cxn ang="0">
                    <a:pos x="182" y="11"/>
                  </a:cxn>
                  <a:cxn ang="0">
                    <a:pos x="169" y="29"/>
                  </a:cxn>
                  <a:cxn ang="0">
                    <a:pos x="153" y="67"/>
                  </a:cxn>
                  <a:cxn ang="0">
                    <a:pos x="137" y="130"/>
                  </a:cxn>
                  <a:cxn ang="0">
                    <a:pos x="124" y="221"/>
                  </a:cxn>
                  <a:cxn ang="0">
                    <a:pos x="117" y="350"/>
                  </a:cxn>
                  <a:cxn ang="0">
                    <a:pos x="122" y="517"/>
                  </a:cxn>
                  <a:cxn ang="0">
                    <a:pos x="139" y="732"/>
                  </a:cxn>
                  <a:cxn ang="0">
                    <a:pos x="34" y="732"/>
                  </a:cxn>
                  <a:cxn ang="0">
                    <a:pos x="31" y="711"/>
                  </a:cxn>
                  <a:cxn ang="0">
                    <a:pos x="22" y="651"/>
                  </a:cxn>
                  <a:cxn ang="0">
                    <a:pos x="12" y="563"/>
                  </a:cxn>
                  <a:cxn ang="0">
                    <a:pos x="3" y="454"/>
                  </a:cxn>
                  <a:cxn ang="0">
                    <a:pos x="0" y="335"/>
                  </a:cxn>
                  <a:cxn ang="0">
                    <a:pos x="6" y="213"/>
                  </a:cxn>
                  <a:cxn ang="0">
                    <a:pos x="25" y="98"/>
                  </a:cxn>
                  <a:cxn ang="0">
                    <a:pos x="60" y="0"/>
                  </a:cxn>
                  <a:cxn ang="0">
                    <a:pos x="186" y="6"/>
                  </a:cxn>
                </a:cxnLst>
                <a:rect l="0" t="0" r="r" b="b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2" name="Freeform 88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/>
                <a:ahLst/>
                <a:cxnLst>
                  <a:cxn ang="0">
                    <a:pos x="158" y="4"/>
                  </a:cxn>
                  <a:cxn ang="0">
                    <a:pos x="153" y="9"/>
                  </a:cxn>
                  <a:cxn ang="0">
                    <a:pos x="144" y="25"/>
                  </a:cxn>
                  <a:cxn ang="0">
                    <a:pos x="130" y="57"/>
                  </a:cxn>
                  <a:cxn ang="0">
                    <a:pos x="116" y="110"/>
                  </a:cxn>
                  <a:cxn ang="0">
                    <a:pos x="105" y="189"/>
                  </a:cxn>
                  <a:cxn ang="0">
                    <a:pos x="100" y="298"/>
                  </a:cxn>
                  <a:cxn ang="0">
                    <a:pos x="103" y="441"/>
                  </a:cxn>
                  <a:cxn ang="0">
                    <a:pos x="118" y="625"/>
                  </a:cxn>
                  <a:cxn ang="0">
                    <a:pos x="29" y="625"/>
                  </a:cxn>
                  <a:cxn ang="0">
                    <a:pos x="25" y="607"/>
                  </a:cxn>
                  <a:cxn ang="0">
                    <a:pos x="18" y="556"/>
                  </a:cxn>
                  <a:cxn ang="0">
                    <a:pos x="9" y="480"/>
                  </a:cxn>
                  <a:cxn ang="0">
                    <a:pos x="2" y="387"/>
                  </a:cxn>
                  <a:cxn ang="0">
                    <a:pos x="0" y="286"/>
                  </a:cxn>
                  <a:cxn ang="0">
                    <a:pos x="5" y="182"/>
                  </a:cxn>
                  <a:cxn ang="0">
                    <a:pos x="21" y="84"/>
                  </a:cxn>
                  <a:cxn ang="0">
                    <a:pos x="51" y="0"/>
                  </a:cxn>
                  <a:cxn ang="0">
                    <a:pos x="158" y="4"/>
                  </a:cxn>
                </a:cxnLst>
                <a:rect l="0" t="0" r="r" b="b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3" name="Freeform 89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/>
                <a:ahLst/>
                <a:cxnLst>
                  <a:cxn ang="0">
                    <a:pos x="131" y="4"/>
                  </a:cxn>
                  <a:cxn ang="0">
                    <a:pos x="128" y="7"/>
                  </a:cxn>
                  <a:cxn ang="0">
                    <a:pos x="119" y="21"/>
                  </a:cxn>
                  <a:cxn ang="0">
                    <a:pos x="109" y="47"/>
                  </a:cxn>
                  <a:cxn ang="0">
                    <a:pos x="97" y="91"/>
                  </a:cxn>
                  <a:cxn ang="0">
                    <a:pos x="88" y="156"/>
                  </a:cxn>
                  <a:cxn ang="0">
                    <a:pos x="84" y="247"/>
                  </a:cxn>
                  <a:cxn ang="0">
                    <a:pos x="86" y="366"/>
                  </a:cxn>
                  <a:cxn ang="0">
                    <a:pos x="99" y="517"/>
                  </a:cxn>
                  <a:cxn ang="0">
                    <a:pos x="25" y="517"/>
                  </a:cxn>
                  <a:cxn ang="0">
                    <a:pos x="23" y="502"/>
                  </a:cxn>
                  <a:cxn ang="0">
                    <a:pos x="16" y="460"/>
                  </a:cxn>
                  <a:cxn ang="0">
                    <a:pos x="9" y="397"/>
                  </a:cxn>
                  <a:cxn ang="0">
                    <a:pos x="2" y="320"/>
                  </a:cxn>
                  <a:cxn ang="0">
                    <a:pos x="0" y="236"/>
                  </a:cxn>
                  <a:cxn ang="0">
                    <a:pos x="4" y="151"/>
                  </a:cxn>
                  <a:cxn ang="0">
                    <a:pos x="18" y="70"/>
                  </a:cxn>
                  <a:cxn ang="0">
                    <a:pos x="43" y="0"/>
                  </a:cxn>
                  <a:cxn ang="0">
                    <a:pos x="131" y="4"/>
                  </a:cxn>
                </a:cxnLst>
                <a:rect l="0" t="0" r="r" b="b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4" name="Freeform 90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1" y="7"/>
                  </a:cxn>
                  <a:cxn ang="0">
                    <a:pos x="94" y="17"/>
                  </a:cxn>
                  <a:cxn ang="0">
                    <a:pos x="86" y="38"/>
                  </a:cxn>
                  <a:cxn ang="0">
                    <a:pos x="76" y="73"/>
                  </a:cxn>
                  <a:cxn ang="0">
                    <a:pos x="69" y="125"/>
                  </a:cxn>
                  <a:cxn ang="0">
                    <a:pos x="65" y="196"/>
                  </a:cxn>
                  <a:cxn ang="0">
                    <a:pos x="67" y="291"/>
                  </a:cxn>
                  <a:cxn ang="0">
                    <a:pos x="77" y="411"/>
                  </a:cxn>
                  <a:cxn ang="0">
                    <a:pos x="19" y="411"/>
                  </a:cxn>
                  <a:cxn ang="0">
                    <a:pos x="17" y="399"/>
                  </a:cxn>
                  <a:cxn ang="0">
                    <a:pos x="11" y="365"/>
                  </a:cxn>
                  <a:cxn ang="0">
                    <a:pos x="6" y="316"/>
                  </a:cxn>
                  <a:cxn ang="0">
                    <a:pos x="2" y="255"/>
                  </a:cxn>
                  <a:cxn ang="0">
                    <a:pos x="0" y="188"/>
                  </a:cxn>
                  <a:cxn ang="0">
                    <a:pos x="4" y="120"/>
                  </a:cxn>
                  <a:cxn ang="0">
                    <a:pos x="15" y="55"/>
                  </a:cxn>
                  <a:cxn ang="0">
                    <a:pos x="34" y="0"/>
                  </a:cxn>
                  <a:cxn ang="0">
                    <a:pos x="104" y="4"/>
                  </a:cxn>
                </a:cxnLst>
                <a:rect l="0" t="0" r="r" b="b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5" name="Freeform 91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4" y="4"/>
                  </a:cxn>
                  <a:cxn ang="0">
                    <a:pos x="70" y="12"/>
                  </a:cxn>
                  <a:cxn ang="0">
                    <a:pos x="62" y="28"/>
                  </a:cxn>
                  <a:cxn ang="0">
                    <a:pos x="56" y="53"/>
                  </a:cxn>
                  <a:cxn ang="0">
                    <a:pos x="51" y="92"/>
                  </a:cxn>
                  <a:cxn ang="0">
                    <a:pos x="49" y="145"/>
                  </a:cxn>
                  <a:cxn ang="0">
                    <a:pos x="50" y="214"/>
                  </a:cxn>
                  <a:cxn ang="0">
                    <a:pos x="57" y="302"/>
                  </a:cxn>
                  <a:cxn ang="0">
                    <a:pos x="14" y="302"/>
                  </a:cxn>
                  <a:cxn ang="0">
                    <a:pos x="13" y="294"/>
                  </a:cxn>
                  <a:cxn ang="0">
                    <a:pos x="9" y="269"/>
                  </a:cxn>
                  <a:cxn ang="0">
                    <a:pos x="4" y="232"/>
                  </a:cxn>
                  <a:cxn ang="0">
                    <a:pos x="1" y="188"/>
                  </a:cxn>
                  <a:cxn ang="0">
                    <a:pos x="0" y="138"/>
                  </a:cxn>
                  <a:cxn ang="0">
                    <a:pos x="2" y="89"/>
                  </a:cxn>
                  <a:cxn ang="0">
                    <a:pos x="10" y="41"/>
                  </a:cxn>
                  <a:cxn ang="0">
                    <a:pos x="25" y="0"/>
                  </a:cxn>
                  <a:cxn ang="0">
                    <a:pos x="76" y="2"/>
                  </a:cxn>
                </a:cxnLst>
                <a:rect l="0" t="0" r="r" b="b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6" name="Rectangle 92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7" name="Freeform 93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/>
                <a:ahLst/>
                <a:cxnLst>
                  <a:cxn ang="0">
                    <a:pos x="35" y="41"/>
                  </a:cxn>
                  <a:cxn ang="0">
                    <a:pos x="32" y="49"/>
                  </a:cxn>
                  <a:cxn ang="0">
                    <a:pos x="25" y="74"/>
                  </a:cxn>
                  <a:cxn ang="0">
                    <a:pos x="17" y="112"/>
                  </a:cxn>
                  <a:cxn ang="0">
                    <a:pos x="8" y="163"/>
                  </a:cxn>
                  <a:cxn ang="0">
                    <a:pos x="2" y="223"/>
                  </a:cxn>
                  <a:cxn ang="0">
                    <a:pos x="0" y="290"/>
                  </a:cxn>
                  <a:cxn ang="0">
                    <a:pos x="7" y="363"/>
                  </a:cxn>
                  <a:cxn ang="0">
                    <a:pos x="23" y="440"/>
                  </a:cxn>
                  <a:cxn ang="0">
                    <a:pos x="23" y="437"/>
                  </a:cxn>
                  <a:cxn ang="0">
                    <a:pos x="23" y="427"/>
                  </a:cxn>
                  <a:cxn ang="0">
                    <a:pos x="23" y="411"/>
                  </a:cxn>
                  <a:cxn ang="0">
                    <a:pos x="23" y="391"/>
                  </a:cxn>
                  <a:cxn ang="0">
                    <a:pos x="25" y="367"/>
                  </a:cxn>
                  <a:cxn ang="0">
                    <a:pos x="28" y="341"/>
                  </a:cxn>
                  <a:cxn ang="0">
                    <a:pos x="33" y="312"/>
                  </a:cxn>
                  <a:cxn ang="0">
                    <a:pos x="39" y="281"/>
                  </a:cxn>
                  <a:cxn ang="0">
                    <a:pos x="49" y="251"/>
                  </a:cxn>
                  <a:cxn ang="0">
                    <a:pos x="61" y="222"/>
                  </a:cxn>
                  <a:cxn ang="0">
                    <a:pos x="75" y="194"/>
                  </a:cxn>
                  <a:cxn ang="0">
                    <a:pos x="93" y="168"/>
                  </a:cxn>
                  <a:cxn ang="0">
                    <a:pos x="116" y="145"/>
                  </a:cxn>
                  <a:cxn ang="0">
                    <a:pos x="141" y="127"/>
                  </a:cxn>
                  <a:cxn ang="0">
                    <a:pos x="173" y="114"/>
                  </a:cxn>
                  <a:cxn ang="0">
                    <a:pos x="208" y="106"/>
                  </a:cxn>
                  <a:cxn ang="0">
                    <a:pos x="210" y="104"/>
                  </a:cxn>
                  <a:cxn ang="0">
                    <a:pos x="217" y="100"/>
                  </a:cxn>
                  <a:cxn ang="0">
                    <a:pos x="227" y="92"/>
                  </a:cxn>
                  <a:cxn ang="0">
                    <a:pos x="245" y="82"/>
                  </a:cxn>
                  <a:cxn ang="0">
                    <a:pos x="267" y="69"/>
                  </a:cxn>
                  <a:cxn ang="0">
                    <a:pos x="296" y="54"/>
                  </a:cxn>
                  <a:cxn ang="0">
                    <a:pos x="332" y="36"/>
                  </a:cxn>
                  <a:cxn ang="0">
                    <a:pos x="375" y="17"/>
                  </a:cxn>
                  <a:cxn ang="0">
                    <a:pos x="373" y="16"/>
                  </a:cxn>
                  <a:cxn ang="0">
                    <a:pos x="366" y="15"/>
                  </a:cxn>
                  <a:cxn ang="0">
                    <a:pos x="357" y="13"/>
                  </a:cxn>
                  <a:cxn ang="0">
                    <a:pos x="343" y="10"/>
                  </a:cxn>
                  <a:cxn ang="0">
                    <a:pos x="326" y="7"/>
                  </a:cxn>
                  <a:cxn ang="0">
                    <a:pos x="307" y="5"/>
                  </a:cxn>
                  <a:cxn ang="0">
                    <a:pos x="285" y="3"/>
                  </a:cxn>
                  <a:cxn ang="0">
                    <a:pos x="261" y="1"/>
                  </a:cxn>
                  <a:cxn ang="0">
                    <a:pos x="235" y="0"/>
                  </a:cxn>
                  <a:cxn ang="0">
                    <a:pos x="208" y="1"/>
                  </a:cxn>
                  <a:cxn ang="0">
                    <a:pos x="180" y="2"/>
                  </a:cxn>
                  <a:cxn ang="0">
                    <a:pos x="151" y="5"/>
                  </a:cxn>
                  <a:cxn ang="0">
                    <a:pos x="122" y="10"/>
                  </a:cxn>
                  <a:cxn ang="0">
                    <a:pos x="92" y="18"/>
                  </a:cxn>
                  <a:cxn ang="0">
                    <a:pos x="63" y="28"/>
                  </a:cxn>
                  <a:cxn ang="0">
                    <a:pos x="35" y="41"/>
                  </a:cxn>
                </a:cxnLst>
                <a:rect l="0" t="0" r="r" b="b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8" name="Freeform 94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8"/>
                  </a:cxn>
                  <a:cxn ang="0">
                    <a:pos x="5" y="44"/>
                  </a:cxn>
                  <a:cxn ang="0">
                    <a:pos x="11" y="37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7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6"/>
                  </a:cxn>
                  <a:cxn ang="0">
                    <a:pos x="289" y="44"/>
                  </a:cxn>
                  <a:cxn ang="0">
                    <a:pos x="277" y="41"/>
                  </a:cxn>
                  <a:cxn ang="0">
                    <a:pos x="262" y="36"/>
                  </a:cxn>
                  <a:cxn ang="0">
                    <a:pos x="244" y="32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1"/>
                  </a:cxn>
                  <a:cxn ang="0">
                    <a:pos x="101" y="23"/>
                  </a:cxn>
                  <a:cxn ang="0">
                    <a:pos x="77" y="29"/>
                  </a:cxn>
                  <a:cxn ang="0">
                    <a:pos x="55" y="37"/>
                  </a:cxn>
                  <a:cxn ang="0">
                    <a:pos x="33" y="48"/>
                  </a:cxn>
                  <a:cxn ang="0">
                    <a:pos x="15" y="63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9" name="Freeform 95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5" y="44"/>
                  </a:cxn>
                  <a:cxn ang="0">
                    <a:pos x="11" y="38"/>
                  </a:cxn>
                  <a:cxn ang="0">
                    <a:pos x="18" y="31"/>
                  </a:cxn>
                  <a:cxn ang="0">
                    <a:pos x="27" y="25"/>
                  </a:cxn>
                  <a:cxn ang="0">
                    <a:pos x="39" y="17"/>
                  </a:cxn>
                  <a:cxn ang="0">
                    <a:pos x="54" y="12"/>
                  </a:cxn>
                  <a:cxn ang="0">
                    <a:pos x="72" y="7"/>
                  </a:cxn>
                  <a:cxn ang="0">
                    <a:pos x="92" y="2"/>
                  </a:cxn>
                  <a:cxn ang="0">
                    <a:pos x="118" y="0"/>
                  </a:cxn>
                  <a:cxn ang="0">
                    <a:pos x="146" y="0"/>
                  </a:cxn>
                  <a:cxn ang="0">
                    <a:pos x="180" y="2"/>
                  </a:cxn>
                  <a:cxn ang="0">
                    <a:pos x="216" y="8"/>
                  </a:cxn>
                  <a:cxn ang="0">
                    <a:pos x="258" y="16"/>
                  </a:cxn>
                  <a:cxn ang="0">
                    <a:pos x="305" y="29"/>
                  </a:cxn>
                  <a:cxn ang="0">
                    <a:pos x="299" y="47"/>
                  </a:cxn>
                  <a:cxn ang="0">
                    <a:pos x="297" y="45"/>
                  </a:cxn>
                  <a:cxn ang="0">
                    <a:pos x="289" y="43"/>
                  </a:cxn>
                  <a:cxn ang="0">
                    <a:pos x="277" y="40"/>
                  </a:cxn>
                  <a:cxn ang="0">
                    <a:pos x="262" y="36"/>
                  </a:cxn>
                  <a:cxn ang="0">
                    <a:pos x="244" y="33"/>
                  </a:cxn>
                  <a:cxn ang="0">
                    <a:pos x="224" y="28"/>
                  </a:cxn>
                  <a:cxn ang="0">
                    <a:pos x="201" y="25"/>
                  </a:cxn>
                  <a:cxn ang="0">
                    <a:pos x="176" y="22"/>
                  </a:cxn>
                  <a:cxn ang="0">
                    <a:pos x="152" y="21"/>
                  </a:cxn>
                  <a:cxn ang="0">
                    <a:pos x="126" y="22"/>
                  </a:cxn>
                  <a:cxn ang="0">
                    <a:pos x="101" y="24"/>
                  </a:cxn>
                  <a:cxn ang="0">
                    <a:pos x="77" y="29"/>
                  </a:cxn>
                  <a:cxn ang="0">
                    <a:pos x="55" y="38"/>
                  </a:cxn>
                  <a:cxn ang="0">
                    <a:pos x="33" y="49"/>
                  </a:cxn>
                  <a:cxn ang="0">
                    <a:pos x="15" y="64"/>
                  </a:cxn>
                  <a:cxn ang="0">
                    <a:pos x="0" y="83"/>
                  </a:cxn>
                  <a:cxn ang="0">
                    <a:pos x="0" y="53"/>
                  </a:cxn>
                </a:cxnLst>
                <a:rect l="0" t="0" r="r" b="b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0" name="Freeform 96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6"/>
                  </a:cxn>
                  <a:cxn ang="0">
                    <a:pos x="150" y="917"/>
                  </a:cxn>
                  <a:cxn ang="0">
                    <a:pos x="143" y="797"/>
                  </a:cxn>
                  <a:cxn ang="0">
                    <a:pos x="496" y="851"/>
                  </a:cxn>
                  <a:cxn ang="0">
                    <a:pos x="490" y="803"/>
                  </a:cxn>
                  <a:cxn ang="0">
                    <a:pos x="245" y="773"/>
                  </a:cxn>
                  <a:cxn ang="0">
                    <a:pos x="239" y="670"/>
                  </a:cxn>
                  <a:cxn ang="0">
                    <a:pos x="72" y="670"/>
                  </a:cxn>
                  <a:cxn ang="0">
                    <a:pos x="68" y="657"/>
                  </a:cxn>
                  <a:cxn ang="0">
                    <a:pos x="56" y="620"/>
                  </a:cxn>
                  <a:cxn ang="0">
                    <a:pos x="41" y="559"/>
                  </a:cxn>
                  <a:cxn ang="0">
                    <a:pos x="26" y="480"/>
                  </a:cxn>
                  <a:cxn ang="0">
                    <a:pos x="15" y="385"/>
                  </a:cxn>
                  <a:cxn ang="0">
                    <a:pos x="11" y="276"/>
                  </a:cxn>
                  <a:cxn ang="0">
                    <a:pos x="20" y="158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1" name="Freeform 97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" y="124"/>
                  </a:cxn>
                  <a:cxn ang="0">
                    <a:pos x="14" y="119"/>
                  </a:cxn>
                  <a:cxn ang="0">
                    <a:pos x="31" y="114"/>
                  </a:cxn>
                  <a:cxn ang="0">
                    <a:pos x="53" y="106"/>
                  </a:cxn>
                  <a:cxn ang="0">
                    <a:pos x="81" y="98"/>
                  </a:cxn>
                  <a:cxn ang="0">
                    <a:pos x="113" y="89"/>
                  </a:cxn>
                  <a:cxn ang="0">
                    <a:pos x="151" y="81"/>
                  </a:cxn>
                  <a:cxn ang="0">
                    <a:pos x="192" y="73"/>
                  </a:cxn>
                  <a:cxn ang="0">
                    <a:pos x="237" y="65"/>
                  </a:cxn>
                  <a:cxn ang="0">
                    <a:pos x="286" y="60"/>
                  </a:cxn>
                  <a:cxn ang="0">
                    <a:pos x="337" y="56"/>
                  </a:cxn>
                  <a:cxn ang="0">
                    <a:pos x="390" y="55"/>
                  </a:cxn>
                  <a:cxn ang="0">
                    <a:pos x="446" y="56"/>
                  </a:cxn>
                  <a:cxn ang="0">
                    <a:pos x="503" y="61"/>
                  </a:cxn>
                  <a:cxn ang="0">
                    <a:pos x="561" y="70"/>
                  </a:cxn>
                  <a:cxn ang="0">
                    <a:pos x="620" y="83"/>
                  </a:cxn>
                  <a:cxn ang="0">
                    <a:pos x="638" y="0"/>
                  </a:cxn>
                  <a:cxn ang="0">
                    <a:pos x="634" y="0"/>
                  </a:cxn>
                  <a:cxn ang="0">
                    <a:pos x="620" y="0"/>
                  </a:cxn>
                  <a:cxn ang="0">
                    <a:pos x="599" y="0"/>
                  </a:cxn>
                  <a:cxn ang="0">
                    <a:pos x="571" y="1"/>
                  </a:cxn>
                  <a:cxn ang="0">
                    <a:pos x="536" y="2"/>
                  </a:cxn>
                  <a:cxn ang="0">
                    <a:pos x="496" y="3"/>
                  </a:cxn>
                  <a:cxn ang="0">
                    <a:pos x="452" y="6"/>
                  </a:cxn>
                  <a:cxn ang="0">
                    <a:pos x="405" y="8"/>
                  </a:cxn>
                  <a:cxn ang="0">
                    <a:pos x="354" y="13"/>
                  </a:cxn>
                  <a:cxn ang="0">
                    <a:pos x="302" y="17"/>
                  </a:cxn>
                  <a:cxn ang="0">
                    <a:pos x="249" y="22"/>
                  </a:cxn>
                  <a:cxn ang="0">
                    <a:pos x="196" y="30"/>
                  </a:cxn>
                  <a:cxn ang="0">
                    <a:pos x="144" y="37"/>
                  </a:cxn>
                  <a:cxn ang="0">
                    <a:pos x="93" y="47"/>
                  </a:cxn>
                  <a:cxn ang="0">
                    <a:pos x="45" y="58"/>
                  </a:cxn>
                  <a:cxn ang="0">
                    <a:pos x="0" y="71"/>
                  </a:cxn>
                  <a:cxn ang="0">
                    <a:pos x="0" y="125"/>
                  </a:cxn>
                </a:cxnLst>
                <a:rect l="0" t="0" r="r" b="b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2" name="Freeform 98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/>
                <a:ahLst/>
                <a:cxnLst>
                  <a:cxn ang="0">
                    <a:pos x="454" y="344"/>
                  </a:cxn>
                  <a:cxn ang="0">
                    <a:pos x="456" y="343"/>
                  </a:cxn>
                  <a:cxn ang="0">
                    <a:pos x="463" y="341"/>
                  </a:cxn>
                  <a:cxn ang="0">
                    <a:pos x="472" y="337"/>
                  </a:cxn>
                  <a:cxn ang="0">
                    <a:pos x="485" y="332"/>
                  </a:cxn>
                  <a:cxn ang="0">
                    <a:pos x="501" y="325"/>
                  </a:cxn>
                  <a:cxn ang="0">
                    <a:pos x="518" y="317"/>
                  </a:cxn>
                  <a:cxn ang="0">
                    <a:pos x="538" y="308"/>
                  </a:cxn>
                  <a:cxn ang="0">
                    <a:pos x="558" y="298"/>
                  </a:cxn>
                  <a:cxn ang="0">
                    <a:pos x="580" y="287"/>
                  </a:cxn>
                  <a:cxn ang="0">
                    <a:pos x="600" y="274"/>
                  </a:cxn>
                  <a:cxn ang="0">
                    <a:pos x="621" y="262"/>
                  </a:cxn>
                  <a:cxn ang="0">
                    <a:pos x="640" y="248"/>
                  </a:cxn>
                  <a:cxn ang="0">
                    <a:pos x="658" y="234"/>
                  </a:cxn>
                  <a:cxn ang="0">
                    <a:pos x="674" y="219"/>
                  </a:cxn>
                  <a:cxn ang="0">
                    <a:pos x="688" y="204"/>
                  </a:cxn>
                  <a:cxn ang="0">
                    <a:pos x="699" y="189"/>
                  </a:cxn>
                  <a:cxn ang="0">
                    <a:pos x="0" y="18"/>
                  </a:cxn>
                  <a:cxn ang="0">
                    <a:pos x="54" y="0"/>
                  </a:cxn>
                  <a:cxn ang="0">
                    <a:pos x="1075" y="251"/>
                  </a:cxn>
                  <a:cxn ang="0">
                    <a:pos x="1033" y="274"/>
                  </a:cxn>
                  <a:cxn ang="0">
                    <a:pos x="738" y="199"/>
                  </a:cxn>
                  <a:cxn ang="0">
                    <a:pos x="737" y="200"/>
                  </a:cxn>
                  <a:cxn ang="0">
                    <a:pos x="735" y="203"/>
                  </a:cxn>
                  <a:cxn ang="0">
                    <a:pos x="730" y="207"/>
                  </a:cxn>
                  <a:cxn ang="0">
                    <a:pos x="724" y="214"/>
                  </a:cxn>
                  <a:cxn ang="0">
                    <a:pos x="716" y="222"/>
                  </a:cxn>
                  <a:cxn ang="0">
                    <a:pos x="706" y="231"/>
                  </a:cxn>
                  <a:cxn ang="0">
                    <a:pos x="694" y="242"/>
                  </a:cxn>
                  <a:cxn ang="0">
                    <a:pos x="679" y="253"/>
                  </a:cxn>
                  <a:cxn ang="0">
                    <a:pos x="662" y="265"/>
                  </a:cxn>
                  <a:cxn ang="0">
                    <a:pos x="643" y="278"/>
                  </a:cxn>
                  <a:cxn ang="0">
                    <a:pos x="621" y="291"/>
                  </a:cxn>
                  <a:cxn ang="0">
                    <a:pos x="597" y="303"/>
                  </a:cxn>
                  <a:cxn ang="0">
                    <a:pos x="570" y="317"/>
                  </a:cxn>
                  <a:cxn ang="0">
                    <a:pos x="540" y="330"/>
                  </a:cxn>
                  <a:cxn ang="0">
                    <a:pos x="508" y="343"/>
                  </a:cxn>
                  <a:cxn ang="0">
                    <a:pos x="472" y="356"/>
                  </a:cxn>
                  <a:cxn ang="0">
                    <a:pos x="454" y="344"/>
                  </a:cxn>
                </a:cxnLst>
                <a:rect l="0" t="0" r="r" b="b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3" name="Freeform 99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1" y="319"/>
                  </a:cxn>
                  <a:cxn ang="0">
                    <a:pos x="1095" y="319"/>
                  </a:cxn>
                  <a:cxn ang="0">
                    <a:pos x="33" y="0"/>
                  </a:cxn>
                  <a:cxn ang="0">
                    <a:pos x="0" y="0"/>
                  </a:cxn>
                </a:cxnLst>
                <a:rect l="0" t="0" r="r" b="b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4" name="Freeform 100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058" y="285"/>
                  </a:cxn>
                  <a:cxn ang="0">
                    <a:pos x="1082" y="284"/>
                  </a:cxn>
                  <a:cxn ang="0">
                    <a:pos x="33" y="0"/>
                  </a:cxn>
                  <a:cxn ang="0">
                    <a:pos x="0" y="1"/>
                  </a:cxn>
                </a:cxnLst>
                <a:rect l="0" t="0" r="r" b="b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5" name="Freeform 101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6" y="315"/>
                  </a:cxn>
                  <a:cxn ang="0">
                    <a:pos x="1087" y="308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205927" name="Rectangle 103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8" name="Rectangle 104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9" name="Line 105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0" name="Line 106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1" name="Line 107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2" name="Line 108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933" name="Text Box 109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000">
                  <a:solidFill>
                    <a:schemeClr val="tx2"/>
                  </a:solidFill>
                  <a:latin typeface="Arial" charset="0"/>
                </a:rPr>
                <a:t>Host B</a:t>
              </a:r>
              <a:endParaRPr 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205934" name="Line 110"/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5" name="Line 111"/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6" name="Line 112"/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7" name="Line 113"/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7562850" y="1828800"/>
            <a:ext cx="428625" cy="471488"/>
            <a:chOff x="5850" y="13487"/>
            <a:chExt cx="2023" cy="1840"/>
          </a:xfrm>
        </p:grpSpPr>
        <p:sp>
          <p:nvSpPr>
            <p:cNvPr id="205939" name="Freeform 11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0" name="Freeform 11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1" name="Freeform 11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2" name="Freeform 11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3" name="Freeform 11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4" name="Freeform 12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5" name="Freeform 12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6" name="Freeform 12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7" name="Freeform 12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8" name="Freeform 12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9" name="Freeform 12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0" name="Freeform 12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1" name="Freeform 12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2" name="Freeform 12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3" name="Freeform 12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4" name="Freeform 13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5" name="Freeform 13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6" name="Freeform 13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7" name="Freeform 13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8" name="Freeform 13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9" name="Freeform 13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0" name="Freeform 13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1" name="Freeform 13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2" name="Freeform 13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3" name="Freeform 13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4" name="Freeform 14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5" name="Freeform 14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6" name="Freeform 14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7" name="Freeform 14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8" name="Rectangle 14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9" name="Freeform 14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0" name="Freeform 14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1" name="Freeform 14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2" name="Freeform 14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3" name="Freeform 14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4" name="Freeform 15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5" name="Freeform 15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6" name="Freeform 15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77" name="Freeform 15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205979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0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1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2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3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4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61"/>
          <p:cNvGrpSpPr>
            <a:grpSpLocks/>
          </p:cNvGrpSpPr>
          <p:nvPr/>
        </p:nvGrpSpPr>
        <p:grpSpPr bwMode="auto">
          <a:xfrm>
            <a:off x="7250113" y="2862263"/>
            <a:ext cx="428625" cy="469900"/>
            <a:chOff x="5850" y="13487"/>
            <a:chExt cx="2023" cy="1840"/>
          </a:xfrm>
        </p:grpSpPr>
        <p:sp>
          <p:nvSpPr>
            <p:cNvPr id="205986" name="Freeform 162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/>
              <a:ahLst/>
              <a:cxnLst>
                <a:cxn ang="0">
                  <a:pos x="570" y="121"/>
                </a:cxn>
                <a:cxn ang="0">
                  <a:pos x="575" y="120"/>
                </a:cxn>
                <a:cxn ang="0">
                  <a:pos x="586" y="116"/>
                </a:cxn>
                <a:cxn ang="0">
                  <a:pos x="607" y="108"/>
                </a:cxn>
                <a:cxn ang="0">
                  <a:pos x="636" y="101"/>
                </a:cxn>
                <a:cxn ang="0">
                  <a:pos x="672" y="90"/>
                </a:cxn>
                <a:cxn ang="0">
                  <a:pos x="718" y="79"/>
                </a:cxn>
                <a:cxn ang="0">
                  <a:pos x="771" y="67"/>
                </a:cxn>
                <a:cxn ang="0">
                  <a:pos x="834" y="55"/>
                </a:cxn>
                <a:cxn ang="0">
                  <a:pos x="904" y="43"/>
                </a:cxn>
                <a:cxn ang="0">
                  <a:pos x="982" y="33"/>
                </a:cxn>
                <a:cxn ang="0">
                  <a:pos x="1071" y="22"/>
                </a:cxn>
                <a:cxn ang="0">
                  <a:pos x="1166" y="13"/>
                </a:cxn>
                <a:cxn ang="0">
                  <a:pos x="1271" y="7"/>
                </a:cxn>
                <a:cxn ang="0">
                  <a:pos x="1384" y="1"/>
                </a:cxn>
                <a:cxn ang="0">
                  <a:pos x="1506" y="0"/>
                </a:cxn>
                <a:cxn ang="0">
                  <a:pos x="1636" y="1"/>
                </a:cxn>
                <a:cxn ang="0">
                  <a:pos x="1692" y="233"/>
                </a:cxn>
                <a:cxn ang="0">
                  <a:pos x="1713" y="243"/>
                </a:cxn>
                <a:cxn ang="0">
                  <a:pos x="1758" y="274"/>
                </a:cxn>
                <a:cxn ang="0">
                  <a:pos x="1806" y="329"/>
                </a:cxn>
                <a:cxn ang="0">
                  <a:pos x="1836" y="409"/>
                </a:cxn>
                <a:cxn ang="0">
                  <a:pos x="1955" y="948"/>
                </a:cxn>
                <a:cxn ang="0">
                  <a:pos x="2003" y="1171"/>
                </a:cxn>
                <a:cxn ang="0">
                  <a:pos x="2011" y="1188"/>
                </a:cxn>
                <a:cxn ang="0">
                  <a:pos x="2022" y="1231"/>
                </a:cxn>
                <a:cxn ang="0">
                  <a:pos x="2021" y="1297"/>
                </a:cxn>
                <a:cxn ang="0">
                  <a:pos x="1992" y="1380"/>
                </a:cxn>
                <a:cxn ang="0">
                  <a:pos x="0" y="1328"/>
                </a:cxn>
                <a:cxn ang="0">
                  <a:pos x="199" y="1223"/>
                </a:cxn>
                <a:cxn ang="0">
                  <a:pos x="200" y="232"/>
                </a:cxn>
                <a:cxn ang="0">
                  <a:pos x="210" y="226"/>
                </a:cxn>
                <a:cxn ang="0">
                  <a:pos x="230" y="214"/>
                </a:cxn>
                <a:cxn ang="0">
                  <a:pos x="259" y="201"/>
                </a:cxn>
                <a:cxn ang="0">
                  <a:pos x="297" y="189"/>
                </a:cxn>
                <a:cxn ang="0">
                  <a:pos x="344" y="183"/>
                </a:cxn>
                <a:cxn ang="0">
                  <a:pos x="399" y="181"/>
                </a:cxn>
                <a:cxn ang="0">
                  <a:pos x="464" y="191"/>
                </a:cxn>
                <a:cxn ang="0">
                  <a:pos x="548" y="225"/>
                </a:cxn>
              </a:cxnLst>
              <a:rect l="0" t="0" r="r" b="b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7" name="Freeform 163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/>
              <a:ahLst/>
              <a:cxnLst>
                <a:cxn ang="0">
                  <a:pos x="645" y="27"/>
                </a:cxn>
                <a:cxn ang="0">
                  <a:pos x="642" y="26"/>
                </a:cxn>
                <a:cxn ang="0">
                  <a:pos x="631" y="23"/>
                </a:cxn>
                <a:cxn ang="0">
                  <a:pos x="615" y="19"/>
                </a:cxn>
                <a:cxn ang="0">
                  <a:pos x="592" y="15"/>
                </a:cxn>
                <a:cxn ang="0">
                  <a:pos x="565" y="10"/>
                </a:cxn>
                <a:cxn ang="0">
                  <a:pos x="533" y="6"/>
                </a:cxn>
                <a:cxn ang="0">
                  <a:pos x="496" y="3"/>
                </a:cxn>
                <a:cxn ang="0">
                  <a:pos x="456" y="1"/>
                </a:cxn>
                <a:cxn ang="0">
                  <a:pos x="411" y="0"/>
                </a:cxn>
                <a:cxn ang="0">
                  <a:pos x="364" y="2"/>
                </a:cxn>
                <a:cxn ang="0">
                  <a:pos x="315" y="6"/>
                </a:cxn>
                <a:cxn ang="0">
                  <a:pos x="262" y="15"/>
                </a:cxn>
                <a:cxn ang="0">
                  <a:pos x="209" y="26"/>
                </a:cxn>
                <a:cxn ang="0">
                  <a:pos x="154" y="42"/>
                </a:cxn>
                <a:cxn ang="0">
                  <a:pos x="98" y="61"/>
                </a:cxn>
                <a:cxn ang="0">
                  <a:pos x="42" y="87"/>
                </a:cxn>
                <a:cxn ang="0">
                  <a:pos x="38" y="101"/>
                </a:cxn>
                <a:cxn ang="0">
                  <a:pos x="28" y="141"/>
                </a:cxn>
                <a:cxn ang="0">
                  <a:pos x="17" y="203"/>
                </a:cxn>
                <a:cxn ang="0">
                  <a:pos x="6" y="283"/>
                </a:cxn>
                <a:cxn ang="0">
                  <a:pos x="0" y="378"/>
                </a:cxn>
                <a:cxn ang="0">
                  <a:pos x="5" y="484"/>
                </a:cxn>
                <a:cxn ang="0">
                  <a:pos x="21" y="599"/>
                </a:cxn>
                <a:cxn ang="0">
                  <a:pos x="54" y="716"/>
                </a:cxn>
                <a:cxn ang="0">
                  <a:pos x="58" y="716"/>
                </a:cxn>
                <a:cxn ang="0">
                  <a:pos x="66" y="715"/>
                </a:cxn>
                <a:cxn ang="0">
                  <a:pos x="80" y="713"/>
                </a:cxn>
                <a:cxn ang="0">
                  <a:pos x="99" y="712"/>
                </a:cxn>
                <a:cxn ang="0">
                  <a:pos x="124" y="710"/>
                </a:cxn>
                <a:cxn ang="0">
                  <a:pos x="153" y="708"/>
                </a:cxn>
                <a:cxn ang="0">
                  <a:pos x="188" y="707"/>
                </a:cxn>
                <a:cxn ang="0">
                  <a:pos x="225" y="706"/>
                </a:cxn>
                <a:cxn ang="0">
                  <a:pos x="267" y="705"/>
                </a:cxn>
                <a:cxn ang="0">
                  <a:pos x="313" y="706"/>
                </a:cxn>
                <a:cxn ang="0">
                  <a:pos x="362" y="707"/>
                </a:cxn>
                <a:cxn ang="0">
                  <a:pos x="415" y="709"/>
                </a:cxn>
                <a:cxn ang="0">
                  <a:pos x="470" y="713"/>
                </a:cxn>
                <a:cxn ang="0">
                  <a:pos x="528" y="719"/>
                </a:cxn>
                <a:cxn ang="0">
                  <a:pos x="588" y="726"/>
                </a:cxn>
                <a:cxn ang="0">
                  <a:pos x="650" y="735"/>
                </a:cxn>
                <a:cxn ang="0">
                  <a:pos x="647" y="713"/>
                </a:cxn>
                <a:cxn ang="0">
                  <a:pos x="641" y="655"/>
                </a:cxn>
                <a:cxn ang="0">
                  <a:pos x="631" y="568"/>
                </a:cxn>
                <a:cxn ang="0">
                  <a:pos x="623" y="462"/>
                </a:cxn>
                <a:cxn ang="0">
                  <a:pos x="618" y="345"/>
                </a:cxn>
                <a:cxn ang="0">
                  <a:pos x="618" y="229"/>
                </a:cxn>
                <a:cxn ang="0">
                  <a:pos x="627" y="119"/>
                </a:cxn>
                <a:cxn ang="0">
                  <a:pos x="645" y="27"/>
                </a:cxn>
              </a:cxnLst>
              <a:rect l="0" t="0" r="r" b="b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8" name="Freeform 164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0" y="642"/>
                </a:cxn>
                <a:cxn ang="0">
                  <a:pos x="698" y="731"/>
                </a:cxn>
                <a:cxn ang="0">
                  <a:pos x="703" y="729"/>
                </a:cxn>
                <a:cxn ang="0">
                  <a:pos x="717" y="722"/>
                </a:cxn>
                <a:cxn ang="0">
                  <a:pos x="740" y="710"/>
                </a:cxn>
                <a:cxn ang="0">
                  <a:pos x="768" y="694"/>
                </a:cxn>
                <a:cxn ang="0">
                  <a:pos x="801" y="672"/>
                </a:cxn>
                <a:cxn ang="0">
                  <a:pos x="838" y="645"/>
                </a:cxn>
                <a:cxn ang="0">
                  <a:pos x="876" y="614"/>
                </a:cxn>
                <a:cxn ang="0">
                  <a:pos x="915" y="577"/>
                </a:cxn>
                <a:cxn ang="0">
                  <a:pos x="953" y="536"/>
                </a:cxn>
                <a:cxn ang="0">
                  <a:pos x="988" y="491"/>
                </a:cxn>
                <a:cxn ang="0">
                  <a:pos x="1018" y="439"/>
                </a:cxn>
                <a:cxn ang="0">
                  <a:pos x="1043" y="383"/>
                </a:cxn>
                <a:cxn ang="0">
                  <a:pos x="1061" y="322"/>
                </a:cxn>
                <a:cxn ang="0">
                  <a:pos x="1071" y="255"/>
                </a:cxn>
                <a:cxn ang="0">
                  <a:pos x="1070" y="185"/>
                </a:cxn>
                <a:cxn ang="0">
                  <a:pos x="1057" y="108"/>
                </a:cxn>
                <a:cxn ang="0">
                  <a:pos x="1055" y="104"/>
                </a:cxn>
                <a:cxn ang="0">
                  <a:pos x="1049" y="92"/>
                </a:cxn>
                <a:cxn ang="0">
                  <a:pos x="1037" y="76"/>
                </a:cxn>
                <a:cxn ang="0">
                  <a:pos x="1022" y="57"/>
                </a:cxn>
                <a:cxn ang="0">
                  <a:pos x="1002" y="37"/>
                </a:cxn>
                <a:cxn ang="0">
                  <a:pos x="979" y="20"/>
                </a:cxn>
                <a:cxn ang="0">
                  <a:pos x="951" y="7"/>
                </a:cxn>
                <a:cxn ang="0">
                  <a:pos x="919" y="0"/>
                </a:cxn>
                <a:cxn ang="0">
                  <a:pos x="924" y="12"/>
                </a:cxn>
                <a:cxn ang="0">
                  <a:pos x="934" y="44"/>
                </a:cxn>
                <a:cxn ang="0">
                  <a:pos x="947" y="94"/>
                </a:cxn>
                <a:cxn ang="0">
                  <a:pos x="958" y="159"/>
                </a:cxn>
                <a:cxn ang="0">
                  <a:pos x="961" y="238"/>
                </a:cxn>
                <a:cxn ang="0">
                  <a:pos x="953" y="324"/>
                </a:cxn>
                <a:cxn ang="0">
                  <a:pos x="928" y="418"/>
                </a:cxn>
                <a:cxn ang="0">
                  <a:pos x="884" y="516"/>
                </a:cxn>
                <a:cxn ang="0">
                  <a:pos x="883" y="518"/>
                </a:cxn>
                <a:cxn ang="0">
                  <a:pos x="879" y="521"/>
                </a:cxn>
                <a:cxn ang="0">
                  <a:pos x="872" y="526"/>
                </a:cxn>
                <a:cxn ang="0">
                  <a:pos x="862" y="534"/>
                </a:cxn>
                <a:cxn ang="0">
                  <a:pos x="851" y="541"/>
                </a:cxn>
                <a:cxn ang="0">
                  <a:pos x="837" y="550"/>
                </a:cxn>
                <a:cxn ang="0">
                  <a:pos x="819" y="559"/>
                </a:cxn>
                <a:cxn ang="0">
                  <a:pos x="800" y="567"/>
                </a:cxn>
                <a:cxn ang="0">
                  <a:pos x="778" y="575"/>
                </a:cxn>
                <a:cxn ang="0">
                  <a:pos x="754" y="582"/>
                </a:cxn>
                <a:cxn ang="0">
                  <a:pos x="727" y="588"/>
                </a:cxn>
                <a:cxn ang="0">
                  <a:pos x="697" y="592"/>
                </a:cxn>
                <a:cxn ang="0">
                  <a:pos x="666" y="593"/>
                </a:cxn>
                <a:cxn ang="0">
                  <a:pos x="631" y="592"/>
                </a:cxn>
                <a:cxn ang="0">
                  <a:pos x="593" y="589"/>
                </a:cxn>
                <a:cxn ang="0">
                  <a:pos x="555" y="581"/>
                </a:cxn>
                <a:cxn ang="0">
                  <a:pos x="555" y="677"/>
                </a:cxn>
                <a:cxn ang="0">
                  <a:pos x="24" y="623"/>
                </a:cxn>
                <a:cxn ang="0">
                  <a:pos x="6" y="552"/>
                </a:cxn>
              </a:cxnLst>
              <a:rect l="0" t="0" r="r" b="b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9" name="Freeform 165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/>
              <a:ahLst/>
              <a:cxnLst>
                <a:cxn ang="0">
                  <a:pos x="787" y="91"/>
                </a:cxn>
                <a:cxn ang="0">
                  <a:pos x="12" y="0"/>
                </a:cxn>
                <a:cxn ang="0">
                  <a:pos x="0" y="91"/>
                </a:cxn>
                <a:cxn ang="0">
                  <a:pos x="764" y="253"/>
                </a:cxn>
                <a:cxn ang="0">
                  <a:pos x="787" y="91"/>
                </a:cxn>
              </a:cxnLst>
              <a:rect l="0" t="0" r="r" b="b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0" name="Freeform 166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/>
              <a:ahLst/>
              <a:cxnLst>
                <a:cxn ang="0">
                  <a:pos x="336" y="50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327" y="115"/>
                </a:cxn>
                <a:cxn ang="0">
                  <a:pos x="336" y="50"/>
                </a:cxn>
              </a:cxnLst>
              <a:rect l="0" t="0" r="r" b="b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1" name="Freeform 167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/>
              <a:ahLst/>
              <a:cxnLst>
                <a:cxn ang="0">
                  <a:pos x="225" y="39"/>
                </a:cxn>
                <a:cxn ang="0">
                  <a:pos x="0" y="0"/>
                </a:cxn>
                <a:cxn ang="0">
                  <a:pos x="3" y="41"/>
                </a:cxn>
                <a:cxn ang="0">
                  <a:pos x="218" y="85"/>
                </a:cxn>
                <a:cxn ang="0">
                  <a:pos x="225" y="39"/>
                </a:cxn>
              </a:cxnLst>
              <a:rect l="0" t="0" r="r" b="b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2" name="Freeform 168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" y="132"/>
                </a:cxn>
                <a:cxn ang="0">
                  <a:pos x="10" y="130"/>
                </a:cxn>
                <a:cxn ang="0">
                  <a:pos x="24" y="128"/>
                </a:cxn>
                <a:cxn ang="0">
                  <a:pos x="42" y="125"/>
                </a:cxn>
                <a:cxn ang="0">
                  <a:pos x="62" y="121"/>
                </a:cxn>
                <a:cxn ang="0">
                  <a:pos x="86" y="116"/>
                </a:cxn>
                <a:cxn ang="0">
                  <a:pos x="113" y="109"/>
                </a:cxn>
                <a:cxn ang="0">
                  <a:pos x="141" y="102"/>
                </a:cxn>
                <a:cxn ang="0">
                  <a:pos x="170" y="94"/>
                </a:cxn>
                <a:cxn ang="0">
                  <a:pos x="199" y="85"/>
                </a:cxn>
                <a:cxn ang="0">
                  <a:pos x="228" y="74"/>
                </a:cxn>
                <a:cxn ang="0">
                  <a:pos x="257" y="62"/>
                </a:cxn>
                <a:cxn ang="0">
                  <a:pos x="285" y="48"/>
                </a:cxn>
                <a:cxn ang="0">
                  <a:pos x="309" y="34"/>
                </a:cxn>
                <a:cxn ang="0">
                  <a:pos x="333" y="18"/>
                </a:cxn>
                <a:cxn ang="0">
                  <a:pos x="352" y="0"/>
                </a:cxn>
                <a:cxn ang="0">
                  <a:pos x="1325" y="223"/>
                </a:cxn>
                <a:cxn ang="0">
                  <a:pos x="1323" y="225"/>
                </a:cxn>
                <a:cxn ang="0">
                  <a:pos x="1318" y="230"/>
                </a:cxn>
                <a:cxn ang="0">
                  <a:pos x="1309" y="239"/>
                </a:cxn>
                <a:cxn ang="0">
                  <a:pos x="1297" y="250"/>
                </a:cxn>
                <a:cxn ang="0">
                  <a:pos x="1282" y="263"/>
                </a:cxn>
                <a:cxn ang="0">
                  <a:pos x="1265" y="278"/>
                </a:cxn>
                <a:cxn ang="0">
                  <a:pos x="1247" y="295"/>
                </a:cxn>
                <a:cxn ang="0">
                  <a:pos x="1225" y="312"/>
                </a:cxn>
                <a:cxn ang="0">
                  <a:pos x="1202" y="331"/>
                </a:cxn>
                <a:cxn ang="0">
                  <a:pos x="1179" y="349"/>
                </a:cxn>
                <a:cxn ang="0">
                  <a:pos x="1154" y="367"/>
                </a:cxn>
                <a:cxn ang="0">
                  <a:pos x="1128" y="385"/>
                </a:cxn>
                <a:cxn ang="0">
                  <a:pos x="1102" y="401"/>
                </a:cxn>
                <a:cxn ang="0">
                  <a:pos x="1077" y="415"/>
                </a:cxn>
                <a:cxn ang="0">
                  <a:pos x="1051" y="428"/>
                </a:cxn>
                <a:cxn ang="0">
                  <a:pos x="1026" y="439"/>
                </a:cxn>
                <a:cxn ang="0">
                  <a:pos x="0" y="132"/>
                </a:cxn>
              </a:cxnLst>
              <a:rect l="0" t="0" r="r" b="b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3" name="Freeform 169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/>
              <a:ahLst/>
              <a:cxnLst>
                <a:cxn ang="0">
                  <a:pos x="47" y="209"/>
                </a:cxn>
                <a:cxn ang="0">
                  <a:pos x="472" y="84"/>
                </a:cxn>
                <a:cxn ang="0">
                  <a:pos x="215" y="0"/>
                </a:cxn>
                <a:cxn ang="0">
                  <a:pos x="5" y="24"/>
                </a:cxn>
                <a:cxn ang="0">
                  <a:pos x="0" y="197"/>
                </a:cxn>
                <a:cxn ang="0">
                  <a:pos x="47" y="209"/>
                </a:cxn>
              </a:cxnLst>
              <a:rect l="0" t="0" r="r" b="b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4" name="Freeform 170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/>
              <a:ahLst/>
              <a:cxnLst>
                <a:cxn ang="0">
                  <a:pos x="251" y="23"/>
                </a:cxn>
                <a:cxn ang="0">
                  <a:pos x="250" y="22"/>
                </a:cxn>
                <a:cxn ang="0">
                  <a:pos x="246" y="20"/>
                </a:cxn>
                <a:cxn ang="0">
                  <a:pos x="239" y="18"/>
                </a:cxn>
                <a:cxn ang="0">
                  <a:pos x="230" y="15"/>
                </a:cxn>
                <a:cxn ang="0">
                  <a:pos x="218" y="11"/>
                </a:cxn>
                <a:cxn ang="0">
                  <a:pos x="205" y="7"/>
                </a:cxn>
                <a:cxn ang="0">
                  <a:pos x="190" y="4"/>
                </a:cxn>
                <a:cxn ang="0">
                  <a:pos x="173" y="1"/>
                </a:cxn>
                <a:cxn ang="0">
                  <a:pos x="155" y="0"/>
                </a:cxn>
                <a:cxn ang="0">
                  <a:pos x="134" y="0"/>
                </a:cxn>
                <a:cxn ang="0">
                  <a:pos x="114" y="2"/>
                </a:cxn>
                <a:cxn ang="0">
                  <a:pos x="92" y="5"/>
                </a:cxn>
                <a:cxn ang="0">
                  <a:pos x="70" y="12"/>
                </a:cxn>
                <a:cxn ang="0">
                  <a:pos x="47" y="20"/>
                </a:cxn>
                <a:cxn ang="0">
                  <a:pos x="23" y="32"/>
                </a:cxn>
                <a:cxn ang="0">
                  <a:pos x="0" y="47"/>
                </a:cxn>
                <a:cxn ang="0">
                  <a:pos x="0" y="999"/>
                </a:cxn>
                <a:cxn ang="0">
                  <a:pos x="1" y="999"/>
                </a:cxn>
                <a:cxn ang="0">
                  <a:pos x="6" y="999"/>
                </a:cxn>
                <a:cxn ang="0">
                  <a:pos x="14" y="998"/>
                </a:cxn>
                <a:cxn ang="0">
                  <a:pos x="23" y="997"/>
                </a:cxn>
                <a:cxn ang="0">
                  <a:pos x="35" y="995"/>
                </a:cxn>
                <a:cxn ang="0">
                  <a:pos x="49" y="993"/>
                </a:cxn>
                <a:cxn ang="0">
                  <a:pos x="65" y="990"/>
                </a:cxn>
                <a:cxn ang="0">
                  <a:pos x="83" y="985"/>
                </a:cxn>
                <a:cxn ang="0">
                  <a:pos x="102" y="980"/>
                </a:cxn>
                <a:cxn ang="0">
                  <a:pos x="121" y="973"/>
                </a:cxn>
                <a:cxn ang="0">
                  <a:pos x="143" y="966"/>
                </a:cxn>
                <a:cxn ang="0">
                  <a:pos x="164" y="956"/>
                </a:cxn>
                <a:cxn ang="0">
                  <a:pos x="186" y="945"/>
                </a:cxn>
                <a:cxn ang="0">
                  <a:pos x="208" y="934"/>
                </a:cxn>
                <a:cxn ang="0">
                  <a:pos x="230" y="919"/>
                </a:cxn>
                <a:cxn ang="0">
                  <a:pos x="251" y="903"/>
                </a:cxn>
                <a:cxn ang="0">
                  <a:pos x="251" y="23"/>
                </a:cxn>
              </a:cxnLst>
              <a:rect l="0" t="0" r="r" b="b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5" name="Freeform 171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/>
              <a:ahLst/>
              <a:cxnLst>
                <a:cxn ang="0">
                  <a:pos x="215" y="20"/>
                </a:cxn>
                <a:cxn ang="0">
                  <a:pos x="214" y="19"/>
                </a:cxn>
                <a:cxn ang="0">
                  <a:pos x="211" y="18"/>
                </a:cxn>
                <a:cxn ang="0">
                  <a:pos x="205" y="15"/>
                </a:cxn>
                <a:cxn ang="0">
                  <a:pos x="197" y="12"/>
                </a:cxn>
                <a:cxn ang="0">
                  <a:pos x="187" y="9"/>
                </a:cxn>
                <a:cxn ang="0">
                  <a:pos x="176" y="6"/>
                </a:cxn>
                <a:cxn ang="0">
                  <a:pos x="163" y="4"/>
                </a:cxn>
                <a:cxn ang="0">
                  <a:pos x="149" y="1"/>
                </a:cxn>
                <a:cxn ang="0">
                  <a:pos x="133" y="0"/>
                </a:cxn>
                <a:cxn ang="0">
                  <a:pos x="115" y="0"/>
                </a:cxn>
                <a:cxn ang="0">
                  <a:pos x="98" y="1"/>
                </a:cxn>
                <a:cxn ang="0">
                  <a:pos x="79" y="5"/>
                </a:cxn>
                <a:cxn ang="0">
                  <a:pos x="60" y="10"/>
                </a:cxn>
                <a:cxn ang="0">
                  <a:pos x="40" y="18"/>
                </a:cxn>
                <a:cxn ang="0">
                  <a:pos x="21" y="27"/>
                </a:cxn>
                <a:cxn ang="0">
                  <a:pos x="0" y="40"/>
                </a:cxn>
                <a:cxn ang="0">
                  <a:pos x="0" y="843"/>
                </a:cxn>
                <a:cxn ang="0">
                  <a:pos x="1" y="843"/>
                </a:cxn>
                <a:cxn ang="0">
                  <a:pos x="6" y="843"/>
                </a:cxn>
                <a:cxn ang="0">
                  <a:pos x="12" y="842"/>
                </a:cxn>
                <a:cxn ang="0">
                  <a:pos x="21" y="841"/>
                </a:cxn>
                <a:cxn ang="0">
                  <a:pos x="30" y="840"/>
                </a:cxn>
                <a:cxn ang="0">
                  <a:pos x="43" y="838"/>
                </a:cxn>
                <a:cxn ang="0">
                  <a:pos x="56" y="835"/>
                </a:cxn>
                <a:cxn ang="0">
                  <a:pos x="71" y="831"/>
                </a:cxn>
                <a:cxn ang="0">
                  <a:pos x="87" y="826"/>
                </a:cxn>
                <a:cxn ang="0">
                  <a:pos x="105" y="821"/>
                </a:cxn>
                <a:cxn ang="0">
                  <a:pos x="123" y="814"/>
                </a:cxn>
                <a:cxn ang="0">
                  <a:pos x="141" y="806"/>
                </a:cxn>
                <a:cxn ang="0">
                  <a:pos x="159" y="797"/>
                </a:cxn>
                <a:cxn ang="0">
                  <a:pos x="179" y="786"/>
                </a:cxn>
                <a:cxn ang="0">
                  <a:pos x="197" y="774"/>
                </a:cxn>
                <a:cxn ang="0">
                  <a:pos x="215" y="760"/>
                </a:cxn>
                <a:cxn ang="0">
                  <a:pos x="215" y="20"/>
                </a:cxn>
              </a:cxnLst>
              <a:rect l="0" t="0" r="r" b="b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6" name="Freeform 172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/>
              <a:ahLst/>
              <a:cxnLst>
                <a:cxn ang="0">
                  <a:pos x="180" y="16"/>
                </a:cxn>
                <a:cxn ang="0">
                  <a:pos x="179" y="16"/>
                </a:cxn>
                <a:cxn ang="0">
                  <a:pos x="176" y="14"/>
                </a:cxn>
                <a:cxn ang="0">
                  <a:pos x="172" y="12"/>
                </a:cxn>
                <a:cxn ang="0">
                  <a:pos x="165" y="10"/>
                </a:cxn>
                <a:cxn ang="0">
                  <a:pos x="157" y="8"/>
                </a:cxn>
                <a:cxn ang="0">
                  <a:pos x="147" y="4"/>
                </a:cxn>
                <a:cxn ang="0">
                  <a:pos x="136" y="2"/>
                </a:cxn>
                <a:cxn ang="0">
                  <a:pos x="125" y="0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1" y="1"/>
                </a:cxn>
                <a:cxn ang="0">
                  <a:pos x="66" y="3"/>
                </a:cxn>
                <a:cxn ang="0">
                  <a:pos x="50" y="8"/>
                </a:cxn>
                <a:cxn ang="0">
                  <a:pos x="33" y="14"/>
                </a:cxn>
                <a:cxn ang="0">
                  <a:pos x="17" y="23"/>
                </a:cxn>
                <a:cxn ang="0">
                  <a:pos x="0" y="33"/>
                </a:cxn>
                <a:cxn ang="0">
                  <a:pos x="0" y="685"/>
                </a:cxn>
                <a:cxn ang="0">
                  <a:pos x="1" y="685"/>
                </a:cxn>
                <a:cxn ang="0">
                  <a:pos x="4" y="685"/>
                </a:cxn>
                <a:cxn ang="0">
                  <a:pos x="9" y="684"/>
                </a:cxn>
                <a:cxn ang="0">
                  <a:pos x="17" y="683"/>
                </a:cxn>
                <a:cxn ang="0">
                  <a:pos x="26" y="682"/>
                </a:cxn>
                <a:cxn ang="0">
                  <a:pos x="35" y="681"/>
                </a:cxn>
                <a:cxn ang="0">
                  <a:pos x="47" y="678"/>
                </a:cxn>
                <a:cxn ang="0">
                  <a:pos x="60" y="676"/>
                </a:cxn>
                <a:cxn ang="0">
                  <a:pos x="73" y="671"/>
                </a:cxn>
                <a:cxn ang="0">
                  <a:pos x="87" y="667"/>
                </a:cxn>
                <a:cxn ang="0">
                  <a:pos x="102" y="662"/>
                </a:cxn>
                <a:cxn ang="0">
                  <a:pos x="118" y="655"/>
                </a:cxn>
                <a:cxn ang="0">
                  <a:pos x="133" y="648"/>
                </a:cxn>
                <a:cxn ang="0">
                  <a:pos x="149" y="639"/>
                </a:cxn>
                <a:cxn ang="0">
                  <a:pos x="165" y="628"/>
                </a:cxn>
                <a:cxn ang="0">
                  <a:pos x="180" y="617"/>
                </a:cxn>
                <a:cxn ang="0">
                  <a:pos x="180" y="16"/>
                </a:cxn>
              </a:cxnLst>
              <a:rect l="0" t="0" r="r" b="b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7" name="Freeform 173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/>
              <a:ahLst/>
              <a:cxnLst>
                <a:cxn ang="0">
                  <a:pos x="146" y="14"/>
                </a:cxn>
                <a:cxn ang="0">
                  <a:pos x="143" y="12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1" y="1"/>
                </a:cxn>
                <a:cxn ang="0">
                  <a:pos x="79" y="0"/>
                </a:cxn>
                <a:cxn ang="0">
                  <a:pos x="54" y="3"/>
                </a:cxn>
                <a:cxn ang="0">
                  <a:pos x="27" y="11"/>
                </a:cxn>
                <a:cxn ang="0">
                  <a:pos x="0" y="27"/>
                </a:cxn>
                <a:cxn ang="0">
                  <a:pos x="0" y="530"/>
                </a:cxn>
                <a:cxn ang="0">
                  <a:pos x="3" y="530"/>
                </a:cxn>
                <a:cxn ang="0">
                  <a:pos x="14" y="529"/>
                </a:cxn>
                <a:cxn ang="0">
                  <a:pos x="29" y="526"/>
                </a:cxn>
                <a:cxn ang="0">
                  <a:pos x="49" y="521"/>
                </a:cxn>
                <a:cxn ang="0">
                  <a:pos x="71" y="514"/>
                </a:cxn>
                <a:cxn ang="0">
                  <a:pos x="96" y="505"/>
                </a:cxn>
                <a:cxn ang="0">
                  <a:pos x="121" y="492"/>
                </a:cxn>
                <a:cxn ang="0">
                  <a:pos x="146" y="475"/>
                </a:cxn>
                <a:cxn ang="0">
                  <a:pos x="146" y="14"/>
                </a:cxn>
              </a:cxnLst>
              <a:rect l="0" t="0" r="r" b="b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8" name="Freeform 174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/>
              <a:ahLst/>
              <a:cxnLst>
                <a:cxn ang="0">
                  <a:pos x="109" y="10"/>
                </a:cxn>
                <a:cxn ang="0">
                  <a:pos x="107" y="9"/>
                </a:cxn>
                <a:cxn ang="0">
                  <a:pos x="100" y="6"/>
                </a:cxn>
                <a:cxn ang="0">
                  <a:pos x="89" y="2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39" y="2"/>
                </a:cxn>
                <a:cxn ang="0">
                  <a:pos x="20" y="9"/>
                </a:cxn>
                <a:cxn ang="0">
                  <a:pos x="0" y="21"/>
                </a:cxn>
                <a:cxn ang="0">
                  <a:pos x="0" y="373"/>
                </a:cxn>
                <a:cxn ang="0">
                  <a:pos x="2" y="373"/>
                </a:cxn>
                <a:cxn ang="0">
                  <a:pos x="9" y="372"/>
                </a:cxn>
                <a:cxn ang="0">
                  <a:pos x="21" y="369"/>
                </a:cxn>
                <a:cxn ang="0">
                  <a:pos x="36" y="366"/>
                </a:cxn>
                <a:cxn ang="0">
                  <a:pos x="53" y="362"/>
                </a:cxn>
                <a:cxn ang="0">
                  <a:pos x="72" y="354"/>
                </a:cxn>
                <a:cxn ang="0">
                  <a:pos x="90" y="343"/>
                </a:cxn>
                <a:cxn ang="0">
                  <a:pos x="109" y="331"/>
                </a:cxn>
                <a:cxn ang="0">
                  <a:pos x="109" y="10"/>
                </a:cxn>
              </a:cxnLst>
              <a:rect l="0" t="0" r="r" b="b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9" name="Freeform 175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73" y="5"/>
                </a:cxn>
                <a:cxn ang="0">
                  <a:pos x="69" y="4"/>
                </a:cxn>
                <a:cxn ang="0">
                  <a:pos x="61" y="2"/>
                </a:cxn>
                <a:cxn ang="0">
                  <a:pos x="52" y="0"/>
                </a:cxn>
                <a:cxn ang="0">
                  <a:pos x="41" y="0"/>
                </a:cxn>
                <a:cxn ang="0">
                  <a:pos x="28" y="1"/>
                </a:cxn>
                <a:cxn ang="0">
                  <a:pos x="14" y="6"/>
                </a:cxn>
                <a:cxn ang="0">
                  <a:pos x="0" y="14"/>
                </a:cxn>
                <a:cxn ang="0">
                  <a:pos x="0" y="216"/>
                </a:cxn>
                <a:cxn ang="0">
                  <a:pos x="2" y="216"/>
                </a:cxn>
                <a:cxn ang="0">
                  <a:pos x="7" y="215"/>
                </a:cxn>
                <a:cxn ang="0">
                  <a:pos x="15" y="214"/>
                </a:cxn>
                <a:cxn ang="0">
                  <a:pos x="25" y="211"/>
                </a:cxn>
                <a:cxn ang="0">
                  <a:pos x="37" y="208"/>
                </a:cxn>
                <a:cxn ang="0">
                  <a:pos x="50" y="203"/>
                </a:cxn>
                <a:cxn ang="0">
                  <a:pos x="63" y="195"/>
                </a:cxn>
                <a:cxn ang="0">
                  <a:pos x="75" y="187"/>
                </a:cxn>
                <a:cxn ang="0">
                  <a:pos x="75" y="6"/>
                </a:cxn>
              </a:cxnLst>
              <a:rect l="0" t="0" r="r" b="b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0" name="Freeform 176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/>
              <a:ahLst/>
              <a:cxnLst>
                <a:cxn ang="0">
                  <a:pos x="55" y="111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5" y="101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7"/>
                </a:cxn>
                <a:cxn ang="0">
                  <a:pos x="109" y="66"/>
                </a:cxn>
                <a:cxn ang="0">
                  <a:pos x="110" y="56"/>
                </a:cxn>
                <a:cxn ang="0">
                  <a:pos x="109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7"/>
                </a:cxn>
                <a:cxn ang="0">
                  <a:pos x="85" y="9"/>
                </a:cxn>
                <a:cxn ang="0">
                  <a:pos x="76" y="5"/>
                </a:cxn>
                <a:cxn ang="0">
                  <a:pos x="66" y="2"/>
                </a:cxn>
                <a:cxn ang="0">
                  <a:pos x="55" y="0"/>
                </a:cxn>
                <a:cxn ang="0">
                  <a:pos x="44" y="2"/>
                </a:cxn>
                <a:cxn ang="0">
                  <a:pos x="33" y="5"/>
                </a:cxn>
                <a:cxn ang="0">
                  <a:pos x="25" y="9"/>
                </a:cxn>
                <a:cxn ang="0">
                  <a:pos x="16" y="17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1" y="44"/>
                </a:cxn>
                <a:cxn ang="0">
                  <a:pos x="0" y="56"/>
                </a:cxn>
                <a:cxn ang="0">
                  <a:pos x="1" y="66"/>
                </a:cxn>
                <a:cxn ang="0">
                  <a:pos x="4" y="77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5" y="101"/>
                </a:cxn>
                <a:cxn ang="0">
                  <a:pos x="33" y="106"/>
                </a:cxn>
                <a:cxn ang="0">
                  <a:pos x="44" y="110"/>
                </a:cxn>
                <a:cxn ang="0">
                  <a:pos x="55" y="111"/>
                </a:cxn>
              </a:cxnLst>
              <a:rect l="0" t="0" r="r" b="b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1" name="Freeform 177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38" y="53"/>
                </a:cxn>
                <a:cxn ang="0">
                  <a:pos x="48" y="46"/>
                </a:cxn>
                <a:cxn ang="0">
                  <a:pos x="53" y="37"/>
                </a:cxn>
                <a:cxn ang="0">
                  <a:pos x="55" y="27"/>
                </a:cxn>
                <a:cxn ang="0">
                  <a:pos x="53" y="16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8" y="7"/>
                </a:cxn>
                <a:cxn ang="0">
                  <a:pos x="2" y="16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8" y="46"/>
                </a:cxn>
                <a:cxn ang="0">
                  <a:pos x="16" y="53"/>
                </a:cxn>
                <a:cxn ang="0">
                  <a:pos x="27" y="55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2" name="Freeform 178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/>
              <a:ahLst/>
              <a:cxnLst>
                <a:cxn ang="0">
                  <a:pos x="28" y="55"/>
                </a:cxn>
                <a:cxn ang="0">
                  <a:pos x="39" y="53"/>
                </a:cxn>
                <a:cxn ang="0">
                  <a:pos x="47" y="47"/>
                </a:cxn>
                <a:cxn ang="0">
                  <a:pos x="53" y="39"/>
                </a:cxn>
                <a:cxn ang="0">
                  <a:pos x="55" y="28"/>
                </a:cxn>
                <a:cxn ang="0">
                  <a:pos x="53" y="17"/>
                </a:cxn>
                <a:cxn ang="0">
                  <a:pos x="47" y="8"/>
                </a:cxn>
                <a:cxn ang="0">
                  <a:pos x="39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9" y="47"/>
                </a:cxn>
                <a:cxn ang="0">
                  <a:pos x="17" y="53"/>
                </a:cxn>
                <a:cxn ang="0">
                  <a:pos x="28" y="55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3" name="Freeform 179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4" y="30"/>
                </a:cxn>
                <a:cxn ang="0">
                  <a:pos x="33" y="73"/>
                </a:cxn>
                <a:cxn ang="0">
                  <a:pos x="19" y="140"/>
                </a:cxn>
                <a:cxn ang="0">
                  <a:pos x="7" y="229"/>
                </a:cxn>
                <a:cxn ang="0">
                  <a:pos x="0" y="337"/>
                </a:cxn>
                <a:cxn ang="0">
                  <a:pos x="1" y="462"/>
                </a:cxn>
                <a:cxn ang="0">
                  <a:pos x="14" y="602"/>
                </a:cxn>
                <a:cxn ang="0">
                  <a:pos x="43" y="752"/>
                </a:cxn>
                <a:cxn ang="0">
                  <a:pos x="150" y="746"/>
                </a:cxn>
                <a:cxn ang="0">
                  <a:pos x="146" y="724"/>
                </a:cxn>
                <a:cxn ang="0">
                  <a:pos x="135" y="663"/>
                </a:cxn>
                <a:cxn ang="0">
                  <a:pos x="123" y="574"/>
                </a:cxn>
                <a:cxn ang="0">
                  <a:pos x="111" y="463"/>
                </a:cxn>
                <a:cxn ang="0">
                  <a:pos x="104" y="342"/>
                </a:cxn>
                <a:cxn ang="0">
                  <a:pos x="107" y="220"/>
                </a:cxn>
                <a:cxn ang="0">
                  <a:pos x="124" y="106"/>
                </a:cxn>
                <a:cxn ang="0">
                  <a:pos x="156" y="9"/>
                </a:cxn>
                <a:cxn ang="0">
                  <a:pos x="156" y="8"/>
                </a:cxn>
                <a:cxn ang="0">
                  <a:pos x="156" y="6"/>
                </a:cxn>
                <a:cxn ang="0">
                  <a:pos x="154" y="4"/>
                </a:cxn>
                <a:cxn ang="0">
                  <a:pos x="147" y="0"/>
                </a:cxn>
                <a:cxn ang="0">
                  <a:pos x="134" y="0"/>
                </a:cxn>
                <a:cxn ang="0">
                  <a:pos x="115" y="1"/>
                </a:cxn>
                <a:cxn ang="0">
                  <a:pos x="87" y="7"/>
                </a:cxn>
                <a:cxn ang="0">
                  <a:pos x="48" y="15"/>
                </a:cxn>
              </a:cxnLst>
              <a:rect l="0" t="0" r="r" b="b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4" name="Freeform 180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/>
              <a:ahLst/>
              <a:cxnLst>
                <a:cxn ang="0">
                  <a:pos x="212" y="6"/>
                </a:cxn>
                <a:cxn ang="0">
                  <a:pos x="206" y="11"/>
                </a:cxn>
                <a:cxn ang="0">
                  <a:pos x="192" y="33"/>
                </a:cxn>
                <a:cxn ang="0">
                  <a:pos x="174" y="77"/>
                </a:cxn>
                <a:cxn ang="0">
                  <a:pos x="156" y="148"/>
                </a:cxn>
                <a:cxn ang="0">
                  <a:pos x="141" y="254"/>
                </a:cxn>
                <a:cxn ang="0">
                  <a:pos x="133" y="401"/>
                </a:cxn>
                <a:cxn ang="0">
                  <a:pos x="137" y="593"/>
                </a:cxn>
                <a:cxn ang="0">
                  <a:pos x="158" y="839"/>
                </a:cxn>
                <a:cxn ang="0">
                  <a:pos x="38" y="839"/>
                </a:cxn>
                <a:cxn ang="0">
                  <a:pos x="34" y="814"/>
                </a:cxn>
                <a:cxn ang="0">
                  <a:pos x="24" y="746"/>
                </a:cxn>
                <a:cxn ang="0">
                  <a:pos x="12" y="645"/>
                </a:cxn>
                <a:cxn ang="0">
                  <a:pos x="3" y="521"/>
                </a:cxn>
                <a:cxn ang="0">
                  <a:pos x="0" y="384"/>
                </a:cxn>
                <a:cxn ang="0">
                  <a:pos x="6" y="244"/>
                </a:cxn>
                <a:cxn ang="0">
                  <a:pos x="29" y="114"/>
                </a:cxn>
                <a:cxn ang="0">
                  <a:pos x="68" y="0"/>
                </a:cxn>
                <a:cxn ang="0">
                  <a:pos x="212" y="6"/>
                </a:cxn>
              </a:cxnLst>
              <a:rect l="0" t="0" r="r" b="b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5" name="Freeform 181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/>
              <a:ahLst/>
              <a:cxnLst>
                <a:cxn ang="0">
                  <a:pos x="43" y="12"/>
                </a:cxn>
                <a:cxn ang="0">
                  <a:pos x="39" y="25"/>
                </a:cxn>
                <a:cxn ang="0">
                  <a:pos x="30" y="62"/>
                </a:cxn>
                <a:cxn ang="0">
                  <a:pos x="19" y="122"/>
                </a:cxn>
                <a:cxn ang="0">
                  <a:pos x="7" y="199"/>
                </a:cxn>
                <a:cxn ang="0">
                  <a:pos x="0" y="294"/>
                </a:cxn>
                <a:cxn ang="0">
                  <a:pos x="1" y="403"/>
                </a:cxn>
                <a:cxn ang="0">
                  <a:pos x="12" y="524"/>
                </a:cxn>
                <a:cxn ang="0">
                  <a:pos x="38" y="656"/>
                </a:cxn>
                <a:cxn ang="0">
                  <a:pos x="132" y="650"/>
                </a:cxn>
                <a:cxn ang="0">
                  <a:pos x="127" y="631"/>
                </a:cxn>
                <a:cxn ang="0">
                  <a:pos x="119" y="578"/>
                </a:cxn>
                <a:cxn ang="0">
                  <a:pos x="107" y="499"/>
                </a:cxn>
                <a:cxn ang="0">
                  <a:pos x="97" y="403"/>
                </a:cxn>
                <a:cxn ang="0">
                  <a:pos x="92" y="297"/>
                </a:cxn>
                <a:cxn ang="0">
                  <a:pos x="94" y="192"/>
                </a:cxn>
                <a:cxn ang="0">
                  <a:pos x="108" y="91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29" y="0"/>
                </a:cxn>
                <a:cxn ang="0">
                  <a:pos x="119" y="0"/>
                </a:cxn>
                <a:cxn ang="0">
                  <a:pos x="101" y="1"/>
                </a:cxn>
                <a:cxn ang="0">
                  <a:pos x="77" y="5"/>
                </a:cxn>
                <a:cxn ang="0">
                  <a:pos x="43" y="12"/>
                </a:cxn>
              </a:cxnLst>
              <a:rect l="0" t="0" r="r" b="b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6" name="Freeform 182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3" y="21"/>
                </a:cxn>
                <a:cxn ang="0">
                  <a:pos x="24" y="53"/>
                </a:cxn>
                <a:cxn ang="0">
                  <a:pos x="15" y="103"/>
                </a:cxn>
                <a:cxn ang="0">
                  <a:pos x="5" y="169"/>
                </a:cxn>
                <a:cxn ang="0">
                  <a:pos x="0" y="250"/>
                </a:cxn>
                <a:cxn ang="0">
                  <a:pos x="1" y="344"/>
                </a:cxn>
                <a:cxn ang="0">
                  <a:pos x="10" y="448"/>
                </a:cxn>
                <a:cxn ang="0">
                  <a:pos x="32" y="560"/>
                </a:cxn>
                <a:cxn ang="0">
                  <a:pos x="112" y="555"/>
                </a:cxn>
                <a:cxn ang="0">
                  <a:pos x="108" y="538"/>
                </a:cxn>
                <a:cxn ang="0">
                  <a:pos x="101" y="493"/>
                </a:cxn>
                <a:cxn ang="0">
                  <a:pos x="91" y="426"/>
                </a:cxn>
                <a:cxn ang="0">
                  <a:pos x="82" y="344"/>
                </a:cxn>
                <a:cxn ang="0">
                  <a:pos x="77" y="255"/>
                </a:cxn>
                <a:cxn ang="0">
                  <a:pos x="79" y="164"/>
                </a:cxn>
                <a:cxn ang="0">
                  <a:pos x="91" y="79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6" y="4"/>
                </a:cxn>
                <a:cxn ang="0">
                  <a:pos x="114" y="2"/>
                </a:cxn>
                <a:cxn ang="0">
                  <a:pos x="109" y="0"/>
                </a:cxn>
                <a:cxn ang="0">
                  <a:pos x="100" y="0"/>
                </a:cxn>
                <a:cxn ang="0">
                  <a:pos x="86" y="1"/>
                </a:cxn>
                <a:cxn ang="0">
                  <a:pos x="65" y="4"/>
                </a:cxn>
                <a:cxn ang="0">
                  <a:pos x="36" y="11"/>
                </a:cxn>
              </a:cxnLst>
              <a:rect l="0" t="0" r="r" b="b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7" name="Freeform 183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/>
              <a:ahLst/>
              <a:cxnLst>
                <a:cxn ang="0">
                  <a:pos x="30" y="9"/>
                </a:cxn>
                <a:cxn ang="0">
                  <a:pos x="27" y="17"/>
                </a:cxn>
                <a:cxn ang="0">
                  <a:pos x="20" y="44"/>
                </a:cxn>
                <a:cxn ang="0">
                  <a:pos x="12" y="85"/>
                </a:cxn>
                <a:cxn ang="0">
                  <a:pos x="4" y="140"/>
                </a:cxn>
                <a:cxn ang="0">
                  <a:pos x="0" y="207"/>
                </a:cxn>
                <a:cxn ang="0">
                  <a:pos x="0" y="285"/>
                </a:cxn>
                <a:cxn ang="0">
                  <a:pos x="9" y="370"/>
                </a:cxn>
                <a:cxn ang="0">
                  <a:pos x="26" y="463"/>
                </a:cxn>
                <a:cxn ang="0">
                  <a:pos x="93" y="460"/>
                </a:cxn>
                <a:cxn ang="0">
                  <a:pos x="89" y="446"/>
                </a:cxn>
                <a:cxn ang="0">
                  <a:pos x="83" y="408"/>
                </a:cxn>
                <a:cxn ang="0">
                  <a:pos x="75" y="353"/>
                </a:cxn>
                <a:cxn ang="0">
                  <a:pos x="68" y="285"/>
                </a:cxn>
                <a:cxn ang="0">
                  <a:pos x="65" y="211"/>
                </a:cxn>
                <a:cxn ang="0">
                  <a:pos x="67" y="136"/>
                </a:cxn>
                <a:cxn ang="0">
                  <a:pos x="76" y="65"/>
                </a:cxn>
                <a:cxn ang="0">
                  <a:pos x="97" y="5"/>
                </a:cxn>
                <a:cxn ang="0">
                  <a:pos x="97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1" y="0"/>
                </a:cxn>
                <a:cxn ang="0">
                  <a:pos x="54" y="3"/>
                </a:cxn>
                <a:cxn ang="0">
                  <a:pos x="30" y="9"/>
                </a:cxn>
              </a:cxnLst>
              <a:rect l="0" t="0" r="r" b="b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8" name="Freeform 184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2" y="15"/>
                </a:cxn>
                <a:cxn ang="0">
                  <a:pos x="17" y="36"/>
                </a:cxn>
                <a:cxn ang="0">
                  <a:pos x="10" y="68"/>
                </a:cxn>
                <a:cxn ang="0">
                  <a:pos x="4" y="112"/>
                </a:cxn>
                <a:cxn ang="0">
                  <a:pos x="0" y="164"/>
                </a:cxn>
                <a:cxn ang="0">
                  <a:pos x="0" y="226"/>
                </a:cxn>
                <a:cxn ang="0">
                  <a:pos x="7" y="294"/>
                </a:cxn>
                <a:cxn ang="0">
                  <a:pos x="21" y="367"/>
                </a:cxn>
                <a:cxn ang="0">
                  <a:pos x="74" y="364"/>
                </a:cxn>
                <a:cxn ang="0">
                  <a:pos x="71" y="353"/>
                </a:cxn>
                <a:cxn ang="0">
                  <a:pos x="66" y="323"/>
                </a:cxn>
                <a:cxn ang="0">
                  <a:pos x="60" y="280"/>
                </a:cxn>
                <a:cxn ang="0">
                  <a:pos x="54" y="226"/>
                </a:cxn>
                <a:cxn ang="0">
                  <a:pos x="51" y="168"/>
                </a:cxn>
                <a:cxn ang="0">
                  <a:pos x="53" y="107"/>
                </a:cxn>
                <a:cxn ang="0">
                  <a:pos x="61" y="52"/>
                </a:cxn>
                <a:cxn ang="0">
                  <a:pos x="77" y="5"/>
                </a:cxn>
                <a:cxn ang="0">
                  <a:pos x="77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6" y="1"/>
                </a:cxn>
                <a:cxn ang="0">
                  <a:pos x="43" y="4"/>
                </a:cxn>
                <a:cxn ang="0">
                  <a:pos x="24" y="8"/>
                </a:cxn>
              </a:cxnLst>
              <a:rect l="0" t="0" r="r" b="b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9" name="Freeform 185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6" y="10"/>
                </a:cxn>
                <a:cxn ang="0">
                  <a:pos x="12" y="25"/>
                </a:cxn>
                <a:cxn ang="0">
                  <a:pos x="6" y="49"/>
                </a:cxn>
                <a:cxn ang="0">
                  <a:pos x="2" y="82"/>
                </a:cxn>
                <a:cxn ang="0">
                  <a:pos x="0" y="122"/>
                </a:cxn>
                <a:cxn ang="0">
                  <a:pos x="0" y="166"/>
                </a:cxn>
                <a:cxn ang="0">
                  <a:pos x="4" y="217"/>
                </a:cxn>
                <a:cxn ang="0">
                  <a:pos x="15" y="271"/>
                </a:cxn>
                <a:cxn ang="0">
                  <a:pos x="54" y="268"/>
                </a:cxn>
                <a:cxn ang="0">
                  <a:pos x="52" y="261"/>
                </a:cxn>
                <a:cxn ang="0">
                  <a:pos x="48" y="238"/>
                </a:cxn>
                <a:cxn ang="0">
                  <a:pos x="44" y="206"/>
                </a:cxn>
                <a:cxn ang="0">
                  <a:pos x="40" y="166"/>
                </a:cxn>
                <a:cxn ang="0">
                  <a:pos x="37" y="123"/>
                </a:cxn>
                <a:cxn ang="0">
                  <a:pos x="39" y="78"/>
                </a:cxn>
                <a:cxn ang="0">
                  <a:pos x="44" y="37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1" y="2"/>
                </a:cxn>
                <a:cxn ang="0">
                  <a:pos x="17" y="5"/>
                </a:cxn>
              </a:cxnLst>
              <a:rect l="0" t="0" r="r" b="b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0" name="Freeform 186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/>
              <a:ahLst/>
              <a:cxnLst>
                <a:cxn ang="0">
                  <a:pos x="186" y="6"/>
                </a:cxn>
                <a:cxn ang="0">
                  <a:pos x="182" y="11"/>
                </a:cxn>
                <a:cxn ang="0">
                  <a:pos x="169" y="29"/>
                </a:cxn>
                <a:cxn ang="0">
                  <a:pos x="153" y="67"/>
                </a:cxn>
                <a:cxn ang="0">
                  <a:pos x="137" y="130"/>
                </a:cxn>
                <a:cxn ang="0">
                  <a:pos x="124" y="221"/>
                </a:cxn>
                <a:cxn ang="0">
                  <a:pos x="117" y="350"/>
                </a:cxn>
                <a:cxn ang="0">
                  <a:pos x="122" y="517"/>
                </a:cxn>
                <a:cxn ang="0">
                  <a:pos x="139" y="732"/>
                </a:cxn>
                <a:cxn ang="0">
                  <a:pos x="34" y="732"/>
                </a:cxn>
                <a:cxn ang="0">
                  <a:pos x="31" y="711"/>
                </a:cxn>
                <a:cxn ang="0">
                  <a:pos x="22" y="651"/>
                </a:cxn>
                <a:cxn ang="0">
                  <a:pos x="12" y="563"/>
                </a:cxn>
                <a:cxn ang="0">
                  <a:pos x="3" y="454"/>
                </a:cxn>
                <a:cxn ang="0">
                  <a:pos x="0" y="335"/>
                </a:cxn>
                <a:cxn ang="0">
                  <a:pos x="6" y="213"/>
                </a:cxn>
                <a:cxn ang="0">
                  <a:pos x="25" y="98"/>
                </a:cxn>
                <a:cxn ang="0">
                  <a:pos x="60" y="0"/>
                </a:cxn>
                <a:cxn ang="0">
                  <a:pos x="186" y="6"/>
                </a:cxn>
              </a:cxnLst>
              <a:rect l="0" t="0" r="r" b="b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1" name="Freeform 187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/>
              <a:ahLst/>
              <a:cxnLst>
                <a:cxn ang="0">
                  <a:pos x="158" y="4"/>
                </a:cxn>
                <a:cxn ang="0">
                  <a:pos x="153" y="9"/>
                </a:cxn>
                <a:cxn ang="0">
                  <a:pos x="144" y="25"/>
                </a:cxn>
                <a:cxn ang="0">
                  <a:pos x="130" y="57"/>
                </a:cxn>
                <a:cxn ang="0">
                  <a:pos x="116" y="110"/>
                </a:cxn>
                <a:cxn ang="0">
                  <a:pos x="105" y="189"/>
                </a:cxn>
                <a:cxn ang="0">
                  <a:pos x="100" y="298"/>
                </a:cxn>
                <a:cxn ang="0">
                  <a:pos x="103" y="441"/>
                </a:cxn>
                <a:cxn ang="0">
                  <a:pos x="118" y="625"/>
                </a:cxn>
                <a:cxn ang="0">
                  <a:pos x="29" y="625"/>
                </a:cxn>
                <a:cxn ang="0">
                  <a:pos x="25" y="607"/>
                </a:cxn>
                <a:cxn ang="0">
                  <a:pos x="18" y="556"/>
                </a:cxn>
                <a:cxn ang="0">
                  <a:pos x="9" y="480"/>
                </a:cxn>
                <a:cxn ang="0">
                  <a:pos x="2" y="387"/>
                </a:cxn>
                <a:cxn ang="0">
                  <a:pos x="0" y="286"/>
                </a:cxn>
                <a:cxn ang="0">
                  <a:pos x="5" y="182"/>
                </a:cxn>
                <a:cxn ang="0">
                  <a:pos x="21" y="84"/>
                </a:cxn>
                <a:cxn ang="0">
                  <a:pos x="51" y="0"/>
                </a:cxn>
                <a:cxn ang="0">
                  <a:pos x="158" y="4"/>
                </a:cxn>
              </a:cxnLst>
              <a:rect l="0" t="0" r="r" b="b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2" name="Freeform 188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/>
              <a:ahLst/>
              <a:cxnLst>
                <a:cxn ang="0">
                  <a:pos x="131" y="4"/>
                </a:cxn>
                <a:cxn ang="0">
                  <a:pos x="128" y="7"/>
                </a:cxn>
                <a:cxn ang="0">
                  <a:pos x="119" y="21"/>
                </a:cxn>
                <a:cxn ang="0">
                  <a:pos x="109" y="47"/>
                </a:cxn>
                <a:cxn ang="0">
                  <a:pos x="97" y="91"/>
                </a:cxn>
                <a:cxn ang="0">
                  <a:pos x="88" y="156"/>
                </a:cxn>
                <a:cxn ang="0">
                  <a:pos x="84" y="247"/>
                </a:cxn>
                <a:cxn ang="0">
                  <a:pos x="86" y="366"/>
                </a:cxn>
                <a:cxn ang="0">
                  <a:pos x="99" y="517"/>
                </a:cxn>
                <a:cxn ang="0">
                  <a:pos x="25" y="517"/>
                </a:cxn>
                <a:cxn ang="0">
                  <a:pos x="23" y="502"/>
                </a:cxn>
                <a:cxn ang="0">
                  <a:pos x="16" y="460"/>
                </a:cxn>
                <a:cxn ang="0">
                  <a:pos x="9" y="397"/>
                </a:cxn>
                <a:cxn ang="0">
                  <a:pos x="2" y="320"/>
                </a:cxn>
                <a:cxn ang="0">
                  <a:pos x="0" y="236"/>
                </a:cxn>
                <a:cxn ang="0">
                  <a:pos x="4" y="151"/>
                </a:cxn>
                <a:cxn ang="0">
                  <a:pos x="18" y="70"/>
                </a:cxn>
                <a:cxn ang="0">
                  <a:pos x="43" y="0"/>
                </a:cxn>
                <a:cxn ang="0">
                  <a:pos x="131" y="4"/>
                </a:cxn>
              </a:cxnLst>
              <a:rect l="0" t="0" r="r" b="b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3" name="Freeform 189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101" y="7"/>
                </a:cxn>
                <a:cxn ang="0">
                  <a:pos x="94" y="17"/>
                </a:cxn>
                <a:cxn ang="0">
                  <a:pos x="86" y="38"/>
                </a:cxn>
                <a:cxn ang="0">
                  <a:pos x="76" y="73"/>
                </a:cxn>
                <a:cxn ang="0">
                  <a:pos x="69" y="125"/>
                </a:cxn>
                <a:cxn ang="0">
                  <a:pos x="65" y="196"/>
                </a:cxn>
                <a:cxn ang="0">
                  <a:pos x="67" y="291"/>
                </a:cxn>
                <a:cxn ang="0">
                  <a:pos x="77" y="411"/>
                </a:cxn>
                <a:cxn ang="0">
                  <a:pos x="19" y="411"/>
                </a:cxn>
                <a:cxn ang="0">
                  <a:pos x="17" y="399"/>
                </a:cxn>
                <a:cxn ang="0">
                  <a:pos x="11" y="365"/>
                </a:cxn>
                <a:cxn ang="0">
                  <a:pos x="6" y="316"/>
                </a:cxn>
                <a:cxn ang="0">
                  <a:pos x="2" y="255"/>
                </a:cxn>
                <a:cxn ang="0">
                  <a:pos x="0" y="188"/>
                </a:cxn>
                <a:cxn ang="0">
                  <a:pos x="4" y="120"/>
                </a:cxn>
                <a:cxn ang="0">
                  <a:pos x="15" y="55"/>
                </a:cxn>
                <a:cxn ang="0">
                  <a:pos x="34" y="0"/>
                </a:cxn>
                <a:cxn ang="0">
                  <a:pos x="104" y="4"/>
                </a:cxn>
              </a:cxnLst>
              <a:rect l="0" t="0" r="r" b="b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4" name="Freeform 190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4" y="4"/>
                </a:cxn>
                <a:cxn ang="0">
                  <a:pos x="70" y="12"/>
                </a:cxn>
                <a:cxn ang="0">
                  <a:pos x="62" y="28"/>
                </a:cxn>
                <a:cxn ang="0">
                  <a:pos x="56" y="53"/>
                </a:cxn>
                <a:cxn ang="0">
                  <a:pos x="51" y="92"/>
                </a:cxn>
                <a:cxn ang="0">
                  <a:pos x="49" y="145"/>
                </a:cxn>
                <a:cxn ang="0">
                  <a:pos x="50" y="214"/>
                </a:cxn>
                <a:cxn ang="0">
                  <a:pos x="57" y="302"/>
                </a:cxn>
                <a:cxn ang="0">
                  <a:pos x="14" y="302"/>
                </a:cxn>
                <a:cxn ang="0">
                  <a:pos x="13" y="294"/>
                </a:cxn>
                <a:cxn ang="0">
                  <a:pos x="9" y="269"/>
                </a:cxn>
                <a:cxn ang="0">
                  <a:pos x="4" y="232"/>
                </a:cxn>
                <a:cxn ang="0">
                  <a:pos x="1" y="188"/>
                </a:cxn>
                <a:cxn ang="0">
                  <a:pos x="0" y="138"/>
                </a:cxn>
                <a:cxn ang="0">
                  <a:pos x="2" y="89"/>
                </a:cxn>
                <a:cxn ang="0">
                  <a:pos x="10" y="41"/>
                </a:cxn>
                <a:cxn ang="0">
                  <a:pos x="25" y="0"/>
                </a:cxn>
                <a:cxn ang="0">
                  <a:pos x="76" y="2"/>
                </a:cxn>
              </a:cxnLst>
              <a:rect l="0" t="0" r="r" b="b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5" name="Rectangle 19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6" name="Freeform 192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32" y="49"/>
                </a:cxn>
                <a:cxn ang="0">
                  <a:pos x="25" y="74"/>
                </a:cxn>
                <a:cxn ang="0">
                  <a:pos x="17" y="112"/>
                </a:cxn>
                <a:cxn ang="0">
                  <a:pos x="8" y="163"/>
                </a:cxn>
                <a:cxn ang="0">
                  <a:pos x="2" y="223"/>
                </a:cxn>
                <a:cxn ang="0">
                  <a:pos x="0" y="290"/>
                </a:cxn>
                <a:cxn ang="0">
                  <a:pos x="7" y="363"/>
                </a:cxn>
                <a:cxn ang="0">
                  <a:pos x="23" y="440"/>
                </a:cxn>
                <a:cxn ang="0">
                  <a:pos x="23" y="437"/>
                </a:cxn>
                <a:cxn ang="0">
                  <a:pos x="23" y="427"/>
                </a:cxn>
                <a:cxn ang="0">
                  <a:pos x="23" y="411"/>
                </a:cxn>
                <a:cxn ang="0">
                  <a:pos x="23" y="391"/>
                </a:cxn>
                <a:cxn ang="0">
                  <a:pos x="25" y="367"/>
                </a:cxn>
                <a:cxn ang="0">
                  <a:pos x="28" y="341"/>
                </a:cxn>
                <a:cxn ang="0">
                  <a:pos x="33" y="312"/>
                </a:cxn>
                <a:cxn ang="0">
                  <a:pos x="39" y="281"/>
                </a:cxn>
                <a:cxn ang="0">
                  <a:pos x="49" y="251"/>
                </a:cxn>
                <a:cxn ang="0">
                  <a:pos x="61" y="222"/>
                </a:cxn>
                <a:cxn ang="0">
                  <a:pos x="75" y="194"/>
                </a:cxn>
                <a:cxn ang="0">
                  <a:pos x="93" y="168"/>
                </a:cxn>
                <a:cxn ang="0">
                  <a:pos x="116" y="145"/>
                </a:cxn>
                <a:cxn ang="0">
                  <a:pos x="141" y="127"/>
                </a:cxn>
                <a:cxn ang="0">
                  <a:pos x="173" y="114"/>
                </a:cxn>
                <a:cxn ang="0">
                  <a:pos x="208" y="106"/>
                </a:cxn>
                <a:cxn ang="0">
                  <a:pos x="210" y="104"/>
                </a:cxn>
                <a:cxn ang="0">
                  <a:pos x="217" y="100"/>
                </a:cxn>
                <a:cxn ang="0">
                  <a:pos x="227" y="92"/>
                </a:cxn>
                <a:cxn ang="0">
                  <a:pos x="245" y="82"/>
                </a:cxn>
                <a:cxn ang="0">
                  <a:pos x="267" y="69"/>
                </a:cxn>
                <a:cxn ang="0">
                  <a:pos x="296" y="54"/>
                </a:cxn>
                <a:cxn ang="0">
                  <a:pos x="332" y="36"/>
                </a:cxn>
                <a:cxn ang="0">
                  <a:pos x="375" y="17"/>
                </a:cxn>
                <a:cxn ang="0">
                  <a:pos x="373" y="16"/>
                </a:cxn>
                <a:cxn ang="0">
                  <a:pos x="366" y="15"/>
                </a:cxn>
                <a:cxn ang="0">
                  <a:pos x="357" y="13"/>
                </a:cxn>
                <a:cxn ang="0">
                  <a:pos x="343" y="10"/>
                </a:cxn>
                <a:cxn ang="0">
                  <a:pos x="326" y="7"/>
                </a:cxn>
                <a:cxn ang="0">
                  <a:pos x="307" y="5"/>
                </a:cxn>
                <a:cxn ang="0">
                  <a:pos x="285" y="3"/>
                </a:cxn>
                <a:cxn ang="0">
                  <a:pos x="261" y="1"/>
                </a:cxn>
                <a:cxn ang="0">
                  <a:pos x="235" y="0"/>
                </a:cxn>
                <a:cxn ang="0">
                  <a:pos x="208" y="1"/>
                </a:cxn>
                <a:cxn ang="0">
                  <a:pos x="180" y="2"/>
                </a:cxn>
                <a:cxn ang="0">
                  <a:pos x="151" y="5"/>
                </a:cxn>
                <a:cxn ang="0">
                  <a:pos x="122" y="10"/>
                </a:cxn>
                <a:cxn ang="0">
                  <a:pos x="92" y="18"/>
                </a:cxn>
                <a:cxn ang="0">
                  <a:pos x="63" y="28"/>
                </a:cxn>
                <a:cxn ang="0">
                  <a:pos x="35" y="41"/>
                </a:cxn>
              </a:cxnLst>
              <a:rect l="0" t="0" r="r" b="b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7" name="Freeform 193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5" y="44"/>
                </a:cxn>
                <a:cxn ang="0">
                  <a:pos x="11" y="37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8"/>
                </a:cxn>
                <a:cxn ang="0">
                  <a:pos x="54" y="12"/>
                </a:cxn>
                <a:cxn ang="0">
                  <a:pos x="72" y="6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7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6"/>
                </a:cxn>
                <a:cxn ang="0">
                  <a:pos x="289" y="44"/>
                </a:cxn>
                <a:cxn ang="0">
                  <a:pos x="277" y="41"/>
                </a:cxn>
                <a:cxn ang="0">
                  <a:pos x="262" y="36"/>
                </a:cxn>
                <a:cxn ang="0">
                  <a:pos x="244" y="32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1"/>
                </a:cxn>
                <a:cxn ang="0">
                  <a:pos x="101" y="23"/>
                </a:cxn>
                <a:cxn ang="0">
                  <a:pos x="77" y="29"/>
                </a:cxn>
                <a:cxn ang="0">
                  <a:pos x="55" y="37"/>
                </a:cxn>
                <a:cxn ang="0">
                  <a:pos x="33" y="48"/>
                </a:cxn>
                <a:cxn ang="0">
                  <a:pos x="15" y="63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8" name="Freeform 194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2"/>
                </a:cxn>
                <a:cxn ang="0">
                  <a:pos x="2" y="49"/>
                </a:cxn>
                <a:cxn ang="0">
                  <a:pos x="5" y="44"/>
                </a:cxn>
                <a:cxn ang="0">
                  <a:pos x="11" y="38"/>
                </a:cxn>
                <a:cxn ang="0">
                  <a:pos x="18" y="31"/>
                </a:cxn>
                <a:cxn ang="0">
                  <a:pos x="27" y="25"/>
                </a:cxn>
                <a:cxn ang="0">
                  <a:pos x="39" y="17"/>
                </a:cxn>
                <a:cxn ang="0">
                  <a:pos x="54" y="12"/>
                </a:cxn>
                <a:cxn ang="0">
                  <a:pos x="72" y="7"/>
                </a:cxn>
                <a:cxn ang="0">
                  <a:pos x="92" y="2"/>
                </a:cxn>
                <a:cxn ang="0">
                  <a:pos x="118" y="0"/>
                </a:cxn>
                <a:cxn ang="0">
                  <a:pos x="146" y="0"/>
                </a:cxn>
                <a:cxn ang="0">
                  <a:pos x="180" y="2"/>
                </a:cxn>
                <a:cxn ang="0">
                  <a:pos x="216" y="8"/>
                </a:cxn>
                <a:cxn ang="0">
                  <a:pos x="258" y="16"/>
                </a:cxn>
                <a:cxn ang="0">
                  <a:pos x="305" y="29"/>
                </a:cxn>
                <a:cxn ang="0">
                  <a:pos x="299" y="47"/>
                </a:cxn>
                <a:cxn ang="0">
                  <a:pos x="297" y="45"/>
                </a:cxn>
                <a:cxn ang="0">
                  <a:pos x="289" y="43"/>
                </a:cxn>
                <a:cxn ang="0">
                  <a:pos x="277" y="40"/>
                </a:cxn>
                <a:cxn ang="0">
                  <a:pos x="262" y="36"/>
                </a:cxn>
                <a:cxn ang="0">
                  <a:pos x="244" y="33"/>
                </a:cxn>
                <a:cxn ang="0">
                  <a:pos x="224" y="28"/>
                </a:cxn>
                <a:cxn ang="0">
                  <a:pos x="201" y="25"/>
                </a:cxn>
                <a:cxn ang="0">
                  <a:pos x="176" y="22"/>
                </a:cxn>
                <a:cxn ang="0">
                  <a:pos x="152" y="21"/>
                </a:cxn>
                <a:cxn ang="0">
                  <a:pos x="126" y="22"/>
                </a:cxn>
                <a:cxn ang="0">
                  <a:pos x="101" y="24"/>
                </a:cxn>
                <a:cxn ang="0">
                  <a:pos x="77" y="29"/>
                </a:cxn>
                <a:cxn ang="0">
                  <a:pos x="55" y="38"/>
                </a:cxn>
                <a:cxn ang="0">
                  <a:pos x="33" y="49"/>
                </a:cxn>
                <a:cxn ang="0">
                  <a:pos x="15" y="64"/>
                </a:cxn>
                <a:cxn ang="0">
                  <a:pos x="0" y="83"/>
                </a:cxn>
                <a:cxn ang="0">
                  <a:pos x="0" y="53"/>
                </a:cxn>
              </a:cxnLst>
              <a:rect l="0" t="0" r="r" b="b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9" name="Freeform 195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6"/>
                </a:cxn>
                <a:cxn ang="0">
                  <a:pos x="150" y="917"/>
                </a:cxn>
                <a:cxn ang="0">
                  <a:pos x="143" y="797"/>
                </a:cxn>
                <a:cxn ang="0">
                  <a:pos x="496" y="851"/>
                </a:cxn>
                <a:cxn ang="0">
                  <a:pos x="490" y="803"/>
                </a:cxn>
                <a:cxn ang="0">
                  <a:pos x="245" y="773"/>
                </a:cxn>
                <a:cxn ang="0">
                  <a:pos x="239" y="670"/>
                </a:cxn>
                <a:cxn ang="0">
                  <a:pos x="72" y="670"/>
                </a:cxn>
                <a:cxn ang="0">
                  <a:pos x="68" y="657"/>
                </a:cxn>
                <a:cxn ang="0">
                  <a:pos x="56" y="620"/>
                </a:cxn>
                <a:cxn ang="0">
                  <a:pos x="41" y="559"/>
                </a:cxn>
                <a:cxn ang="0">
                  <a:pos x="26" y="480"/>
                </a:cxn>
                <a:cxn ang="0">
                  <a:pos x="15" y="385"/>
                </a:cxn>
                <a:cxn ang="0">
                  <a:pos x="11" y="276"/>
                </a:cxn>
                <a:cxn ang="0">
                  <a:pos x="20" y="15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0" name="Freeform 196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" y="124"/>
                </a:cxn>
                <a:cxn ang="0">
                  <a:pos x="14" y="119"/>
                </a:cxn>
                <a:cxn ang="0">
                  <a:pos x="31" y="114"/>
                </a:cxn>
                <a:cxn ang="0">
                  <a:pos x="53" y="106"/>
                </a:cxn>
                <a:cxn ang="0">
                  <a:pos x="81" y="98"/>
                </a:cxn>
                <a:cxn ang="0">
                  <a:pos x="113" y="89"/>
                </a:cxn>
                <a:cxn ang="0">
                  <a:pos x="151" y="81"/>
                </a:cxn>
                <a:cxn ang="0">
                  <a:pos x="192" y="73"/>
                </a:cxn>
                <a:cxn ang="0">
                  <a:pos x="237" y="65"/>
                </a:cxn>
                <a:cxn ang="0">
                  <a:pos x="286" y="60"/>
                </a:cxn>
                <a:cxn ang="0">
                  <a:pos x="337" y="56"/>
                </a:cxn>
                <a:cxn ang="0">
                  <a:pos x="390" y="55"/>
                </a:cxn>
                <a:cxn ang="0">
                  <a:pos x="446" y="56"/>
                </a:cxn>
                <a:cxn ang="0">
                  <a:pos x="503" y="61"/>
                </a:cxn>
                <a:cxn ang="0">
                  <a:pos x="561" y="70"/>
                </a:cxn>
                <a:cxn ang="0">
                  <a:pos x="620" y="83"/>
                </a:cxn>
                <a:cxn ang="0">
                  <a:pos x="638" y="0"/>
                </a:cxn>
                <a:cxn ang="0">
                  <a:pos x="634" y="0"/>
                </a:cxn>
                <a:cxn ang="0">
                  <a:pos x="620" y="0"/>
                </a:cxn>
                <a:cxn ang="0">
                  <a:pos x="599" y="0"/>
                </a:cxn>
                <a:cxn ang="0">
                  <a:pos x="571" y="1"/>
                </a:cxn>
                <a:cxn ang="0">
                  <a:pos x="536" y="2"/>
                </a:cxn>
                <a:cxn ang="0">
                  <a:pos x="496" y="3"/>
                </a:cxn>
                <a:cxn ang="0">
                  <a:pos x="452" y="6"/>
                </a:cxn>
                <a:cxn ang="0">
                  <a:pos x="405" y="8"/>
                </a:cxn>
                <a:cxn ang="0">
                  <a:pos x="354" y="13"/>
                </a:cxn>
                <a:cxn ang="0">
                  <a:pos x="302" y="17"/>
                </a:cxn>
                <a:cxn ang="0">
                  <a:pos x="249" y="22"/>
                </a:cxn>
                <a:cxn ang="0">
                  <a:pos x="196" y="30"/>
                </a:cxn>
                <a:cxn ang="0">
                  <a:pos x="144" y="37"/>
                </a:cxn>
                <a:cxn ang="0">
                  <a:pos x="93" y="47"/>
                </a:cxn>
                <a:cxn ang="0">
                  <a:pos x="45" y="58"/>
                </a:cxn>
                <a:cxn ang="0">
                  <a:pos x="0" y="71"/>
                </a:cxn>
                <a:cxn ang="0">
                  <a:pos x="0" y="125"/>
                </a:cxn>
              </a:cxnLst>
              <a:rect l="0" t="0" r="r" b="b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1" name="Freeform 197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/>
              <a:ahLst/>
              <a:cxnLst>
                <a:cxn ang="0">
                  <a:pos x="454" y="344"/>
                </a:cxn>
                <a:cxn ang="0">
                  <a:pos x="456" y="343"/>
                </a:cxn>
                <a:cxn ang="0">
                  <a:pos x="463" y="341"/>
                </a:cxn>
                <a:cxn ang="0">
                  <a:pos x="472" y="337"/>
                </a:cxn>
                <a:cxn ang="0">
                  <a:pos x="485" y="332"/>
                </a:cxn>
                <a:cxn ang="0">
                  <a:pos x="501" y="325"/>
                </a:cxn>
                <a:cxn ang="0">
                  <a:pos x="518" y="317"/>
                </a:cxn>
                <a:cxn ang="0">
                  <a:pos x="538" y="308"/>
                </a:cxn>
                <a:cxn ang="0">
                  <a:pos x="558" y="298"/>
                </a:cxn>
                <a:cxn ang="0">
                  <a:pos x="580" y="287"/>
                </a:cxn>
                <a:cxn ang="0">
                  <a:pos x="600" y="274"/>
                </a:cxn>
                <a:cxn ang="0">
                  <a:pos x="621" y="262"/>
                </a:cxn>
                <a:cxn ang="0">
                  <a:pos x="640" y="248"/>
                </a:cxn>
                <a:cxn ang="0">
                  <a:pos x="658" y="234"/>
                </a:cxn>
                <a:cxn ang="0">
                  <a:pos x="674" y="219"/>
                </a:cxn>
                <a:cxn ang="0">
                  <a:pos x="688" y="204"/>
                </a:cxn>
                <a:cxn ang="0">
                  <a:pos x="699" y="189"/>
                </a:cxn>
                <a:cxn ang="0">
                  <a:pos x="0" y="18"/>
                </a:cxn>
                <a:cxn ang="0">
                  <a:pos x="54" y="0"/>
                </a:cxn>
                <a:cxn ang="0">
                  <a:pos x="1075" y="251"/>
                </a:cxn>
                <a:cxn ang="0">
                  <a:pos x="1033" y="274"/>
                </a:cxn>
                <a:cxn ang="0">
                  <a:pos x="738" y="199"/>
                </a:cxn>
                <a:cxn ang="0">
                  <a:pos x="737" y="200"/>
                </a:cxn>
                <a:cxn ang="0">
                  <a:pos x="735" y="203"/>
                </a:cxn>
                <a:cxn ang="0">
                  <a:pos x="730" y="207"/>
                </a:cxn>
                <a:cxn ang="0">
                  <a:pos x="724" y="214"/>
                </a:cxn>
                <a:cxn ang="0">
                  <a:pos x="716" y="222"/>
                </a:cxn>
                <a:cxn ang="0">
                  <a:pos x="706" y="231"/>
                </a:cxn>
                <a:cxn ang="0">
                  <a:pos x="694" y="242"/>
                </a:cxn>
                <a:cxn ang="0">
                  <a:pos x="679" y="253"/>
                </a:cxn>
                <a:cxn ang="0">
                  <a:pos x="662" y="265"/>
                </a:cxn>
                <a:cxn ang="0">
                  <a:pos x="643" y="278"/>
                </a:cxn>
                <a:cxn ang="0">
                  <a:pos x="621" y="291"/>
                </a:cxn>
                <a:cxn ang="0">
                  <a:pos x="597" y="303"/>
                </a:cxn>
                <a:cxn ang="0">
                  <a:pos x="570" y="317"/>
                </a:cxn>
                <a:cxn ang="0">
                  <a:pos x="540" y="330"/>
                </a:cxn>
                <a:cxn ang="0">
                  <a:pos x="508" y="343"/>
                </a:cxn>
                <a:cxn ang="0">
                  <a:pos x="472" y="356"/>
                </a:cxn>
                <a:cxn ang="0">
                  <a:pos x="454" y="344"/>
                </a:cxn>
              </a:cxnLst>
              <a:rect l="0" t="0" r="r" b="b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2" name="Freeform 198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1" y="319"/>
                </a:cxn>
                <a:cxn ang="0">
                  <a:pos x="1095" y="319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3" name="Freeform 199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58" y="285"/>
                </a:cxn>
                <a:cxn ang="0">
                  <a:pos x="1082" y="284"/>
                </a:cxn>
                <a:cxn ang="0">
                  <a:pos x="33" y="0"/>
                </a:cxn>
                <a:cxn ang="0">
                  <a:pos x="0" y="1"/>
                </a:cxn>
              </a:cxnLst>
              <a:rect l="0" t="0" r="r" b="b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4" name="Freeform 200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15"/>
                </a:cxn>
                <a:cxn ang="0">
                  <a:pos x="1087" y="308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01"/>
          <p:cNvGrpSpPr>
            <a:grpSpLocks/>
          </p:cNvGrpSpPr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206026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7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8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9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30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31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033" name="Text Box 209"/>
          <p:cNvSpPr txBox="1">
            <a:spLocks noChangeArrowheads="1"/>
          </p:cNvSpPr>
          <p:nvPr/>
        </p:nvSpPr>
        <p:spPr bwMode="auto">
          <a:xfrm>
            <a:off x="7507288" y="1433513"/>
            <a:ext cx="209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06034" name="Line 210"/>
          <p:cNvSpPr>
            <a:spLocks noChangeShapeType="1"/>
          </p:cNvSpPr>
          <p:nvPr/>
        </p:nvSpPr>
        <p:spPr bwMode="auto">
          <a:xfrm>
            <a:off x="7667625" y="1614488"/>
            <a:ext cx="87313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12"/>
          <p:cNvGrpSpPr>
            <a:grpSpLocks/>
          </p:cNvGrpSpPr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206037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8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9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0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6041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06042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206044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45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46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206048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49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50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206052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3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4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5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6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7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8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059" name="Line 235"/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236"/>
          <p:cNvGrpSpPr>
            <a:grpSpLocks/>
          </p:cNvGrpSpPr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206061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62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065" name="Oval 241"/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66" name="Line 242"/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67" name="Line 243"/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68" name="Rectangle 244"/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069" name="Rectangle 245"/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070" name="Oval 246"/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206072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3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4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51"/>
          <p:cNvGrpSpPr>
            <a:grpSpLocks/>
          </p:cNvGrpSpPr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206076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7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8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255"/>
          <p:cNvGrpSpPr>
            <a:grpSpLocks/>
          </p:cNvGrpSpPr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206080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1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2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3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4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5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86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087" name="Line 263"/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88" name="Line 264"/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89" name="Freeform 265"/>
          <p:cNvSpPr>
            <a:spLocks/>
          </p:cNvSpPr>
          <p:nvPr/>
        </p:nvSpPr>
        <p:spPr bwMode="auto">
          <a:xfrm>
            <a:off x="6148388" y="1658938"/>
            <a:ext cx="1443037" cy="149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"/>
              </a:cxn>
              <a:cxn ang="0">
                <a:pos x="1230" y="1350"/>
              </a:cxn>
              <a:cxn ang="0">
                <a:pos x="495" y="2040"/>
              </a:cxn>
              <a:cxn ang="0">
                <a:pos x="4515" y="2115"/>
              </a:cxn>
              <a:cxn ang="0">
                <a:pos x="2220" y="4500"/>
              </a:cxn>
              <a:cxn ang="0">
                <a:pos x="5205" y="4500"/>
              </a:cxn>
              <a:cxn ang="0">
                <a:pos x="5205" y="340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090" name="Oval 266"/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91" name="Line 267"/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92" name="Line 268"/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93" name="Rectangle 269"/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094" name="Rectangle 270"/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095" name="Oval 271"/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72"/>
          <p:cNvGrpSpPr>
            <a:grpSpLocks/>
          </p:cNvGrpSpPr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206097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8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9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76"/>
          <p:cNvGrpSpPr>
            <a:grpSpLocks/>
          </p:cNvGrpSpPr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206101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2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3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80"/>
          <p:cNvGrpSpPr>
            <a:grpSpLocks/>
          </p:cNvGrpSpPr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206105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06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07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08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09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10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11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112" name="Oval 288"/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13" name="Line 289"/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14" name="Line 290"/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15" name="Rectangle 291"/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116" name="Rectangle 292"/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06117" name="Oval 293"/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94"/>
          <p:cNvGrpSpPr>
            <a:grpSpLocks/>
          </p:cNvGrpSpPr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206119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20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21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98"/>
          <p:cNvGrpSpPr>
            <a:grpSpLocks/>
          </p:cNvGrpSpPr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206123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24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25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126" name="Line 302"/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303"/>
          <p:cNvGrpSpPr>
            <a:grpSpLocks/>
          </p:cNvGrpSpPr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206128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29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0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1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2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3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34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135" name="Freeform 311"/>
          <p:cNvSpPr>
            <a:spLocks/>
          </p:cNvSpPr>
          <p:nvPr/>
        </p:nvSpPr>
        <p:spPr bwMode="auto">
          <a:xfrm>
            <a:off x="5432425" y="1679575"/>
            <a:ext cx="2212975" cy="1530350"/>
          </a:xfrm>
          <a:custGeom>
            <a:avLst/>
            <a:gdLst/>
            <a:ahLst/>
            <a:cxnLst>
              <a:cxn ang="0">
                <a:pos x="7965" y="3420"/>
              </a:cxn>
              <a:cxn ang="0">
                <a:pos x="7980" y="4620"/>
              </a:cxn>
              <a:cxn ang="0">
                <a:pos x="0" y="4605"/>
              </a:cxn>
              <a:cxn ang="0">
                <a:pos x="3315" y="1485"/>
              </a:cxn>
              <a:cxn ang="0">
                <a:pos x="2355" y="1455"/>
              </a:cxn>
              <a:cxn ang="0">
                <a:pos x="2355" y="0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136" name="Freeform 312"/>
          <p:cNvSpPr>
            <a:spLocks/>
          </p:cNvSpPr>
          <p:nvPr/>
        </p:nvSpPr>
        <p:spPr bwMode="auto">
          <a:xfrm>
            <a:off x="5257800" y="1728788"/>
            <a:ext cx="2508250" cy="1504950"/>
          </a:xfrm>
          <a:custGeom>
            <a:avLst/>
            <a:gdLst/>
            <a:ahLst/>
            <a:cxnLst>
              <a:cxn ang="0">
                <a:pos x="0" y="2880"/>
              </a:cxn>
              <a:cxn ang="0">
                <a:pos x="0" y="4530"/>
              </a:cxn>
              <a:cxn ang="0">
                <a:pos x="885" y="4545"/>
              </a:cxn>
              <a:cxn ang="0">
                <a:pos x="3510" y="2010"/>
              </a:cxn>
              <a:cxn ang="0">
                <a:pos x="7140" y="2055"/>
              </a:cxn>
              <a:cxn ang="0">
                <a:pos x="8145" y="1020"/>
              </a:cxn>
              <a:cxn ang="0">
                <a:pos x="9045" y="1020"/>
              </a:cxn>
              <a:cxn ang="0">
                <a:pos x="9015" y="0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137" name="Freeform 313"/>
          <p:cNvSpPr>
            <a:spLocks/>
          </p:cNvSpPr>
          <p:nvPr/>
        </p:nvSpPr>
        <p:spPr bwMode="auto">
          <a:xfrm>
            <a:off x="5311775" y="1754188"/>
            <a:ext cx="2530475" cy="1390650"/>
          </a:xfrm>
          <a:custGeom>
            <a:avLst/>
            <a:gdLst/>
            <a:ahLst/>
            <a:cxnLst>
              <a:cxn ang="0">
                <a:pos x="0" y="2821"/>
              </a:cxn>
              <a:cxn ang="0">
                <a:pos x="0" y="4201"/>
              </a:cxn>
              <a:cxn ang="0">
                <a:pos x="4890" y="4201"/>
              </a:cxn>
              <a:cxn ang="0">
                <a:pos x="8055" y="1051"/>
              </a:cxn>
              <a:cxn ang="0">
                <a:pos x="9120" y="1080"/>
              </a:cxn>
              <a:cxn ang="0">
                <a:pos x="9105" y="0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314"/>
          <p:cNvGrpSpPr>
            <a:grpSpLocks/>
          </p:cNvGrpSpPr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206139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40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317"/>
          <p:cNvGrpSpPr>
            <a:grpSpLocks/>
          </p:cNvGrpSpPr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206142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43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320"/>
          <p:cNvGrpSpPr>
            <a:grpSpLocks/>
          </p:cNvGrpSpPr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206145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46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/>
              <a:t>UDP: User Datagram Protocol </a:t>
            </a:r>
            <a:r>
              <a:rPr lang="en-US" sz="2800"/>
              <a:t>[RFC 768]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r>
              <a:rPr lang="en-US" sz="2000" dirty="0"/>
              <a:t>“no frills,” “bare bones” Internet transport protocol</a:t>
            </a:r>
          </a:p>
          <a:p>
            <a:r>
              <a:rPr lang="en-US" sz="2000" dirty="0"/>
              <a:t>“best effort” service, UDP segments may be:</a:t>
            </a:r>
          </a:p>
          <a:p>
            <a:pPr lvl="1"/>
            <a:r>
              <a:rPr lang="en-US" sz="2000" dirty="0"/>
              <a:t>lost</a:t>
            </a:r>
          </a:p>
          <a:p>
            <a:pPr lvl="1"/>
            <a:r>
              <a:rPr lang="en-US" sz="2000" dirty="0"/>
              <a:t>delivered out of order to app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connectionless:</a:t>
            </a:r>
            <a:endParaRPr lang="en-US" sz="2400" dirty="0"/>
          </a:p>
          <a:p>
            <a:pPr lvl="1"/>
            <a:r>
              <a:rPr lang="en-US" sz="2000" dirty="0"/>
              <a:t>no handshaking between UDP sender, receiver</a:t>
            </a:r>
          </a:p>
          <a:p>
            <a:pPr lvl="1"/>
            <a:r>
              <a:rPr lang="en-US" sz="2000" dirty="0"/>
              <a:t>each UDP segment handled independently of others</a:t>
            </a:r>
          </a:p>
          <a:p>
            <a:endParaRPr lang="en-US" sz="2400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91050" y="1752600"/>
            <a:ext cx="3810000" cy="3819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Why is there a UDP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pPr>
              <a:buFont typeface="ZapfDingbats" pitchFamily="82" charset="2"/>
              <a:buNone/>
            </a:pPr>
            <a:endParaRPr lang="en-US" sz="2400" dirty="0"/>
          </a:p>
          <a:p>
            <a:r>
              <a:rPr lang="en-US" sz="2000" dirty="0" smtClean="0"/>
              <a:t>Finer application control over data</a:t>
            </a:r>
            <a:endParaRPr lang="en-US" sz="2000" dirty="0"/>
          </a:p>
          <a:p>
            <a:r>
              <a:rPr lang="en-US" sz="2000" dirty="0" smtClean="0"/>
              <a:t>No connection establishment</a:t>
            </a:r>
            <a:endParaRPr lang="en-US" sz="2000" dirty="0"/>
          </a:p>
          <a:p>
            <a:r>
              <a:rPr lang="en-US" sz="2000" dirty="0" smtClean="0"/>
              <a:t>No connection state</a:t>
            </a:r>
            <a:endParaRPr lang="en-US" sz="2000" dirty="0"/>
          </a:p>
          <a:p>
            <a:r>
              <a:rPr lang="en-US" sz="2000" dirty="0" smtClean="0"/>
              <a:t>Smaller packet overhead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591050" y="1638300"/>
            <a:ext cx="4048125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200" dirty="0"/>
              <a:t>Approaches towards congestion control</a:t>
            </a:r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152650"/>
            <a:ext cx="3781425" cy="3810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nd-end </a:t>
            </a:r>
            <a:r>
              <a:rPr lang="en-US" sz="2400" dirty="0">
                <a:solidFill>
                  <a:srgbClr val="FF0000"/>
                </a:solidFill>
              </a:rPr>
              <a:t>congestion control:</a:t>
            </a:r>
            <a:endParaRPr lang="en-US" sz="2400" dirty="0"/>
          </a:p>
          <a:p>
            <a:r>
              <a:rPr lang="en-US" sz="2000" dirty="0"/>
              <a:t>N</a:t>
            </a:r>
            <a:r>
              <a:rPr lang="en-US" sz="2000" dirty="0" smtClean="0"/>
              <a:t>o </a:t>
            </a:r>
            <a:r>
              <a:rPr lang="en-US" sz="2000" dirty="0"/>
              <a:t>explicit feedback from network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ongestion </a:t>
            </a:r>
            <a:r>
              <a:rPr lang="en-US" sz="2000" dirty="0"/>
              <a:t>inferred from end-system observed loss, delay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pproach </a:t>
            </a:r>
            <a:r>
              <a:rPr lang="en-US" sz="2000" dirty="0"/>
              <a:t>taken by TCP</a:t>
            </a:r>
            <a:endParaRPr lang="en-US" sz="2400" dirty="0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4850" y="2133600"/>
            <a:ext cx="3810000" cy="39052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etwork-assisted </a:t>
            </a:r>
            <a:r>
              <a:rPr lang="en-US" sz="2400" dirty="0">
                <a:solidFill>
                  <a:srgbClr val="FF0000"/>
                </a:solidFill>
              </a:rPr>
              <a:t>congestion control:</a:t>
            </a:r>
            <a:endParaRPr lang="en-US" sz="2400" dirty="0"/>
          </a:p>
          <a:p>
            <a:r>
              <a:rPr lang="en-US" sz="2000" dirty="0"/>
              <a:t>R</a:t>
            </a:r>
            <a:r>
              <a:rPr lang="en-US" sz="2000" dirty="0" smtClean="0"/>
              <a:t>outers </a:t>
            </a:r>
            <a:r>
              <a:rPr lang="en-US" sz="2000" dirty="0"/>
              <a:t>provide feedback to end systems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ingle </a:t>
            </a:r>
            <a:r>
              <a:rPr lang="en-US" sz="2000" dirty="0"/>
              <a:t>bit indicating congestion (SNA, </a:t>
            </a:r>
            <a:r>
              <a:rPr lang="en-US" sz="2000" dirty="0" err="1"/>
              <a:t>DECbit</a:t>
            </a:r>
            <a:r>
              <a:rPr lang="en-US" sz="2000" dirty="0"/>
              <a:t>, TCP/IP ECN, ATM)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xplicit </a:t>
            </a:r>
            <a:r>
              <a:rPr lang="en-US" sz="2000" dirty="0"/>
              <a:t>rate sender should send at</a:t>
            </a:r>
            <a:endParaRPr lang="en-US" sz="1800" dirty="0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914400" y="1381125"/>
            <a:ext cx="7105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Broadly:</a:t>
            </a:r>
            <a:endParaRPr lang="en-US" sz="24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assisted congestion control</a:t>
            </a:r>
            <a:endParaRPr lang="en-IN" dirty="0"/>
          </a:p>
        </p:txBody>
      </p:sp>
      <p:pic>
        <p:nvPicPr>
          <p:cNvPr id="266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543800" cy="45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0436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3 outline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3.1 Transport-layer services</a:t>
            </a:r>
          </a:p>
          <a:p>
            <a:r>
              <a:rPr lang="en-US" sz="2400"/>
              <a:t>3.2 Multiplexing and demultiplexing</a:t>
            </a:r>
          </a:p>
          <a:p>
            <a:r>
              <a:rPr lang="en-US" sz="2400"/>
              <a:t>3.3 Connectionless transport: UDP</a:t>
            </a:r>
          </a:p>
          <a:p>
            <a:r>
              <a:rPr lang="en-US" sz="2400"/>
              <a:t>3.4 Principles of reliable data transfer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sz="2400"/>
              <a:t>3.5 Connection-oriented transport: TCP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segment structure</a:t>
            </a:r>
          </a:p>
          <a:p>
            <a:pPr lvl="1"/>
            <a:r>
              <a:rPr lang="en-US" sz="2000"/>
              <a:t>reliable data transfer</a:t>
            </a:r>
          </a:p>
          <a:p>
            <a:pPr lvl="1"/>
            <a:r>
              <a:rPr lang="en-US" sz="2000"/>
              <a:t>flow control</a:t>
            </a:r>
          </a:p>
          <a:p>
            <a:pPr lvl="1"/>
            <a:r>
              <a:rPr lang="en-US" sz="2000"/>
              <a:t>connection management</a:t>
            </a:r>
          </a:p>
          <a:p>
            <a:r>
              <a:rPr lang="en-US" sz="2400"/>
              <a:t>3.6 Principles of congestion control</a:t>
            </a:r>
          </a:p>
          <a:p>
            <a:r>
              <a:rPr lang="en-US" sz="2400">
                <a:solidFill>
                  <a:srgbClr val="FF0000"/>
                </a:solidFill>
              </a:rPr>
              <a:t>3.7 TCP congestion control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dirty="0"/>
              <a:t>TCP </a:t>
            </a:r>
            <a:r>
              <a:rPr lang="en-US" dirty="0" smtClean="0"/>
              <a:t>Congestion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r>
              <a:rPr lang="en-US" dirty="0"/>
              <a:t>:</a:t>
            </a:r>
            <a:endParaRPr lang="en-US" sz="3200" dirty="0"/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457200" y="13716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i="1" dirty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oal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:  </a:t>
            </a:r>
            <a:r>
              <a:rPr lang="en-US" sz="2400" dirty="0">
                <a:latin typeface="+mn-lt"/>
              </a:rPr>
              <a:t>TCP sender should transmit as fast as possible, but without congesting network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u="sng" dirty="0">
                <a:solidFill>
                  <a:srgbClr val="FF0000"/>
                </a:solidFill>
                <a:latin typeface="+mn-lt"/>
              </a:rPr>
              <a:t>Q:</a:t>
            </a:r>
            <a:r>
              <a:rPr lang="en-US" sz="2000" dirty="0">
                <a:latin typeface="+mn-lt"/>
              </a:rPr>
              <a:t> how to find rate </a:t>
            </a:r>
            <a:r>
              <a:rPr lang="en-US" sz="2000" i="1" dirty="0">
                <a:latin typeface="+mn-lt"/>
              </a:rPr>
              <a:t>just</a:t>
            </a:r>
            <a:r>
              <a:rPr lang="en-US" sz="2000" dirty="0">
                <a:latin typeface="+mn-lt"/>
              </a:rPr>
              <a:t> below congestion </a:t>
            </a:r>
            <a:r>
              <a:rPr lang="en-US" sz="2000" dirty="0" smtClean="0">
                <a:latin typeface="+mn-lt"/>
              </a:rPr>
              <a:t>level?</a:t>
            </a:r>
            <a:endParaRPr lang="en-US" sz="200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D</a:t>
            </a:r>
            <a:r>
              <a:rPr lang="en-US" sz="2400" dirty="0" smtClean="0">
                <a:latin typeface="+mn-lt"/>
              </a:rPr>
              <a:t>ecentralized</a:t>
            </a:r>
            <a:r>
              <a:rPr lang="en-US" sz="2400" dirty="0">
                <a:latin typeface="+mn-lt"/>
              </a:rPr>
              <a:t>: each TCP sender sets its own rate, based on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implicit</a:t>
            </a:r>
            <a:r>
              <a:rPr lang="en-US" sz="2400" dirty="0">
                <a:latin typeface="+mn-lt"/>
              </a:rPr>
              <a:t> feedback: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400" i="1" dirty="0">
                <a:solidFill>
                  <a:srgbClr val="FF0000"/>
                </a:solidFill>
                <a:latin typeface="+mn-lt"/>
              </a:rPr>
              <a:t>ACK:</a:t>
            </a:r>
            <a:r>
              <a:rPr lang="en-US" sz="2400" dirty="0">
                <a:latin typeface="+mn-lt"/>
              </a:rPr>
              <a:t> segment received (a good thing!), network not congested, so increase sending rate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400" i="1" dirty="0">
                <a:solidFill>
                  <a:srgbClr val="FF0000"/>
                </a:solidFill>
                <a:latin typeface="+mn-lt"/>
              </a:rPr>
              <a:t>lost segment:</a:t>
            </a:r>
            <a:r>
              <a:rPr lang="en-US" sz="2400" dirty="0">
                <a:latin typeface="+mn-lt"/>
              </a:rPr>
              <a:t> assume loss due to congested network, so decrease sending rate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None/>
            </a:pP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58200" cy="1143000"/>
          </a:xfrm>
        </p:spPr>
        <p:txBody>
          <a:bodyPr/>
          <a:lstStyle/>
          <a:p>
            <a:r>
              <a:rPr lang="en-US" sz="3200" dirty="0"/>
              <a:t>TCP </a:t>
            </a:r>
            <a:r>
              <a:rPr lang="en-US" sz="3200" dirty="0" smtClean="0"/>
              <a:t>Congestion </a:t>
            </a:r>
            <a:r>
              <a:rPr lang="en-US" sz="3200" dirty="0"/>
              <a:t>C</a:t>
            </a:r>
            <a:r>
              <a:rPr lang="en-US" sz="3200" dirty="0" smtClean="0"/>
              <a:t>ontrol</a:t>
            </a:r>
            <a:r>
              <a:rPr lang="en-US" sz="3200" dirty="0"/>
              <a:t>: </a:t>
            </a:r>
            <a:r>
              <a:rPr lang="en-US" sz="3200" dirty="0" smtClean="0"/>
              <a:t>Bandwidth </a:t>
            </a:r>
            <a:r>
              <a:rPr lang="en-US" sz="3200" dirty="0"/>
              <a:t>P</a:t>
            </a:r>
            <a:r>
              <a:rPr lang="en-US" sz="3200" dirty="0" smtClean="0"/>
              <a:t>robing</a:t>
            </a:r>
            <a:endParaRPr lang="en-US" sz="3200" dirty="0"/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“Probing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for bandwidth”: </a:t>
            </a:r>
            <a:r>
              <a:rPr lang="en-US" sz="2400" dirty="0">
                <a:latin typeface="+mn-lt"/>
              </a:rPr>
              <a:t>increase transmission rate on receipt of ACK, until eventually loss occurs, then decrease transmission rate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dirty="0">
                <a:latin typeface="+mn-lt"/>
              </a:rPr>
              <a:t>continue to increase on ACK, decrease on loss (since available bandwidth is changing, depending on other connections in network) </a:t>
            </a:r>
            <a:endParaRPr lang="en-US" sz="2400" dirty="0"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347140" name="Line 4"/>
          <p:cNvSpPr>
            <a:spLocks noChangeShapeType="1"/>
          </p:cNvSpPr>
          <p:nvPr/>
        </p:nvSpPr>
        <p:spPr bwMode="auto">
          <a:xfrm flipH="1">
            <a:off x="2659063" y="3571875"/>
            <a:ext cx="9525" cy="2200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2649538" y="5761038"/>
            <a:ext cx="410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 flipV="1">
            <a:off x="2668588" y="4327525"/>
            <a:ext cx="671512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678113" y="3427413"/>
            <a:ext cx="1968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ACKs being received, </a:t>
            </a:r>
          </a:p>
          <a:p>
            <a:pPr algn="l"/>
            <a:r>
              <a:rPr lang="en-US" sz="1400"/>
              <a:t>so increase rate</a:t>
            </a:r>
          </a:p>
        </p:txBody>
      </p:sp>
      <p:sp>
        <p:nvSpPr>
          <p:cNvPr id="347145" name="Line 9"/>
          <p:cNvSpPr>
            <a:spLocks noChangeShapeType="1"/>
          </p:cNvSpPr>
          <p:nvPr/>
        </p:nvSpPr>
        <p:spPr bwMode="auto">
          <a:xfrm>
            <a:off x="3335338" y="4332288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7" name="Line 11"/>
          <p:cNvSpPr>
            <a:spLocks noChangeShapeType="1"/>
          </p:cNvSpPr>
          <p:nvPr/>
        </p:nvSpPr>
        <p:spPr bwMode="auto">
          <a:xfrm flipV="1">
            <a:off x="3344863" y="4718050"/>
            <a:ext cx="352425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 flipH="1">
            <a:off x="3687763" y="4727575"/>
            <a:ext cx="4762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5106988" y="4017963"/>
            <a:ext cx="0" cy="871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 flipV="1">
            <a:off x="3687763" y="4017963"/>
            <a:ext cx="142875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1" name="Line 15"/>
          <p:cNvSpPr>
            <a:spLocks noChangeShapeType="1"/>
          </p:cNvSpPr>
          <p:nvPr/>
        </p:nvSpPr>
        <p:spPr bwMode="auto">
          <a:xfrm flipH="1">
            <a:off x="5859463" y="4222750"/>
            <a:ext cx="14287" cy="876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 flipV="1">
            <a:off x="5097463" y="4227513"/>
            <a:ext cx="785812" cy="666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3" name="Line 17"/>
          <p:cNvSpPr>
            <a:spLocks noChangeShapeType="1"/>
          </p:cNvSpPr>
          <p:nvPr/>
        </p:nvSpPr>
        <p:spPr bwMode="auto">
          <a:xfrm flipH="1">
            <a:off x="3049588" y="3913188"/>
            <a:ext cx="4762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>
            <a:off x="3521075" y="3927475"/>
            <a:ext cx="4763" cy="8239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5" name="Line 19"/>
          <p:cNvSpPr>
            <a:spLocks noChangeShapeType="1"/>
          </p:cNvSpPr>
          <p:nvPr/>
        </p:nvSpPr>
        <p:spPr bwMode="auto">
          <a:xfrm>
            <a:off x="4044950" y="3913188"/>
            <a:ext cx="4763" cy="900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3160713" y="4189413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3522663" y="4570413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4951413" y="3870325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5718175" y="407035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945188" y="3536950"/>
            <a:ext cx="2201862" cy="309563"/>
            <a:chOff x="3745" y="2228"/>
            <a:chExt cx="1387" cy="195"/>
          </a:xfrm>
        </p:grpSpPr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3745" y="2231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7161" name="Text Box 25"/>
            <p:cNvSpPr txBox="1">
              <a:spLocks noChangeArrowheads="1"/>
            </p:cNvSpPr>
            <p:nvPr/>
          </p:nvSpPr>
          <p:spPr bwMode="auto">
            <a:xfrm>
              <a:off x="3874" y="2228"/>
              <a:ext cx="12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loss, so decrease rate</a:t>
              </a:r>
            </a:p>
          </p:txBody>
        </p:sp>
      </p:grpSp>
      <p:sp>
        <p:nvSpPr>
          <p:cNvPr id="347163" name="Text Box 27"/>
          <p:cNvSpPr txBox="1">
            <a:spLocks noChangeArrowheads="1"/>
          </p:cNvSpPr>
          <p:nvPr/>
        </p:nvSpPr>
        <p:spPr bwMode="auto">
          <a:xfrm rot="16200000">
            <a:off x="1852613" y="4598988"/>
            <a:ext cx="1212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sending rate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6076950" y="5473700"/>
            <a:ext cx="552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time</a:t>
            </a:r>
          </a:p>
        </p:txBody>
      </p:sp>
      <p:sp>
        <p:nvSpPr>
          <p:cNvPr id="347165" name="Line 29"/>
          <p:cNvSpPr>
            <a:spLocks noChangeShapeType="1"/>
          </p:cNvSpPr>
          <p:nvPr/>
        </p:nvSpPr>
        <p:spPr bwMode="auto">
          <a:xfrm flipV="1">
            <a:off x="5865813" y="4624388"/>
            <a:ext cx="541337" cy="465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66" name="Line 30"/>
          <p:cNvSpPr>
            <a:spLocks noChangeShapeType="1"/>
          </p:cNvSpPr>
          <p:nvPr/>
        </p:nvSpPr>
        <p:spPr bwMode="auto">
          <a:xfrm flipV="1">
            <a:off x="6411913" y="4289425"/>
            <a:ext cx="392112" cy="3270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7167" name="Rectangle 31"/>
          <p:cNvSpPr>
            <a:spLocks noChangeArrowheads="1"/>
          </p:cNvSpPr>
          <p:nvPr/>
        </p:nvSpPr>
        <p:spPr bwMode="auto">
          <a:xfrm>
            <a:off x="663575" y="5830888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Q: </a:t>
            </a:r>
            <a:r>
              <a:rPr lang="en-US" sz="2400" dirty="0">
                <a:latin typeface="+mn-lt"/>
              </a:rPr>
              <a:t>how fast to increase/decrease?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dirty="0">
                <a:latin typeface="+mn-lt"/>
              </a:rPr>
              <a:t>details to follow</a:t>
            </a:r>
            <a:endParaRPr lang="en-US" sz="2400" dirty="0">
              <a:latin typeface="+mn-lt"/>
            </a:endParaRP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7215188" y="4364038"/>
            <a:ext cx="173477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TCP’s</a:t>
            </a:r>
          </a:p>
          <a:p>
            <a:pPr algn="ctr"/>
            <a:r>
              <a:rPr lang="en-US" dirty="0">
                <a:latin typeface="+mn-lt"/>
              </a:rPr>
              <a:t>“</a:t>
            </a:r>
            <a:r>
              <a:rPr lang="en-US" dirty="0" err="1">
                <a:latin typeface="+mn-lt"/>
              </a:rPr>
              <a:t>sawtooth</a:t>
            </a:r>
            <a:r>
              <a:rPr lang="en-US" dirty="0">
                <a:latin typeface="+mn-lt"/>
              </a:rPr>
              <a:t>”</a:t>
            </a:r>
          </a:p>
          <a:p>
            <a:pPr algn="ctr"/>
            <a:r>
              <a:rPr lang="en-US" dirty="0">
                <a:latin typeface="+mn-lt"/>
              </a:rPr>
              <a:t>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3" grpId="0" animBg="1"/>
      <p:bldP spid="347144" grpId="0"/>
      <p:bldP spid="347145" grpId="0" animBg="1"/>
      <p:bldP spid="347147" grpId="0" animBg="1"/>
      <p:bldP spid="347148" grpId="0" animBg="1"/>
      <p:bldP spid="347149" grpId="0" animBg="1"/>
      <p:bldP spid="347150" grpId="0" animBg="1"/>
      <p:bldP spid="347151" grpId="0" animBg="1"/>
      <p:bldP spid="347152" grpId="0" animBg="1"/>
      <p:bldP spid="347153" grpId="0" animBg="1"/>
      <p:bldP spid="347153" grpId="1" animBg="1"/>
      <p:bldP spid="347154" grpId="0" animBg="1"/>
      <p:bldP spid="347154" grpId="1" animBg="1"/>
      <p:bldP spid="347155" grpId="0" animBg="1"/>
      <p:bldP spid="347155" grpId="1" animBg="1"/>
      <p:bldP spid="347156" grpId="0"/>
      <p:bldP spid="347156" grpId="1"/>
      <p:bldP spid="347157" grpId="0"/>
      <p:bldP spid="347157" grpId="1"/>
      <p:bldP spid="347158" grpId="0"/>
      <p:bldP spid="347158" grpId="1"/>
      <p:bldP spid="347159" grpId="0"/>
      <p:bldP spid="347159" grpId="1"/>
      <p:bldP spid="347165" grpId="0" animBg="1"/>
      <p:bldP spid="347166" grpId="0" animBg="1"/>
      <p:bldP spid="347167" grpId="0"/>
      <p:bldP spid="34716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28600"/>
            <a:ext cx="7772400" cy="1143000"/>
          </a:xfrm>
        </p:spPr>
        <p:txBody>
          <a:bodyPr/>
          <a:lstStyle/>
          <a:p>
            <a:r>
              <a:rPr lang="en-US" sz="3600"/>
              <a:t>TCP Congestion Control: details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9288" y="1214437"/>
            <a:ext cx="5953125" cy="3581400"/>
          </a:xfrm>
        </p:spPr>
        <p:txBody>
          <a:bodyPr/>
          <a:lstStyle/>
          <a:p>
            <a:r>
              <a:rPr lang="en-US" sz="2400"/>
              <a:t>sender limits rate by limiting number of unACKed bytes “in pipeline”:</a:t>
            </a:r>
          </a:p>
          <a:p>
            <a:pPr>
              <a:buFont typeface="ZapfDingbats" pitchFamily="82" charset="2"/>
              <a:buNone/>
            </a:pPr>
            <a:endParaRPr lang="en-US" sz="2000" b="1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 lvl="1"/>
            <a:r>
              <a:rPr lang="en-US" sz="2000" b="1">
                <a:latin typeface="Courier New" pitchFamily="49" charset="0"/>
                <a:sym typeface="Symbol" pitchFamily="18" charset="2"/>
              </a:rPr>
              <a:t>cwnd: </a:t>
            </a:r>
            <a:r>
              <a:rPr lang="en-US" sz="2000">
                <a:sym typeface="Symbol" pitchFamily="18" charset="2"/>
              </a:rPr>
              <a:t>differs from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rwnd</a:t>
            </a:r>
            <a:r>
              <a:rPr lang="en-US" sz="2000">
                <a:latin typeface="Courier" pitchFamily="49" charset="0"/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(how, why?)</a:t>
            </a:r>
          </a:p>
          <a:p>
            <a:pPr lvl="1"/>
            <a:r>
              <a:rPr lang="en-US" sz="2000">
                <a:sym typeface="Symbol" pitchFamily="18" charset="2"/>
              </a:rPr>
              <a:t>sender limited by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min(cwnd,rwnd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)</a:t>
            </a:r>
          </a:p>
          <a:p>
            <a:r>
              <a:rPr lang="en-US" sz="2400"/>
              <a:t>roughly,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b="1">
                <a:latin typeface="Courier New" pitchFamily="49" charset="0"/>
              </a:rPr>
              <a:t>cwnd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US" sz="2400"/>
              <a:t>is dynamic, function of perceived network congestion</a:t>
            </a:r>
          </a:p>
          <a:p>
            <a:endParaRPr lang="en-US" sz="2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23950" y="3571875"/>
            <a:ext cx="4410075" cy="762000"/>
            <a:chOff x="1104" y="3564"/>
            <a:chExt cx="2778" cy="510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362" y="3671"/>
              <a:ext cx="58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rate =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354" y="3575"/>
              <a:ext cx="50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cwnd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RTT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2956" y="3695"/>
              <a:ext cx="86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bytes/sec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971550" y="2030412"/>
            <a:ext cx="5681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LastByteSent-LastByteAcked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cwnd</a:t>
            </a:r>
            <a:endParaRPr lang="en-US" sz="2000" b="1" baseline="30000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 algn="l"/>
            <a:endParaRPr lang="en-US" dirty="0"/>
          </a:p>
        </p:txBody>
      </p:sp>
      <p:sp>
        <p:nvSpPr>
          <p:cNvPr id="267278" name="Line 14"/>
          <p:cNvSpPr>
            <a:spLocks noChangeShapeType="1"/>
          </p:cNvSpPr>
          <p:nvPr/>
        </p:nvSpPr>
        <p:spPr bwMode="auto">
          <a:xfrm>
            <a:off x="7162800" y="3065462"/>
            <a:ext cx="9525" cy="281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7280" name="Line 16"/>
          <p:cNvSpPr>
            <a:spLocks noChangeShapeType="1"/>
          </p:cNvSpPr>
          <p:nvPr/>
        </p:nvSpPr>
        <p:spPr bwMode="auto">
          <a:xfrm>
            <a:off x="8643938" y="3094037"/>
            <a:ext cx="9525" cy="265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7284" name="Text Box 20"/>
          <p:cNvSpPr txBox="1">
            <a:spLocks noChangeArrowheads="1"/>
          </p:cNvSpPr>
          <p:nvPr/>
        </p:nvSpPr>
        <p:spPr bwMode="auto">
          <a:xfrm>
            <a:off x="6383338" y="3003550"/>
            <a:ext cx="7159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>
                <a:latin typeface="Courier" pitchFamily="49" charset="0"/>
              </a:rPr>
              <a:t>cwnd</a:t>
            </a:r>
          </a:p>
          <a:p>
            <a:pPr>
              <a:lnSpc>
                <a:spcPct val="70000"/>
              </a:lnSpc>
            </a:pPr>
            <a:r>
              <a:rPr lang="en-US"/>
              <a:t>bytes</a:t>
            </a:r>
          </a:p>
        </p:txBody>
      </p:sp>
      <p:sp>
        <p:nvSpPr>
          <p:cNvPr id="267285" name="AutoShape 21"/>
          <p:cNvSpPr>
            <a:spLocks/>
          </p:cNvSpPr>
          <p:nvPr/>
        </p:nvSpPr>
        <p:spPr bwMode="auto">
          <a:xfrm>
            <a:off x="7011988" y="3359150"/>
            <a:ext cx="88900" cy="2338387"/>
          </a:xfrm>
          <a:prstGeom prst="leftBrace">
            <a:avLst>
              <a:gd name="adj1" fmla="val 2191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6397625" y="4402137"/>
            <a:ext cx="5873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/>
              <a:t>RTT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162800" y="3124200"/>
            <a:ext cx="1489075" cy="2573337"/>
            <a:chOff x="4354" y="2211"/>
            <a:chExt cx="938" cy="1621"/>
          </a:xfrm>
        </p:grpSpPr>
        <p:sp>
          <p:nvSpPr>
            <p:cNvPr id="267282" name="Freeform 18"/>
            <p:cNvSpPr>
              <a:spLocks/>
            </p:cNvSpPr>
            <p:nvPr/>
          </p:nvSpPr>
          <p:spPr bwMode="auto">
            <a:xfrm>
              <a:off x="4358" y="2211"/>
              <a:ext cx="927" cy="8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27" y="742"/>
                </a:cxn>
                <a:cxn ang="0">
                  <a:pos x="918" y="859"/>
                </a:cxn>
                <a:cxn ang="0">
                  <a:pos x="3" y="118"/>
                </a:cxn>
                <a:cxn ang="0">
                  <a:pos x="0" y="0"/>
                </a:cxn>
              </a:cxnLst>
              <a:rect l="0" t="0" r="r" b="b"/>
              <a:pathLst>
                <a:path w="927" h="859">
                  <a:moveTo>
                    <a:pt x="0" y="0"/>
                  </a:moveTo>
                  <a:lnTo>
                    <a:pt x="927" y="742"/>
                  </a:lnTo>
                  <a:lnTo>
                    <a:pt x="918" y="859"/>
                  </a:lnTo>
                  <a:lnTo>
                    <a:pt x="3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339966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83" name="Line 19"/>
            <p:cNvSpPr>
              <a:spLocks noChangeShapeType="1"/>
            </p:cNvSpPr>
            <p:nvPr/>
          </p:nvSpPr>
          <p:spPr bwMode="auto">
            <a:xfrm flipV="1">
              <a:off x="4354" y="3068"/>
              <a:ext cx="938" cy="764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87" name="Text Box 23"/>
            <p:cNvSpPr txBox="1">
              <a:spLocks noChangeArrowheads="1"/>
            </p:cNvSpPr>
            <p:nvPr/>
          </p:nvSpPr>
          <p:spPr bwMode="auto">
            <a:xfrm>
              <a:off x="4544" y="3347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ACK(s)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28600"/>
            <a:ext cx="7772400" cy="1143000"/>
          </a:xfrm>
        </p:spPr>
        <p:txBody>
          <a:bodyPr/>
          <a:lstStyle/>
          <a:p>
            <a:r>
              <a:rPr lang="en-US" sz="3200"/>
              <a:t>TCP Congestion Control:  more details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3238" y="1568450"/>
            <a:ext cx="41084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segment loss event: reducing </a:t>
            </a:r>
            <a:r>
              <a:rPr lang="en-US" sz="2400" b="1" u="sng" dirty="0" err="1">
                <a:solidFill>
                  <a:srgbClr val="FF0000"/>
                </a:solidFill>
                <a:latin typeface="Courier" pitchFamily="49" charset="0"/>
              </a:rPr>
              <a:t>cwnd</a:t>
            </a:r>
            <a:endParaRPr lang="en-US" sz="2400" b="1" dirty="0">
              <a:latin typeface="Courier" pitchFamily="49" charset="0"/>
            </a:endParaRPr>
          </a:p>
          <a:p>
            <a:r>
              <a:rPr lang="en-US" sz="2400" dirty="0"/>
              <a:t>timeout: no response from receiver</a:t>
            </a:r>
          </a:p>
          <a:p>
            <a:pPr lvl="1"/>
            <a:r>
              <a:rPr lang="en-US" sz="2000" dirty="0"/>
              <a:t>cut </a:t>
            </a:r>
            <a:r>
              <a:rPr lang="en-US" sz="2000" b="1" dirty="0" err="1">
                <a:latin typeface="Courier New" pitchFamily="49" charset="0"/>
              </a:rPr>
              <a:t>cwnd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/>
              <a:t>to 1</a:t>
            </a:r>
          </a:p>
          <a:p>
            <a:r>
              <a:rPr lang="en-US" sz="2400" dirty="0"/>
              <a:t>3 duplicate ACKs: at least some segments getting through (recall fast retransmit)</a:t>
            </a:r>
          </a:p>
          <a:p>
            <a:pPr lvl="1"/>
            <a:r>
              <a:rPr lang="en-US" sz="2000" dirty="0"/>
              <a:t>cut </a:t>
            </a:r>
            <a:r>
              <a:rPr lang="en-US" sz="2000" b="1" dirty="0" err="1">
                <a:latin typeface="Courier" pitchFamily="49" charset="0"/>
              </a:rPr>
              <a:t>cwnd</a:t>
            </a:r>
            <a:r>
              <a:rPr lang="en-US" sz="2000" dirty="0"/>
              <a:t> in half, less aggressively than on timeout</a:t>
            </a:r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4706938" y="1625600"/>
            <a:ext cx="4108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  <a:latin typeface="+mn-lt"/>
              </a:rPr>
              <a:t>ACK received: increase </a:t>
            </a:r>
            <a:r>
              <a:rPr lang="en-US" sz="2400" b="1" u="sng" dirty="0" err="1">
                <a:solidFill>
                  <a:srgbClr val="FF0000"/>
                </a:solidFill>
                <a:latin typeface="+mn-lt"/>
              </a:rPr>
              <a:t>cwnd</a:t>
            </a:r>
            <a:endParaRPr lang="en-US" sz="2400" b="1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 err="1">
                <a:latin typeface="+mn-lt"/>
              </a:rPr>
              <a:t>slowstart</a:t>
            </a:r>
            <a:r>
              <a:rPr lang="en-US" sz="2400" dirty="0">
                <a:latin typeface="+mn-lt"/>
              </a:rPr>
              <a:t> phase: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dirty="0">
                <a:latin typeface="+mn-lt"/>
              </a:rPr>
              <a:t>increase exponentially fast (despite name) at connection start, or following timeout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congestion avoidance: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Comic Sans MS" pitchFamily="66" charset="0"/>
              <a:buChar char="-"/>
            </a:pPr>
            <a:r>
              <a:rPr lang="en-US" sz="2000" dirty="0">
                <a:latin typeface="+mn-lt"/>
              </a:rPr>
              <a:t>increase linearly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TCP Slow Start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4262437" cy="4648200"/>
          </a:xfrm>
        </p:spPr>
        <p:txBody>
          <a:bodyPr/>
          <a:lstStyle/>
          <a:p>
            <a:r>
              <a:rPr lang="en-US" sz="2000" dirty="0"/>
              <a:t>when connection begins, </a:t>
            </a:r>
            <a:r>
              <a:rPr lang="en-US" sz="2000" b="1" dirty="0" err="1">
                <a:latin typeface="Courier New" pitchFamily="49" charset="0"/>
              </a:rPr>
              <a:t>cwnd</a:t>
            </a:r>
            <a:r>
              <a:rPr lang="en-US" sz="2000" dirty="0"/>
              <a:t> = 1 MSS</a:t>
            </a:r>
          </a:p>
          <a:p>
            <a:pPr lvl="1"/>
            <a:r>
              <a:rPr lang="en-US" sz="2000" dirty="0"/>
              <a:t>example: MSS = 500 bytes &amp; RTT = 200 </a:t>
            </a:r>
            <a:r>
              <a:rPr lang="en-US" sz="2000" dirty="0" err="1"/>
              <a:t>msec</a:t>
            </a:r>
            <a:endParaRPr lang="en-US" sz="2000" dirty="0"/>
          </a:p>
          <a:p>
            <a:pPr lvl="1"/>
            <a:r>
              <a:rPr lang="en-US" sz="2000" dirty="0"/>
              <a:t>initial rate = 20 kbps</a:t>
            </a:r>
          </a:p>
          <a:p>
            <a:r>
              <a:rPr lang="en-US" sz="2000" dirty="0"/>
              <a:t>available bandwidth may be &gt;&gt; MSS/RTT</a:t>
            </a:r>
          </a:p>
          <a:p>
            <a:pPr lvl="1"/>
            <a:r>
              <a:rPr lang="en-US" sz="2000" dirty="0"/>
              <a:t>desirable to quickly ramp up to respectable rate</a:t>
            </a:r>
          </a:p>
          <a:p>
            <a:r>
              <a:rPr lang="en-US" sz="2000" dirty="0"/>
              <a:t>increase rate exponentially until first loss event or when threshold reached</a:t>
            </a:r>
          </a:p>
          <a:p>
            <a:pPr lvl="1"/>
            <a:r>
              <a:rPr lang="en-US" sz="2000" dirty="0"/>
              <a:t>double </a:t>
            </a:r>
            <a:r>
              <a:rPr lang="en-US" sz="2000" b="1" dirty="0" err="1">
                <a:latin typeface="Courier New" pitchFamily="49" charset="0"/>
              </a:rPr>
              <a:t>cwnd</a:t>
            </a:r>
            <a:r>
              <a:rPr lang="en-US" sz="2000" dirty="0"/>
              <a:t> every RTT</a:t>
            </a:r>
          </a:p>
          <a:p>
            <a:pPr lvl="1"/>
            <a:r>
              <a:rPr lang="en-US" sz="2000" dirty="0"/>
              <a:t>done by incrementing </a:t>
            </a:r>
            <a:r>
              <a:rPr lang="en-US" sz="2000" b="1" dirty="0" err="1">
                <a:latin typeface="Courier New" pitchFamily="49" charset="0"/>
              </a:rPr>
              <a:t>cwnd</a:t>
            </a:r>
            <a:r>
              <a:rPr lang="en-US" sz="2000" dirty="0"/>
              <a:t> by 1 for every ACK received</a:t>
            </a:r>
          </a:p>
          <a:p>
            <a:pPr lvl="1"/>
            <a:endParaRPr lang="en-US" sz="2000" dirty="0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5105400" y="15240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  <p:sp>
        <p:nvSpPr>
          <p:cNvPr id="349189" name="Line 5"/>
          <p:cNvSpPr>
            <a:spLocks noChangeShapeType="1"/>
          </p:cNvSpPr>
          <p:nvPr/>
        </p:nvSpPr>
        <p:spPr bwMode="auto">
          <a:xfrm>
            <a:off x="5589588" y="23114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5181600" y="167640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0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4857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591175" y="1676400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 rot="408567">
            <a:off x="6596063" y="2278063"/>
            <a:ext cx="1208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one segment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 rot="-5400000">
            <a:off x="5146675" y="2516188"/>
            <a:ext cx="536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RTT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349194" name="Object 10"/>
          <p:cNvGraphicFramePr>
            <a:graphicFrameLocks noChangeAspect="1"/>
          </p:cNvGraphicFramePr>
          <p:nvPr/>
        </p:nvGraphicFramePr>
        <p:xfrm>
          <a:off x="7839075" y="1685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1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5" y="1685925"/>
                        <a:ext cx="4857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7115175" y="1695450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9196" name="Line 12"/>
          <p:cNvSpPr>
            <a:spLocks noChangeShapeType="1"/>
          </p:cNvSpPr>
          <p:nvPr/>
        </p:nvSpPr>
        <p:spPr bwMode="auto">
          <a:xfrm>
            <a:off x="5584825" y="21256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7" name="Line 13"/>
          <p:cNvSpPr>
            <a:spLocks noChangeShapeType="1"/>
          </p:cNvSpPr>
          <p:nvPr/>
        </p:nvSpPr>
        <p:spPr bwMode="auto">
          <a:xfrm>
            <a:off x="8099425" y="21637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8" name="Line 14"/>
          <p:cNvSpPr>
            <a:spLocks noChangeShapeType="1"/>
          </p:cNvSpPr>
          <p:nvPr/>
        </p:nvSpPr>
        <p:spPr bwMode="auto">
          <a:xfrm flipH="1" flipV="1">
            <a:off x="5403850" y="2297113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>
            <a:off x="5413375" y="2859088"/>
            <a:ext cx="4763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 flipV="1">
            <a:off x="5565775" y="27162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793038" y="5462588"/>
            <a:ext cx="658812" cy="366712"/>
            <a:chOff x="3304" y="3530"/>
            <a:chExt cx="415" cy="231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5594350" y="309245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auto">
          <a:xfrm>
            <a:off x="5589588" y="317817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6" name="Line 22"/>
          <p:cNvSpPr>
            <a:spLocks noChangeShapeType="1"/>
          </p:cNvSpPr>
          <p:nvPr/>
        </p:nvSpPr>
        <p:spPr bwMode="auto">
          <a:xfrm flipV="1">
            <a:off x="5589588" y="3702050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7" name="Line 23"/>
          <p:cNvSpPr>
            <a:spLocks noChangeShapeType="1"/>
          </p:cNvSpPr>
          <p:nvPr/>
        </p:nvSpPr>
        <p:spPr bwMode="auto">
          <a:xfrm flipV="1">
            <a:off x="5562600" y="39624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 rot="408567">
            <a:off x="6594475" y="3063875"/>
            <a:ext cx="1277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two segments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 rot="408567">
            <a:off x="6686550" y="4078288"/>
            <a:ext cx="1306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four segments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584825" y="4097338"/>
            <a:ext cx="2519363" cy="652462"/>
            <a:chOff x="3954" y="2214"/>
            <a:chExt cx="1587" cy="411"/>
          </a:xfrm>
        </p:grpSpPr>
        <p:sp>
          <p:nvSpPr>
            <p:cNvPr id="349211" name="Line 27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3" name="Line 29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4" name="Line 30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 flipV="1">
            <a:off x="5870575" y="4478338"/>
            <a:ext cx="2228850" cy="604837"/>
            <a:chOff x="3954" y="2214"/>
            <a:chExt cx="1587" cy="411"/>
          </a:xfrm>
        </p:grpSpPr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7" name="Line 33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8" name="Line 34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9" name="Line 35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Transitioning into/out of slowstart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3388" y="1387475"/>
            <a:ext cx="8710612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b="1">
                <a:latin typeface="Courier New" pitchFamily="49" charset="0"/>
              </a:rPr>
              <a:t>ssthresh:</a:t>
            </a:r>
            <a:r>
              <a:rPr lang="en-US" sz="2000"/>
              <a:t> </a:t>
            </a:r>
            <a:r>
              <a:rPr lang="en-US" sz="2000" b="1">
                <a:latin typeface="Courier New" pitchFamily="49" charset="0"/>
              </a:rPr>
              <a:t>cwnd</a:t>
            </a:r>
            <a:r>
              <a:rPr lang="en-US" sz="2000"/>
              <a:t> threshold maintained by TCP</a:t>
            </a:r>
          </a:p>
          <a:p>
            <a:r>
              <a:rPr lang="en-US" sz="2000"/>
              <a:t>on loss event: set </a:t>
            </a:r>
            <a:r>
              <a:rPr lang="en-US" sz="2000" b="1">
                <a:latin typeface="Courier New" pitchFamily="49" charset="0"/>
              </a:rPr>
              <a:t>ssthresh</a:t>
            </a:r>
            <a:r>
              <a:rPr lang="en-US" sz="2000" b="1"/>
              <a:t> </a:t>
            </a:r>
            <a:r>
              <a:rPr lang="en-US" sz="2000"/>
              <a:t>to </a:t>
            </a:r>
            <a:r>
              <a:rPr lang="en-US" sz="2000" b="1">
                <a:latin typeface="Courier New" pitchFamily="49" charset="0"/>
              </a:rPr>
              <a:t>cwnd/2</a:t>
            </a:r>
          </a:p>
          <a:p>
            <a:pPr lvl="1"/>
            <a:r>
              <a:rPr lang="en-US" sz="2000"/>
              <a:t>remember (half of) TCP rate when congestion last occurred</a:t>
            </a:r>
            <a:r>
              <a:rPr lang="en-US" sz="1800" b="1">
                <a:latin typeface="Courier New" pitchFamily="49" charset="0"/>
              </a:rPr>
              <a:t> </a:t>
            </a:r>
          </a:p>
          <a:p>
            <a:r>
              <a:rPr lang="en-US" sz="2000"/>
              <a:t>when </a:t>
            </a:r>
            <a:r>
              <a:rPr lang="en-US" sz="2000" b="1">
                <a:latin typeface="Courier New" pitchFamily="49" charset="0"/>
              </a:rPr>
              <a:t>cwnd</a:t>
            </a:r>
            <a:r>
              <a:rPr lang="en-US" sz="2000"/>
              <a:t> &gt;= </a:t>
            </a:r>
            <a:r>
              <a:rPr lang="en-US" sz="2000" b="1">
                <a:latin typeface="Courier New" pitchFamily="49" charset="0"/>
              </a:rPr>
              <a:t>ssthresh</a:t>
            </a:r>
            <a:r>
              <a:rPr lang="en-US" sz="2000"/>
              <a:t>: transition from slowstart to congestion avoidance phase</a:t>
            </a:r>
          </a:p>
          <a:p>
            <a:pPr lvl="1"/>
            <a:endParaRPr lang="en-US" sz="200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790825" y="4295775"/>
            <a:ext cx="1270000" cy="1196975"/>
            <a:chOff x="996" y="1773"/>
            <a:chExt cx="800" cy="754"/>
          </a:xfrm>
        </p:grpSpPr>
        <p:sp>
          <p:nvSpPr>
            <p:cNvPr id="270375" name="Oval 39"/>
            <p:cNvSpPr>
              <a:spLocks noChangeArrowheads="1"/>
            </p:cNvSpPr>
            <p:nvPr/>
          </p:nvSpPr>
          <p:spPr bwMode="auto">
            <a:xfrm>
              <a:off x="996" y="1773"/>
              <a:ext cx="800" cy="75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76" name="Text Box 40"/>
            <p:cNvSpPr txBox="1">
              <a:spLocks noChangeArrowheads="1"/>
            </p:cNvSpPr>
            <p:nvPr/>
          </p:nvSpPr>
          <p:spPr bwMode="auto">
            <a:xfrm>
              <a:off x="1179" y="1946"/>
              <a:ext cx="4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slow 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start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300538" y="4941888"/>
            <a:ext cx="1774825" cy="814387"/>
            <a:chOff x="2280" y="1727"/>
            <a:chExt cx="1118" cy="513"/>
          </a:xfrm>
        </p:grpSpPr>
        <p:sp>
          <p:nvSpPr>
            <p:cNvPr id="270378" name="Text Box 42"/>
            <p:cNvSpPr txBox="1">
              <a:spLocks noChangeArrowheads="1"/>
            </p:cNvSpPr>
            <p:nvPr/>
          </p:nvSpPr>
          <p:spPr bwMode="auto">
            <a:xfrm>
              <a:off x="2640" y="1727"/>
              <a:ext cx="3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timeout</a:t>
              </a:r>
            </a:p>
          </p:txBody>
        </p:sp>
        <p:sp>
          <p:nvSpPr>
            <p:cNvPr id="270379" name="Text Box 43"/>
            <p:cNvSpPr txBox="1">
              <a:spLocks noChangeArrowheads="1"/>
            </p:cNvSpPr>
            <p:nvPr/>
          </p:nvSpPr>
          <p:spPr bwMode="auto">
            <a:xfrm>
              <a:off x="2280" y="1838"/>
              <a:ext cx="1118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en-US" sz="1000">
                  <a:latin typeface="Arial" charset="0"/>
                </a:rPr>
                <a:t>ssthresh = cwnd/2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sz="1000">
                  <a:latin typeface="Arial" charset="0"/>
                </a:rPr>
                <a:t>cwnd = 1 MSS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sz="1000">
                  <a:latin typeface="Arial" charset="0"/>
                </a:rPr>
                <a:t>dupACKcount = 0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sz="1000" i="1">
                  <a:solidFill>
                    <a:schemeClr val="bg2"/>
                  </a:solidFill>
                  <a:latin typeface="Arial" charset="0"/>
                </a:rPr>
                <a:t>retransmit missing segment</a:t>
              </a:r>
              <a:r>
                <a:rPr lang="en-US" sz="1200">
                  <a:latin typeface="Arial" charset="0"/>
                </a:rPr>
                <a:t> </a:t>
              </a:r>
            </a:p>
          </p:txBody>
        </p:sp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>
              <a:off x="2491" y="1857"/>
              <a:ext cx="6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381" name="Line 45"/>
          <p:cNvSpPr>
            <a:spLocks noChangeShapeType="1"/>
          </p:cNvSpPr>
          <p:nvPr/>
        </p:nvSpPr>
        <p:spPr bwMode="auto">
          <a:xfrm flipH="1">
            <a:off x="4122738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0382" name="Line 46"/>
          <p:cNvSpPr>
            <a:spLocks noChangeShapeType="1"/>
          </p:cNvSpPr>
          <p:nvPr/>
        </p:nvSpPr>
        <p:spPr bwMode="auto">
          <a:xfrm flipH="1">
            <a:off x="4152900" y="485616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522413" y="5416550"/>
            <a:ext cx="1774825" cy="806450"/>
            <a:chOff x="418" y="2713"/>
            <a:chExt cx="1118" cy="508"/>
          </a:xfrm>
        </p:grpSpPr>
        <p:sp>
          <p:nvSpPr>
            <p:cNvPr id="270384" name="Text Box 48"/>
            <p:cNvSpPr txBox="1">
              <a:spLocks noChangeArrowheads="1"/>
            </p:cNvSpPr>
            <p:nvPr/>
          </p:nvSpPr>
          <p:spPr bwMode="auto">
            <a:xfrm>
              <a:off x="777" y="2713"/>
              <a:ext cx="3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timeout</a:t>
              </a:r>
            </a:p>
          </p:txBody>
        </p:sp>
        <p:sp>
          <p:nvSpPr>
            <p:cNvPr id="270385" name="Text Box 49"/>
            <p:cNvSpPr txBox="1">
              <a:spLocks noChangeArrowheads="1"/>
            </p:cNvSpPr>
            <p:nvPr/>
          </p:nvSpPr>
          <p:spPr bwMode="auto">
            <a:xfrm>
              <a:off x="418" y="2840"/>
              <a:ext cx="1118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ssthresh = cwnd/2 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cwnd = 1 MSS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dupACKcount = 0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 i="1">
                  <a:solidFill>
                    <a:schemeClr val="bg2"/>
                  </a:solidFill>
                  <a:latin typeface="Arial" charset="0"/>
                </a:rPr>
                <a:t>retransmit missing segment</a:t>
              </a:r>
              <a:r>
                <a:rPr lang="en-US" sz="1200">
                  <a:latin typeface="Arial" charset="0"/>
                </a:rPr>
                <a:t> </a:t>
              </a:r>
            </a:p>
          </p:txBody>
        </p:sp>
        <p:sp>
          <p:nvSpPr>
            <p:cNvPr id="270386" name="Line 50"/>
            <p:cNvSpPr>
              <a:spLocks noChangeShapeType="1"/>
            </p:cNvSpPr>
            <p:nvPr/>
          </p:nvSpPr>
          <p:spPr bwMode="auto">
            <a:xfrm>
              <a:off x="709" y="2855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387" name="Text Box 51"/>
          <p:cNvSpPr txBox="1">
            <a:spLocks noChangeArrowheads="1"/>
          </p:cNvSpPr>
          <p:nvPr/>
        </p:nvSpPr>
        <p:spPr bwMode="auto">
          <a:xfrm>
            <a:off x="5030788" y="4649788"/>
            <a:ext cx="2714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000">
                <a:latin typeface="Symbol" pitchFamily="18" charset="2"/>
              </a:rPr>
              <a:t>L</a:t>
            </a:r>
            <a:endParaRPr lang="en-US" sz="1200">
              <a:latin typeface="Symbol" pitchFamily="18" charset="2"/>
            </a:endParaRPr>
          </a:p>
        </p:txBody>
      </p:sp>
      <p:sp>
        <p:nvSpPr>
          <p:cNvPr id="270388" name="Line 52"/>
          <p:cNvSpPr>
            <a:spLocks noChangeShapeType="1"/>
          </p:cNvSpPr>
          <p:nvPr/>
        </p:nvSpPr>
        <p:spPr bwMode="auto">
          <a:xfrm>
            <a:off x="4764088" y="4667250"/>
            <a:ext cx="84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627563" y="4465638"/>
            <a:ext cx="1101725" cy="244475"/>
            <a:chOff x="2458" y="1450"/>
            <a:chExt cx="694" cy="154"/>
          </a:xfrm>
        </p:grpSpPr>
        <p:sp>
          <p:nvSpPr>
            <p:cNvPr id="270390" name="Text Box 54"/>
            <p:cNvSpPr txBox="1">
              <a:spLocks noChangeArrowheads="1"/>
            </p:cNvSpPr>
            <p:nvPr/>
          </p:nvSpPr>
          <p:spPr bwMode="auto">
            <a:xfrm>
              <a:off x="2458" y="1450"/>
              <a:ext cx="6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cwnd &gt; ssthresh</a:t>
              </a:r>
            </a:p>
          </p:txBody>
        </p:sp>
        <p:sp>
          <p:nvSpPr>
            <p:cNvPr id="270391" name="Line 55"/>
            <p:cNvSpPr>
              <a:spLocks noChangeShapeType="1"/>
            </p:cNvSpPr>
            <p:nvPr/>
          </p:nvSpPr>
          <p:spPr bwMode="auto">
            <a:xfrm>
              <a:off x="2724" y="1557"/>
              <a:ext cx="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097338" y="3735388"/>
            <a:ext cx="2201862" cy="836612"/>
            <a:chOff x="2683" y="798"/>
            <a:chExt cx="1387" cy="527"/>
          </a:xfrm>
        </p:grpSpPr>
        <p:sp>
          <p:nvSpPr>
            <p:cNvPr id="270393" name="Text Box 57"/>
            <p:cNvSpPr txBox="1">
              <a:spLocks noChangeArrowheads="1"/>
            </p:cNvSpPr>
            <p:nvPr/>
          </p:nvSpPr>
          <p:spPr bwMode="auto">
            <a:xfrm>
              <a:off x="2683" y="917"/>
              <a:ext cx="138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90000"/>
                </a:lnSpc>
              </a:pPr>
              <a:r>
                <a:rPr lang="en-US" sz="1000">
                  <a:latin typeface="Arial" charset="0"/>
                </a:rPr>
                <a:t>cwnd = cwnd+MSS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sz="1000">
                  <a:latin typeface="Arial" charset="0"/>
                </a:rPr>
                <a:t>dupACKcount = 0</a:t>
              </a:r>
            </a:p>
            <a:p>
              <a:pPr algn="l" eaLnBrk="1" hangingPunct="1">
                <a:lnSpc>
                  <a:spcPct val="90000"/>
                </a:lnSpc>
              </a:pPr>
              <a:r>
                <a:rPr lang="en-US" sz="1000" i="1">
                  <a:solidFill>
                    <a:schemeClr val="bg2"/>
                  </a:solidFill>
                  <a:latin typeface="Arial" charset="0"/>
                </a:rPr>
                <a:t>transmit new segment(s),as allowed</a:t>
              </a:r>
            </a:p>
            <a:p>
              <a:pPr algn="l" eaLnBrk="1" hangingPunct="1">
                <a:lnSpc>
                  <a:spcPct val="80000"/>
                </a:lnSpc>
              </a:pPr>
              <a:endParaRPr lang="en-US" sz="1200">
                <a:latin typeface="Arial" charset="0"/>
              </a:endParaRPr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2744" y="93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95" name="Text Box 59"/>
            <p:cNvSpPr txBox="1">
              <a:spLocks noChangeArrowheads="1"/>
            </p:cNvSpPr>
            <p:nvPr/>
          </p:nvSpPr>
          <p:spPr bwMode="auto">
            <a:xfrm>
              <a:off x="2697" y="798"/>
              <a:ext cx="4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new ACK</a:t>
              </a:r>
            </a:p>
          </p:txBody>
        </p:sp>
      </p:grpSp>
      <p:sp>
        <p:nvSpPr>
          <p:cNvPr id="270396" name="Freeform 60"/>
          <p:cNvSpPr>
            <a:spLocks/>
          </p:cNvSpPr>
          <p:nvPr/>
        </p:nvSpPr>
        <p:spPr bwMode="auto">
          <a:xfrm>
            <a:off x="3222625" y="3992563"/>
            <a:ext cx="496888" cy="319087"/>
          </a:xfrm>
          <a:custGeom>
            <a:avLst/>
            <a:gdLst/>
            <a:ahLst/>
            <a:cxnLst>
              <a:cxn ang="0">
                <a:pos x="25" y="169"/>
              </a:cxn>
              <a:cxn ang="0">
                <a:pos x="153" y="7"/>
              </a:cxn>
              <a:cxn ang="0">
                <a:pos x="258" y="201"/>
              </a:cxn>
            </a:cxnLst>
            <a:rect l="0" t="0" r="r" b="b"/>
            <a:pathLst>
              <a:path w="313" h="201">
                <a:moveTo>
                  <a:pt x="25" y="169"/>
                </a:moveTo>
                <a:cubicBezTo>
                  <a:pt x="0" y="108"/>
                  <a:pt x="5" y="0"/>
                  <a:pt x="153" y="7"/>
                </a:cubicBezTo>
                <a:cubicBezTo>
                  <a:pt x="302" y="12"/>
                  <a:pt x="313" y="87"/>
                  <a:pt x="258" y="20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0397" name="Freeform 61"/>
          <p:cNvSpPr>
            <a:spLocks/>
          </p:cNvSpPr>
          <p:nvPr/>
        </p:nvSpPr>
        <p:spPr bwMode="auto">
          <a:xfrm rot="2575893">
            <a:off x="3776663" y="4289425"/>
            <a:ext cx="496887" cy="319088"/>
          </a:xfrm>
          <a:custGeom>
            <a:avLst/>
            <a:gdLst/>
            <a:ahLst/>
            <a:cxnLst>
              <a:cxn ang="0">
                <a:pos x="25" y="169"/>
              </a:cxn>
              <a:cxn ang="0">
                <a:pos x="153" y="7"/>
              </a:cxn>
              <a:cxn ang="0">
                <a:pos x="258" y="201"/>
              </a:cxn>
            </a:cxnLst>
            <a:rect l="0" t="0" r="r" b="b"/>
            <a:pathLst>
              <a:path w="313" h="201">
                <a:moveTo>
                  <a:pt x="25" y="169"/>
                </a:moveTo>
                <a:cubicBezTo>
                  <a:pt x="0" y="108"/>
                  <a:pt x="5" y="0"/>
                  <a:pt x="153" y="7"/>
                </a:cubicBezTo>
                <a:cubicBezTo>
                  <a:pt x="302" y="12"/>
                  <a:pt x="313" y="87"/>
                  <a:pt x="258" y="20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3006725" y="3563938"/>
            <a:ext cx="1111250" cy="582612"/>
            <a:chOff x="4274" y="2922"/>
            <a:chExt cx="700" cy="367"/>
          </a:xfrm>
        </p:grpSpPr>
        <p:sp>
          <p:nvSpPr>
            <p:cNvPr id="270399" name="Text Box 63"/>
            <p:cNvSpPr txBox="1">
              <a:spLocks noChangeArrowheads="1"/>
            </p:cNvSpPr>
            <p:nvPr/>
          </p:nvSpPr>
          <p:spPr bwMode="auto">
            <a:xfrm>
              <a:off x="4274" y="3062"/>
              <a:ext cx="70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dupACKcount++</a:t>
              </a:r>
            </a:p>
            <a:p>
              <a:pPr eaLnBrk="1" hangingPunct="1">
                <a:lnSpc>
                  <a:spcPct val="80000"/>
                </a:lnSpc>
              </a:pPr>
              <a:endParaRPr lang="en-US" sz="1200">
                <a:latin typeface="Arial" charset="0"/>
              </a:endParaRPr>
            </a:p>
          </p:txBody>
        </p:sp>
        <p:sp>
          <p:nvSpPr>
            <p:cNvPr id="270400" name="Line 64"/>
            <p:cNvSpPr>
              <a:spLocks noChangeShapeType="1"/>
            </p:cNvSpPr>
            <p:nvPr/>
          </p:nvSpPr>
          <p:spPr bwMode="auto">
            <a:xfrm>
              <a:off x="4353" y="3071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401" name="Text Box 65"/>
            <p:cNvSpPr txBox="1">
              <a:spLocks noChangeArrowheads="1"/>
            </p:cNvSpPr>
            <p:nvPr/>
          </p:nvSpPr>
          <p:spPr bwMode="auto">
            <a:xfrm>
              <a:off x="4295" y="2922"/>
              <a:ext cx="6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Arial" charset="0"/>
                </a:rPr>
                <a:t>duplicate ACK</a:t>
              </a:r>
            </a:p>
          </p:txBody>
        </p:sp>
      </p:grpSp>
      <p:sp>
        <p:nvSpPr>
          <p:cNvPr id="270402" name="Freeform 66"/>
          <p:cNvSpPr>
            <a:spLocks/>
          </p:cNvSpPr>
          <p:nvPr/>
        </p:nvSpPr>
        <p:spPr bwMode="auto">
          <a:xfrm rot="13377971">
            <a:off x="2592388" y="5221288"/>
            <a:ext cx="496887" cy="319087"/>
          </a:xfrm>
          <a:custGeom>
            <a:avLst/>
            <a:gdLst/>
            <a:ahLst/>
            <a:cxnLst>
              <a:cxn ang="0">
                <a:pos x="25" y="169"/>
              </a:cxn>
              <a:cxn ang="0">
                <a:pos x="153" y="7"/>
              </a:cxn>
              <a:cxn ang="0">
                <a:pos x="258" y="201"/>
              </a:cxn>
            </a:cxnLst>
            <a:rect l="0" t="0" r="r" b="b"/>
            <a:pathLst>
              <a:path w="313" h="201">
                <a:moveTo>
                  <a:pt x="25" y="169"/>
                </a:moveTo>
                <a:cubicBezTo>
                  <a:pt x="0" y="108"/>
                  <a:pt x="5" y="0"/>
                  <a:pt x="153" y="7"/>
                </a:cubicBezTo>
                <a:cubicBezTo>
                  <a:pt x="302" y="12"/>
                  <a:pt x="313" y="87"/>
                  <a:pt x="258" y="20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0409" name="Line 73"/>
          <p:cNvSpPr>
            <a:spLocks noChangeShapeType="1"/>
          </p:cNvSpPr>
          <p:nvPr/>
        </p:nvSpPr>
        <p:spPr bwMode="auto">
          <a:xfrm>
            <a:off x="1531938" y="4818063"/>
            <a:ext cx="11938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1501775" y="4192588"/>
            <a:ext cx="1176338" cy="660400"/>
            <a:chOff x="539" y="936"/>
            <a:chExt cx="741" cy="416"/>
          </a:xfrm>
        </p:grpSpPr>
        <p:sp>
          <p:nvSpPr>
            <p:cNvPr id="270411" name="Text Box 75"/>
            <p:cNvSpPr txBox="1">
              <a:spLocks noChangeArrowheads="1"/>
            </p:cNvSpPr>
            <p:nvPr/>
          </p:nvSpPr>
          <p:spPr bwMode="auto">
            <a:xfrm>
              <a:off x="816" y="936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000">
                  <a:latin typeface="Symbol" pitchFamily="18" charset="2"/>
                </a:rPr>
                <a:t>L</a:t>
              </a:r>
            </a:p>
          </p:txBody>
        </p:sp>
        <p:sp>
          <p:nvSpPr>
            <p:cNvPr id="270412" name="Text Box 76"/>
            <p:cNvSpPr txBox="1">
              <a:spLocks noChangeArrowheads="1"/>
            </p:cNvSpPr>
            <p:nvPr/>
          </p:nvSpPr>
          <p:spPr bwMode="auto">
            <a:xfrm>
              <a:off x="539" y="1063"/>
              <a:ext cx="74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cwnd = 1 MSS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ssthresh = 64 KB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000">
                  <a:latin typeface="Arial" charset="0"/>
                </a:rPr>
                <a:t>dupACKcount = 0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270413" name="Line 77"/>
            <p:cNvSpPr>
              <a:spLocks noChangeShapeType="1"/>
            </p:cNvSpPr>
            <p:nvPr/>
          </p:nvSpPr>
          <p:spPr bwMode="auto">
            <a:xfrm>
              <a:off x="641" y="1078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6273800" y="4281488"/>
            <a:ext cx="1296988" cy="1196975"/>
            <a:chOff x="2293" y="2021"/>
            <a:chExt cx="817" cy="754"/>
          </a:xfrm>
        </p:grpSpPr>
        <p:sp>
          <p:nvSpPr>
            <p:cNvPr id="270415" name="Oval 79"/>
            <p:cNvSpPr>
              <a:spLocks noChangeArrowheads="1"/>
            </p:cNvSpPr>
            <p:nvPr/>
          </p:nvSpPr>
          <p:spPr bwMode="auto">
            <a:xfrm>
              <a:off x="2293" y="2021"/>
              <a:ext cx="800" cy="75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416" name="Text Box 80"/>
            <p:cNvSpPr txBox="1">
              <a:spLocks noChangeArrowheads="1"/>
            </p:cNvSpPr>
            <p:nvPr/>
          </p:nvSpPr>
          <p:spPr bwMode="auto">
            <a:xfrm>
              <a:off x="2298" y="2191"/>
              <a:ext cx="81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charset="0"/>
                </a:rPr>
                <a:t>congestion</a:t>
              </a:r>
            </a:p>
            <a:p>
              <a:pPr eaLnBrk="1" hangingPunct="1"/>
              <a:r>
                <a:rPr lang="en-US" sz="1800">
                  <a:latin typeface="Arial" charset="0"/>
                </a:rPr>
                <a:t>avoidance </a:t>
              </a:r>
            </a:p>
            <a:p>
              <a:pPr eaLnBrk="1" hangingPunct="1"/>
              <a:endParaRPr lang="en-US" sz="1800">
                <a:latin typeface="Arial" charset="0"/>
              </a:endParaRPr>
            </a:p>
          </p:txBody>
        </p:sp>
      </p:grpSp>
      <p:sp>
        <p:nvSpPr>
          <p:cNvPr id="270424" name="Line 88"/>
          <p:cNvSpPr>
            <a:spLocks noChangeShapeType="1"/>
          </p:cNvSpPr>
          <p:nvPr/>
        </p:nvSpPr>
        <p:spPr bwMode="auto">
          <a:xfrm>
            <a:off x="3475038" y="5476875"/>
            <a:ext cx="1587" cy="8302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0425" name="Line 89"/>
          <p:cNvSpPr>
            <a:spLocks noChangeShapeType="1"/>
          </p:cNvSpPr>
          <p:nvPr/>
        </p:nvSpPr>
        <p:spPr bwMode="auto">
          <a:xfrm>
            <a:off x="3362325" y="5468938"/>
            <a:ext cx="1588" cy="8302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</a:t>
            </a:r>
            <a:r>
              <a:rPr lang="en-US" dirty="0" smtClean="0"/>
              <a:t>Congestion </a:t>
            </a:r>
            <a:r>
              <a:rPr lang="en-US" dirty="0"/>
              <a:t>A</a:t>
            </a:r>
            <a:r>
              <a:rPr lang="en-US" dirty="0" smtClean="0"/>
              <a:t>voidance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267200" cy="4200525"/>
          </a:xfrm>
        </p:spPr>
        <p:txBody>
          <a:bodyPr/>
          <a:lstStyle/>
          <a:p>
            <a:r>
              <a:rPr lang="en-US" sz="2400" dirty="0"/>
              <a:t>W</a:t>
            </a:r>
            <a:r>
              <a:rPr lang="en-US" sz="2400" dirty="0" smtClean="0"/>
              <a:t>hen </a:t>
            </a:r>
            <a:r>
              <a:rPr lang="en-US" sz="2400" b="1" dirty="0" err="1">
                <a:latin typeface="Courier New" pitchFamily="49" charset="0"/>
              </a:rPr>
              <a:t>cwnd</a:t>
            </a:r>
            <a:r>
              <a:rPr lang="en-US" sz="2400" b="1" dirty="0">
                <a:latin typeface="Courier New" pitchFamily="49" charset="0"/>
              </a:rPr>
              <a:t> &gt; </a:t>
            </a:r>
            <a:r>
              <a:rPr lang="en-US" sz="2400" b="1" dirty="0" err="1">
                <a:latin typeface="Courier New" pitchFamily="49" charset="0"/>
              </a:rPr>
              <a:t>ssthresh</a:t>
            </a:r>
            <a:r>
              <a:rPr lang="en-US" sz="2400" dirty="0"/>
              <a:t> grow </a:t>
            </a:r>
            <a:r>
              <a:rPr lang="en-US" sz="2400" b="1" dirty="0" err="1">
                <a:latin typeface="Courier New" pitchFamily="49" charset="0"/>
              </a:rPr>
              <a:t>cwnd</a:t>
            </a:r>
            <a:r>
              <a:rPr lang="en-US" sz="2400" dirty="0"/>
              <a:t> linearly</a:t>
            </a:r>
          </a:p>
          <a:p>
            <a:pPr lvl="1"/>
            <a:r>
              <a:rPr lang="en-US" dirty="0"/>
              <a:t>increase </a:t>
            </a:r>
            <a:r>
              <a:rPr lang="en-US" b="1" dirty="0" err="1">
                <a:latin typeface="Courier New" pitchFamily="49" charset="0"/>
              </a:rPr>
              <a:t>cwnd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by 1 MSS per RTT </a:t>
            </a:r>
          </a:p>
          <a:p>
            <a:pPr lvl="1"/>
            <a:r>
              <a:rPr lang="en-US" dirty="0"/>
              <a:t>approach possible congestion slower than in </a:t>
            </a:r>
            <a:r>
              <a:rPr lang="en-US" dirty="0" err="1"/>
              <a:t>slowstart</a:t>
            </a:r>
            <a:endParaRPr lang="en-US" dirty="0"/>
          </a:p>
          <a:p>
            <a:pPr lvl="1"/>
            <a:r>
              <a:rPr lang="en-US" dirty="0"/>
              <a:t>implementation: </a:t>
            </a:r>
            <a:r>
              <a:rPr lang="en-US" b="1" dirty="0" err="1">
                <a:latin typeface="Courier New" pitchFamily="49" charset="0"/>
              </a:rPr>
              <a:t>cwnd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cwnd</a:t>
            </a:r>
            <a:r>
              <a:rPr lang="en-US" b="1" dirty="0">
                <a:latin typeface="Courier New" pitchFamily="49" charset="0"/>
              </a:rPr>
              <a:t> + MSS/</a:t>
            </a:r>
            <a:r>
              <a:rPr lang="en-US" b="1" dirty="0" err="1">
                <a:latin typeface="Courier New" pitchFamily="49" charset="0"/>
              </a:rPr>
              <a:t>cwnd</a:t>
            </a:r>
            <a:r>
              <a:rPr lang="en-US" dirty="0"/>
              <a:t> for each ACK received</a:t>
            </a:r>
          </a:p>
          <a:p>
            <a:pPr lvl="1">
              <a:buFont typeface="ZapfDingbats" pitchFamily="82" charset="2"/>
              <a:buNone/>
            </a:pPr>
            <a:endParaRPr lang="en-US" dirty="0"/>
          </a:p>
          <a:p>
            <a:pPr lvl="1">
              <a:buFont typeface="ZapfDingbats" pitchFamily="82" charset="2"/>
              <a:buNone/>
            </a:pPr>
            <a:endParaRPr lang="en-US" dirty="0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5108575" y="2155825"/>
            <a:ext cx="3838575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ACKs:</a:t>
            </a:r>
            <a:r>
              <a:rPr lang="en-US" sz="2400" dirty="0">
                <a:latin typeface="+mn-lt"/>
              </a:rPr>
              <a:t> increase </a:t>
            </a:r>
            <a:r>
              <a:rPr lang="en-US" sz="2400" b="1" dirty="0" err="1">
                <a:latin typeface="+mn-lt"/>
              </a:rPr>
              <a:t>cwnd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by 1 MSS per RTT: additive increase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loss:</a:t>
            </a:r>
            <a:r>
              <a:rPr lang="en-US" sz="2400" dirty="0">
                <a:latin typeface="+mn-lt"/>
              </a:rPr>
              <a:t> cut </a:t>
            </a:r>
            <a:r>
              <a:rPr lang="en-US" sz="2400" b="1" dirty="0" err="1">
                <a:latin typeface="+mn-lt"/>
              </a:rPr>
              <a:t>cwnd</a:t>
            </a:r>
            <a:r>
              <a:rPr lang="en-US" sz="2400" dirty="0">
                <a:latin typeface="+mn-lt"/>
              </a:rPr>
              <a:t> in half (non-timeout-detected loss ): multiplicative decrease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5037138" y="1860550"/>
            <a:ext cx="3849687" cy="40084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5222875" y="1528763"/>
            <a:ext cx="1209675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AIMD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5053013" y="4992688"/>
            <a:ext cx="3847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AIMD: </a:t>
            </a:r>
            <a:r>
              <a:rPr lang="en-US" sz="2400" u="sng">
                <a:latin typeface="+mn-lt"/>
              </a:rPr>
              <a:t>A</a:t>
            </a:r>
            <a:r>
              <a:rPr lang="en-US" sz="2400">
                <a:latin typeface="+mn-lt"/>
              </a:rPr>
              <a:t>dditive </a:t>
            </a:r>
            <a:r>
              <a:rPr lang="en-US" sz="2400" u="sng">
                <a:latin typeface="+mn-lt"/>
              </a:rPr>
              <a:t>I</a:t>
            </a:r>
            <a:r>
              <a:rPr lang="en-US" sz="2400">
                <a:latin typeface="+mn-lt"/>
              </a:rPr>
              <a:t>ncrease</a:t>
            </a:r>
          </a:p>
          <a:p>
            <a:r>
              <a:rPr lang="en-US" sz="2400" u="sng">
                <a:latin typeface="+mn-lt"/>
              </a:rPr>
              <a:t>M</a:t>
            </a:r>
            <a:r>
              <a:rPr lang="en-US" sz="2400">
                <a:latin typeface="+mn-lt"/>
              </a:rPr>
              <a:t>ultiplicative </a:t>
            </a:r>
            <a:r>
              <a:rPr lang="en-US" sz="2400" u="sng">
                <a:latin typeface="+mn-lt"/>
              </a:rPr>
              <a:t>D</a:t>
            </a:r>
            <a:r>
              <a:rPr lang="en-US" sz="2400">
                <a:latin typeface="+mn-lt"/>
              </a:rPr>
              <a:t>ecrease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5954</TotalTime>
  <Words>6183</Words>
  <Application>Microsoft Office PowerPoint</Application>
  <PresentationFormat>On-screen Show (4:3)</PresentationFormat>
  <Paragraphs>1450</Paragraphs>
  <Slides>108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Dads Tie</vt:lpstr>
      <vt:lpstr>Bitmap Image</vt:lpstr>
      <vt:lpstr>Clip</vt:lpstr>
      <vt:lpstr>Picture</vt:lpstr>
      <vt:lpstr>Equation</vt:lpstr>
      <vt:lpstr>VISIO</vt:lpstr>
      <vt:lpstr>Transport Layer  CS 3516 – Computer Networks 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Chapter 3 outline</vt:lpstr>
      <vt:lpstr>UDP: User Datagram Protocol [RFC 768]</vt:lpstr>
      <vt:lpstr>UDP: more</vt:lpstr>
      <vt:lpstr>UDP: checksum</vt:lpstr>
      <vt:lpstr>Internet Checksum Example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What if Taking a Message over Phone?</vt:lpstr>
      <vt:lpstr>What if Taking a Message over Phone?</vt:lpstr>
      <vt:lpstr>Rdt2.0: Channel with Bit Errors (no Loss)</vt:lpstr>
      <vt:lpstr>Rdt2.0: FSM Specification</vt:lpstr>
      <vt:lpstr>Rdt2.0: Operation with No Errors</vt:lpstr>
      <vt:lpstr>Rdt2.0: Error Scenario</vt:lpstr>
      <vt:lpstr>Rdt2.0 Has a Fatal Flaw!</vt:lpstr>
      <vt:lpstr>Rdt2.0 Has a Fatal Flaw!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 &amp; Receiver Fragments</vt:lpstr>
      <vt:lpstr>Rdt3.0: Channels with Errors and Loss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Pipelining Protocols</vt:lpstr>
      <vt:lpstr>Go-Back-N</vt:lpstr>
      <vt:lpstr>GBN: Sender Extended FSM</vt:lpstr>
      <vt:lpstr>GBN: Receiver Extended FSM</vt:lpstr>
      <vt:lpstr>GBN in action</vt:lpstr>
      <vt:lpstr>GBN Applet!</vt:lpstr>
      <vt:lpstr>Selective Repeat</vt:lpstr>
      <vt:lpstr>Selective Repeat: sender, receiver windows</vt:lpstr>
      <vt:lpstr>Selective Repeat</vt:lpstr>
      <vt:lpstr>Selective Repeat in Action</vt:lpstr>
      <vt:lpstr>Selective Repeat:  Dilemma</vt:lpstr>
      <vt:lpstr>SR Applet!</vt:lpstr>
      <vt:lpstr>Chapter 3 outline</vt:lpstr>
      <vt:lpstr>TCP: Overview   RFCs: 793, 1122, 1323, 2018, 2581</vt:lpstr>
      <vt:lpstr>TCP Segment Structure</vt:lpstr>
      <vt:lpstr>PowerPoint Presentation</vt:lpstr>
      <vt:lpstr>TCP Seq. #’s and ACKs</vt:lpstr>
      <vt:lpstr>TCP Round Trip Time and Timeout</vt:lpstr>
      <vt:lpstr>TCP Round Trip Time and Timeout</vt:lpstr>
      <vt:lpstr>TCP Round Trip Time and Timeout</vt:lpstr>
      <vt:lpstr>TCP Round Trip Time and Timeout</vt:lpstr>
      <vt:lpstr>Example Round Trip Time Estimation</vt:lpstr>
      <vt:lpstr>TCP Round Trip Time and Timeout</vt:lpstr>
      <vt:lpstr>Chapter 3 outline</vt:lpstr>
      <vt:lpstr>TCP reliable data transfer</vt:lpstr>
      <vt:lpstr>TCP Sender Events:</vt:lpstr>
      <vt:lpstr>TCP  Sender (simplified)</vt:lpstr>
      <vt:lpstr>TCP: Retransmission Scenarios</vt:lpstr>
      <vt:lpstr>TCP Retransmission Scenarios (more)</vt:lpstr>
      <vt:lpstr>TCP ACK generation [RFC 1122, RFC 2581]</vt:lpstr>
      <vt:lpstr>Fast  Retransmit</vt:lpstr>
      <vt:lpstr>Fast  Retransmit</vt:lpstr>
      <vt:lpstr>Chapter 3 outline</vt:lpstr>
      <vt:lpstr>TCP Flow Control</vt:lpstr>
      <vt:lpstr>TCP Flow Control: How it Works</vt:lpstr>
      <vt:lpstr>Chapter 3 outline</vt:lpstr>
      <vt:lpstr>TCP Connection Management</vt:lpstr>
      <vt:lpstr>TCP Connection Management (cont.)</vt:lpstr>
      <vt:lpstr>TCP Connection Management (cont.)</vt:lpstr>
      <vt:lpstr>TCP Connection Management (cont.)</vt:lpstr>
      <vt:lpstr>Chapter 3 outline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Approaches towards congestion control</vt:lpstr>
      <vt:lpstr>Network assisted congestion control</vt:lpstr>
      <vt:lpstr>Chapter 3 outline</vt:lpstr>
      <vt:lpstr>TCP Congestion Control:</vt:lpstr>
      <vt:lpstr>TCP Congestion Control: Bandwidth Probing</vt:lpstr>
      <vt:lpstr>TCP Congestion Control: details</vt:lpstr>
      <vt:lpstr>TCP Congestion Control:  more details</vt:lpstr>
      <vt:lpstr>TCP Slow Start</vt:lpstr>
      <vt:lpstr>Transitioning into/out of slowstart</vt:lpstr>
      <vt:lpstr>TCP: Congestion Avoidance</vt:lpstr>
      <vt:lpstr>TCP Congestion Control FSM: overview</vt:lpstr>
      <vt:lpstr>Popular “flavors” of TCP</vt:lpstr>
      <vt:lpstr>Summary: TCP Congestion Control</vt:lpstr>
      <vt:lpstr>TCP throughput</vt:lpstr>
      <vt:lpstr>TCP Futures: TCP over “long, fat pipes”</vt:lpstr>
      <vt:lpstr>TCP Fairness</vt:lpstr>
      <vt:lpstr>Why is TCP fair?</vt:lpstr>
      <vt:lpstr>Fairness (more)</vt:lpstr>
      <vt:lpstr>Chapter 3: Summary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Claypool</dc:creator>
  <dc:description>Computer Networking - A Top-Down Approach (5th edition), by James F. Kurose and Keith W. Ross, copyright Pearson, 2010. ISBN: 0-13-607967-9 [http://www.aw-bc.com/kurose_ross/]</dc:description>
  <cp:lastModifiedBy>Windows User</cp:lastModifiedBy>
  <cp:revision>386</cp:revision>
  <cp:lastPrinted>2000-04-28T00:56:10Z</cp:lastPrinted>
  <dcterms:created xsi:type="dcterms:W3CDTF">2000-04-27T03:15:31Z</dcterms:created>
  <dcterms:modified xsi:type="dcterms:W3CDTF">2021-12-02T03:30:26Z</dcterms:modified>
</cp:coreProperties>
</file>