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1" r:id="rId5"/>
    <p:sldId id="298" r:id="rId6"/>
    <p:sldId id="312" r:id="rId7"/>
    <p:sldId id="313" r:id="rId8"/>
    <p:sldId id="314" r:id="rId9"/>
    <p:sldId id="316" r:id="rId10"/>
    <p:sldId id="317" r:id="rId11"/>
    <p:sldId id="318" r:id="rId12"/>
    <p:sldId id="319" r:id="rId13"/>
    <p:sldId id="320"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19" autoAdjust="0"/>
  </p:normalViewPr>
  <p:slideViewPr>
    <p:cSldViewPr snapToGrid="0">
      <p:cViewPr varScale="1">
        <p:scale>
          <a:sx n="85" d="100"/>
          <a:sy n="85"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reference/java/io/InputStream.html#read(byte[])" TargetMode="External"/><Relationship Id="rId2" Type="http://schemas.openxmlformats.org/officeDocument/2006/relationships/hyperlink" Target="https://developer.android.com/reference/android/bluetooth/BluetoothSocket.html" TargetMode="External"/><Relationship Id="rId1" Type="http://schemas.openxmlformats.org/officeDocument/2006/relationships/slideLayout" Target="../slideLayouts/slideLayout7.xml"/><Relationship Id="rId4" Type="http://schemas.openxmlformats.org/officeDocument/2006/relationships/hyperlink" Target="https://developer.android.com/reference/java/io/OutputStream.html#write(byt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reference/android/Manifest.permission.html#BLUETOOTH" TargetMode="External"/><Relationship Id="rId2" Type="http://schemas.openxmlformats.org/officeDocument/2006/relationships/hyperlink" Target="https://developer.android.com/studio?authuser=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reference/android/bluetooth/BluetoothAdapter.html#EXTRA_DISCOVERABLE_DURATI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reference/android/bluetooth/BluetoothSocket.html#connect()" TargetMode="External"/><Relationship Id="rId2" Type="http://schemas.openxmlformats.org/officeDocument/2006/relationships/hyperlink" Target="https://developer.android.com/reference/android/bluetooth/BluetoothSocket.html"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558E-6BFC-F364-08B9-0ACDC38C3A00}"/>
              </a:ext>
            </a:extLst>
          </p:cNvPr>
          <p:cNvSpPr>
            <a:spLocks noGrp="1"/>
          </p:cNvSpPr>
          <p:nvPr>
            <p:ph type="ctrTitle"/>
          </p:nvPr>
        </p:nvSpPr>
        <p:spPr>
          <a:xfrm>
            <a:off x="1576795" y="2753804"/>
            <a:ext cx="9468939" cy="707886"/>
          </a:xfrm>
        </p:spPr>
        <p:txBody>
          <a:bodyPr>
            <a:normAutofit fontScale="90000"/>
          </a:bodyPr>
          <a:lstStyle/>
          <a:p>
            <a:r>
              <a:rPr lang="en-US" sz="4800" dirty="0">
                <a:latin typeface="Bernard MT Condensed" panose="02050806060905020404" pitchFamily="18" charset="0"/>
              </a:rPr>
              <a:t>          COMPTER NETWORKS PROJECT</a:t>
            </a:r>
          </a:p>
        </p:txBody>
      </p:sp>
      <p:pic>
        <p:nvPicPr>
          <p:cNvPr id="4" name="Picture 3">
            <a:extLst>
              <a:ext uri="{FF2B5EF4-FFF2-40B4-BE49-F238E27FC236}">
                <a16:creationId xmlns:a16="http://schemas.microsoft.com/office/drawing/2014/main" id="{67E3AD4B-FB2F-8FA3-64CD-A6A256CF4727}"/>
              </a:ext>
            </a:extLst>
          </p:cNvPr>
          <p:cNvPicPr>
            <a:picLocks noChangeAspect="1"/>
          </p:cNvPicPr>
          <p:nvPr/>
        </p:nvPicPr>
        <p:blipFill>
          <a:blip r:embed="rId2"/>
          <a:stretch>
            <a:fillRect/>
          </a:stretch>
        </p:blipFill>
        <p:spPr>
          <a:xfrm>
            <a:off x="0" y="117832"/>
            <a:ext cx="1676400" cy="1676400"/>
          </a:xfrm>
          <a:prstGeom prst="rect">
            <a:avLst/>
          </a:prstGeom>
        </p:spPr>
      </p:pic>
      <p:pic>
        <p:nvPicPr>
          <p:cNvPr id="5" name="Picture 4">
            <a:extLst>
              <a:ext uri="{FF2B5EF4-FFF2-40B4-BE49-F238E27FC236}">
                <a16:creationId xmlns:a16="http://schemas.microsoft.com/office/drawing/2014/main" id="{DC5846C2-5121-5D13-13EA-B58CA099383F}"/>
              </a:ext>
            </a:extLst>
          </p:cNvPr>
          <p:cNvPicPr>
            <a:picLocks noChangeAspect="1"/>
          </p:cNvPicPr>
          <p:nvPr/>
        </p:nvPicPr>
        <p:blipFill>
          <a:blip r:embed="rId3"/>
          <a:stretch>
            <a:fillRect/>
          </a:stretch>
        </p:blipFill>
        <p:spPr>
          <a:xfrm>
            <a:off x="9877969" y="199147"/>
            <a:ext cx="2137410" cy="1421626"/>
          </a:xfrm>
          <a:prstGeom prst="rect">
            <a:avLst/>
          </a:prstGeom>
        </p:spPr>
      </p:pic>
      <p:sp>
        <p:nvSpPr>
          <p:cNvPr id="7" name="TextBox 6">
            <a:extLst>
              <a:ext uri="{FF2B5EF4-FFF2-40B4-BE49-F238E27FC236}">
                <a16:creationId xmlns:a16="http://schemas.microsoft.com/office/drawing/2014/main" id="{EE9F62E1-4339-E86A-B35A-6A1352E76DCE}"/>
              </a:ext>
            </a:extLst>
          </p:cNvPr>
          <p:cNvSpPr txBox="1"/>
          <p:nvPr/>
        </p:nvSpPr>
        <p:spPr>
          <a:xfrm>
            <a:off x="2758304" y="602089"/>
            <a:ext cx="5699896" cy="707886"/>
          </a:xfrm>
          <a:prstGeom prst="rect">
            <a:avLst/>
          </a:prstGeom>
          <a:noFill/>
        </p:spPr>
        <p:txBody>
          <a:bodyPr wrap="square">
            <a:spAutoFit/>
          </a:bodyPr>
          <a:lstStyle/>
          <a:p>
            <a:pPr algn="ctr"/>
            <a:r>
              <a:rPr lang="en-IN" dirty="0">
                <a:solidFill>
                  <a:schemeClr val="accent5">
                    <a:lumMod val="75000"/>
                  </a:schemeClr>
                </a:solidFill>
              </a:rPr>
              <a:t>  </a:t>
            </a:r>
            <a:r>
              <a:rPr lang="en-IN" sz="2000" dirty="0">
                <a:solidFill>
                  <a:schemeClr val="accent5">
                    <a:lumMod val="75000"/>
                  </a:schemeClr>
                </a:solidFill>
              </a:rPr>
              <a:t>VR SIDDHARTHA ENGINEERING COLLEGE</a:t>
            </a:r>
          </a:p>
          <a:p>
            <a:pPr algn="ctr"/>
            <a:r>
              <a:rPr lang="en-IN" sz="2000" dirty="0">
                <a:solidFill>
                  <a:schemeClr val="accent5">
                    <a:lumMod val="75000"/>
                  </a:schemeClr>
                </a:solidFill>
              </a:rPr>
              <a:t>DEPARTMENT OF INFORMATION TECHNOLOGY</a:t>
            </a:r>
            <a:endParaRPr lang="en-US" sz="2000" dirty="0"/>
          </a:p>
        </p:txBody>
      </p:sp>
      <p:sp>
        <p:nvSpPr>
          <p:cNvPr id="13" name="TextBox 12">
            <a:extLst>
              <a:ext uri="{FF2B5EF4-FFF2-40B4-BE49-F238E27FC236}">
                <a16:creationId xmlns:a16="http://schemas.microsoft.com/office/drawing/2014/main" id="{A7E5CEB5-612A-312E-50ED-6029167B69BA}"/>
              </a:ext>
            </a:extLst>
          </p:cNvPr>
          <p:cNvSpPr txBox="1"/>
          <p:nvPr/>
        </p:nvSpPr>
        <p:spPr>
          <a:xfrm>
            <a:off x="7422776" y="5111285"/>
            <a:ext cx="4875903" cy="1200329"/>
          </a:xfrm>
          <a:prstGeom prst="rect">
            <a:avLst/>
          </a:prstGeom>
          <a:noFill/>
        </p:spPr>
        <p:txBody>
          <a:bodyPr wrap="square">
            <a:spAutoFit/>
          </a:bodyPr>
          <a:lstStyle/>
          <a:p>
            <a:r>
              <a:rPr lang="en-US" dirty="0" err="1"/>
              <a:t>A.Charan</a:t>
            </a:r>
            <a:r>
              <a:rPr lang="en-US" dirty="0"/>
              <a:t> - 208W1A1268</a:t>
            </a:r>
            <a:endParaRPr lang="en-US" sz="1800" dirty="0"/>
          </a:p>
          <a:p>
            <a:r>
              <a:rPr lang="en-US" dirty="0" err="1"/>
              <a:t>C.Heman</a:t>
            </a:r>
            <a:r>
              <a:rPr lang="en-US" dirty="0"/>
              <a:t> Sai </a:t>
            </a:r>
            <a:r>
              <a:rPr lang="en-US" sz="1800" dirty="0"/>
              <a:t>- 208W1A1277</a:t>
            </a:r>
          </a:p>
          <a:p>
            <a:r>
              <a:rPr lang="en-US" sz="1800" dirty="0"/>
              <a:t>Mohammad </a:t>
            </a:r>
            <a:r>
              <a:rPr lang="en-US" sz="1800" dirty="0" err="1"/>
              <a:t>Rizwanullah</a:t>
            </a:r>
            <a:r>
              <a:rPr lang="en-US" sz="1800" dirty="0"/>
              <a:t> - 208W1A1299</a:t>
            </a:r>
          </a:p>
          <a:p>
            <a:r>
              <a:rPr lang="en-US" sz="1800" dirty="0" err="1"/>
              <a:t>N.Ajay</a:t>
            </a:r>
            <a:r>
              <a:rPr lang="en-US" sz="1800" dirty="0"/>
              <a:t> Kumar Varma - 208W1A12A1</a:t>
            </a:r>
          </a:p>
        </p:txBody>
      </p:sp>
      <p:sp>
        <p:nvSpPr>
          <p:cNvPr id="15" name="TextBox 14">
            <a:extLst>
              <a:ext uri="{FF2B5EF4-FFF2-40B4-BE49-F238E27FC236}">
                <a16:creationId xmlns:a16="http://schemas.microsoft.com/office/drawing/2014/main" id="{D9878EC8-DC23-8913-86FF-2F1DD12EE4F5}"/>
              </a:ext>
            </a:extLst>
          </p:cNvPr>
          <p:cNvSpPr txBox="1"/>
          <p:nvPr/>
        </p:nvSpPr>
        <p:spPr>
          <a:xfrm>
            <a:off x="7189694" y="4696076"/>
            <a:ext cx="1926963" cy="369332"/>
          </a:xfrm>
          <a:prstGeom prst="rect">
            <a:avLst/>
          </a:prstGeom>
          <a:noFill/>
        </p:spPr>
        <p:txBody>
          <a:bodyPr wrap="square">
            <a:spAutoFit/>
          </a:bodyPr>
          <a:lstStyle/>
          <a:p>
            <a:pPr algn="ctr"/>
            <a:r>
              <a:rPr lang="en-IN" b="1" dirty="0"/>
              <a:t>Presented by</a:t>
            </a:r>
          </a:p>
        </p:txBody>
      </p:sp>
      <p:sp>
        <p:nvSpPr>
          <p:cNvPr id="3" name="TextBox 2">
            <a:extLst>
              <a:ext uri="{FF2B5EF4-FFF2-40B4-BE49-F238E27FC236}">
                <a16:creationId xmlns:a16="http://schemas.microsoft.com/office/drawing/2014/main" id="{B5F562BE-F42C-D85D-56EF-4F8F7922A675}"/>
              </a:ext>
            </a:extLst>
          </p:cNvPr>
          <p:cNvSpPr txBox="1"/>
          <p:nvPr/>
        </p:nvSpPr>
        <p:spPr>
          <a:xfrm>
            <a:off x="4937760" y="3894217"/>
            <a:ext cx="3672840" cy="369332"/>
          </a:xfrm>
          <a:prstGeom prst="rect">
            <a:avLst/>
          </a:prstGeom>
          <a:noFill/>
        </p:spPr>
        <p:txBody>
          <a:bodyPr wrap="square" rtlCol="0">
            <a:spAutoFit/>
          </a:bodyPr>
          <a:lstStyle/>
          <a:p>
            <a:r>
              <a:rPr lang="en-US" dirty="0">
                <a:latin typeface="Arial Rounded MT Bold" panose="020F0704030504030204" pitchFamily="34" charset="0"/>
              </a:rPr>
              <a:t>Sessional-II</a:t>
            </a:r>
          </a:p>
        </p:txBody>
      </p:sp>
    </p:spTree>
    <p:extLst>
      <p:ext uri="{BB962C8B-B14F-4D97-AF65-F5344CB8AC3E}">
        <p14:creationId xmlns:p14="http://schemas.microsoft.com/office/powerpoint/2010/main" val="383871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60616-91C4-10EC-3B63-B8C48BCBB316}"/>
              </a:ext>
            </a:extLst>
          </p:cNvPr>
          <p:cNvSpPr txBox="1"/>
          <p:nvPr/>
        </p:nvSpPr>
        <p:spPr>
          <a:xfrm>
            <a:off x="206188" y="367553"/>
            <a:ext cx="8937812" cy="1261884"/>
          </a:xfrm>
          <a:prstGeom prst="rect">
            <a:avLst/>
          </a:prstGeom>
          <a:noFill/>
        </p:spPr>
        <p:txBody>
          <a:bodyPr wrap="square">
            <a:spAutoFit/>
          </a:bodyPr>
          <a:lstStyle/>
          <a:p>
            <a:pPr>
              <a:spcBef>
                <a:spcPts val="1200"/>
              </a:spcBef>
            </a:pPr>
            <a:r>
              <a:rPr lang="en-IN" sz="1800" b="1" dirty="0">
                <a:effectLst/>
                <a:latin typeface="Times New Roman" panose="02020603050405020304" pitchFamily="18" charset="0"/>
                <a:ea typeface="Roboto-Regular"/>
                <a:cs typeface="Times New Roman" panose="02020603050405020304" pitchFamily="18" charset="0"/>
              </a:rPr>
              <a:t>Step8: Read And Write Data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IN" sz="1900" dirty="0">
                <a:effectLst/>
                <a:latin typeface="Times New Roman" panose="02020603050405020304" pitchFamily="18" charset="0"/>
                <a:ea typeface="Roboto-Regular"/>
                <a:cs typeface="Times New Roman" panose="02020603050405020304" pitchFamily="18" charset="0"/>
              </a:rPr>
              <a:t>1.After establishing connection successfully, each device has connected </a:t>
            </a:r>
            <a:r>
              <a:rPr lang="en-IN" sz="1900" u="none" strike="noStrike" dirty="0" err="1">
                <a:effectLst/>
                <a:latin typeface="Times New Roman" panose="02020603050405020304" pitchFamily="18" charset="0"/>
                <a:ea typeface="Roboto-Regular"/>
                <a:cs typeface="Times New Roman" panose="02020603050405020304" pitchFamily="18" charset="0"/>
                <a:hlinkClick r:id="rId2">
                  <a:extLst>
                    <a:ext uri="{A12FA001-AC4F-418D-AE19-62706E023703}">
                      <ahyp:hlinkClr xmlns:ahyp="http://schemas.microsoft.com/office/drawing/2018/hyperlinkcolor" val="tx"/>
                    </a:ext>
                  </a:extLst>
                </a:hlinkClick>
              </a:rPr>
              <a:t>BluetoothSocket</a:t>
            </a:r>
            <a:r>
              <a:rPr lang="en-IN" sz="1900" dirty="0">
                <a:effectLst/>
                <a:latin typeface="Times New Roman" panose="02020603050405020304" pitchFamily="18" charset="0"/>
                <a:ea typeface="Roboto-Regular"/>
                <a:cs typeface="Times New Roman" panose="02020603050405020304" pitchFamily="18" charset="0"/>
              </a:rPr>
              <a:t>.</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IN" sz="1900" dirty="0">
                <a:effectLst/>
                <a:latin typeface="Times New Roman" panose="02020603050405020304" pitchFamily="18" charset="0"/>
                <a:ea typeface="Roboto-Regular"/>
                <a:cs typeface="Times New Roman" panose="02020603050405020304" pitchFamily="18" charset="0"/>
              </a:rPr>
              <a:t>2. Now one can Read and write data to the streams using </a:t>
            </a:r>
            <a:r>
              <a:rPr lang="en-IN" sz="1900" u="none" strike="noStrike" dirty="0">
                <a:effectLst/>
                <a:latin typeface="Times New Roman" panose="02020603050405020304" pitchFamily="18" charset="0"/>
                <a:ea typeface="Roboto-Regular"/>
                <a:cs typeface="Times New Roman" panose="02020603050405020304" pitchFamily="18" charset="0"/>
                <a:hlinkClick r:id="rId3">
                  <a:extLst>
                    <a:ext uri="{A12FA001-AC4F-418D-AE19-62706E023703}">
                      <ahyp:hlinkClr xmlns:ahyp="http://schemas.microsoft.com/office/drawing/2018/hyperlinkcolor" val="tx"/>
                    </a:ext>
                  </a:extLst>
                </a:hlinkClick>
              </a:rPr>
              <a:t>read(byte[])</a:t>
            </a:r>
            <a:r>
              <a:rPr lang="en-IN" sz="1900" dirty="0">
                <a:effectLst/>
                <a:latin typeface="Times New Roman" panose="02020603050405020304" pitchFamily="18" charset="0"/>
                <a:ea typeface="Roboto-Regular"/>
                <a:cs typeface="Times New Roman" panose="02020603050405020304" pitchFamily="18" charset="0"/>
              </a:rPr>
              <a:t> and </a:t>
            </a:r>
            <a:r>
              <a:rPr lang="en-IN" sz="1900" u="none" strike="noStrike" dirty="0">
                <a:effectLst/>
                <a:latin typeface="Times New Roman" panose="02020603050405020304" pitchFamily="18" charset="0"/>
                <a:ea typeface="Roboto-Regular"/>
                <a:cs typeface="Times New Roman" panose="02020603050405020304" pitchFamily="18" charset="0"/>
                <a:hlinkClick r:id="rId4">
                  <a:extLst>
                    <a:ext uri="{A12FA001-AC4F-418D-AE19-62706E023703}">
                      <ahyp:hlinkClr xmlns:ahyp="http://schemas.microsoft.com/office/drawing/2018/hyperlinkcolor" val="tx"/>
                    </a:ext>
                  </a:extLst>
                </a:hlinkClick>
              </a:rPr>
              <a:t>write(byte[]).</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26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5686F-FA35-F437-D888-C7054D09DC2C}"/>
              </a:ext>
            </a:extLst>
          </p:cNvPr>
          <p:cNvSpPr txBox="1"/>
          <p:nvPr/>
        </p:nvSpPr>
        <p:spPr>
          <a:xfrm>
            <a:off x="205740" y="495300"/>
            <a:ext cx="11650980"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RESULT</a:t>
            </a:r>
            <a:r>
              <a:rPr lang="en-US" sz="3200" b="1" dirty="0">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87C92425-7A1F-1587-7959-502214BA8F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0752" y="288953"/>
            <a:ext cx="3388658" cy="5943376"/>
          </a:xfrm>
          <a:prstGeom prst="rect">
            <a:avLst/>
          </a:prstGeom>
        </p:spPr>
      </p:pic>
      <p:pic>
        <p:nvPicPr>
          <p:cNvPr id="4" name="Picture 3">
            <a:extLst>
              <a:ext uri="{FF2B5EF4-FFF2-40B4-BE49-F238E27FC236}">
                <a16:creationId xmlns:a16="http://schemas.microsoft.com/office/drawing/2014/main" id="{7023F342-18A8-89FA-7AC9-626E1E65CB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591" y="260202"/>
            <a:ext cx="3270679" cy="5972127"/>
          </a:xfrm>
          <a:prstGeom prst="rect">
            <a:avLst/>
          </a:prstGeom>
        </p:spPr>
      </p:pic>
    </p:spTree>
    <p:extLst>
      <p:ext uri="{BB962C8B-B14F-4D97-AF65-F5344CB8AC3E}">
        <p14:creationId xmlns:p14="http://schemas.microsoft.com/office/powerpoint/2010/main" val="268086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53" y="-975"/>
            <a:ext cx="12191980" cy="6858975"/>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Bluetooth Chat Application</a:t>
            </a:r>
            <a:br>
              <a:rPr lang="en-US" sz="4400" dirty="0">
                <a:solidFill>
                  <a:schemeClr val="tx1"/>
                </a:solidFill>
              </a:rPr>
            </a:b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usage OF Bluetooth to send </a:t>
            </a:r>
            <a:r>
              <a:rPr lang="en-US" sz="1600"/>
              <a:t>and receive the </a:t>
            </a:r>
            <a:r>
              <a:rPr lang="en-US" sz="1600" dirty="0" err="1"/>
              <a:t>messAges</a:t>
            </a:r>
            <a:r>
              <a:rPr lang="en-US" sz="1600" dirty="0"/>
              <a: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D6113-A7BC-28A6-F5DE-C44F4792A24E}"/>
              </a:ext>
            </a:extLst>
          </p:cNvPr>
          <p:cNvSpPr txBox="1"/>
          <p:nvPr/>
        </p:nvSpPr>
        <p:spPr>
          <a:xfrm>
            <a:off x="411032" y="700591"/>
            <a:ext cx="11544300" cy="1769715"/>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AIM</a:t>
            </a:r>
            <a:r>
              <a:rPr lang="en-US" sz="2800" u="sng" dirty="0">
                <a:latin typeface="Times New Roman" panose="02020603050405020304" pitchFamily="18" charset="0"/>
                <a:cs typeface="Times New Roman" panose="02020603050405020304" pitchFamily="18" charset="0"/>
              </a:rPr>
              <a:t>:</a:t>
            </a:r>
          </a:p>
          <a:p>
            <a:endParaRPr lang="en-US" sz="3100" u="sng"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Developing a Bluetooth chat application for sending and receiving messages through Bluetooth.</a:t>
            </a:r>
          </a:p>
        </p:txBody>
      </p:sp>
    </p:spTree>
    <p:extLst>
      <p:ext uri="{BB962C8B-B14F-4D97-AF65-F5344CB8AC3E}">
        <p14:creationId xmlns:p14="http://schemas.microsoft.com/office/powerpoint/2010/main" val="313590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F880B0-A53A-B82D-1748-2A558DCDDED2}"/>
              </a:ext>
            </a:extLst>
          </p:cNvPr>
          <p:cNvSpPr txBox="1"/>
          <p:nvPr/>
        </p:nvSpPr>
        <p:spPr>
          <a:xfrm>
            <a:off x="228600" y="373380"/>
            <a:ext cx="11590020" cy="4113947"/>
          </a:xfrm>
          <a:prstGeom prst="rect">
            <a:avLst/>
          </a:prstGeom>
          <a:noFill/>
        </p:spPr>
        <p:txBody>
          <a:bodyPr wrap="square" rtlCol="0">
            <a:spAutoFit/>
          </a:bodyPr>
          <a:lstStyle/>
          <a:p>
            <a:pPr algn="just"/>
            <a:r>
              <a:rPr lang="en-US" sz="2800" b="1" u="sng" dirty="0">
                <a:latin typeface="Times New Roman" panose="02020603050405020304" pitchFamily="18" charset="0"/>
                <a:cs typeface="Times New Roman" panose="02020603050405020304" pitchFamily="18" charset="0"/>
              </a:rPr>
              <a:t>Description</a:t>
            </a:r>
            <a:r>
              <a:rPr lang="en-US" sz="2800" dirty="0">
                <a:latin typeface="Times New Roman" panose="02020603050405020304" pitchFamily="18" charset="0"/>
                <a:cs typeface="Times New Roman" panose="02020603050405020304" pitchFamily="18" charset="0"/>
              </a:rPr>
              <a:t>:</a:t>
            </a:r>
          </a:p>
          <a:p>
            <a:pPr algn="just"/>
            <a:endParaRPr lang="en-US" dirty="0"/>
          </a:p>
          <a:p>
            <a:pPr algn="just">
              <a:lnSpc>
                <a:spcPct val="115000"/>
              </a:lnSpc>
              <a:spcBef>
                <a:spcPts val="1400"/>
              </a:spcBef>
              <a:spcAft>
                <a:spcPts val="1400"/>
              </a:spcAft>
            </a:pPr>
            <a:r>
              <a:rPr lang="en-IN" sz="2400" dirty="0">
                <a:solidFill>
                  <a:srgbClr val="000000"/>
                </a:solidFill>
                <a:effectLst/>
                <a:latin typeface="Times New Roman" panose="02020603050405020304" pitchFamily="18" charset="0"/>
                <a:ea typeface="Times New Roman" panose="02020603050405020304" pitchFamily="18" charset="0"/>
              </a:rPr>
              <a:t>Two devices are able to use Bluetooth to set up a secure peer-to-peer connection. It’s the same technology when you use Bluetooth to transfer music or images from one device to another. The maximum range between devices is about 300 feet, or 100 meters. Application helps two users chat with each other with the help of Bluetooth with an Graphical User Interface.</a:t>
            </a:r>
            <a:endParaRPr lang="en-IN" sz="2400" dirty="0">
              <a:effectLst/>
              <a:latin typeface="Calibri" panose="020F0502020204030204" pitchFamily="34" charset="0"/>
              <a:ea typeface="Calibri" panose="020F0502020204030204" pitchFamily="34" charset="0"/>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00633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A11F38-D206-4CBF-894F-4221E98BE400}"/>
              </a:ext>
            </a:extLst>
          </p:cNvPr>
          <p:cNvSpPr txBox="1"/>
          <p:nvPr/>
        </p:nvSpPr>
        <p:spPr>
          <a:xfrm>
            <a:off x="386827" y="652630"/>
            <a:ext cx="11574780" cy="5604098"/>
          </a:xfrm>
          <a:prstGeom prst="rect">
            <a:avLst/>
          </a:prstGeom>
          <a:noFill/>
        </p:spPr>
        <p:txBody>
          <a:bodyPr wrap="square" rtlCol="0">
            <a:spAutoFit/>
          </a:bodyPr>
          <a:lstStyle/>
          <a:p>
            <a:pPr algn="just">
              <a:lnSpc>
                <a:spcPct val="115000"/>
              </a:lnSpc>
            </a:pPr>
            <a:r>
              <a:rPr lang="en-IN" sz="19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PROCEDURE:</a:t>
            </a:r>
          </a:p>
          <a:p>
            <a:pPr algn="just">
              <a:lnSpc>
                <a:spcPct val="115000"/>
              </a:lnSpc>
            </a:pPr>
            <a:endPar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rPr>
              <a:t>Step 1. Setting up the Project</a:t>
            </a:r>
          </a:p>
          <a:p>
            <a:pPr lvl="1" algn="just">
              <a:lnSpc>
                <a:spcPct val="115000"/>
              </a:lnSpc>
              <a:spcBef>
                <a:spcPts val="1030"/>
              </a:spcBef>
            </a:pPr>
            <a:r>
              <a:rPr lang="en-IN" sz="19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Let’s begin with setting up the project.</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15000"/>
              </a:lnSpc>
            </a:pPr>
            <a:r>
              <a:rPr lang="en-IN" sz="19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Step 1.1. Download Android Studio</a:t>
            </a:r>
            <a:endPar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15000"/>
              </a:lnSpc>
              <a:spcBef>
                <a:spcPts val="2400"/>
              </a:spcBef>
              <a:buFont typeface="Symbol" panose="05050102010706020507" pitchFamily="18" charset="2"/>
              <a:buChar char=""/>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can download </a:t>
            </a:r>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Android studio </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your platform by clicking on</a:t>
            </a:r>
            <a:r>
              <a:rPr lang="en-US" sz="19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19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this</a:t>
            </a: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link</a:t>
            </a:r>
          </a:p>
          <a:p>
            <a:pPr lvl="1" algn="just">
              <a:lnSpc>
                <a:spcPct val="115000"/>
              </a:lnSpc>
              <a:spcBef>
                <a:spcPts val="2400"/>
              </a:spcBef>
            </a:pPr>
            <a:r>
              <a:rPr lang="en-US" sz="19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Step 1.2. Create a </a:t>
            </a:r>
            <a:r>
              <a:rPr lang="en-IN" sz="19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Empty project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spcBef>
                <a:spcPts val="2570"/>
              </a:spcBef>
              <a:buSzPts val="1000"/>
              <a:buFont typeface="Symbol" panose="05050102010706020507" pitchFamily="18" charset="2"/>
              <a:buChar char=""/>
              <a:tabLst>
                <a:tab pos="457200" algn="l"/>
              </a:tabLst>
            </a:pP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Open Android Studio an select New project in the pop up displayed</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15000"/>
              </a:lnSpc>
              <a:spcBef>
                <a:spcPts val="1370"/>
              </a:spcBef>
              <a:buSzPts val="1000"/>
              <a:buFont typeface="Symbol" panose="05050102010706020507" pitchFamily="18" charset="2"/>
              <a:buChar char=""/>
              <a:tabLst>
                <a:tab pos="457200" algn="l"/>
              </a:tabLst>
            </a:pP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Then a window containing different projects will be displayed then select the Empty Project</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spcBef>
                <a:spcPts val="2400"/>
              </a:spcBef>
            </a:pPr>
            <a:r>
              <a:rPr lang="en-IN" sz="19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Step 1.3. Get Bluetooth Service </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need the Android Bluetooth service for this tutorial to work. In order to use Bluetooth service, declare</a:t>
            </a:r>
            <a:r>
              <a:rPr lang="en-IN" sz="19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900" b="1" u="none" strike="noStrike" spc="-5"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BLUETOOTH</a:t>
            </a:r>
            <a:r>
              <a:rPr lang="en-IN" sz="1900" b="1" u="none" strike="noStrike" spc="-5" dirty="0">
                <a:solidFill>
                  <a:srgbClr val="2998E3"/>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permission in manifest file.</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05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2A1CA6-E990-B2D7-3404-14FA2C2677C9}"/>
              </a:ext>
            </a:extLst>
          </p:cNvPr>
          <p:cNvSpPr txBox="1"/>
          <p:nvPr/>
        </p:nvSpPr>
        <p:spPr>
          <a:xfrm>
            <a:off x="322730" y="367552"/>
            <a:ext cx="11555505" cy="3668697"/>
          </a:xfrm>
          <a:prstGeom prst="rect">
            <a:avLst/>
          </a:prstGeom>
          <a:noFill/>
        </p:spPr>
        <p:txBody>
          <a:bodyPr wrap="square">
            <a:spAutoFit/>
          </a:bodyPr>
          <a:lstStyle/>
          <a:p>
            <a:pPr algn="just">
              <a:lnSpc>
                <a:spcPct val="115000"/>
              </a:lnSpc>
              <a:spcBef>
                <a:spcPts val="1200"/>
              </a:spcBef>
            </a:pPr>
            <a:r>
              <a:rPr lang="en-IN" sz="1900" b="1"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Step 2. Bluetooth Adapter Class: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2400"/>
              </a:spcBef>
            </a:pPr>
            <a:r>
              <a:rPr lang="en-IN" sz="19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Now to check whether Bluetooth is supported on device or not, we use object of </a:t>
            </a:r>
            <a:r>
              <a:rPr lang="en-IN" sz="1900"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BluetoothAdapter</a:t>
            </a:r>
            <a:r>
              <a:rPr lang="en-IN" sz="19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class.</a:t>
            </a:r>
          </a:p>
          <a:p>
            <a:pPr algn="just">
              <a:lnSpc>
                <a:spcPct val="115000"/>
              </a:lnSpc>
              <a:spcBef>
                <a:spcPts val="2400"/>
              </a:spcBef>
            </a:pPr>
            <a:r>
              <a:rPr lang="en-IN" sz="19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Step3: </a:t>
            </a:r>
            <a:r>
              <a:rPr lang="en-IN" sz="1900" b="1" spc="-5" dirty="0" err="1">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isEnable</a:t>
            </a:r>
            <a:r>
              <a:rPr lang="en-IN" sz="19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method:</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To check Bluetooth is enabled or not, we will use </a:t>
            </a:r>
            <a:r>
              <a:rPr lang="en-IN" sz="19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isEnabled</a:t>
            </a: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method on object of </a:t>
            </a:r>
            <a:r>
              <a:rPr lang="en-IN" sz="19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BluetoothAdapter</a:t>
            </a: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class.</a:t>
            </a:r>
          </a:p>
          <a:p>
            <a:pPr algn="just">
              <a:lnSpc>
                <a:spcPct val="115000"/>
              </a:lnSpc>
              <a:spcBef>
                <a:spcPts val="1200"/>
              </a:spcBef>
            </a:pPr>
            <a:r>
              <a:rPr lang="en-IN" sz="19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Step4: Discover Bluetooth: </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Now in android, device is not discoverable by default. To make device discoverable, call </a:t>
            </a:r>
            <a:r>
              <a:rPr lang="en-IN" sz="19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startActivityForResult</a:t>
            </a: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with </a:t>
            </a:r>
            <a:r>
              <a:rPr lang="en-IN" sz="19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BluetoothAdapter.ACTION_REQUEST_DISCOVERABLE</a:t>
            </a: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action. By default device is discoverable for 120 seconds. To set discoverable duration, add </a:t>
            </a:r>
            <a:r>
              <a:rPr lang="en-IN" sz="1900" u="none" strike="noStrike" spc="-5"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EXTRA_DISCOVERABLE_DURATION</a:t>
            </a:r>
            <a:r>
              <a:rPr lang="en-IN" sz="19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9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intent extra. The maximum value for duration is 360 seconds</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69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42F1A2-3C02-480F-02D5-2B00F4C134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961" y="97192"/>
            <a:ext cx="3442074" cy="6206025"/>
          </a:xfrm>
          <a:prstGeom prst="rect">
            <a:avLst/>
          </a:prstGeom>
        </p:spPr>
      </p:pic>
      <p:pic>
        <p:nvPicPr>
          <p:cNvPr id="3" name="Picture 2">
            <a:extLst>
              <a:ext uri="{FF2B5EF4-FFF2-40B4-BE49-F238E27FC236}">
                <a16:creationId xmlns:a16="http://schemas.microsoft.com/office/drawing/2014/main" id="{C67456AF-5337-4835-4A91-9D3DDEC197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4408" y="0"/>
            <a:ext cx="3442074" cy="6303217"/>
          </a:xfrm>
          <a:prstGeom prst="rect">
            <a:avLst/>
          </a:prstGeom>
        </p:spPr>
      </p:pic>
    </p:spTree>
    <p:extLst>
      <p:ext uri="{BB962C8B-B14F-4D97-AF65-F5344CB8AC3E}">
        <p14:creationId xmlns:p14="http://schemas.microsoft.com/office/powerpoint/2010/main" val="331700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D201DA-23C7-38AA-0E67-072345DCDA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742" y="116542"/>
            <a:ext cx="4096870" cy="6140823"/>
          </a:xfrm>
          <a:prstGeom prst="rect">
            <a:avLst/>
          </a:prstGeom>
        </p:spPr>
      </p:pic>
      <p:sp>
        <p:nvSpPr>
          <p:cNvPr id="7" name="TextBox 6">
            <a:extLst>
              <a:ext uri="{FF2B5EF4-FFF2-40B4-BE49-F238E27FC236}">
                <a16:creationId xmlns:a16="http://schemas.microsoft.com/office/drawing/2014/main" id="{533BC725-CD6D-AE80-B3C5-343A1E3227B2}"/>
              </a:ext>
            </a:extLst>
          </p:cNvPr>
          <p:cNvSpPr txBox="1"/>
          <p:nvPr/>
        </p:nvSpPr>
        <p:spPr>
          <a:xfrm>
            <a:off x="3048000" y="2817621"/>
            <a:ext cx="6096000"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Fig: Bluetooth Discovery</a:t>
            </a:r>
          </a:p>
        </p:txBody>
      </p:sp>
    </p:spTree>
    <p:extLst>
      <p:ext uri="{BB962C8B-B14F-4D97-AF65-F5344CB8AC3E}">
        <p14:creationId xmlns:p14="http://schemas.microsoft.com/office/powerpoint/2010/main" val="229453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C23029-63DD-F8C8-E050-643EB4EB9296}"/>
              </a:ext>
            </a:extLst>
          </p:cNvPr>
          <p:cNvSpPr txBox="1"/>
          <p:nvPr/>
        </p:nvSpPr>
        <p:spPr>
          <a:xfrm>
            <a:off x="259976" y="206188"/>
            <a:ext cx="7682753" cy="4390946"/>
          </a:xfrm>
          <a:prstGeom prst="rect">
            <a:avLst/>
          </a:prstGeom>
          <a:noFill/>
        </p:spPr>
        <p:txBody>
          <a:bodyPr wrap="square">
            <a:spAutoFit/>
          </a:bodyPr>
          <a:lstStyle/>
          <a:p>
            <a:pPr algn="just">
              <a:spcBef>
                <a:spcPts val="1200"/>
              </a:spcBef>
            </a:pPr>
            <a:r>
              <a:rPr lang="en-IN" sz="18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Step 6: Pairing Devices: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200"/>
              </a:spcBef>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To connect two devices, we must implement server side and client side mechanism. One device shall open the server socket and another should initiate the connection. Both are connected when </a:t>
            </a:r>
            <a:r>
              <a:rPr lang="en-IN" sz="1800" u="none" strike="noStrike" spc="-5"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BluetoothSocket</a:t>
            </a: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 is connected on the same RFCOMM channel. During connection procedure android framework automatically shows pairing dialog</a:t>
            </a:r>
            <a:r>
              <a:rPr lang="en-IN" sz="18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spcBef>
                <a:spcPts val="1200"/>
              </a:spcBef>
            </a:pPr>
            <a:endParaRPr lang="en-IN" b="1"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680"/>
              </a:lnSpc>
              <a:spcBef>
                <a:spcPts val="1200"/>
              </a:spcBef>
              <a:spcAft>
                <a:spcPts val="1050"/>
              </a:spcAft>
            </a:pPr>
            <a:r>
              <a:rPr lang="en-IN" sz="18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Step 7: </a:t>
            </a:r>
            <a:r>
              <a:rPr lang="en-IN" sz="1800" b="1" dirty="0">
                <a:solidFill>
                  <a:srgbClr val="222222"/>
                </a:solidFill>
                <a:effectLst/>
                <a:latin typeface="Times New Roman" panose="02020603050405020304" pitchFamily="18" charset="0"/>
                <a:ea typeface="Roboto-Bold"/>
                <a:cs typeface="Times New Roman" panose="02020603050405020304" pitchFamily="18" charset="0"/>
              </a:rPr>
              <a:t>Connection as Client: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1200"/>
              </a:spcBef>
              <a:spcAft>
                <a:spcPts val="0"/>
              </a:spcAft>
              <a:buSzPts val="1200"/>
              <a:buFont typeface="+mj-lt"/>
              <a:buAutoNum type="arabicPeriod"/>
              <a:tabLst>
                <a:tab pos="457200" algn="l"/>
              </a:tabLst>
            </a:pPr>
            <a:r>
              <a:rPr lang="en-IN" sz="1800" dirty="0">
                <a:effectLst/>
                <a:latin typeface="Times New Roman" panose="02020603050405020304" pitchFamily="18" charset="0"/>
                <a:ea typeface="Roboto-Regular"/>
                <a:cs typeface="Times New Roman" panose="02020603050405020304" pitchFamily="18" charset="0"/>
              </a:rPr>
              <a:t>Create object of </a:t>
            </a:r>
            <a:r>
              <a:rPr lang="en-IN" sz="1800" dirty="0" err="1">
                <a:effectLst/>
                <a:latin typeface="Times New Roman" panose="02020603050405020304" pitchFamily="18" charset="0"/>
                <a:ea typeface="Roboto-Regular"/>
                <a:cs typeface="Times New Roman" panose="02020603050405020304" pitchFamily="18" charset="0"/>
              </a:rPr>
              <a:t>BluetoothSocket</a:t>
            </a:r>
            <a:r>
              <a:rPr lang="en-IN" sz="1800" dirty="0">
                <a:effectLst/>
                <a:latin typeface="Times New Roman" panose="02020603050405020304" pitchFamily="18" charset="0"/>
                <a:ea typeface="Roboto-Regular"/>
                <a:cs typeface="Times New Roman" panose="02020603050405020304" pitchFamily="18" charset="0"/>
              </a:rPr>
              <a:t> by calling </a:t>
            </a:r>
            <a:r>
              <a:rPr lang="en-IN" sz="1800" dirty="0" err="1">
                <a:effectLst/>
                <a:latin typeface="Times New Roman" panose="02020603050405020304" pitchFamily="18" charset="0"/>
                <a:ea typeface="Roboto-Regular"/>
                <a:cs typeface="Times New Roman" panose="02020603050405020304" pitchFamily="18" charset="0"/>
              </a:rPr>
              <a:t>createRfcommSocketToServiceRecord</a:t>
            </a:r>
            <a:r>
              <a:rPr lang="en-IN" sz="1800" dirty="0">
                <a:effectLst/>
                <a:latin typeface="Times New Roman" panose="02020603050405020304" pitchFamily="18" charset="0"/>
                <a:ea typeface="Roboto-Regular"/>
                <a:cs typeface="Times New Roman" panose="02020603050405020304" pitchFamily="18" charset="0"/>
              </a:rPr>
              <a:t>(UUID) on </a:t>
            </a:r>
            <a:r>
              <a:rPr lang="en-IN" sz="1800" dirty="0" err="1">
                <a:effectLst/>
                <a:latin typeface="Times New Roman" panose="02020603050405020304" pitchFamily="18" charset="0"/>
                <a:ea typeface="Roboto-Regular"/>
                <a:cs typeface="Times New Roman" panose="02020603050405020304" pitchFamily="18" charset="0"/>
              </a:rPr>
              <a:t>BluetoothDevice</a:t>
            </a:r>
            <a:r>
              <a:rPr lang="en-IN" sz="1800" dirty="0">
                <a:effectLst/>
                <a:latin typeface="Times New Roman" panose="02020603050405020304" pitchFamily="18" charset="0"/>
                <a:ea typeface="Roboto-Regular"/>
                <a:cs typeface="Times New Roman" panose="02020603050405020304" pitchFamily="18" charset="0"/>
              </a:rPr>
              <a:t> object.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Bef>
                <a:spcPts val="1200"/>
              </a:spcBef>
              <a:spcAft>
                <a:spcPts val="0"/>
              </a:spcAft>
              <a:buSzPts val="1200"/>
              <a:buFont typeface="+mj-lt"/>
              <a:buAutoNum type="arabicPeriod"/>
              <a:tabLst>
                <a:tab pos="457200" algn="l"/>
              </a:tabLst>
            </a:pPr>
            <a:r>
              <a:rPr lang="en-IN" sz="1800" dirty="0">
                <a:effectLst/>
                <a:latin typeface="Times New Roman" panose="02020603050405020304" pitchFamily="18" charset="0"/>
                <a:ea typeface="Roboto-Regular"/>
                <a:cs typeface="Times New Roman" panose="02020603050405020304" pitchFamily="18" charset="0"/>
              </a:rPr>
              <a:t>Initiate connection by calling </a:t>
            </a:r>
            <a:r>
              <a:rPr lang="en-IN" sz="1800" u="sng" dirty="0">
                <a:effectLst/>
                <a:latin typeface="Times New Roman" panose="02020603050405020304" pitchFamily="18" charset="0"/>
                <a:ea typeface="Roboto-Regular"/>
                <a:cs typeface="Times New Roman" panose="02020603050405020304" pitchFamily="18" charset="0"/>
                <a:hlinkClick r:id="rId3">
                  <a:extLst>
                    <a:ext uri="{A12FA001-AC4F-418D-AE19-62706E023703}">
                      <ahyp:hlinkClr xmlns:ahyp="http://schemas.microsoft.com/office/drawing/2018/hyperlinkcolor" val="tx"/>
                    </a:ext>
                  </a:extLst>
                </a:hlinkClick>
              </a:rPr>
              <a:t>connect()</a:t>
            </a:r>
            <a:r>
              <a:rPr lang="en-IN" sz="1800" dirty="0">
                <a:effectLst/>
                <a:latin typeface="Times New Roman" panose="02020603050405020304" pitchFamily="18" charset="0"/>
                <a:ea typeface="Roboto-Regular"/>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760AE1-3C84-079E-4B90-C5DE50836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1647" y="98613"/>
            <a:ext cx="3596587" cy="6221506"/>
          </a:xfrm>
          <a:prstGeom prst="rect">
            <a:avLst/>
          </a:prstGeom>
        </p:spPr>
      </p:pic>
    </p:spTree>
    <p:extLst>
      <p:ext uri="{BB962C8B-B14F-4D97-AF65-F5344CB8AC3E}">
        <p14:creationId xmlns:p14="http://schemas.microsoft.com/office/powerpoint/2010/main" val="241927118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{A1799D25-5537-483E-BCFE-E45E3F1288C5}tf22712842_win32</Template>
  <TotalTime>3239</TotalTime>
  <Words>487</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Rounded MT Bold</vt:lpstr>
      <vt:lpstr>Bernard MT Condensed</vt:lpstr>
      <vt:lpstr>Bookman Old Style</vt:lpstr>
      <vt:lpstr>Calibri</vt:lpstr>
      <vt:lpstr>Franklin Gothic Book</vt:lpstr>
      <vt:lpstr>Symbol</vt:lpstr>
      <vt:lpstr>Times New Roman</vt:lpstr>
      <vt:lpstr>1_RetrospectVTI</vt:lpstr>
      <vt:lpstr>          COMPTER NETWORKS PROJECT</vt:lpstr>
      <vt:lpstr>Bluetooth Chat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PROJECT IN COMMUNITY SERVICE</dc:title>
  <dc:creator>ravindra babu</dc:creator>
  <cp:lastModifiedBy>Ajay Kumar Varma</cp:lastModifiedBy>
  <cp:revision>113</cp:revision>
  <dcterms:created xsi:type="dcterms:W3CDTF">2022-11-16T15:05:02Z</dcterms:created>
  <dcterms:modified xsi:type="dcterms:W3CDTF">2022-11-29T17:52:20Z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