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 id="2147483745" r:id="rId6"/>
  </p:sldMasterIdLst>
  <p:sldIdLst>
    <p:sldId id="256" r:id="rId7"/>
    <p:sldId id="942" r:id="rId8"/>
    <p:sldId id="258" r:id="rId9"/>
    <p:sldId id="1957" r:id="rId10"/>
    <p:sldId id="259" r:id="rId11"/>
    <p:sldId id="1948" r:id="rId12"/>
    <p:sldId id="1961" r:id="rId13"/>
    <p:sldId id="1962" r:id="rId14"/>
    <p:sldId id="262" r:id="rId15"/>
    <p:sldId id="263" r:id="rId16"/>
    <p:sldId id="1938" r:id="rId17"/>
    <p:sldId id="1943" r:id="rId18"/>
    <p:sldId id="1944" r:id="rId19"/>
    <p:sldId id="1958" r:id="rId20"/>
    <p:sldId id="1947" r:id="rId21"/>
    <p:sldId id="1946" r:id="rId22"/>
    <p:sldId id="1950" r:id="rId23"/>
    <p:sldId id="1954" r:id="rId24"/>
    <p:sldId id="1949" r:id="rId25"/>
    <p:sldId id="1959" r:id="rId26"/>
    <p:sldId id="1960" r:id="rId27"/>
    <p:sldId id="1955" r:id="rId28"/>
    <p:sldId id="1953" r:id="rId29"/>
    <p:sldId id="193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6" d="100"/>
          <a:sy n="76" d="100"/>
        </p:scale>
        <p:origin x="228" y="6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60DAF7-55EF-4467-A207-F345DBF0A780}" type="datetime3">
              <a:rPr lang="en-US" smtClean="0"/>
              <a:t>26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6724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71FA7E-0AC3-48E5-993C-6403EE473F36}" type="datetime3">
              <a:rPr lang="en-US" smtClean="0"/>
              <a:t>26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0486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44DF9-5906-443E-8FBF-4E0A61B0B119}" type="datetime3">
              <a:rPr lang="en-US" smtClean="0"/>
              <a:t>26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617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741877-A574-4EDA-AF83-C400A8233A5B}" type="datetime3">
              <a:rPr lang="en-US" smtClean="0"/>
              <a:t>26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25903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90BEC7-98AA-45F2-BC84-E7A4A017B381}" type="datetime3">
              <a:rPr lang="en-US" smtClean="0"/>
              <a:t>26 December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943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2C0FC-8963-42C2-913A-9C72E9BFD5AB}" type="datetime3">
              <a:rPr lang="en-US" smtClean="0"/>
              <a:t>26 December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9586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085C-AF56-4C00-A80F-C04D6A7591DE}" type="datetime3">
              <a:rPr lang="en-US" smtClean="0"/>
              <a:t>26 December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9319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A527C-E68A-4A9A-AFFB-03EFEDE1BF3B}" type="datetime3">
              <a:rPr lang="en-US" smtClean="0"/>
              <a:t>26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396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ABD81-B38F-406C-B99E-04BCBF302DAD}" type="datetime3">
              <a:rPr lang="en-US" smtClean="0"/>
              <a:t>26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7308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6D00B-4701-45C8-AC22-6C90417D0D3A}" type="datetime3">
              <a:rPr lang="en-US" smtClean="0"/>
              <a:t>26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694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1D414-A562-4B8E-82DE-54387101456C}" type="datetime3">
              <a:rPr lang="en-US" smtClean="0"/>
              <a:t>26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9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26-12-2022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38C2-0D9A-41DA-A0F6-9A5D970295AA}" type="datetime3">
              <a:rPr lang="en-US" smtClean="0"/>
              <a:t>26 December 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32575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0.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rizwanrockzz/epics/tree/main/dataset" TargetMode="Externa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56092" y="4357964"/>
            <a:ext cx="7832035" cy="1343055"/>
          </a:xfrm>
        </p:spPr>
        <p:txBody>
          <a:bodyPr>
            <a:normAutofit/>
          </a:bodyPr>
          <a:lstStyle/>
          <a:p>
            <a:r>
              <a:rPr lang="en-US" sz="2400" dirty="0">
                <a:solidFill>
                  <a:schemeClr val="tx1"/>
                </a:solidFill>
                <a:latin typeface="Century Gothic" panose="020B0502020202020204" pitchFamily="34" charset="0"/>
                <a:cs typeface="AngsanaUPC" panose="02020603050405020304" pitchFamily="18" charset="-34"/>
              </a:rPr>
              <a:t>Presented by :</a:t>
            </a:r>
          </a:p>
          <a:p>
            <a:r>
              <a:rPr lang="en-US" sz="2100" b="1" dirty="0">
                <a:solidFill>
                  <a:srgbClr val="7030A0"/>
                </a:solidFill>
                <a:latin typeface="Century Gothic" panose="020B0502020202020204" pitchFamily="34" charset="0"/>
                <a:cs typeface="AngsanaUPC" panose="02020603050405020304" pitchFamily="18" charset="-34"/>
              </a:rPr>
              <a:t>RIZWANULLAH MD ( 208W1A1299 )</a:t>
            </a:r>
          </a:p>
          <a:p>
            <a:r>
              <a:rPr lang="en-US" sz="2100" b="1" dirty="0">
                <a:solidFill>
                  <a:srgbClr val="7030A0"/>
                </a:solidFill>
                <a:latin typeface="Century Gothic" panose="020B0502020202020204" pitchFamily="34" charset="0"/>
                <a:cs typeface="AngsanaUPC" panose="02020603050405020304" pitchFamily="18" charset="-34"/>
              </a:rPr>
              <a:t> AJAY KUMAR VARMA N ( 208W1A12A1 )</a:t>
            </a:r>
          </a:p>
          <a:p>
            <a:endParaRPr lang="en-US" sz="2400" b="1" dirty="0">
              <a:solidFill>
                <a:srgbClr val="7030A0"/>
              </a:solidFill>
              <a:latin typeface="Century Gothic" panose="020B0502020202020204" pitchFamily="34" charset="0"/>
              <a:cs typeface="AngsanaUPC" panose="02020603050405020304" pitchFamily="18" charset="-34"/>
            </a:endParaRPr>
          </a:p>
          <a:p>
            <a:endParaRPr lang="en-US" sz="2400" dirty="0">
              <a:latin typeface="Century Gothic" panose="020B0502020202020204" pitchFamily="34" charset="0"/>
            </a:endParaRPr>
          </a:p>
        </p:txBody>
      </p:sp>
      <p:pic>
        <p:nvPicPr>
          <p:cNvPr id="6" name="Picture 5" descr="Image result for vrs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0717" y="168835"/>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72750" y="268062"/>
            <a:ext cx="8170876" cy="1010593"/>
          </a:xfrm>
          <a:prstGeom prst="rect">
            <a:avLst/>
          </a:prstGeom>
          <a:noFill/>
        </p:spPr>
        <p:txBody>
          <a:bodyPr wrap="square" lIns="19998" tIns="9999" rIns="19998" bIns="9999" rtlCol="0">
            <a:spAutoFit/>
          </a:bodyPr>
          <a:lstStyle/>
          <a:p>
            <a:pPr algn="ctr" defTabSz="914400"/>
            <a:r>
              <a:rPr lang="en-IN" sz="2400" b="1" dirty="0">
                <a:solidFill>
                  <a:srgbClr val="0000FF"/>
                </a:solidFill>
                <a:latin typeface="Century Gothic" panose="020B0502020202020204" pitchFamily="34" charset="0"/>
                <a:cs typeface="Times New Roman" pitchFamily="18" charset="0"/>
              </a:rPr>
              <a:t>DEPARTMENT OF INFORMATION TECHNOLOGY</a:t>
            </a:r>
          </a:p>
          <a:p>
            <a:pPr algn="ctr" defTabSz="914400">
              <a:lnSpc>
                <a:spcPct val="200000"/>
              </a:lnSpc>
            </a:pPr>
            <a:r>
              <a:rPr lang="en-IN" sz="2400" b="1" dirty="0">
                <a:solidFill>
                  <a:srgbClr val="FF0000"/>
                </a:solidFill>
                <a:latin typeface="Century Gothic" panose="020B0502020202020204" pitchFamily="34" charset="0"/>
                <a:cs typeface="Times New Roman" pitchFamily="18" charset="0"/>
              </a:rPr>
              <a:t>V R SIDDHARTHA ENGINEERING COLLEGE</a:t>
            </a:r>
          </a:p>
        </p:txBody>
      </p:sp>
      <p:sp>
        <p:nvSpPr>
          <p:cNvPr id="8" name="TextBox 7"/>
          <p:cNvSpPr txBox="1"/>
          <p:nvPr/>
        </p:nvSpPr>
        <p:spPr>
          <a:xfrm>
            <a:off x="3552160" y="3464396"/>
            <a:ext cx="5257800" cy="769441"/>
          </a:xfrm>
          <a:prstGeom prst="rect">
            <a:avLst/>
          </a:prstGeom>
          <a:noFill/>
        </p:spPr>
        <p:txBody>
          <a:bodyPr wrap="square" rtlCol="0">
            <a:spAutoFit/>
          </a:bodyPr>
          <a:lstStyle/>
          <a:p>
            <a:pPr algn="ctr" defTabSz="914400"/>
            <a:r>
              <a:rPr lang="en-US" sz="2000" b="1" dirty="0">
                <a:solidFill>
                  <a:srgbClr val="FF0000"/>
                </a:solidFill>
                <a:latin typeface="Century Gothic" panose="020B0502020202020204" pitchFamily="34" charset="0"/>
              </a:rPr>
              <a:t>B.Tech in INFORMATION TECHNOLOGY</a:t>
            </a:r>
          </a:p>
          <a:p>
            <a:pPr algn="ctr" defTabSz="914400"/>
            <a:r>
              <a:rPr lang="en-US" sz="2400" b="1" dirty="0">
                <a:solidFill>
                  <a:srgbClr val="BF11A6"/>
                </a:solidFill>
                <a:latin typeface="Century Gothic" panose="020B0502020202020204" pitchFamily="34" charset="0"/>
              </a:rPr>
              <a:t>EPICS Project Review Presentation</a:t>
            </a:r>
          </a:p>
        </p:txBody>
      </p:sp>
      <p:sp>
        <p:nvSpPr>
          <p:cNvPr id="4" name="Rectangle 3"/>
          <p:cNvSpPr/>
          <p:nvPr/>
        </p:nvSpPr>
        <p:spPr>
          <a:xfrm>
            <a:off x="3986109" y="5733191"/>
            <a:ext cx="4572000" cy="923330"/>
          </a:xfrm>
          <a:prstGeom prst="rect">
            <a:avLst/>
          </a:prstGeom>
        </p:spPr>
        <p:txBody>
          <a:bodyPr>
            <a:spAutoFit/>
          </a:bodyPr>
          <a:lstStyle/>
          <a:p>
            <a:pPr algn="ctr" defTabSz="914400"/>
            <a:r>
              <a:rPr lang="en-US" sz="1600" dirty="0">
                <a:solidFill>
                  <a:prstClr val="black"/>
                </a:solidFill>
                <a:latin typeface="Century Gothic" panose="020B0502020202020204" pitchFamily="34" charset="0"/>
                <a:cs typeface="AngsanaUPC" panose="02020603050405020304" pitchFamily="18" charset="-34"/>
              </a:rPr>
              <a:t>Under the guidance of </a:t>
            </a:r>
          </a:p>
          <a:p>
            <a:pPr algn="ctr" defTabSz="914400"/>
            <a:r>
              <a:rPr lang="en-US" sz="2000" dirty="0">
                <a:solidFill>
                  <a:prstClr val="black"/>
                </a:solidFill>
                <a:latin typeface="Century Gothic" panose="020B0502020202020204" pitchFamily="34" charset="0"/>
                <a:cs typeface="AngsanaUPC" panose="02020603050405020304" pitchFamily="18" charset="-34"/>
              </a:rPr>
              <a:t> </a:t>
            </a:r>
            <a:r>
              <a:rPr lang="en-US" b="1" dirty="0">
                <a:solidFill>
                  <a:srgbClr val="FF0000"/>
                </a:solidFill>
                <a:latin typeface="Century Gothic" panose="020B0502020202020204" pitchFamily="34" charset="0"/>
                <a:cs typeface="AngsanaUPC" panose="02020603050405020304" pitchFamily="18" charset="-34"/>
              </a:rPr>
              <a:t>DR M SUNEETHA </a:t>
            </a:r>
          </a:p>
          <a:p>
            <a:pPr algn="ctr" defTabSz="914400"/>
            <a:r>
              <a:rPr lang="en-US" sz="1600" b="1" dirty="0">
                <a:solidFill>
                  <a:srgbClr val="FF0000"/>
                </a:solidFill>
                <a:latin typeface="Century Gothic" panose="020B0502020202020204" pitchFamily="34" charset="0"/>
                <a:cs typeface="AngsanaUPC" panose="02020603050405020304" pitchFamily="18" charset="-34"/>
              </a:rPr>
              <a:t>( Professor &amp; Head )</a:t>
            </a:r>
          </a:p>
        </p:txBody>
      </p:sp>
      <p:sp>
        <p:nvSpPr>
          <p:cNvPr id="9" name="TextBox 8"/>
          <p:cNvSpPr txBox="1"/>
          <p:nvPr/>
        </p:nvSpPr>
        <p:spPr>
          <a:xfrm>
            <a:off x="3552160" y="2959679"/>
            <a:ext cx="5087679" cy="400110"/>
          </a:xfrm>
          <a:prstGeom prst="rect">
            <a:avLst/>
          </a:prstGeom>
          <a:noFill/>
        </p:spPr>
        <p:txBody>
          <a:bodyPr wrap="square" rtlCol="0">
            <a:spAutoFit/>
          </a:bodyPr>
          <a:lstStyle/>
          <a:p>
            <a:pPr algn="ctr" defTabSz="914400"/>
            <a:r>
              <a:rPr lang="en-US" sz="2000" b="1" dirty="0">
                <a:solidFill>
                  <a:srgbClr val="00B050"/>
                </a:solidFill>
                <a:latin typeface="Century Gothic" panose="020B0502020202020204" pitchFamily="34" charset="0"/>
              </a:rPr>
              <a:t>Domain : Health Care</a:t>
            </a:r>
          </a:p>
        </p:txBody>
      </p:sp>
      <p:sp>
        <p:nvSpPr>
          <p:cNvPr id="10" name="Date Placeholder 9"/>
          <p:cNvSpPr>
            <a:spLocks noGrp="1"/>
          </p:cNvSpPr>
          <p:nvPr>
            <p:ph type="dt" sz="half" idx="10"/>
          </p:nvPr>
        </p:nvSpPr>
        <p:spPr/>
        <p:txBody>
          <a:bodyPr/>
          <a:lstStyle/>
          <a:p>
            <a:pPr defTabSz="914400"/>
            <a:fld id="{12D83BDF-1171-4B6E-B360-F8FAFB0EEC24}" type="datetime3">
              <a:rPr lang="en-US" smtClean="0">
                <a:solidFill>
                  <a:prstClr val="black">
                    <a:tint val="75000"/>
                  </a:prstClr>
                </a:solidFill>
                <a:latin typeface="Century Gothic" panose="020B0502020202020204" pitchFamily="34" charset="0"/>
              </a:rPr>
              <a:pPr defTabSz="914400"/>
              <a:t>26 December 2022</a:t>
            </a:fld>
            <a:endParaRPr lang="en-US" dirty="0">
              <a:solidFill>
                <a:prstClr val="black">
                  <a:tint val="75000"/>
                </a:prstClr>
              </a:solidFill>
              <a:latin typeface="Century Gothic" panose="020B0502020202020204" pitchFamily="34" charset="0"/>
            </a:endParaRPr>
          </a:p>
        </p:txBody>
      </p:sp>
      <p:pic>
        <p:nvPicPr>
          <p:cNvPr id="12" name="Picture 11">
            <a:extLst>
              <a:ext uri="{FF2B5EF4-FFF2-40B4-BE49-F238E27FC236}">
                <a16:creationId xmlns:a16="http://schemas.microsoft.com/office/drawing/2014/main" id="{3DABB6B5-EBE8-B8F2-C721-8EAD11F51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11" y="194770"/>
            <a:ext cx="1772307" cy="1031976"/>
          </a:xfrm>
          <a:prstGeom prst="rect">
            <a:avLst/>
          </a:prstGeom>
        </p:spPr>
      </p:pic>
      <p:sp>
        <p:nvSpPr>
          <p:cNvPr id="20" name="TextBox 19">
            <a:extLst>
              <a:ext uri="{FF2B5EF4-FFF2-40B4-BE49-F238E27FC236}">
                <a16:creationId xmlns:a16="http://schemas.microsoft.com/office/drawing/2014/main" id="{F31E2EAD-D1AD-B089-57C2-8B7176D9154D}"/>
              </a:ext>
            </a:extLst>
          </p:cNvPr>
          <p:cNvSpPr txBox="1"/>
          <p:nvPr/>
        </p:nvSpPr>
        <p:spPr>
          <a:xfrm>
            <a:off x="1909483" y="1655863"/>
            <a:ext cx="8911234" cy="523208"/>
          </a:xfrm>
          <a:prstGeom prst="rect">
            <a:avLst/>
          </a:prstGeom>
          <a:solidFill>
            <a:schemeClr val="tx1"/>
          </a:solidFill>
        </p:spPr>
        <p:txBody>
          <a:bodyPr wrap="square" lIns="91428" tIns="45714" rIns="91428" bIns="45714" rtlCol="0">
            <a:spAutoFit/>
          </a:bodyPr>
          <a:lstStyle/>
          <a:p>
            <a:pPr defTabSz="228554">
              <a:defRPr/>
            </a:pPr>
            <a:r>
              <a:rPr lang="en-US" sz="2800" b="1" dirty="0">
                <a:solidFill>
                  <a:srgbClr val="FFFFFF"/>
                </a:solidFill>
                <a:latin typeface="Century Gothic"/>
              </a:rPr>
              <a:t>Interpreting Doctors Handwritten Prescription Using</a:t>
            </a:r>
          </a:p>
        </p:txBody>
      </p:sp>
      <p:sp>
        <p:nvSpPr>
          <p:cNvPr id="22" name="TextBox 21">
            <a:extLst>
              <a:ext uri="{FF2B5EF4-FFF2-40B4-BE49-F238E27FC236}">
                <a16:creationId xmlns:a16="http://schemas.microsoft.com/office/drawing/2014/main" id="{666C33B9-7390-477B-77AF-5F415753B571}"/>
              </a:ext>
            </a:extLst>
          </p:cNvPr>
          <p:cNvSpPr txBox="1"/>
          <p:nvPr/>
        </p:nvSpPr>
        <p:spPr>
          <a:xfrm>
            <a:off x="3809429" y="2217206"/>
            <a:ext cx="4894264" cy="523208"/>
          </a:xfrm>
          <a:prstGeom prst="rect">
            <a:avLst/>
          </a:prstGeom>
          <a:solidFill>
            <a:schemeClr val="tx1"/>
          </a:solidFill>
        </p:spPr>
        <p:txBody>
          <a:bodyPr wrap="none" lIns="91428" tIns="45714" rIns="91428" bIns="45714" rtlCol="0">
            <a:spAutoFit/>
          </a:bodyPr>
          <a:lstStyle/>
          <a:p>
            <a:pPr defTabSz="228554">
              <a:defRPr/>
            </a:pPr>
            <a:r>
              <a:rPr lang="en-US" sz="2800" b="1" dirty="0">
                <a:solidFill>
                  <a:srgbClr val="FFFFFF"/>
                </a:solidFill>
                <a:latin typeface="Century Gothic"/>
              </a:rPr>
              <a:t>Deep Learning Techniques</a:t>
            </a:r>
          </a:p>
        </p:txBody>
      </p:sp>
    </p:spTree>
    <p:extLst>
      <p:ext uri="{BB962C8B-B14F-4D97-AF65-F5344CB8AC3E}">
        <p14:creationId xmlns:p14="http://schemas.microsoft.com/office/powerpoint/2010/main" val="181390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7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0-#ppt_w/2"/>
                                          </p:val>
                                        </p:tav>
                                        <p:tav tm="100000">
                                          <p:val>
                                            <p:strVal val="#ppt_x"/>
                                          </p:val>
                                        </p:tav>
                                      </p:tavLst>
                                    </p:anim>
                                    <p:anim calcmode="lin" valueType="num">
                                      <p:cBhvr additive="base">
                                        <p:cTn id="12" dur="1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5FCD-57AE-CC7C-6EC2-450F89FC65A5}"/>
              </a:ext>
            </a:extLst>
          </p:cNvPr>
          <p:cNvSpPr>
            <a:spLocks noGrp="1"/>
          </p:cNvSpPr>
          <p:nvPr>
            <p:ph type="title"/>
          </p:nvPr>
        </p:nvSpPr>
        <p:spPr/>
        <p:txBody>
          <a:bodyPr/>
          <a:lstStyle/>
          <a:p>
            <a:r>
              <a:rPr lang="en-IN" dirty="0"/>
              <a:t>SOFTWARE REQUIREMENTS</a:t>
            </a:r>
          </a:p>
        </p:txBody>
      </p:sp>
      <p:sp>
        <p:nvSpPr>
          <p:cNvPr id="9" name="Content Placeholder 8">
            <a:extLst>
              <a:ext uri="{FF2B5EF4-FFF2-40B4-BE49-F238E27FC236}">
                <a16:creationId xmlns:a16="http://schemas.microsoft.com/office/drawing/2014/main" id="{4363EF50-655C-2439-A7F4-991C027FF698}"/>
              </a:ext>
            </a:extLst>
          </p:cNvPr>
          <p:cNvSpPr>
            <a:spLocks noGrp="1"/>
          </p:cNvSpPr>
          <p:nvPr>
            <p:ph sz="half" idx="1"/>
          </p:nvPr>
        </p:nvSpPr>
        <p:spPr>
          <a:xfrm>
            <a:off x="715314" y="1921521"/>
            <a:ext cx="5963081" cy="4739570"/>
          </a:xfrm>
        </p:spPr>
        <p:txBody>
          <a:bodyPr>
            <a:noAutofit/>
          </a:bodyPr>
          <a:lstStyle/>
          <a:p>
            <a:r>
              <a:rPr lang="en-US" sz="2400" b="1" u="sng" dirty="0"/>
              <a:t>User Requirements:</a:t>
            </a:r>
          </a:p>
          <a:p>
            <a:pPr marL="342900" indent="-342900">
              <a:buFont typeface="Wingdings" pitchFamily="2" charset="2"/>
              <a:buChar char="v"/>
            </a:pPr>
            <a:r>
              <a:rPr lang="en-US" sz="2400" dirty="0"/>
              <a:t>Dataset acquired from ieee.org</a:t>
            </a:r>
          </a:p>
          <a:p>
            <a:pPr marL="342900" indent="-342900">
              <a:buFont typeface="Wingdings" pitchFamily="2" charset="2"/>
              <a:buChar char="v"/>
            </a:pPr>
            <a:r>
              <a:rPr lang="en-US" sz="2400" dirty="0"/>
              <a:t>Input is an image with doctor prescription.</a:t>
            </a:r>
          </a:p>
          <a:p>
            <a:pPr marL="342900" indent="-342900">
              <a:buFont typeface="Wingdings" pitchFamily="2" charset="2"/>
              <a:buChar char="v"/>
            </a:pPr>
            <a:r>
              <a:rPr lang="en-US" sz="2400" dirty="0"/>
              <a:t>Output is digital text displayed on Screen.</a:t>
            </a:r>
          </a:p>
          <a:p>
            <a:pPr marL="0" indent="0">
              <a:buNone/>
            </a:pPr>
            <a:endParaRPr lang="en-US" sz="2400" dirty="0"/>
          </a:p>
          <a:p>
            <a:r>
              <a:rPr lang="en-US" sz="2400" b="1" u="sng" dirty="0"/>
              <a:t>Functional Requirements:</a:t>
            </a:r>
          </a:p>
          <a:p>
            <a:pPr marL="342900" indent="-342900">
              <a:buFont typeface="Wingdings" pitchFamily="2" charset="2"/>
              <a:buChar char="v"/>
            </a:pPr>
            <a:r>
              <a:rPr lang="en-US" sz="2400" dirty="0"/>
              <a:t>Python Programming Language.</a:t>
            </a:r>
          </a:p>
          <a:p>
            <a:pPr marL="342900" indent="-342900">
              <a:buFont typeface="Wingdings" pitchFamily="2" charset="2"/>
              <a:buChar char="v"/>
            </a:pPr>
            <a:r>
              <a:rPr lang="en-US" sz="2400" dirty="0"/>
              <a:t>Bi directional LSTM model.</a:t>
            </a:r>
          </a:p>
          <a:p>
            <a:pPr marL="342900" indent="-342900">
              <a:buFont typeface="Wingdings" pitchFamily="2" charset="2"/>
              <a:buChar char="v"/>
            </a:pPr>
            <a:r>
              <a:rPr lang="en-US" sz="2400" dirty="0"/>
              <a:t>TensorFlow, </a:t>
            </a:r>
            <a:r>
              <a:rPr lang="en-US" sz="2400" dirty="0" err="1"/>
              <a:t>Keras</a:t>
            </a:r>
            <a:r>
              <a:rPr lang="en-US" sz="2400" dirty="0"/>
              <a:t> Python Libraries. </a:t>
            </a:r>
          </a:p>
          <a:p>
            <a:pPr marL="0" indent="0">
              <a:buNone/>
            </a:pPr>
            <a:endParaRPr lang="en-US" sz="2400" dirty="0"/>
          </a:p>
          <a:p>
            <a:r>
              <a:rPr lang="en-US" sz="2400" dirty="0"/>
              <a:t> </a:t>
            </a:r>
          </a:p>
          <a:p>
            <a:endParaRPr lang="en-IN" sz="2400" dirty="0"/>
          </a:p>
        </p:txBody>
      </p:sp>
      <p:sp>
        <p:nvSpPr>
          <p:cNvPr id="10" name="Content Placeholder 9">
            <a:extLst>
              <a:ext uri="{FF2B5EF4-FFF2-40B4-BE49-F238E27FC236}">
                <a16:creationId xmlns:a16="http://schemas.microsoft.com/office/drawing/2014/main" id="{A3A8D441-46BE-884C-AB96-1D015FD32773}"/>
              </a:ext>
            </a:extLst>
          </p:cNvPr>
          <p:cNvSpPr>
            <a:spLocks noGrp="1"/>
          </p:cNvSpPr>
          <p:nvPr>
            <p:ph sz="half" idx="2"/>
          </p:nvPr>
        </p:nvSpPr>
        <p:spPr>
          <a:xfrm>
            <a:off x="6678395" y="1786201"/>
            <a:ext cx="4893972" cy="4739569"/>
          </a:xfrm>
        </p:spPr>
        <p:txBody>
          <a:bodyPr>
            <a:normAutofit lnSpcReduction="10000"/>
          </a:bodyPr>
          <a:lstStyle/>
          <a:p>
            <a:r>
              <a:rPr lang="en-US" sz="2400" b="1" u="sng" dirty="0"/>
              <a:t>System Requirements:</a:t>
            </a:r>
            <a:endParaRPr lang="en-US" sz="2400" dirty="0"/>
          </a:p>
          <a:p>
            <a:pPr marL="342900" indent="-342900">
              <a:buFont typeface="Wingdings" pitchFamily="2" charset="2"/>
              <a:buChar char="v"/>
            </a:pPr>
            <a:r>
              <a:rPr lang="en-US" sz="2400" dirty="0"/>
              <a:t>Software : Google </a:t>
            </a:r>
            <a:r>
              <a:rPr lang="en-US" sz="2400" dirty="0" err="1"/>
              <a:t>Colab</a:t>
            </a:r>
            <a:r>
              <a:rPr lang="en-US" sz="2400" dirty="0"/>
              <a:t>.</a:t>
            </a:r>
          </a:p>
          <a:p>
            <a:pPr marL="342900" indent="-342900">
              <a:buFont typeface="Wingdings" pitchFamily="2" charset="2"/>
              <a:buChar char="v"/>
            </a:pPr>
            <a:r>
              <a:rPr lang="en-US" sz="2400" dirty="0"/>
              <a:t>Linux Operating System.</a:t>
            </a:r>
          </a:p>
          <a:p>
            <a:pPr marL="342900" indent="-342900">
              <a:buFont typeface="Wingdings" pitchFamily="2" charset="2"/>
              <a:buChar char="v"/>
            </a:pPr>
            <a:r>
              <a:rPr lang="en-US" sz="2400" u="sng" dirty="0"/>
              <a:t>Configuration</a:t>
            </a:r>
            <a:r>
              <a:rPr lang="en-US" sz="2400" dirty="0"/>
              <a:t>: RAM 8GB with GPU.</a:t>
            </a:r>
          </a:p>
          <a:p>
            <a:pPr marL="0" indent="0">
              <a:buNone/>
            </a:pPr>
            <a:endParaRPr lang="en-US" sz="2400" dirty="0"/>
          </a:p>
          <a:p>
            <a:r>
              <a:rPr lang="en-US" sz="2400" b="1" u="sng" dirty="0"/>
              <a:t>Non-Functional Requirements:</a:t>
            </a:r>
          </a:p>
          <a:p>
            <a:pPr marL="342900" indent="-342900">
              <a:buFont typeface="Wingdings" pitchFamily="2" charset="2"/>
              <a:buChar char="v"/>
            </a:pPr>
            <a:r>
              <a:rPr lang="en-US" sz="2400" dirty="0"/>
              <a:t>Accuracy.</a:t>
            </a:r>
          </a:p>
          <a:p>
            <a:pPr marL="342900" indent="-342900">
              <a:buFont typeface="Wingdings" pitchFamily="2" charset="2"/>
              <a:buChar char="v"/>
            </a:pPr>
            <a:r>
              <a:rPr lang="en-US" sz="2400" dirty="0"/>
              <a:t>Reliability.</a:t>
            </a:r>
          </a:p>
          <a:p>
            <a:pPr marL="342900" indent="-342900">
              <a:buFont typeface="Wingdings" pitchFamily="2" charset="2"/>
              <a:buChar char="v"/>
            </a:pPr>
            <a:r>
              <a:rPr lang="en-US" sz="2400" dirty="0"/>
              <a:t>Precision</a:t>
            </a:r>
          </a:p>
          <a:p>
            <a:pPr marL="342900" indent="-342900">
              <a:buFont typeface="Wingdings" pitchFamily="2" charset="2"/>
              <a:buChar char="v"/>
            </a:pPr>
            <a:r>
              <a:rPr lang="en-US" sz="2400" dirty="0"/>
              <a:t>Loss.</a:t>
            </a:r>
          </a:p>
          <a:p>
            <a:endParaRPr lang="en-IN" sz="2400" dirty="0"/>
          </a:p>
        </p:txBody>
      </p:sp>
      <p:sp>
        <p:nvSpPr>
          <p:cNvPr id="3" name="Content Placeholder 2">
            <a:extLst>
              <a:ext uri="{FF2B5EF4-FFF2-40B4-BE49-F238E27FC236}">
                <a16:creationId xmlns:a16="http://schemas.microsoft.com/office/drawing/2014/main" id="{342B4799-D6C5-FEF4-2BB4-3C3065FB103A}"/>
              </a:ext>
            </a:extLst>
          </p:cNvPr>
          <p:cNvSpPr txBox="1">
            <a:spLocks/>
          </p:cNvSpPr>
          <p:nvPr/>
        </p:nvSpPr>
        <p:spPr>
          <a:xfrm>
            <a:off x="785589" y="1981202"/>
            <a:ext cx="8746436" cy="454456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2400" dirty="0"/>
          </a:p>
        </p:txBody>
      </p:sp>
      <p:sp>
        <p:nvSpPr>
          <p:cNvPr id="8" name="Content Placeholder 2">
            <a:extLst>
              <a:ext uri="{FF2B5EF4-FFF2-40B4-BE49-F238E27FC236}">
                <a16:creationId xmlns:a16="http://schemas.microsoft.com/office/drawing/2014/main" id="{EBF58CBE-382A-7F95-D98A-8814B3D393A3}"/>
              </a:ext>
            </a:extLst>
          </p:cNvPr>
          <p:cNvSpPr txBox="1">
            <a:spLocks/>
          </p:cNvSpPr>
          <p:nvPr/>
        </p:nvSpPr>
        <p:spPr>
          <a:xfrm>
            <a:off x="457200" y="4267200"/>
            <a:ext cx="5867400" cy="220979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5254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56-2D02-8339-AA63-947B68134DAC}"/>
              </a:ext>
            </a:extLst>
          </p:cNvPr>
          <p:cNvSpPr>
            <a:spLocks noGrp="1"/>
          </p:cNvSpPr>
          <p:nvPr>
            <p:ph type="title" idx="4294967295"/>
          </p:nvPr>
        </p:nvSpPr>
        <p:spPr>
          <a:xfrm>
            <a:off x="228601" y="-253449"/>
            <a:ext cx="487018" cy="7364895"/>
          </a:xfrm>
        </p:spPr>
        <p:txBody>
          <a:bodyPr>
            <a:normAutofit/>
          </a:bodyPr>
          <a:lstStyle/>
          <a:p>
            <a:r>
              <a:rPr lang="en-IN" sz="4000" dirty="0"/>
              <a:t>ARCHITECTURE</a:t>
            </a:r>
          </a:p>
        </p:txBody>
      </p:sp>
      <p:sp>
        <p:nvSpPr>
          <p:cNvPr id="5" name="Title 1">
            <a:extLst>
              <a:ext uri="{FF2B5EF4-FFF2-40B4-BE49-F238E27FC236}">
                <a16:creationId xmlns:a16="http://schemas.microsoft.com/office/drawing/2014/main" id="{2175949B-7D8A-6403-AF7D-94ED7F3BF301}"/>
              </a:ext>
            </a:extLst>
          </p:cNvPr>
          <p:cNvSpPr txBox="1">
            <a:spLocks/>
          </p:cNvSpPr>
          <p:nvPr/>
        </p:nvSpPr>
        <p:spPr>
          <a:xfrm>
            <a:off x="715619" y="-253450"/>
            <a:ext cx="487018" cy="736489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dirty="0"/>
              <a:t>diagram</a:t>
            </a:r>
          </a:p>
        </p:txBody>
      </p:sp>
      <p:pic>
        <p:nvPicPr>
          <p:cNvPr id="8" name="Picture 7">
            <a:extLst>
              <a:ext uri="{FF2B5EF4-FFF2-40B4-BE49-F238E27FC236}">
                <a16:creationId xmlns:a16="http://schemas.microsoft.com/office/drawing/2014/main" id="{879E749F-12E6-F987-30AF-7DBFDE03A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50" y="110606"/>
            <a:ext cx="8925336" cy="6636788"/>
          </a:xfrm>
          <a:prstGeom prst="rect">
            <a:avLst/>
          </a:prstGeom>
        </p:spPr>
      </p:pic>
    </p:spTree>
    <p:extLst>
      <p:ext uri="{BB962C8B-B14F-4D97-AF65-F5344CB8AC3E}">
        <p14:creationId xmlns:p14="http://schemas.microsoft.com/office/powerpoint/2010/main" val="25445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ALGORITHM For Bi-Directional LSTM</a:t>
            </a:r>
          </a:p>
        </p:txBody>
      </p:sp>
      <p:sp>
        <p:nvSpPr>
          <p:cNvPr id="7" name="Content Placeholder 6">
            <a:extLst>
              <a:ext uri="{FF2B5EF4-FFF2-40B4-BE49-F238E27FC236}">
                <a16:creationId xmlns:a16="http://schemas.microsoft.com/office/drawing/2014/main" id="{9AFBBDC0-A32D-CC46-4411-37762B28D61E}"/>
              </a:ext>
            </a:extLst>
          </p:cNvPr>
          <p:cNvSpPr>
            <a:spLocks noGrp="1"/>
          </p:cNvSpPr>
          <p:nvPr>
            <p:ph idx="1"/>
          </p:nvPr>
        </p:nvSpPr>
        <p:spPr>
          <a:xfrm>
            <a:off x="1024128" y="2286000"/>
            <a:ext cx="9720073" cy="2294964"/>
          </a:xfrm>
        </p:spPr>
        <p:txBody>
          <a:bodyPr>
            <a:normAutofit/>
          </a:bodyPr>
          <a:lstStyle/>
          <a:p>
            <a:r>
              <a:rPr lang="en-US" sz="2500" b="1" dirty="0"/>
              <a:t>Mathematical Equation For Bi-Directional LSTM Model is Below:</a:t>
            </a:r>
          </a:p>
          <a:p>
            <a:endParaRPr lang="en-US" sz="2500" b="1" dirty="0"/>
          </a:p>
          <a:p>
            <a:endParaRPr lang="en-IN" sz="2500" b="1" dirty="0"/>
          </a:p>
        </p:txBody>
      </p:sp>
      <p:pic>
        <p:nvPicPr>
          <p:cNvPr id="11" name="Picture 10">
            <a:extLst>
              <a:ext uri="{FF2B5EF4-FFF2-40B4-BE49-F238E27FC236}">
                <a16:creationId xmlns:a16="http://schemas.microsoft.com/office/drawing/2014/main" id="{8FFEBF2A-E769-DF1A-CE47-E1BF4D7359E4}"/>
              </a:ext>
            </a:extLst>
          </p:cNvPr>
          <p:cNvPicPr>
            <a:picLocks noChangeAspect="1"/>
          </p:cNvPicPr>
          <p:nvPr/>
        </p:nvPicPr>
        <p:blipFill>
          <a:blip r:embed="rId2"/>
          <a:stretch>
            <a:fillRect/>
          </a:stretch>
        </p:blipFill>
        <p:spPr>
          <a:xfrm>
            <a:off x="3318440" y="3725446"/>
            <a:ext cx="5555119" cy="1056686"/>
          </a:xfrm>
          <a:prstGeom prst="rect">
            <a:avLst/>
          </a:prstGeom>
        </p:spPr>
      </p:pic>
      <p:sp>
        <p:nvSpPr>
          <p:cNvPr id="12" name="Rectangle 11">
            <a:extLst>
              <a:ext uri="{FF2B5EF4-FFF2-40B4-BE49-F238E27FC236}">
                <a16:creationId xmlns:a16="http://schemas.microsoft.com/office/drawing/2014/main" id="{BFFBC3B0-80A1-6ADA-BB05-7E800F08C8E4}"/>
              </a:ext>
            </a:extLst>
          </p:cNvPr>
          <p:cNvSpPr/>
          <p:nvPr/>
        </p:nvSpPr>
        <p:spPr>
          <a:xfrm>
            <a:off x="1024127" y="2907589"/>
            <a:ext cx="9587752" cy="521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Here we apply forward propagation 2 times , one for the forward cells and one for the backward cells</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13" name="Rectangle 12">
            <a:extLst>
              <a:ext uri="{FF2B5EF4-FFF2-40B4-BE49-F238E27FC236}">
                <a16:creationId xmlns:a16="http://schemas.microsoft.com/office/drawing/2014/main" id="{62E09698-0FB7-50DD-114F-952194C59DFE}"/>
              </a:ext>
            </a:extLst>
          </p:cNvPr>
          <p:cNvSpPr/>
          <p:nvPr/>
        </p:nvSpPr>
        <p:spPr>
          <a:xfrm>
            <a:off x="1090288" y="5038882"/>
            <a:ext cx="9587752"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Both activations(forward , backward) would be considered to calculate the output </a:t>
            </a:r>
            <a:r>
              <a:rPr lang="cy-GB" i="0" dirty="0">
                <a:solidFill>
                  <a:srgbClr val="202124"/>
                </a:solidFill>
                <a:effectLst/>
                <a:latin typeface="arial" panose="020B0604020202020204" pitchFamily="34" charset="0"/>
              </a:rPr>
              <a:t>ŷ</a:t>
            </a:r>
            <a:r>
              <a:rPr lang="cy-GB" b="0" i="0" dirty="0">
                <a:solidFill>
                  <a:srgbClr val="202124"/>
                </a:solidFill>
                <a:effectLst/>
                <a:latin typeface="arial" panose="020B0604020202020204" pitchFamily="34" charset="0"/>
              </a:rPr>
              <a:t> </a:t>
            </a:r>
            <a:r>
              <a:rPr kumimoji="0" lang="en-US" sz="1800" b="0" i="0" u="none" strike="noStrike" kern="1200" cap="none" spc="0" normalizeH="0" baseline="0" noProof="0" dirty="0">
                <a:ln>
                  <a:noFill/>
                </a:ln>
                <a:solidFill>
                  <a:srgbClr val="292929"/>
                </a:solidFill>
                <a:effectLst/>
                <a:uLnTx/>
                <a:uFillTx/>
                <a:latin typeface="source-serif-pro"/>
                <a:ea typeface="+mn-ea"/>
                <a:cs typeface="+mn-cs"/>
              </a:rPr>
              <a:t> at time t</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1305666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427CC5-81A3-E088-FE41-FA19B92F442A}"/>
              </a:ext>
            </a:extLst>
          </p:cNvPr>
          <p:cNvPicPr>
            <a:picLocks noGrp="1" noChangeAspect="1"/>
          </p:cNvPicPr>
          <p:nvPr>
            <p:ph sz="half" idx="4294967295"/>
          </p:nvPr>
        </p:nvPicPr>
        <p:blipFill>
          <a:blip r:embed="rId2"/>
          <a:stretch>
            <a:fillRect/>
          </a:stretch>
        </p:blipFill>
        <p:spPr>
          <a:xfrm>
            <a:off x="523120" y="1106676"/>
            <a:ext cx="5060985" cy="2964921"/>
          </a:xfrm>
        </p:spPr>
      </p:pic>
      <p:pic>
        <p:nvPicPr>
          <p:cNvPr id="4" name="Picture 2">
            <a:extLst>
              <a:ext uri="{FF2B5EF4-FFF2-40B4-BE49-F238E27FC236}">
                <a16:creationId xmlns:a16="http://schemas.microsoft.com/office/drawing/2014/main" id="{C4AFACE5-B778-D9FF-6971-EC80196BFFF0}"/>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6607897" y="1096113"/>
            <a:ext cx="5186138" cy="29754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BADB027-4150-DD89-403B-73EBABD81C2A}"/>
              </a:ext>
            </a:extLst>
          </p:cNvPr>
          <p:cNvSpPr/>
          <p:nvPr/>
        </p:nvSpPr>
        <p:spPr>
          <a:xfrm>
            <a:off x="536617" y="4948517"/>
            <a:ext cx="5047488" cy="115967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w Cen MT"/>
                <a:ea typeface="+mn-ea"/>
                <a:cs typeface="+mn-cs"/>
              </a:rPr>
              <a:t>Structure of Bi-Directional LSTM Networks</a:t>
            </a:r>
            <a:endParaRPr kumimoji="0" lang="en-IN" sz="2400" b="1" i="0" u="none" strike="noStrike" kern="1200" cap="none" spc="0" normalizeH="0" baseline="0" noProof="0" dirty="0">
              <a:ln>
                <a:noFill/>
              </a:ln>
              <a:solidFill>
                <a:prstClr val="black"/>
              </a:solidFill>
              <a:effectLst/>
              <a:uLnTx/>
              <a:uFillTx/>
              <a:latin typeface="Tw Cen MT"/>
              <a:ea typeface="+mn-ea"/>
              <a:cs typeface="+mn-cs"/>
            </a:endParaRPr>
          </a:p>
        </p:txBody>
      </p:sp>
      <p:sp>
        <p:nvSpPr>
          <p:cNvPr id="8" name="Rectangle 7">
            <a:extLst>
              <a:ext uri="{FF2B5EF4-FFF2-40B4-BE49-F238E27FC236}">
                <a16:creationId xmlns:a16="http://schemas.microsoft.com/office/drawing/2014/main" id="{DA21319C-1A4C-1F00-7A65-5722A2918CC8}"/>
              </a:ext>
            </a:extLst>
          </p:cNvPr>
          <p:cNvSpPr/>
          <p:nvPr/>
        </p:nvSpPr>
        <p:spPr>
          <a:xfrm>
            <a:off x="6283985" y="4948517"/>
            <a:ext cx="5737747" cy="11363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w Cen MT"/>
                <a:ea typeface="+mn-ea"/>
                <a:cs typeface="+mn-cs"/>
              </a:rPr>
              <a:t>How cells are connected forward and backward in Bi-Directional LSTM Model</a:t>
            </a:r>
            <a:endParaRPr kumimoji="0" lang="en-IN" sz="2400" b="1"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35952674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9FE7D3-3A7D-BD84-19EA-232012C3DD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2857" y="375255"/>
            <a:ext cx="6585778" cy="2584357"/>
          </a:xfrm>
          <a:prstGeom prst="rect">
            <a:avLst/>
          </a:prstGeom>
          <a:noFill/>
          <a:ln>
            <a:noFill/>
          </a:ln>
        </p:spPr>
      </p:pic>
      <p:pic>
        <p:nvPicPr>
          <p:cNvPr id="3" name="Picture 2">
            <a:extLst>
              <a:ext uri="{FF2B5EF4-FFF2-40B4-BE49-F238E27FC236}">
                <a16:creationId xmlns:a16="http://schemas.microsoft.com/office/drawing/2014/main" id="{850E169C-876B-7279-A60C-C356150659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2857" y="3898388"/>
            <a:ext cx="6899543" cy="2207131"/>
          </a:xfrm>
          <a:prstGeom prst="rect">
            <a:avLst/>
          </a:prstGeom>
          <a:noFill/>
          <a:ln>
            <a:noFill/>
          </a:ln>
        </p:spPr>
      </p:pic>
      <p:sp>
        <p:nvSpPr>
          <p:cNvPr id="4" name="Rectangle: Rounded Corners 3">
            <a:extLst>
              <a:ext uri="{FF2B5EF4-FFF2-40B4-BE49-F238E27FC236}">
                <a16:creationId xmlns:a16="http://schemas.microsoft.com/office/drawing/2014/main" id="{D21F4ECA-E1B4-1E56-B1E1-6C0B2A456A44}"/>
              </a:ext>
            </a:extLst>
          </p:cNvPr>
          <p:cNvSpPr/>
          <p:nvPr/>
        </p:nvSpPr>
        <p:spPr>
          <a:xfrm>
            <a:off x="8265459" y="986117"/>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Bi-LSTM</a:t>
            </a:r>
            <a:endParaRPr lang="en-IN" dirty="0"/>
          </a:p>
        </p:txBody>
      </p:sp>
      <p:sp>
        <p:nvSpPr>
          <p:cNvPr id="5" name="Rectangle: Rounded Corners 4">
            <a:extLst>
              <a:ext uri="{FF2B5EF4-FFF2-40B4-BE49-F238E27FC236}">
                <a16:creationId xmlns:a16="http://schemas.microsoft.com/office/drawing/2014/main" id="{673D17CD-0B8C-3FC0-FF92-2A6C3E57A5F8}"/>
              </a:ext>
            </a:extLst>
          </p:cNvPr>
          <p:cNvSpPr/>
          <p:nvPr/>
        </p:nvSpPr>
        <p:spPr>
          <a:xfrm>
            <a:off x="8573795" y="4320636"/>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Bi-GRU</a:t>
            </a:r>
            <a:endParaRPr lang="en-IN" dirty="0"/>
          </a:p>
        </p:txBody>
      </p:sp>
    </p:spTree>
    <p:extLst>
      <p:ext uri="{BB962C8B-B14F-4D97-AF65-F5344CB8AC3E}">
        <p14:creationId xmlns:p14="http://schemas.microsoft.com/office/powerpoint/2010/main" val="394033305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IMPLEMENTATION STEPS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Data collection: Importing Dataset from git repository (IAM dataset)</a:t>
            </a:r>
          </a:p>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Importing all required Deep learning related python libraries like </a:t>
            </a:r>
            <a:r>
              <a:rPr lang="en-IN" sz="2400" dirty="0" err="1">
                <a:ea typeface="Calibri" panose="020F0502020204030204" pitchFamily="34" charset="0"/>
                <a:cs typeface="Times New Roman" panose="02020603050405020304" pitchFamily="18" charset="0"/>
              </a:rPr>
              <a:t>Tensorflow</a:t>
            </a:r>
            <a:r>
              <a:rPr lang="en-IN" sz="2400" dirty="0">
                <a:ea typeface="Calibri" panose="020F0502020204030204" pitchFamily="34" charset="0"/>
                <a:cs typeface="Times New Roman" panose="02020603050405020304" pitchFamily="18" charset="0"/>
              </a:rPr>
              <a:t>, </a:t>
            </a:r>
            <a:r>
              <a:rPr lang="en-IN" sz="2400" dirty="0" err="1">
                <a:ea typeface="Calibri" panose="020F0502020204030204" pitchFamily="34" charset="0"/>
                <a:cs typeface="Times New Roman" panose="02020603050405020304" pitchFamily="18" charset="0"/>
              </a:rPr>
              <a:t>Keras</a:t>
            </a:r>
            <a:r>
              <a:rPr lang="en-IN" sz="2400" dirty="0">
                <a:ea typeface="Calibri" panose="020F0502020204030204" pitchFamily="34" charset="0"/>
                <a:cs typeface="Times New Roman" panose="02020603050405020304" pitchFamily="18" charset="0"/>
              </a:rPr>
              <a:t>, Matplotlib, Numpy,CV2.</a:t>
            </a:r>
          </a:p>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Read the metadata txt file and store the words with “ok” into new array. And then splitting the dataset into 3 parts </a:t>
            </a:r>
            <a:r>
              <a:rPr lang="en-IN" sz="2400" dirty="0" err="1">
                <a:ea typeface="Calibri" panose="020F0502020204030204" pitchFamily="34" charset="0"/>
                <a:cs typeface="Times New Roman" panose="02020603050405020304" pitchFamily="18" charset="0"/>
              </a:rPr>
              <a:t>i.e</a:t>
            </a:r>
            <a:r>
              <a:rPr lang="en-IN" sz="2400" dirty="0">
                <a:ea typeface="Calibri" panose="020F0502020204030204" pitchFamily="34" charset="0"/>
                <a:cs typeface="Times New Roman" panose="02020603050405020304" pitchFamily="18" charset="0"/>
              </a:rPr>
              <a:t> Training, Validation, testing samples with ratios ( 70:15:15 &amp; 80:10:10 &amp; 90:5:5)</a:t>
            </a:r>
          </a:p>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Find maximum length and the size of the vocabulary in the training data. Then build character vocabulary.</a:t>
            </a:r>
          </a:p>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Resizing the images without distortion in a rectangular size.</a:t>
            </a:r>
            <a:endParaRPr lang="en-IN" sz="2400" dirty="0"/>
          </a:p>
        </p:txBody>
      </p:sp>
    </p:spTree>
    <p:extLst>
      <p:ext uri="{BB962C8B-B14F-4D97-AF65-F5344CB8AC3E}">
        <p14:creationId xmlns:p14="http://schemas.microsoft.com/office/powerpoint/2010/main" val="1458426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C8C75-DAFE-4894-40A0-0A5F95B4FF30}"/>
              </a:ext>
            </a:extLst>
          </p:cNvPr>
          <p:cNvSpPr txBox="1"/>
          <p:nvPr/>
        </p:nvSpPr>
        <p:spPr>
          <a:xfrm>
            <a:off x="0" y="383551"/>
            <a:ext cx="11936655" cy="6090898"/>
          </a:xfrm>
          <a:prstGeom prst="rect">
            <a:avLst/>
          </a:prstGeom>
          <a:noFill/>
        </p:spPr>
        <p:txBody>
          <a:bodyPr wrap="square" rtlCol="0">
            <a:spAutoFit/>
          </a:bodyPr>
          <a:lstStyle/>
          <a:p>
            <a:pPr marL="720725" marR="0" lvl="0" indent="-360363" algn="just" defTabSz="457200" rtl="0" eaLnBrk="1" fontAlgn="auto" latinLnBrk="0" hangingPunct="1">
              <a:lnSpc>
                <a:spcPct val="150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image width to 128,height to 32,Batch size to 64 and padding token to 99.</a:t>
            </a:r>
          </a:p>
          <a:p>
            <a:pPr marL="720725" marR="0" lvl="0" indent="-360363" algn="just" defTabSz="457200" rtl="0" eaLnBrk="1" fontAlgn="auto" latinLnBrk="0" hangingPunct="1">
              <a:lnSpc>
                <a:spcPct val="150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Code for pre processing image, Vectorizing image labels, process image labels and for prepare dataset.</a:t>
            </a:r>
          </a:p>
          <a:p>
            <a:pPr marL="720725" marR="0" lvl="0" indent="-360363" algn="just" defTabSz="457200" rtl="0" eaLnBrk="1" fontAlgn="auto" latinLnBrk="0" hangingPunct="1">
              <a:lnSpc>
                <a:spcPct val="150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Build model with 2 Convolution layers, 2 Max Pooling layers, Add Reshape, Dense and dropout layer, Add 2 Bi-directional LSTM layers with filter value as 128, 64 and dropout to 0.25.</a:t>
            </a:r>
            <a:endParaRPr kumimoji="0" lang="en-IN" sz="2000" b="0" i="0" u="none" strike="noStrike" kern="1200" cap="none" spc="0" normalizeH="0" baseline="0" noProof="0" dirty="0">
              <a:ln>
                <a:noFill/>
              </a:ln>
              <a:solidFill>
                <a:prstClr val="black"/>
              </a:solidFill>
              <a:effectLst/>
              <a:uLnTx/>
              <a:uFillTx/>
              <a:ea typeface="Calibri" panose="020F0502020204030204" pitchFamily="34" charset="0"/>
              <a:cs typeface="Calibri" panose="020F0502020204030204" pitchFamily="34" charset="0"/>
            </a:endParaRPr>
          </a:p>
          <a:p>
            <a:pPr marL="720725" marR="0" lvl="0" indent="-360363" algn="just" defTabSz="457200" rtl="0" eaLnBrk="1" fontAlgn="auto" latinLnBrk="0" hangingPunct="1">
              <a:lnSpc>
                <a:spcPct val="150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2</a:t>
            </a:r>
            <a:r>
              <a:rPr kumimoji="0" lang="en-IN" sz="2000" b="0" i="0" u="none" strike="noStrike" kern="1200" cap="none" spc="0" normalizeH="0" baseline="30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Dense layer with “Soft-max” activation. And finally add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layer for calculating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loss at each step</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Optimizer to “Adam” and then build the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Evaluation metrics, validation images and validation labels. And then create a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callback</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to monitor the     edit distances.</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Build model and then set epoch value and fit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model.And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train the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take images from testing set and pass them to input layer and predict them. Then, we can get output of predicted text by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plot a graph for Value loss function loss vs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var_loss</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0" marR="0" lvl="0" indent="0" algn="just" defTabSz="457200" rtl="0" eaLnBrk="1" fontAlgn="auto" latinLnBrk="0" hangingPunct="1">
              <a:lnSpc>
                <a:spcPct val="100000"/>
              </a:lnSpc>
              <a:spcBef>
                <a:spcPts val="0"/>
              </a:spcBef>
              <a:spcAft>
                <a:spcPts val="0"/>
              </a:spcAft>
              <a:buClr>
                <a:schemeClr val="accent1"/>
              </a:buClr>
              <a:buSzTx/>
              <a:buFontTx/>
              <a:buNone/>
              <a:tabLst/>
              <a:defRPr/>
            </a:pPr>
            <a:endParaRPr kumimoji="0" lang="en-IN" sz="20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237133975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idx="4294967295"/>
          </p:nvPr>
        </p:nvSpPr>
        <p:spPr>
          <a:xfrm>
            <a:off x="470082" y="414742"/>
            <a:ext cx="9912350" cy="822388"/>
          </a:xfrm>
        </p:spPr>
        <p:txBody>
          <a:bodyPr/>
          <a:lstStyle/>
          <a:p>
            <a:r>
              <a:rPr lang="en-IN" dirty="0"/>
              <a:t>Demonstration of result &amp; analysis</a:t>
            </a:r>
          </a:p>
        </p:txBody>
      </p:sp>
      <p:pic>
        <p:nvPicPr>
          <p:cNvPr id="8" name="Picture 7">
            <a:extLst>
              <a:ext uri="{FF2B5EF4-FFF2-40B4-BE49-F238E27FC236}">
                <a16:creationId xmlns:a16="http://schemas.microsoft.com/office/drawing/2014/main" id="{C6B3E169-FCD3-CD99-457F-BDDCE586A5ED}"/>
              </a:ext>
            </a:extLst>
          </p:cNvPr>
          <p:cNvPicPr>
            <a:picLocks noChangeAspect="1"/>
          </p:cNvPicPr>
          <p:nvPr/>
        </p:nvPicPr>
        <p:blipFill rotWithShape="1">
          <a:blip r:embed="rId2"/>
          <a:srcRect l="4027" t="12316" r="61661" b="39535"/>
          <a:stretch/>
        </p:blipFill>
        <p:spPr bwMode="auto">
          <a:xfrm>
            <a:off x="216393" y="2531231"/>
            <a:ext cx="3934440" cy="348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C1CD7144-21DE-DD31-7B7E-F2BB266C5508}"/>
              </a:ext>
            </a:extLst>
          </p:cNvPr>
          <p:cNvPicPr>
            <a:picLocks noChangeAspect="1"/>
          </p:cNvPicPr>
          <p:nvPr/>
        </p:nvPicPr>
        <p:blipFill rotWithShape="1">
          <a:blip r:embed="rId3"/>
          <a:srcRect l="22636" t="16095" r="41041" b="22342"/>
          <a:stretch/>
        </p:blipFill>
        <p:spPr bwMode="auto">
          <a:xfrm>
            <a:off x="4402278" y="2504650"/>
            <a:ext cx="3765177" cy="3466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C12D4449-38EA-5581-B647-D7EC15C85A67}"/>
              </a:ext>
            </a:extLst>
          </p:cNvPr>
          <p:cNvPicPr>
            <a:picLocks noChangeAspect="1"/>
          </p:cNvPicPr>
          <p:nvPr/>
        </p:nvPicPr>
        <p:blipFill rotWithShape="1">
          <a:blip r:embed="rId4"/>
          <a:srcRect l="3169" t="7847" r="61756" b="35831"/>
          <a:stretch/>
        </p:blipFill>
        <p:spPr bwMode="auto">
          <a:xfrm>
            <a:off x="8357219" y="2537108"/>
            <a:ext cx="3676978" cy="3434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DEC1F2DB-7E5E-135A-3054-C7AB134E58C1}"/>
              </a:ext>
            </a:extLst>
          </p:cNvPr>
          <p:cNvSpPr txBox="1"/>
          <p:nvPr/>
        </p:nvSpPr>
        <p:spPr>
          <a:xfrm>
            <a:off x="756777" y="1864146"/>
            <a:ext cx="2328151" cy="369332"/>
          </a:xfrm>
          <a:prstGeom prst="rect">
            <a:avLst/>
          </a:prstGeom>
          <a:noFill/>
        </p:spPr>
        <p:txBody>
          <a:bodyPr wrap="square">
            <a:spAutoFit/>
          </a:bodyPr>
          <a:lstStyle/>
          <a:p>
            <a:r>
              <a:rPr kumimoji="0" lang="en-IN" sz="1800" b="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90:5:5 with Epoch 50</a:t>
            </a:r>
            <a:endParaRPr lang="en-IN" b="1" dirty="0"/>
          </a:p>
        </p:txBody>
      </p:sp>
      <p:sp>
        <p:nvSpPr>
          <p:cNvPr id="16" name="TextBox 15">
            <a:extLst>
              <a:ext uri="{FF2B5EF4-FFF2-40B4-BE49-F238E27FC236}">
                <a16:creationId xmlns:a16="http://schemas.microsoft.com/office/drawing/2014/main" id="{41F64226-B3AB-C675-16F7-0C719511149B}"/>
              </a:ext>
            </a:extLst>
          </p:cNvPr>
          <p:cNvSpPr txBox="1"/>
          <p:nvPr/>
        </p:nvSpPr>
        <p:spPr>
          <a:xfrm>
            <a:off x="4917505" y="1818903"/>
            <a:ext cx="2568298" cy="369332"/>
          </a:xfrm>
          <a:prstGeom prst="rect">
            <a:avLst/>
          </a:prstGeom>
          <a:noFill/>
        </p:spPr>
        <p:txBody>
          <a:bodyPr wrap="square">
            <a:spAutoFit/>
          </a:bodyPr>
          <a:lstStyle/>
          <a:p>
            <a:r>
              <a:rPr lang="en-IN" b="1" dirty="0">
                <a:solidFill>
                  <a:prstClr val="black"/>
                </a:solidFill>
                <a:latin typeface="Calibri" panose="020F0502020204030204" pitchFamily="34" charset="0"/>
                <a:ea typeface="Calibri" panose="020F0502020204030204" pitchFamily="34" charset="0"/>
                <a:cs typeface="Times New Roman" panose="02020603050405020304" pitchFamily="18" charset="0"/>
              </a:rPr>
              <a:t>80:10:10</a:t>
            </a:r>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with Epoch 50</a:t>
            </a:r>
            <a:endParaRPr lang="en-IN" b="1" dirty="0"/>
          </a:p>
        </p:txBody>
      </p:sp>
      <p:sp>
        <p:nvSpPr>
          <p:cNvPr id="17" name="TextBox 16">
            <a:extLst>
              <a:ext uri="{FF2B5EF4-FFF2-40B4-BE49-F238E27FC236}">
                <a16:creationId xmlns:a16="http://schemas.microsoft.com/office/drawing/2014/main" id="{43539FC5-9BCA-37C7-EA80-CA866CC8906A}"/>
              </a:ext>
            </a:extLst>
          </p:cNvPr>
          <p:cNvSpPr txBox="1"/>
          <p:nvPr/>
        </p:nvSpPr>
        <p:spPr>
          <a:xfrm>
            <a:off x="9100397" y="1870023"/>
            <a:ext cx="2568298" cy="369332"/>
          </a:xfrm>
          <a:prstGeom prst="rect">
            <a:avLst/>
          </a:prstGeom>
          <a:noFill/>
        </p:spPr>
        <p:txBody>
          <a:bodyPr wrap="square">
            <a:spAutoFit/>
          </a:bodyPr>
          <a:lstStyle/>
          <a:p>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70:15:15 with Epoch 50</a:t>
            </a:r>
            <a:endParaRPr lang="en-IN" b="1" dirty="0"/>
          </a:p>
        </p:txBody>
      </p:sp>
    </p:spTree>
    <p:extLst>
      <p:ext uri="{BB962C8B-B14F-4D97-AF65-F5344CB8AC3E}">
        <p14:creationId xmlns:p14="http://schemas.microsoft.com/office/powerpoint/2010/main" val="2849051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DC5A902-E7FA-57F6-FB9C-C4F97E40E861}"/>
              </a:ext>
            </a:extLst>
          </p:cNvPr>
          <p:cNvGraphicFramePr>
            <a:graphicFrameLocks noGrp="1"/>
          </p:cNvGraphicFramePr>
          <p:nvPr>
            <p:extLst>
              <p:ext uri="{D42A27DB-BD31-4B8C-83A1-F6EECF244321}">
                <p14:modId xmlns:p14="http://schemas.microsoft.com/office/powerpoint/2010/main" val="3020647373"/>
              </p:ext>
            </p:extLst>
          </p:nvPr>
        </p:nvGraphicFramePr>
        <p:xfrm>
          <a:off x="2512943" y="1089438"/>
          <a:ext cx="7166114" cy="1483360"/>
        </p:xfrm>
        <a:graphic>
          <a:graphicData uri="http://schemas.openxmlformats.org/drawingml/2006/table">
            <a:tbl>
              <a:tblPr firstRow="1" bandRow="1">
                <a:tableStyleId>{5C22544A-7EE6-4342-B048-85BDC9FD1C3A}</a:tableStyleId>
              </a:tblPr>
              <a:tblGrid>
                <a:gridCol w="3583057">
                  <a:extLst>
                    <a:ext uri="{9D8B030D-6E8A-4147-A177-3AD203B41FA5}">
                      <a16:colId xmlns:a16="http://schemas.microsoft.com/office/drawing/2014/main" val="3619177609"/>
                    </a:ext>
                  </a:extLst>
                </a:gridCol>
                <a:gridCol w="3583057">
                  <a:extLst>
                    <a:ext uri="{9D8B030D-6E8A-4147-A177-3AD203B41FA5}">
                      <a16:colId xmlns:a16="http://schemas.microsoft.com/office/drawing/2014/main" val="64356269"/>
                    </a:ext>
                  </a:extLst>
                </a:gridCol>
              </a:tblGrid>
              <a:tr h="370840">
                <a:tc>
                  <a:txBody>
                    <a:bodyPr/>
                    <a:lstStyle/>
                    <a:p>
                      <a:pPr algn="ctr"/>
                      <a:r>
                        <a:rPr lang="en-IN" dirty="0"/>
                        <a:t>Ratios (train : validation : testing)</a:t>
                      </a:r>
                    </a:p>
                  </a:txBody>
                  <a:tcPr/>
                </a:tc>
                <a:tc>
                  <a:txBody>
                    <a:bodyPr/>
                    <a:lstStyle/>
                    <a:p>
                      <a:pPr algn="ctr"/>
                      <a:r>
                        <a:rPr lang="en-IN" dirty="0"/>
                        <a:t>Highest Accuracy epoch</a:t>
                      </a:r>
                    </a:p>
                  </a:txBody>
                  <a:tcPr/>
                </a:tc>
                <a:extLst>
                  <a:ext uri="{0D108BD9-81ED-4DB2-BD59-A6C34878D82A}">
                    <a16:rowId xmlns:a16="http://schemas.microsoft.com/office/drawing/2014/main" val="1876514501"/>
                  </a:ext>
                </a:extLst>
              </a:tr>
              <a:tr h="370840">
                <a:tc>
                  <a:txBody>
                    <a:bodyPr/>
                    <a:lstStyle/>
                    <a:p>
                      <a:pPr algn="ctr"/>
                      <a:r>
                        <a:rPr lang="en-US" dirty="0"/>
                        <a:t>70:15:15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2655081931"/>
                  </a:ext>
                </a:extLst>
              </a:tr>
              <a:tr h="370840">
                <a:tc>
                  <a:txBody>
                    <a:bodyPr/>
                    <a:lstStyle/>
                    <a:p>
                      <a:pPr algn="ctr"/>
                      <a:r>
                        <a:rPr lang="en-US" dirty="0"/>
                        <a:t>80:10:10</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126653206"/>
                  </a:ext>
                </a:extLst>
              </a:tr>
              <a:tr h="370840">
                <a:tc>
                  <a:txBody>
                    <a:bodyPr/>
                    <a:lstStyle/>
                    <a:p>
                      <a:pPr algn="ctr"/>
                      <a:r>
                        <a:rPr lang="en-US" dirty="0"/>
                        <a:t>90:5:5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705581980"/>
                  </a:ext>
                </a:extLst>
              </a:tr>
            </a:tbl>
          </a:graphicData>
        </a:graphic>
      </p:graphicFrame>
      <p:graphicFrame>
        <p:nvGraphicFramePr>
          <p:cNvPr id="4" name="Table 4">
            <a:extLst>
              <a:ext uri="{FF2B5EF4-FFF2-40B4-BE49-F238E27FC236}">
                <a16:creationId xmlns:a16="http://schemas.microsoft.com/office/drawing/2014/main" id="{E804FC5F-7CF4-1E28-9C40-AA858EC725D7}"/>
              </a:ext>
            </a:extLst>
          </p:cNvPr>
          <p:cNvGraphicFramePr>
            <a:graphicFrameLocks noGrp="1"/>
          </p:cNvGraphicFramePr>
          <p:nvPr>
            <p:extLst>
              <p:ext uri="{D42A27DB-BD31-4B8C-83A1-F6EECF244321}">
                <p14:modId xmlns:p14="http://schemas.microsoft.com/office/powerpoint/2010/main" val="219206016"/>
              </p:ext>
            </p:extLst>
          </p:nvPr>
        </p:nvGraphicFramePr>
        <p:xfrm>
          <a:off x="327991" y="3907440"/>
          <a:ext cx="3191890" cy="1752600"/>
        </p:xfrm>
        <a:graphic>
          <a:graphicData uri="http://schemas.openxmlformats.org/drawingml/2006/table">
            <a:tbl>
              <a:tblPr firstRow="1" bandRow="1">
                <a:tableStyleId>{5C22544A-7EE6-4342-B048-85BDC9FD1C3A}</a:tableStyleId>
              </a:tblPr>
              <a:tblGrid>
                <a:gridCol w="1062874">
                  <a:extLst>
                    <a:ext uri="{9D8B030D-6E8A-4147-A177-3AD203B41FA5}">
                      <a16:colId xmlns:a16="http://schemas.microsoft.com/office/drawing/2014/main" val="1122236776"/>
                    </a:ext>
                  </a:extLst>
                </a:gridCol>
                <a:gridCol w="1064508">
                  <a:extLst>
                    <a:ext uri="{9D8B030D-6E8A-4147-A177-3AD203B41FA5}">
                      <a16:colId xmlns:a16="http://schemas.microsoft.com/office/drawing/2014/main" val="1790939289"/>
                    </a:ext>
                  </a:extLst>
                </a:gridCol>
                <a:gridCol w="1064508">
                  <a:extLst>
                    <a:ext uri="{9D8B030D-6E8A-4147-A177-3AD203B41FA5}">
                      <a16:colId xmlns:a16="http://schemas.microsoft.com/office/drawing/2014/main" val="1034469934"/>
                    </a:ext>
                  </a:extLst>
                </a:gridCol>
              </a:tblGrid>
              <a:tr h="370840">
                <a:tc>
                  <a:txBody>
                    <a:bodyPr/>
                    <a:lstStyle/>
                    <a:p>
                      <a:r>
                        <a:rPr lang="en-IN" dirty="0"/>
                        <a:t>Epoch</a:t>
                      </a:r>
                    </a:p>
                  </a:txBody>
                  <a:tcPr/>
                </a:tc>
                <a:tc>
                  <a:txBody>
                    <a:bodyPr/>
                    <a:lstStyle/>
                    <a:p>
                      <a:r>
                        <a:rPr lang="en-IN" dirty="0"/>
                        <a:t> 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69</a:t>
                      </a:r>
                      <a:endParaRPr lang="en-IN" dirty="0"/>
                    </a:p>
                  </a:txBody>
                  <a:tcPr/>
                </a:tc>
                <a:tc>
                  <a:txBody>
                    <a:bodyPr/>
                    <a:lstStyle/>
                    <a:p>
                      <a:pPr algn="ctr"/>
                      <a:r>
                        <a:rPr lang="en-US" dirty="0"/>
                        <a:t>66</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70</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72</a:t>
                      </a:r>
                      <a:endParaRPr lang="en-IN" dirty="0"/>
                    </a:p>
                  </a:txBody>
                  <a:tcPr/>
                </a:tc>
                <a:tc>
                  <a:txBody>
                    <a:bodyPr/>
                    <a:lstStyle/>
                    <a:p>
                      <a:pPr algn="ctr"/>
                      <a:r>
                        <a:rPr lang="en-US" dirty="0"/>
                        <a:t>69</a:t>
                      </a:r>
                      <a:endParaRPr lang="en-IN" dirty="0"/>
                    </a:p>
                  </a:txBody>
                  <a:tcPr/>
                </a:tc>
                <a:extLst>
                  <a:ext uri="{0D108BD9-81ED-4DB2-BD59-A6C34878D82A}">
                    <a16:rowId xmlns:a16="http://schemas.microsoft.com/office/drawing/2014/main" val="3318760237"/>
                  </a:ext>
                </a:extLst>
              </a:tr>
            </a:tbl>
          </a:graphicData>
        </a:graphic>
      </p:graphicFrame>
      <p:graphicFrame>
        <p:nvGraphicFramePr>
          <p:cNvPr id="5" name="Table 4">
            <a:extLst>
              <a:ext uri="{FF2B5EF4-FFF2-40B4-BE49-F238E27FC236}">
                <a16:creationId xmlns:a16="http://schemas.microsoft.com/office/drawing/2014/main" id="{6A516ED8-F768-7368-38F9-D7CF44A29D33}"/>
              </a:ext>
            </a:extLst>
          </p:cNvPr>
          <p:cNvGraphicFramePr>
            <a:graphicFrameLocks noGrp="1"/>
          </p:cNvGraphicFramePr>
          <p:nvPr>
            <p:extLst>
              <p:ext uri="{D42A27DB-BD31-4B8C-83A1-F6EECF244321}">
                <p14:modId xmlns:p14="http://schemas.microsoft.com/office/powerpoint/2010/main" val="163653060"/>
              </p:ext>
            </p:extLst>
          </p:nvPr>
        </p:nvGraphicFramePr>
        <p:xfrm>
          <a:off x="4452690" y="3907440"/>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1205220311"/>
                    </a:ext>
                  </a:extLst>
                </a:gridCol>
              </a:tblGrid>
              <a:tr h="370840">
                <a:tc>
                  <a:txBody>
                    <a:bodyPr/>
                    <a:lstStyle/>
                    <a:p>
                      <a:r>
                        <a:rPr lang="en-IN" dirty="0"/>
                        <a:t>Epoch</a:t>
                      </a:r>
                    </a:p>
                  </a:txBody>
                  <a:tcPr/>
                </a:tc>
                <a:tc>
                  <a:txBody>
                    <a:bodyPr/>
                    <a:lstStyle/>
                    <a:p>
                      <a:r>
                        <a:rPr lang="en-IN" dirty="0"/>
                        <a:t>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71</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74</a:t>
                      </a:r>
                      <a:endParaRPr lang="en-IN" dirty="0"/>
                    </a:p>
                  </a:txBody>
                  <a:tcPr/>
                </a:tc>
                <a:tc>
                  <a:txBody>
                    <a:bodyPr/>
                    <a:lstStyle/>
                    <a:p>
                      <a:pPr algn="ctr"/>
                      <a:r>
                        <a:rPr lang="en-US" dirty="0"/>
                        <a:t>70</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77</a:t>
                      </a:r>
                      <a:endParaRPr lang="en-IN" dirty="0"/>
                    </a:p>
                  </a:txBody>
                  <a:tcPr/>
                </a:tc>
                <a:tc>
                  <a:txBody>
                    <a:bodyPr/>
                    <a:lstStyle/>
                    <a:p>
                      <a:pPr algn="ctr"/>
                      <a:r>
                        <a:rPr lang="en-US" dirty="0"/>
                        <a:t>73</a:t>
                      </a:r>
                      <a:endParaRPr lang="en-IN" dirty="0"/>
                    </a:p>
                  </a:txBody>
                  <a:tcPr/>
                </a:tc>
                <a:extLst>
                  <a:ext uri="{0D108BD9-81ED-4DB2-BD59-A6C34878D82A}">
                    <a16:rowId xmlns:a16="http://schemas.microsoft.com/office/drawing/2014/main" val="3318760237"/>
                  </a:ext>
                </a:extLst>
              </a:tr>
            </a:tbl>
          </a:graphicData>
        </a:graphic>
      </p:graphicFrame>
      <p:graphicFrame>
        <p:nvGraphicFramePr>
          <p:cNvPr id="6" name="Table 5">
            <a:extLst>
              <a:ext uri="{FF2B5EF4-FFF2-40B4-BE49-F238E27FC236}">
                <a16:creationId xmlns:a16="http://schemas.microsoft.com/office/drawing/2014/main" id="{DA4CCCDA-1ABB-F5DB-A249-C47D4A6775A0}"/>
              </a:ext>
            </a:extLst>
          </p:cNvPr>
          <p:cNvGraphicFramePr>
            <a:graphicFrameLocks noGrp="1"/>
          </p:cNvGraphicFramePr>
          <p:nvPr>
            <p:extLst>
              <p:ext uri="{D42A27DB-BD31-4B8C-83A1-F6EECF244321}">
                <p14:modId xmlns:p14="http://schemas.microsoft.com/office/powerpoint/2010/main" val="3096449346"/>
              </p:ext>
            </p:extLst>
          </p:nvPr>
        </p:nvGraphicFramePr>
        <p:xfrm>
          <a:off x="8396447" y="3907440"/>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3037582837"/>
                    </a:ext>
                  </a:extLst>
                </a:gridCol>
              </a:tblGrid>
              <a:tr h="370840">
                <a:tc>
                  <a:txBody>
                    <a:bodyPr/>
                    <a:lstStyle/>
                    <a:p>
                      <a:r>
                        <a:rPr lang="en-IN" dirty="0"/>
                        <a:t>Epoch</a:t>
                      </a:r>
                    </a:p>
                  </a:txBody>
                  <a:tcPr/>
                </a:tc>
                <a:tc>
                  <a:txBody>
                    <a:bodyPr/>
                    <a:lstStyle/>
                    <a:p>
                      <a:r>
                        <a:rPr lang="en-US" dirty="0"/>
                        <a:t>L</a:t>
                      </a:r>
                      <a:r>
                        <a:rPr lang="en-IN" dirty="0"/>
                        <a:t>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75</a:t>
                      </a:r>
                      <a:endParaRPr lang="en-IN" dirty="0"/>
                    </a:p>
                  </a:txBody>
                  <a:tcPr/>
                </a:tc>
                <a:tc>
                  <a:txBody>
                    <a:bodyPr/>
                    <a:lstStyle/>
                    <a:p>
                      <a:pPr algn="ctr"/>
                      <a:r>
                        <a:rPr lang="en-US" dirty="0"/>
                        <a:t>71</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77</a:t>
                      </a:r>
                      <a:endParaRPr lang="en-IN" dirty="0"/>
                    </a:p>
                  </a:txBody>
                  <a:tcPr/>
                </a:tc>
                <a:tc>
                  <a:txBody>
                    <a:bodyPr/>
                    <a:lstStyle/>
                    <a:p>
                      <a:pPr algn="ctr"/>
                      <a:r>
                        <a:rPr lang="en-US" dirty="0"/>
                        <a:t>75</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81</a:t>
                      </a:r>
                      <a:endParaRPr lang="en-IN" dirty="0"/>
                    </a:p>
                  </a:txBody>
                  <a:tcPr/>
                </a:tc>
                <a:tc>
                  <a:txBody>
                    <a:bodyPr/>
                    <a:lstStyle/>
                    <a:p>
                      <a:pPr algn="ctr"/>
                      <a:r>
                        <a:rPr lang="en-US" dirty="0"/>
                        <a:t>77</a:t>
                      </a:r>
                      <a:endParaRPr lang="en-IN" dirty="0"/>
                    </a:p>
                  </a:txBody>
                  <a:tcPr/>
                </a:tc>
                <a:extLst>
                  <a:ext uri="{0D108BD9-81ED-4DB2-BD59-A6C34878D82A}">
                    <a16:rowId xmlns:a16="http://schemas.microsoft.com/office/drawing/2014/main" val="3318760237"/>
                  </a:ext>
                </a:extLst>
              </a:tr>
            </a:tbl>
          </a:graphicData>
        </a:graphic>
      </p:graphicFrame>
      <p:sp>
        <p:nvSpPr>
          <p:cNvPr id="9" name="Title 1">
            <a:extLst>
              <a:ext uri="{FF2B5EF4-FFF2-40B4-BE49-F238E27FC236}">
                <a16:creationId xmlns:a16="http://schemas.microsoft.com/office/drawing/2014/main" id="{C0EE0711-F433-1776-1818-F96CD51481BC}"/>
              </a:ext>
            </a:extLst>
          </p:cNvPr>
          <p:cNvSpPr txBox="1">
            <a:spLocks/>
          </p:cNvSpPr>
          <p:nvPr/>
        </p:nvSpPr>
        <p:spPr>
          <a:xfrm>
            <a:off x="468123" y="318654"/>
            <a:ext cx="2157631" cy="74024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dirty="0"/>
              <a:t>Analysis</a:t>
            </a:r>
          </a:p>
        </p:txBody>
      </p:sp>
      <p:sp>
        <p:nvSpPr>
          <p:cNvPr id="10" name="Title 1">
            <a:extLst>
              <a:ext uri="{FF2B5EF4-FFF2-40B4-BE49-F238E27FC236}">
                <a16:creationId xmlns:a16="http://schemas.microsoft.com/office/drawing/2014/main" id="{B2D09B66-D17F-396E-8D82-838862E5F6BF}"/>
              </a:ext>
            </a:extLst>
          </p:cNvPr>
          <p:cNvSpPr txBox="1">
            <a:spLocks/>
          </p:cNvSpPr>
          <p:nvPr/>
        </p:nvSpPr>
        <p:spPr>
          <a:xfrm>
            <a:off x="1219667" y="3237458"/>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70:15:15</a:t>
            </a:r>
          </a:p>
        </p:txBody>
      </p:sp>
      <p:sp>
        <p:nvSpPr>
          <p:cNvPr id="11" name="Title 1">
            <a:extLst>
              <a:ext uri="{FF2B5EF4-FFF2-40B4-BE49-F238E27FC236}">
                <a16:creationId xmlns:a16="http://schemas.microsoft.com/office/drawing/2014/main" id="{04C9FDB5-EEC0-A5B7-657A-60ADA514B8F3}"/>
              </a:ext>
            </a:extLst>
          </p:cNvPr>
          <p:cNvSpPr txBox="1">
            <a:spLocks/>
          </p:cNvSpPr>
          <p:nvPr/>
        </p:nvSpPr>
        <p:spPr>
          <a:xfrm>
            <a:off x="9566246" y="3311806"/>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90:5:5</a:t>
            </a:r>
          </a:p>
        </p:txBody>
      </p:sp>
      <p:sp>
        <p:nvSpPr>
          <p:cNvPr id="12" name="Title 1">
            <a:extLst>
              <a:ext uri="{FF2B5EF4-FFF2-40B4-BE49-F238E27FC236}">
                <a16:creationId xmlns:a16="http://schemas.microsoft.com/office/drawing/2014/main" id="{8ECDB0D9-257C-E5D9-6849-4B298647FE8E}"/>
              </a:ext>
            </a:extLst>
          </p:cNvPr>
          <p:cNvSpPr txBox="1">
            <a:spLocks/>
          </p:cNvSpPr>
          <p:nvPr/>
        </p:nvSpPr>
        <p:spPr>
          <a:xfrm>
            <a:off x="5392956" y="3248259"/>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80:10:10</a:t>
            </a:r>
          </a:p>
        </p:txBody>
      </p:sp>
      <p:sp>
        <p:nvSpPr>
          <p:cNvPr id="7" name="Title 1">
            <a:extLst>
              <a:ext uri="{FF2B5EF4-FFF2-40B4-BE49-F238E27FC236}">
                <a16:creationId xmlns:a16="http://schemas.microsoft.com/office/drawing/2014/main" id="{D2696948-F0F5-7A94-6C2D-E5B397377737}"/>
              </a:ext>
            </a:extLst>
          </p:cNvPr>
          <p:cNvSpPr txBox="1">
            <a:spLocks/>
          </p:cNvSpPr>
          <p:nvPr/>
        </p:nvSpPr>
        <p:spPr>
          <a:xfrm>
            <a:off x="1379601" y="6169517"/>
            <a:ext cx="10211763" cy="48388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t>The model got </a:t>
            </a:r>
            <a:r>
              <a:rPr lang="en-US" sz="2400" dirty="0">
                <a:solidFill>
                  <a:srgbClr val="FF0000"/>
                </a:solidFill>
              </a:rPr>
              <a:t>81%</a:t>
            </a:r>
            <a:r>
              <a:rPr lang="en-US" sz="2400" dirty="0"/>
              <a:t> accuracy WITH LSTM when data splitting ratio is </a:t>
            </a:r>
            <a:r>
              <a:rPr lang="en-US" sz="2400" dirty="0">
                <a:solidFill>
                  <a:srgbClr val="FF0000"/>
                </a:solidFill>
              </a:rPr>
              <a:t>90:5:5</a:t>
            </a:r>
            <a:r>
              <a:rPr lang="en-US" sz="2400" dirty="0"/>
              <a:t> with </a:t>
            </a:r>
            <a:r>
              <a:rPr lang="en-US" sz="2400"/>
              <a:t>epoch </a:t>
            </a:r>
            <a:r>
              <a:rPr lang="en-US" sz="2400">
                <a:solidFill>
                  <a:srgbClr val="FF0000"/>
                </a:solidFill>
              </a:rPr>
              <a:t>30</a:t>
            </a:r>
            <a:endParaRPr lang="en-IN" sz="2400" dirty="0">
              <a:solidFill>
                <a:srgbClr val="FF0000"/>
              </a:solidFill>
            </a:endParaRPr>
          </a:p>
        </p:txBody>
      </p:sp>
    </p:spTree>
    <p:extLst>
      <p:ext uri="{BB962C8B-B14F-4D97-AF65-F5344CB8AC3E}">
        <p14:creationId xmlns:p14="http://schemas.microsoft.com/office/powerpoint/2010/main" val="4023848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p:txBody>
          <a:bodyPr/>
          <a:lstStyle/>
          <a:p>
            <a:r>
              <a:rPr lang="en-IN" dirty="0"/>
              <a:t>VALIDATION Analysis	</a:t>
            </a:r>
          </a:p>
        </p:txBody>
      </p:sp>
      <p:sp>
        <p:nvSpPr>
          <p:cNvPr id="3" name="Content Placeholder 2">
            <a:extLst>
              <a:ext uri="{FF2B5EF4-FFF2-40B4-BE49-F238E27FC236}">
                <a16:creationId xmlns:a16="http://schemas.microsoft.com/office/drawing/2014/main" id="{104A8ACB-9B74-C678-9C04-64A6D724A8D0}"/>
              </a:ext>
            </a:extLst>
          </p:cNvPr>
          <p:cNvSpPr>
            <a:spLocks noGrp="1"/>
          </p:cNvSpPr>
          <p:nvPr>
            <p:ph idx="1"/>
          </p:nvPr>
        </p:nvSpPr>
        <p:spPr>
          <a:xfrm>
            <a:off x="728564" y="2295236"/>
            <a:ext cx="9720073" cy="2590800"/>
          </a:xfrm>
        </p:spPr>
        <p:txBody>
          <a:bodyPr>
            <a:normAutofit/>
          </a:bodyPr>
          <a:lstStyle/>
          <a:p>
            <a:pPr marL="357188" indent="-268288">
              <a:buFont typeface="Wingdings" panose="05000000000000000000" pitchFamily="2" charset="2"/>
              <a:buChar char="v"/>
            </a:pPr>
            <a:r>
              <a:rPr lang="en-US" sz="3200" dirty="0"/>
              <a:t> Accuracy  :  81.1%</a:t>
            </a:r>
          </a:p>
          <a:p>
            <a:pPr marL="357188" indent="-268288">
              <a:buFont typeface="Wingdings" panose="05000000000000000000" pitchFamily="2" charset="2"/>
              <a:buChar char="v"/>
            </a:pPr>
            <a:r>
              <a:rPr lang="en-US" sz="3200" dirty="0"/>
              <a:t> Precision   :  0.96</a:t>
            </a:r>
          </a:p>
          <a:p>
            <a:pPr marL="357188" indent="-268288">
              <a:buFont typeface="Wingdings" panose="05000000000000000000" pitchFamily="2" charset="2"/>
              <a:buChar char="v"/>
            </a:pPr>
            <a:r>
              <a:rPr lang="en-US" sz="3200" dirty="0"/>
              <a:t> Recall       :  0.83</a:t>
            </a:r>
          </a:p>
          <a:p>
            <a:pPr marL="357188" indent="-268288">
              <a:buFont typeface="Wingdings" panose="05000000000000000000" pitchFamily="2" charset="2"/>
              <a:buChar char="v"/>
            </a:pPr>
            <a:r>
              <a:rPr lang="en-US" sz="3200" dirty="0"/>
              <a:t> </a:t>
            </a:r>
            <a:r>
              <a:rPr lang="en-US" sz="3200" dirty="0" err="1"/>
              <a:t>Fscore</a:t>
            </a:r>
            <a:r>
              <a:rPr lang="en-US" sz="3200" dirty="0"/>
              <a:t>      :  0.89</a:t>
            </a:r>
          </a:p>
          <a:p>
            <a:pPr>
              <a:buFont typeface="Wingdings" panose="05000000000000000000" pitchFamily="2" charset="2"/>
              <a:buChar char="v"/>
            </a:pPr>
            <a:endParaRPr lang="en-US" sz="3200" dirty="0"/>
          </a:p>
          <a:p>
            <a:pPr>
              <a:buFont typeface="Wingdings" panose="05000000000000000000" pitchFamily="2" charset="2"/>
              <a:buChar char="v"/>
            </a:pPr>
            <a:endParaRPr lang="en-IN" sz="3200" dirty="0"/>
          </a:p>
        </p:txBody>
      </p:sp>
      <p:pic>
        <p:nvPicPr>
          <p:cNvPr id="5" name="Picture 4">
            <a:extLst>
              <a:ext uri="{FF2B5EF4-FFF2-40B4-BE49-F238E27FC236}">
                <a16:creationId xmlns:a16="http://schemas.microsoft.com/office/drawing/2014/main" id="{81022A5B-287F-C79B-FB70-B062E0FE9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6059" y="4014672"/>
            <a:ext cx="5641684" cy="2505152"/>
          </a:xfrm>
          <a:prstGeom prst="rect">
            <a:avLst/>
          </a:prstGeom>
        </p:spPr>
      </p:pic>
    </p:spTree>
    <p:extLst>
      <p:ext uri="{BB962C8B-B14F-4D97-AF65-F5344CB8AC3E}">
        <p14:creationId xmlns:p14="http://schemas.microsoft.com/office/powerpoint/2010/main" val="2028069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9F30006-9807-4BAE-A2A2-D0C410A964AA}"/>
              </a:ext>
            </a:extLst>
          </p:cNvPr>
          <p:cNvSpPr/>
          <p:nvPr/>
        </p:nvSpPr>
        <p:spPr>
          <a:xfrm>
            <a:off x="5994705" y="-571500"/>
            <a:ext cx="202590" cy="8143875"/>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id="{2B7832E2-B7DB-43E1-9235-B98579D5CAAD}"/>
              </a:ext>
            </a:extLst>
          </p:cNvPr>
          <p:cNvSpPr/>
          <p:nvPr/>
        </p:nvSpPr>
        <p:spPr>
          <a:xfrm>
            <a:off x="5994705" y="75501"/>
            <a:ext cx="179582" cy="6668199"/>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p>
        </p:txBody>
      </p:sp>
      <p:sp>
        <p:nvSpPr>
          <p:cNvPr id="11" name="Oval 10">
            <a:extLst>
              <a:ext uri="{FF2B5EF4-FFF2-40B4-BE49-F238E27FC236}">
                <a16:creationId xmlns:a16="http://schemas.microsoft.com/office/drawing/2014/main" id="{35556778-1206-4121-B703-4C96B9BD4A4B}"/>
              </a:ext>
            </a:extLst>
          </p:cNvPr>
          <p:cNvSpPr/>
          <p:nvPr/>
        </p:nvSpPr>
        <p:spPr>
          <a:xfrm>
            <a:off x="5749596" y="173712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03</a:t>
            </a:r>
          </a:p>
        </p:txBody>
      </p:sp>
      <p:sp>
        <p:nvSpPr>
          <p:cNvPr id="18" name="TextBox 17">
            <a:extLst>
              <a:ext uri="{FF2B5EF4-FFF2-40B4-BE49-F238E27FC236}">
                <a16:creationId xmlns:a16="http://schemas.microsoft.com/office/drawing/2014/main" id="{1FE6E808-D2A8-4E9E-998F-358C5A54CDB3}"/>
              </a:ext>
            </a:extLst>
          </p:cNvPr>
          <p:cNvSpPr txBox="1"/>
          <p:nvPr/>
        </p:nvSpPr>
        <p:spPr>
          <a:xfrm>
            <a:off x="6538662" y="1006751"/>
            <a:ext cx="2264688" cy="400110"/>
          </a:xfrm>
          <a:prstGeom prst="rect">
            <a:avLst/>
          </a:prstGeom>
          <a:noFill/>
        </p:spPr>
        <p:txBody>
          <a:bodyPr wrap="square" rtlCol="0">
            <a:spAutoFit/>
          </a:bodyPr>
          <a:lstStyle/>
          <a:p>
            <a:pPr lvl="0" algn="r" defTabSz="228554"/>
            <a:r>
              <a:rPr lang="en-US" sz="2000" b="1" dirty="0">
                <a:solidFill>
                  <a:srgbClr val="172144"/>
                </a:solidFill>
                <a:latin typeface="Century Gothic"/>
              </a:rPr>
              <a:t>Literature Review</a:t>
            </a:r>
            <a:endParaRPr lang="en-US" sz="900" dirty="0">
              <a:solidFill>
                <a:srgbClr val="172144"/>
              </a:solidFill>
            </a:endParaRPr>
          </a:p>
        </p:txBody>
      </p:sp>
      <p:sp>
        <p:nvSpPr>
          <p:cNvPr id="19" name="TextBox 18">
            <a:extLst>
              <a:ext uri="{FF2B5EF4-FFF2-40B4-BE49-F238E27FC236}">
                <a16:creationId xmlns:a16="http://schemas.microsoft.com/office/drawing/2014/main" id="{9180F3C5-3B2D-4FDB-B3C5-78D1EF59C3C4}"/>
              </a:ext>
            </a:extLst>
          </p:cNvPr>
          <p:cNvSpPr txBox="1"/>
          <p:nvPr/>
        </p:nvSpPr>
        <p:spPr>
          <a:xfrm>
            <a:off x="6538662" y="263922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Datasets and Software Requirements</a:t>
            </a:r>
            <a:endParaRPr lang="en-US" sz="900" dirty="0">
              <a:solidFill>
                <a:srgbClr val="172144"/>
              </a:solidFill>
            </a:endParaRPr>
          </a:p>
        </p:txBody>
      </p:sp>
      <p:sp>
        <p:nvSpPr>
          <p:cNvPr id="3" name="TextBox 2">
            <a:extLst>
              <a:ext uri="{FF2B5EF4-FFF2-40B4-BE49-F238E27FC236}">
                <a16:creationId xmlns:a16="http://schemas.microsoft.com/office/drawing/2014/main" id="{3E0C43CD-4442-03CB-2EB0-1412E517A86F}"/>
              </a:ext>
            </a:extLst>
          </p:cNvPr>
          <p:cNvSpPr txBox="1"/>
          <p:nvPr/>
        </p:nvSpPr>
        <p:spPr>
          <a:xfrm>
            <a:off x="485957" y="22310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
        <p:nvSpPr>
          <p:cNvPr id="23" name="TextBox 22">
            <a:extLst>
              <a:ext uri="{FF2B5EF4-FFF2-40B4-BE49-F238E27FC236}">
                <a16:creationId xmlns:a16="http://schemas.microsoft.com/office/drawing/2014/main" id="{A1E68E28-7514-4702-94AB-1EE7C82DF7E7}"/>
              </a:ext>
            </a:extLst>
          </p:cNvPr>
          <p:cNvSpPr txBox="1"/>
          <p:nvPr/>
        </p:nvSpPr>
        <p:spPr>
          <a:xfrm>
            <a:off x="6538662" y="3490771"/>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Architecture Diagram</a:t>
            </a:r>
            <a:endParaRPr lang="en-US" sz="900" dirty="0">
              <a:solidFill>
                <a:srgbClr val="172144"/>
              </a:solidFill>
            </a:endParaRPr>
          </a:p>
        </p:txBody>
      </p:sp>
      <p:sp>
        <p:nvSpPr>
          <p:cNvPr id="25" name="TextBox 24">
            <a:extLst>
              <a:ext uri="{FF2B5EF4-FFF2-40B4-BE49-F238E27FC236}">
                <a16:creationId xmlns:a16="http://schemas.microsoft.com/office/drawing/2014/main" id="{A1E68E28-7514-4702-94AB-1EE7C82DF7E7}"/>
              </a:ext>
            </a:extLst>
          </p:cNvPr>
          <p:cNvSpPr txBox="1"/>
          <p:nvPr/>
        </p:nvSpPr>
        <p:spPr>
          <a:xfrm>
            <a:off x="6538662" y="440946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Algorithm</a:t>
            </a:r>
            <a:endParaRPr lang="en-US" sz="900" dirty="0">
              <a:solidFill>
                <a:srgbClr val="172144"/>
              </a:solidFill>
              <a:latin typeface="Calibri"/>
            </a:endParaRPr>
          </a:p>
        </p:txBody>
      </p:sp>
      <p:sp>
        <p:nvSpPr>
          <p:cNvPr id="26" name="Oval 25">
            <a:extLst>
              <a:ext uri="{FF2B5EF4-FFF2-40B4-BE49-F238E27FC236}">
                <a16:creationId xmlns:a16="http://schemas.microsoft.com/office/drawing/2014/main" id="{35556778-1206-4121-B703-4C96B9BD4A4B}"/>
              </a:ext>
            </a:extLst>
          </p:cNvPr>
          <p:cNvSpPr/>
          <p:nvPr/>
        </p:nvSpPr>
        <p:spPr>
          <a:xfrm>
            <a:off x="5783484" y="2524425"/>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04</a:t>
            </a:r>
          </a:p>
        </p:txBody>
      </p:sp>
      <p:sp>
        <p:nvSpPr>
          <p:cNvPr id="27" name="Oval 26">
            <a:extLst>
              <a:ext uri="{FF2B5EF4-FFF2-40B4-BE49-F238E27FC236}">
                <a16:creationId xmlns:a16="http://schemas.microsoft.com/office/drawing/2014/main" id="{35556778-1206-4121-B703-4C96B9BD4A4B}"/>
              </a:ext>
            </a:extLst>
          </p:cNvPr>
          <p:cNvSpPr/>
          <p:nvPr/>
        </p:nvSpPr>
        <p:spPr>
          <a:xfrm>
            <a:off x="5774691" y="3358963"/>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05</a:t>
            </a:r>
          </a:p>
        </p:txBody>
      </p:sp>
      <p:sp>
        <p:nvSpPr>
          <p:cNvPr id="28" name="Oval 27">
            <a:extLst>
              <a:ext uri="{FF2B5EF4-FFF2-40B4-BE49-F238E27FC236}">
                <a16:creationId xmlns:a16="http://schemas.microsoft.com/office/drawing/2014/main" id="{35556778-1206-4121-B703-4C96B9BD4A4B}"/>
              </a:ext>
            </a:extLst>
          </p:cNvPr>
          <p:cNvSpPr/>
          <p:nvPr/>
        </p:nvSpPr>
        <p:spPr>
          <a:xfrm>
            <a:off x="5744559" y="4253061"/>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06</a:t>
            </a:r>
          </a:p>
        </p:txBody>
      </p:sp>
      <p:sp>
        <p:nvSpPr>
          <p:cNvPr id="29" name="Oval 28">
            <a:extLst>
              <a:ext uri="{FF2B5EF4-FFF2-40B4-BE49-F238E27FC236}">
                <a16:creationId xmlns:a16="http://schemas.microsoft.com/office/drawing/2014/main" id="{35556778-1206-4121-B703-4C96B9BD4A4B}"/>
              </a:ext>
            </a:extLst>
          </p:cNvPr>
          <p:cNvSpPr/>
          <p:nvPr/>
        </p:nvSpPr>
        <p:spPr>
          <a:xfrm>
            <a:off x="5744559" y="510895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07</a:t>
            </a:r>
          </a:p>
        </p:txBody>
      </p:sp>
      <p:sp>
        <p:nvSpPr>
          <p:cNvPr id="30" name="Oval 29">
            <a:extLst>
              <a:ext uri="{FF2B5EF4-FFF2-40B4-BE49-F238E27FC236}">
                <a16:creationId xmlns:a16="http://schemas.microsoft.com/office/drawing/2014/main" id="{35556778-1206-4121-B703-4C96B9BD4A4B}"/>
              </a:ext>
            </a:extLst>
          </p:cNvPr>
          <p:cNvSpPr/>
          <p:nvPr/>
        </p:nvSpPr>
        <p:spPr>
          <a:xfrm>
            <a:off x="5774691" y="94494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02</a:t>
            </a:r>
          </a:p>
        </p:txBody>
      </p:sp>
      <p:sp>
        <p:nvSpPr>
          <p:cNvPr id="10" name="TextBox 9">
            <a:extLst>
              <a:ext uri="{FF2B5EF4-FFF2-40B4-BE49-F238E27FC236}">
                <a16:creationId xmlns:a16="http://schemas.microsoft.com/office/drawing/2014/main" id="{9DCC4BFF-CB2A-FEB7-129E-26E517827630}"/>
              </a:ext>
            </a:extLst>
          </p:cNvPr>
          <p:cNvSpPr txBox="1"/>
          <p:nvPr/>
        </p:nvSpPr>
        <p:spPr>
          <a:xfrm>
            <a:off x="6513827" y="266351"/>
            <a:ext cx="4238682"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 &amp; Objective’s</a:t>
            </a:r>
            <a:endParaRPr lang="en-US" sz="2000" dirty="0">
              <a:solidFill>
                <a:srgbClr val="172144"/>
              </a:solidFill>
              <a:latin typeface="Calibri"/>
            </a:endParaRPr>
          </a:p>
        </p:txBody>
      </p:sp>
      <p:sp>
        <p:nvSpPr>
          <p:cNvPr id="12" name="Oval 11">
            <a:extLst>
              <a:ext uri="{FF2B5EF4-FFF2-40B4-BE49-F238E27FC236}">
                <a16:creationId xmlns:a16="http://schemas.microsoft.com/office/drawing/2014/main" id="{A9E42D3A-6D7D-9E78-49C3-917EA708D8C5}"/>
              </a:ext>
            </a:extLst>
          </p:cNvPr>
          <p:cNvSpPr/>
          <p:nvPr/>
        </p:nvSpPr>
        <p:spPr>
          <a:xfrm>
            <a:off x="5749596" y="16242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01</a:t>
            </a:r>
          </a:p>
        </p:txBody>
      </p:sp>
      <p:sp>
        <p:nvSpPr>
          <p:cNvPr id="13" name="TextBox 12">
            <a:extLst>
              <a:ext uri="{FF2B5EF4-FFF2-40B4-BE49-F238E27FC236}">
                <a16:creationId xmlns:a16="http://schemas.microsoft.com/office/drawing/2014/main" id="{443F3105-4684-C853-62D4-D8FF05C1204D}"/>
              </a:ext>
            </a:extLst>
          </p:cNvPr>
          <p:cNvSpPr txBox="1"/>
          <p:nvPr/>
        </p:nvSpPr>
        <p:spPr>
          <a:xfrm>
            <a:off x="6538662" y="606369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Demonstration of Results and Analysis</a:t>
            </a:r>
            <a:endParaRPr lang="en-US" sz="900" dirty="0">
              <a:solidFill>
                <a:srgbClr val="172144"/>
              </a:solidFill>
              <a:latin typeface="Calibri"/>
            </a:endParaRPr>
          </a:p>
        </p:txBody>
      </p:sp>
      <p:sp>
        <p:nvSpPr>
          <p:cNvPr id="14" name="Oval 13">
            <a:extLst>
              <a:ext uri="{FF2B5EF4-FFF2-40B4-BE49-F238E27FC236}">
                <a16:creationId xmlns:a16="http://schemas.microsoft.com/office/drawing/2014/main" id="{5FA21E64-0947-3225-9DC5-2ECC05F3F52F}"/>
              </a:ext>
            </a:extLst>
          </p:cNvPr>
          <p:cNvSpPr/>
          <p:nvPr/>
        </p:nvSpPr>
        <p:spPr>
          <a:xfrm>
            <a:off x="5744559" y="595599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08</a:t>
            </a:r>
          </a:p>
        </p:txBody>
      </p:sp>
      <p:sp>
        <p:nvSpPr>
          <p:cNvPr id="15" name="TextBox 14">
            <a:extLst>
              <a:ext uri="{FF2B5EF4-FFF2-40B4-BE49-F238E27FC236}">
                <a16:creationId xmlns:a16="http://schemas.microsoft.com/office/drawing/2014/main" id="{3CB68729-0B16-E7A6-5F8E-FEBF7DB8AC5F}"/>
              </a:ext>
            </a:extLst>
          </p:cNvPr>
          <p:cNvSpPr txBox="1"/>
          <p:nvPr/>
        </p:nvSpPr>
        <p:spPr>
          <a:xfrm>
            <a:off x="6519632" y="183654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Justification for Societal impact</a:t>
            </a:r>
            <a:endParaRPr lang="en-US" sz="900" dirty="0">
              <a:solidFill>
                <a:srgbClr val="172144"/>
              </a:solidFill>
            </a:endParaRPr>
          </a:p>
        </p:txBody>
      </p:sp>
      <p:sp>
        <p:nvSpPr>
          <p:cNvPr id="16" name="TextBox 15">
            <a:extLst>
              <a:ext uri="{FF2B5EF4-FFF2-40B4-BE49-F238E27FC236}">
                <a16:creationId xmlns:a16="http://schemas.microsoft.com/office/drawing/2014/main" id="{37B4FE4F-5F3E-6D07-FAD0-FF01220E69A9}"/>
              </a:ext>
            </a:extLst>
          </p:cNvPr>
          <p:cNvSpPr txBox="1"/>
          <p:nvPr/>
        </p:nvSpPr>
        <p:spPr>
          <a:xfrm>
            <a:off x="6519632" y="5202499"/>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Implementation Steps</a:t>
            </a:r>
            <a:endParaRPr lang="en-US" sz="9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9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300"/>
                                        <p:tgtEl>
                                          <p:spTgt spid="18"/>
                                        </p:tgtEl>
                                      </p:cBhvr>
                                    </p:animEffect>
                                  </p:childTnLst>
                                </p:cTn>
                              </p:par>
                              <p:par>
                                <p:cTn id="26" presetID="10" presetClass="entr" presetSubtype="0" fill="hold" grpId="0" nodeType="withEffect">
                                  <p:stCondLst>
                                    <p:cond delay="12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
                                        <p:tgtEl>
                                          <p:spTgt spid="19"/>
                                        </p:tgtEl>
                                      </p:cBhvr>
                                    </p:animEffect>
                                  </p:childTnLst>
                                </p:cTn>
                              </p:par>
                              <p:par>
                                <p:cTn id="29" presetID="10" presetClass="entr" presetSubtype="0" fill="hold" grpId="0" nodeType="withEffect">
                                  <p:stCondLst>
                                    <p:cond delay="13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300"/>
                                        <p:tgtEl>
                                          <p:spTgt spid="23"/>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300"/>
                                        <p:tgtEl>
                                          <p:spTgt spid="25"/>
                                        </p:tgtEl>
                                      </p:cBhvr>
                                    </p:animEffect>
                                  </p:childTnLst>
                                </p:cTn>
                              </p:par>
                              <p:par>
                                <p:cTn id="35" presetID="49" presetClass="entr" presetSubtype="0" decel="100000" fill="hold" grpId="0" nodeType="withEffect">
                                  <p:stCondLst>
                                    <p:cond delay="9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9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90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90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49" presetClass="entr" presetSubtype="0" decel="100000" fill="hold" grpId="0" nodeType="withEffect">
                                  <p:stCondLst>
                                    <p:cond delay="90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 calcmode="lin" valueType="num">
                                      <p:cBhvr>
                                        <p:cTn id="77" dur="500" fill="hold"/>
                                        <p:tgtEl>
                                          <p:spTgt spid="12"/>
                                        </p:tgtEl>
                                        <p:attrNameLst>
                                          <p:attrName>style.rotation</p:attrName>
                                        </p:attrNameLst>
                                      </p:cBhvr>
                                      <p:tavLst>
                                        <p:tav tm="0">
                                          <p:val>
                                            <p:fltVal val="360"/>
                                          </p:val>
                                        </p:tav>
                                        <p:tav tm="100000">
                                          <p:val>
                                            <p:fltVal val="0"/>
                                          </p:val>
                                        </p:tav>
                                      </p:tavLst>
                                    </p:anim>
                                    <p:animEffect transition="in" filter="fade">
                                      <p:cBhvr>
                                        <p:cTn id="78" dur="500"/>
                                        <p:tgtEl>
                                          <p:spTgt spid="12"/>
                                        </p:tgtEl>
                                      </p:cBhvr>
                                    </p:animEffect>
                                  </p:childTnLst>
                                </p:cTn>
                              </p:par>
                              <p:par>
                                <p:cTn id="79" presetID="10" presetClass="entr" presetSubtype="0" fill="hold" grpId="0" nodeType="withEffect">
                                  <p:stCondLst>
                                    <p:cond delay="130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300"/>
                                        <p:tgtEl>
                                          <p:spTgt spid="13"/>
                                        </p:tgtEl>
                                      </p:cBhvr>
                                    </p:animEffect>
                                  </p:childTnLst>
                                </p:cTn>
                              </p:par>
                              <p:par>
                                <p:cTn id="82" presetID="49" presetClass="entr" presetSubtype="0" decel="100000" fill="hold" grpId="0" nodeType="withEffect">
                                  <p:stCondLst>
                                    <p:cond delay="9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 calcmode="lin" valueType="num">
                                      <p:cBhvr>
                                        <p:cTn id="86" dur="500" fill="hold"/>
                                        <p:tgtEl>
                                          <p:spTgt spid="14"/>
                                        </p:tgtEl>
                                        <p:attrNameLst>
                                          <p:attrName>style.rotation</p:attrName>
                                        </p:attrNameLst>
                                      </p:cBhvr>
                                      <p:tavLst>
                                        <p:tav tm="0">
                                          <p:val>
                                            <p:fltVal val="360"/>
                                          </p:val>
                                        </p:tav>
                                        <p:tav tm="100000">
                                          <p:val>
                                            <p:fltVal val="0"/>
                                          </p:val>
                                        </p:tav>
                                      </p:tavLst>
                                    </p:anim>
                                    <p:animEffect transition="in" filter="fade">
                                      <p:cBhvr>
                                        <p:cTn id="87" dur="500"/>
                                        <p:tgtEl>
                                          <p:spTgt spid="14"/>
                                        </p:tgtEl>
                                      </p:cBhvr>
                                    </p:animEffect>
                                  </p:childTnLst>
                                </p:cTn>
                              </p:par>
                              <p:par>
                                <p:cTn id="88" presetID="10" presetClass="entr" presetSubtype="0" fill="hold" grpId="0" nodeType="withEffect">
                                  <p:stCondLst>
                                    <p:cond delay="120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300"/>
                                        <p:tgtEl>
                                          <p:spTgt spid="15"/>
                                        </p:tgtEl>
                                      </p:cBhvr>
                                    </p:animEffect>
                                  </p:childTnLst>
                                </p:cTn>
                              </p:par>
                              <p:par>
                                <p:cTn id="91" presetID="10" presetClass="entr" presetSubtype="0" fill="hold" grpId="0" nodeType="withEffect">
                                  <p:stCondLst>
                                    <p:cond delay="130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1" grpId="0" animBg="1"/>
      <p:bldP spid="18" grpId="0"/>
      <p:bldP spid="19" grpId="0"/>
      <p:bldP spid="3" grpId="0"/>
      <p:bldP spid="23" grpId="0"/>
      <p:bldP spid="25" grpId="0"/>
      <p:bldP spid="26" grpId="0" animBg="1"/>
      <p:bldP spid="27" grpId="0" animBg="1"/>
      <p:bldP spid="28" grpId="0" animBg="1"/>
      <p:bldP spid="29" grpId="0" animBg="1"/>
      <p:bldP spid="30" grpId="0" animBg="1"/>
      <p:bldP spid="10" grpId="0"/>
      <p:bldP spid="12" grpId="0" animBg="1"/>
      <p:bldP spid="13" grpId="0"/>
      <p:bldP spid="14" grpId="0" animBg="1"/>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B68D-CCC4-FF13-56C5-2FA5317B6ECA}"/>
              </a:ext>
            </a:extLst>
          </p:cNvPr>
          <p:cNvSpPr>
            <a:spLocks noGrp="1"/>
          </p:cNvSpPr>
          <p:nvPr>
            <p:ph type="title"/>
          </p:nvPr>
        </p:nvSpPr>
        <p:spPr/>
        <p:txBody>
          <a:bodyPr/>
          <a:lstStyle/>
          <a:p>
            <a:r>
              <a:rPr lang="en-US" dirty="0" err="1"/>
              <a:t>Bi-DIRECTIONAL</a:t>
            </a:r>
            <a:r>
              <a:rPr lang="en-US" dirty="0"/>
              <a:t> LSTM VS BI-DIRECTIONAL GRU</a:t>
            </a:r>
            <a:endParaRPr lang="en-IN" dirty="0"/>
          </a:p>
        </p:txBody>
      </p:sp>
      <p:pic>
        <p:nvPicPr>
          <p:cNvPr id="5" name="Content Placeholder 4">
            <a:extLst>
              <a:ext uri="{FF2B5EF4-FFF2-40B4-BE49-F238E27FC236}">
                <a16:creationId xmlns:a16="http://schemas.microsoft.com/office/drawing/2014/main" id="{7156E281-231F-6805-8169-50E297C94353}"/>
              </a:ext>
            </a:extLst>
          </p:cNvPr>
          <p:cNvPicPr>
            <a:picLocks noGrp="1" noChangeAspect="1"/>
          </p:cNvPicPr>
          <p:nvPr>
            <p:ph idx="1"/>
          </p:nvPr>
        </p:nvPicPr>
        <p:blipFill>
          <a:blip r:embed="rId2"/>
          <a:stretch>
            <a:fillRect/>
          </a:stretch>
        </p:blipFill>
        <p:spPr>
          <a:xfrm>
            <a:off x="947929" y="3099391"/>
            <a:ext cx="10530058" cy="2950535"/>
          </a:xfrm>
        </p:spPr>
      </p:pic>
      <p:sp>
        <p:nvSpPr>
          <p:cNvPr id="6" name="Rectangle 5">
            <a:extLst>
              <a:ext uri="{FF2B5EF4-FFF2-40B4-BE49-F238E27FC236}">
                <a16:creationId xmlns:a16="http://schemas.microsoft.com/office/drawing/2014/main" id="{0C48A41E-09A8-B190-EA46-793054D75C78}"/>
              </a:ext>
            </a:extLst>
          </p:cNvPr>
          <p:cNvSpPr/>
          <p:nvPr/>
        </p:nvSpPr>
        <p:spPr>
          <a:xfrm>
            <a:off x="2223247" y="2084832"/>
            <a:ext cx="7494494" cy="8799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200" dirty="0"/>
              <a:t>The below are results obtained for both Bi-LSTM and Bi-GRU</a:t>
            </a:r>
          </a:p>
          <a:p>
            <a:pPr algn="ctr"/>
            <a:r>
              <a:rPr lang="en-US" sz="2200" dirty="0"/>
              <a:t>For Bi-LSTM we changed network topology</a:t>
            </a:r>
            <a:endParaRPr lang="en-IN" sz="2200" dirty="0"/>
          </a:p>
        </p:txBody>
      </p:sp>
    </p:spTree>
    <p:extLst>
      <p:ext uri="{BB962C8B-B14F-4D97-AF65-F5344CB8AC3E}">
        <p14:creationId xmlns:p14="http://schemas.microsoft.com/office/powerpoint/2010/main" val="3363425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97E6-E49E-774D-ADA5-F1B09D113BE9}"/>
              </a:ext>
            </a:extLst>
          </p:cNvPr>
          <p:cNvSpPr>
            <a:spLocks noGrp="1"/>
          </p:cNvSpPr>
          <p:nvPr>
            <p:ph type="title"/>
          </p:nvPr>
        </p:nvSpPr>
        <p:spPr/>
        <p:txBody>
          <a:bodyPr/>
          <a:lstStyle/>
          <a:p>
            <a:r>
              <a:rPr lang="en-US" dirty="0"/>
              <a:t>Losses vs epochs graph for both models</a:t>
            </a:r>
            <a:endParaRPr lang="en-IN" dirty="0"/>
          </a:p>
        </p:txBody>
      </p:sp>
      <p:pic>
        <p:nvPicPr>
          <p:cNvPr id="4" name="Content Placeholder 3">
            <a:extLst>
              <a:ext uri="{FF2B5EF4-FFF2-40B4-BE49-F238E27FC236}">
                <a16:creationId xmlns:a16="http://schemas.microsoft.com/office/drawing/2014/main" id="{D0669117-D03D-A3BC-11C4-907A599C97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4340" y="2189611"/>
            <a:ext cx="4907979" cy="3367220"/>
          </a:xfrm>
          <a:prstGeom prst="rect">
            <a:avLst/>
          </a:prstGeom>
          <a:noFill/>
          <a:ln>
            <a:noFill/>
          </a:ln>
        </p:spPr>
      </p:pic>
      <p:pic>
        <p:nvPicPr>
          <p:cNvPr id="5" name="Picture 4">
            <a:extLst>
              <a:ext uri="{FF2B5EF4-FFF2-40B4-BE49-F238E27FC236}">
                <a16:creationId xmlns:a16="http://schemas.microsoft.com/office/drawing/2014/main" id="{C3FCBB7F-0DD2-43D8-396E-21F1A521E1E8}"/>
              </a:ext>
            </a:extLst>
          </p:cNvPr>
          <p:cNvPicPr>
            <a:picLocks noChangeAspect="1"/>
          </p:cNvPicPr>
          <p:nvPr/>
        </p:nvPicPr>
        <p:blipFill rotWithShape="1">
          <a:blip r:embed="rId3">
            <a:extLst>
              <a:ext uri="{28A0092B-C50C-407E-A947-70E740481C1C}">
                <a14:useLocalDpi xmlns:a14="http://schemas.microsoft.com/office/drawing/2010/main" val="0"/>
              </a:ext>
            </a:extLst>
          </a:blip>
          <a:srcRect l="1414" t="-388" r="-1414" b="388"/>
          <a:stretch/>
        </p:blipFill>
        <p:spPr bwMode="auto">
          <a:xfrm>
            <a:off x="6519683" y="2084832"/>
            <a:ext cx="5265800" cy="3599433"/>
          </a:xfrm>
          <a:prstGeom prst="rect">
            <a:avLst/>
          </a:prstGeom>
          <a:noFill/>
          <a:ln>
            <a:noFill/>
          </a:ln>
        </p:spPr>
      </p:pic>
      <p:sp>
        <p:nvSpPr>
          <p:cNvPr id="6" name="Rectangle: Rounded Corners 5">
            <a:extLst>
              <a:ext uri="{FF2B5EF4-FFF2-40B4-BE49-F238E27FC236}">
                <a16:creationId xmlns:a16="http://schemas.microsoft.com/office/drawing/2014/main" id="{E21B62BD-1C4F-5369-B7D7-D027974554CF}"/>
              </a:ext>
            </a:extLst>
          </p:cNvPr>
          <p:cNvSpPr/>
          <p:nvPr/>
        </p:nvSpPr>
        <p:spPr>
          <a:xfrm>
            <a:off x="1380564" y="5880847"/>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Bi-LSTM</a:t>
            </a:r>
            <a:endParaRPr lang="en-IN" dirty="0"/>
          </a:p>
        </p:txBody>
      </p:sp>
      <p:sp>
        <p:nvSpPr>
          <p:cNvPr id="7" name="Rectangle: Rounded Corners 6">
            <a:extLst>
              <a:ext uri="{FF2B5EF4-FFF2-40B4-BE49-F238E27FC236}">
                <a16:creationId xmlns:a16="http://schemas.microsoft.com/office/drawing/2014/main" id="{DAE6F16A-F044-FE12-6CB7-05F131459CFB}"/>
              </a:ext>
            </a:extLst>
          </p:cNvPr>
          <p:cNvSpPr/>
          <p:nvPr/>
        </p:nvSpPr>
        <p:spPr>
          <a:xfrm>
            <a:off x="7688800" y="5880846"/>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Bi-GRU</a:t>
            </a:r>
            <a:endParaRPr lang="en-IN" dirty="0"/>
          </a:p>
        </p:txBody>
      </p:sp>
    </p:spTree>
    <p:extLst>
      <p:ext uri="{BB962C8B-B14F-4D97-AF65-F5344CB8AC3E}">
        <p14:creationId xmlns:p14="http://schemas.microsoft.com/office/powerpoint/2010/main" val="866467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1" presetClass="entr" presetSubtype="1"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par>
                                <p:cTn id="24" presetID="21" presetClass="entr" presetSubtype="1"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CONCLUSIONS and future scope </a:t>
            </a:r>
          </a:p>
        </p:txBody>
      </p:sp>
      <p:sp>
        <p:nvSpPr>
          <p:cNvPr id="3" name="Content Placeholder 2">
            <a:extLst>
              <a:ext uri="{FF2B5EF4-FFF2-40B4-BE49-F238E27FC236}">
                <a16:creationId xmlns:a16="http://schemas.microsoft.com/office/drawing/2014/main" id="{3477D08D-F4DA-8D5E-B081-C1600EDCC441}"/>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nSpc>
                <a:spcPct val="107000"/>
              </a:lnSpc>
              <a:buFont typeface="Wingdings" panose="05000000000000000000" pitchFamily="2" charset="2"/>
              <a:buChar char="v"/>
            </a:pPr>
            <a:r>
              <a:rPr lang="en-US" sz="2400" dirty="0">
                <a:ea typeface="Calibri" panose="020F0502020204030204" pitchFamily="34" charset="0"/>
                <a:cs typeface="Times New Roman" panose="02020603050405020304" pitchFamily="18" charset="0"/>
              </a:rPr>
              <a:t>F</a:t>
            </a:r>
            <a:r>
              <a:rPr lang="en-IN" sz="2400" dirty="0" err="1">
                <a:ea typeface="Calibri" panose="020F0502020204030204" pitchFamily="34" charset="0"/>
                <a:cs typeface="Times New Roman" panose="02020603050405020304" pitchFamily="18" charset="0"/>
              </a:rPr>
              <a:t>inally</a:t>
            </a:r>
            <a:r>
              <a:rPr lang="en-IN" sz="2400" dirty="0">
                <a:ea typeface="Calibri" panose="020F0502020204030204" pitchFamily="34" charset="0"/>
                <a:cs typeface="Times New Roman" panose="02020603050405020304" pitchFamily="18" charset="0"/>
              </a:rPr>
              <a:t> this model helps pharmacists and normal people to recognize the medicine name accurately in the doctor’s handwritten prescription .</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The accuracy for this model can be further improved by training with more handwritten prescriptions.</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Bi-Directional LSTM is giving better performance than Bi-Directional GRU. </a:t>
            </a:r>
            <a:r>
              <a:rPr lang="en-IN" sz="2400" dirty="0" err="1">
                <a:ea typeface="Calibri" panose="020F0502020204030204" pitchFamily="34" charset="0"/>
                <a:cs typeface="Times New Roman" panose="02020603050405020304" pitchFamily="18" charset="0"/>
              </a:rPr>
              <a:t>So,This</a:t>
            </a:r>
            <a:r>
              <a:rPr lang="en-IN" sz="2400" dirty="0">
                <a:ea typeface="Calibri" panose="020F0502020204030204" pitchFamily="34" charset="0"/>
                <a:cs typeface="Times New Roman" panose="02020603050405020304" pitchFamily="18" charset="0"/>
              </a:rPr>
              <a:t> is suitable algorithm to be used for this Application.</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Further an API can be created for this model which can be useful mobile applications and web application to use this model for recognizing text from prescription.</a:t>
            </a:r>
          </a:p>
          <a:p>
            <a:pPr marL="0" indent="0">
              <a:lnSpc>
                <a:spcPct val="107000"/>
              </a:lnSpc>
              <a:buNone/>
            </a:pPr>
            <a:endParaRPr lang="en-IN"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228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944614" y="565338"/>
            <a:ext cx="9912813" cy="1377436"/>
          </a:xfrm>
        </p:spPr>
        <p:txBody>
          <a:bodyPr/>
          <a:lstStyle/>
          <a:p>
            <a:r>
              <a:rPr lang="en-IN" dirty="0"/>
              <a:t>REFERENCES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640977" y="1942774"/>
            <a:ext cx="11166709" cy="451766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68288" indent="-268288">
              <a:lnSpc>
                <a:spcPct val="107000"/>
              </a:lnSpc>
              <a:spcAft>
                <a:spcPts val="800"/>
              </a:spcAft>
              <a:buFont typeface="Wingdings" panose="05000000000000000000" pitchFamily="2" charset="2"/>
              <a:buChar char="v"/>
            </a:pPr>
            <a:r>
              <a:rPr lang="en-US" sz="1800" dirty="0">
                <a:effectLst/>
                <a:ea typeface="Times New Roman" panose="02020603050405020304" pitchFamily="18" charset="0"/>
                <a:cs typeface="Times New Roman" panose="02020603050405020304" pitchFamily="18" charset="0"/>
              </a:rPr>
              <a:t>[1] </a:t>
            </a:r>
            <a:r>
              <a:rPr lang="tr-TR" sz="1800" dirty="0">
                <a:effectLst/>
                <a:ea typeface="Times New Roman" panose="02020603050405020304" pitchFamily="18" charset="0"/>
                <a:cs typeface="Times New Roman" panose="02020603050405020304" pitchFamily="18" charset="0"/>
              </a:rPr>
              <a:t>S. Tabassum et al., "Recognition of Doctors’ Cursive Handwritten Medical Words by using Bidirectional LSTM and SRP Data Augmentation," 2021 IEEE Technology &amp; Engineering Management Conference - Europe (TEMSCON-EUR), 2021, pp. 1-6</a:t>
            </a:r>
            <a:endParaRPr lang="en-US" sz="1800" dirty="0">
              <a:effectLst/>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IN" sz="1800" b="1" dirty="0">
                <a:solidFill>
                  <a:srgbClr val="000000"/>
                </a:solidFill>
                <a:effectLst/>
                <a:ea typeface="Times New Roman" panose="02020603050405020304" pitchFamily="18" charset="0"/>
                <a:cs typeface="Times New Roman" panose="02020603050405020304" pitchFamily="18" charset="0"/>
              </a:rPr>
              <a:t>[</a:t>
            </a:r>
            <a:r>
              <a:rPr lang="en-IN" sz="1800" dirty="0">
                <a:solidFill>
                  <a:srgbClr val="000000"/>
                </a:solidFill>
                <a:effectLst/>
                <a:ea typeface="Times New Roman" panose="02020603050405020304" pitchFamily="18" charset="0"/>
                <a:cs typeface="Times New Roman" panose="02020603050405020304" pitchFamily="18" charset="0"/>
              </a:rPr>
              <a:t>2</a:t>
            </a:r>
            <a:r>
              <a:rPr lang="en-IN" sz="1800" b="1" dirty="0">
                <a:solidFill>
                  <a:srgbClr val="000000"/>
                </a:solidFill>
                <a:effectLst/>
                <a:ea typeface="Times New Roman" panose="02020603050405020304" pitchFamily="18" charset="0"/>
                <a:cs typeface="Times New Roman" panose="02020603050405020304" pitchFamily="18" charset="0"/>
              </a:rPr>
              <a:t>] </a:t>
            </a:r>
            <a:r>
              <a:rPr lang="tr-TR" sz="1800" dirty="0">
                <a:effectLst/>
                <a:ea typeface="Times New Roman" panose="02020603050405020304" pitchFamily="18" charset="0"/>
                <a:cs typeface="Times New Roman" panose="02020603050405020304" pitchFamily="18" charset="0"/>
              </a:rPr>
              <a:t>T. Jain, R. Sharma and R. Malhotra, "Handwriting Recognition for Medical Prescriptions using a CNN-Bi-LSTM Model," 2021 6th International Conference for Convergence in Technology (I2CT), 2021, pp. 1-4, doi: 10.1109/I2CT51068.2021.9418153</a:t>
            </a:r>
            <a:endParaRPr lang="en-US" sz="1800" dirty="0">
              <a:effectLst/>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IN" sz="1800" dirty="0">
                <a:effectLst/>
                <a:ea typeface="Calibri" panose="020F0502020204030204" pitchFamily="34" charset="0"/>
                <a:cs typeface="Times New Roman" panose="02020603050405020304" pitchFamily="18" charset="0"/>
              </a:rPr>
              <a:t>[</a:t>
            </a:r>
            <a:r>
              <a:rPr lang="en-IN" sz="1800" dirty="0">
                <a:ea typeface="Calibri" panose="020F0502020204030204" pitchFamily="34" charset="0"/>
                <a:cs typeface="Times New Roman" panose="02020603050405020304" pitchFamily="18" charset="0"/>
              </a:rPr>
              <a:t>3</a:t>
            </a:r>
            <a:r>
              <a:rPr lang="en-IN" sz="1800" dirty="0">
                <a:effectLst/>
                <a:ea typeface="Calibri" panose="020F0502020204030204" pitchFamily="34" charset="0"/>
                <a:cs typeface="Times New Roman" panose="02020603050405020304" pitchFamily="18" charset="0"/>
              </a:rPr>
              <a:t>] </a:t>
            </a:r>
            <a:r>
              <a:rPr lang="tr-TR" sz="1800" dirty="0">
                <a:solidFill>
                  <a:srgbClr val="000000"/>
                </a:solidFill>
                <a:effectLst/>
                <a:ea typeface="Times New Roman" panose="02020603050405020304" pitchFamily="18" charset="0"/>
                <a:cs typeface="Times New Roman" panose="02020603050405020304" pitchFamily="18" charset="0"/>
              </a:rPr>
              <a:t>L. J. Fajardo et al., "Doctor’s Cursive Handwriting Recognition System Using Deep Learning," 2019 IEEE 11th International Conference on Humanoid, Nanotechnology, Information Technology, Communication and Control, Environment, and Management ( HNICEM ), 2019, pp. 1-6.</a:t>
            </a:r>
            <a:endParaRPr lang="en-US" sz="1800" dirty="0">
              <a:solidFill>
                <a:srgbClr val="000000"/>
              </a:solidFill>
              <a:effectLst/>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US" sz="1800" dirty="0">
                <a:solidFill>
                  <a:srgbClr val="000000"/>
                </a:solidFill>
                <a:effectLst/>
                <a:ea typeface="Times New Roman" panose="02020603050405020304" pitchFamily="18" charset="0"/>
                <a:cs typeface="Times New Roman" panose="02020603050405020304" pitchFamily="18" charset="0"/>
              </a:rPr>
              <a:t>[4] </a:t>
            </a:r>
            <a:r>
              <a:rPr lang="tr-TR" sz="1800" dirty="0">
                <a:solidFill>
                  <a:srgbClr val="000000"/>
                </a:solidFill>
                <a:effectLst/>
                <a:ea typeface="Times New Roman" panose="02020603050405020304" pitchFamily="18" charset="0"/>
                <a:cs typeface="Times New Roman" panose="02020603050405020304" pitchFamily="18" charset="0"/>
              </a:rPr>
              <a:t>España-Boquera, S., Castro-Bleda, M.J.”A Spanish dataset for reproducible benchmarked offline handwriting recognition”. Lang Resources &amp; Evaluation 56, 1009–1022 (2022).</a:t>
            </a:r>
            <a:endParaRPr lang="en-IN" sz="1800" dirty="0">
              <a:solidFill>
                <a:srgbClr val="000000"/>
              </a:solidFill>
              <a:effectLst/>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endParaRPr lang="en-IN" sz="1800" dirty="0">
              <a:solidFill>
                <a:srgbClr val="000000"/>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427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1009840" y="670915"/>
            <a:ext cx="9720072" cy="1144193"/>
          </a:xfrm>
        </p:spPr>
        <p:txBody>
          <a:bodyPr/>
          <a:lstStyle/>
          <a:p>
            <a:r>
              <a:rPr lang="en-IN" dirty="0"/>
              <a:t>Problem Statement</a:t>
            </a:r>
          </a:p>
        </p:txBody>
      </p:sp>
      <p:sp>
        <p:nvSpPr>
          <p:cNvPr id="3" name="Content Placeholder 2">
            <a:extLst>
              <a:ext uri="{FF2B5EF4-FFF2-40B4-BE49-F238E27FC236}">
                <a16:creationId xmlns:a16="http://schemas.microsoft.com/office/drawing/2014/main" id="{12B27C35-0B2A-CFBE-869C-9901F3F18E5F}"/>
              </a:ext>
            </a:extLst>
          </p:cNvPr>
          <p:cNvSpPr>
            <a:spLocks noGrp="1"/>
          </p:cNvSpPr>
          <p:nvPr>
            <p:ph idx="1"/>
          </p:nvPr>
        </p:nvSpPr>
        <p:spPr>
          <a:xfrm>
            <a:off x="725239" y="2515459"/>
            <a:ext cx="10127487" cy="3186094"/>
          </a:xfrm>
        </p:spPr>
        <p:txBody>
          <a:bodyPr>
            <a:normAutofit/>
          </a:bodyPr>
          <a:lstStyle/>
          <a:p>
            <a:pPr marL="400050" indent="-400050">
              <a:lnSpc>
                <a:spcPct val="150000"/>
              </a:lnSpc>
              <a:buFont typeface="Wingdings" panose="05000000000000000000" pitchFamily="2" charset="2"/>
              <a:buChar char="v"/>
            </a:pPr>
            <a:r>
              <a:rPr lang="en-US" sz="2800" i="0" u="none" strike="noStrike" dirty="0">
                <a:effectLst/>
              </a:rPr>
              <a:t>Interpreting Doctor’s </a:t>
            </a:r>
            <a:r>
              <a:rPr lang="en-US" sz="2800" i="0" u="none" strike="noStrike" dirty="0">
                <a:solidFill>
                  <a:srgbClr val="FF0000"/>
                </a:solidFill>
                <a:effectLst/>
              </a:rPr>
              <a:t>handwritten </a:t>
            </a:r>
            <a:r>
              <a:rPr lang="en-US" sz="2800" i="0" u="none" strike="noStrike" dirty="0">
                <a:effectLst/>
              </a:rPr>
              <a:t>prescription or notes using Deep Learning techniques.</a:t>
            </a:r>
          </a:p>
          <a:p>
            <a:pPr marL="0" indent="0">
              <a:lnSpc>
                <a:spcPct val="150000"/>
              </a:lnSpc>
              <a:buNone/>
            </a:pPr>
            <a:endParaRPr lang="en-US" sz="2800" i="0" u="none" strike="noStrike" dirty="0">
              <a:effectLst/>
            </a:endParaRPr>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928440" y="680152"/>
            <a:ext cx="9720072" cy="1144193"/>
          </a:xfrm>
        </p:spPr>
        <p:txBody>
          <a:bodyPr/>
          <a:lstStyle/>
          <a:p>
            <a:r>
              <a:rPr lang="en-IN" dirty="0"/>
              <a:t>Abstract</a:t>
            </a:r>
          </a:p>
        </p:txBody>
      </p:sp>
      <p:sp>
        <p:nvSpPr>
          <p:cNvPr id="5" name="Content Placeholder 4">
            <a:extLst>
              <a:ext uri="{FF2B5EF4-FFF2-40B4-BE49-F238E27FC236}">
                <a16:creationId xmlns:a16="http://schemas.microsoft.com/office/drawing/2014/main" id="{4AF95E59-C798-0DB1-C40E-58235989C9FF}"/>
              </a:ext>
            </a:extLst>
          </p:cNvPr>
          <p:cNvSpPr>
            <a:spLocks noGrp="1"/>
          </p:cNvSpPr>
          <p:nvPr>
            <p:ph idx="1"/>
          </p:nvPr>
        </p:nvSpPr>
        <p:spPr>
          <a:xfrm>
            <a:off x="710091" y="2013527"/>
            <a:ext cx="10613691" cy="4323542"/>
          </a:xfrm>
        </p:spPr>
        <p:txBody>
          <a:bodyPr>
            <a:normAutofit/>
          </a:bodyPr>
          <a:lstStyle/>
          <a:p>
            <a:pPr marL="360363" indent="-360363" algn="just">
              <a:buFont typeface="Wingdings" panose="05000000000000000000" pitchFamily="2" charset="2"/>
              <a:buChar char="v"/>
            </a:pPr>
            <a:r>
              <a:rPr lang="en-US" dirty="0"/>
              <a:t>A Doctor’s Handwriting Recognition model can predict the text present in the doctor’s prescription by feeding image of that medicine name as an input to the model and model will predict and return the digital text.                         </a:t>
            </a:r>
          </a:p>
          <a:p>
            <a:pPr marL="360363" indent="-360363" algn="just">
              <a:buFont typeface="Wingdings" panose="05000000000000000000" pitchFamily="2" charset="2"/>
              <a:buChar char="v"/>
            </a:pPr>
            <a:r>
              <a:rPr lang="en-US" dirty="0"/>
              <a:t>Bi-Directional LSTM vs Bi-Directional GRU, which among this two Algorithms gives better performance and suitable for this Application </a:t>
            </a:r>
            <a:r>
              <a:rPr lang="en-US" dirty="0" err="1"/>
              <a:t>i.e</a:t>
            </a:r>
            <a:r>
              <a:rPr lang="en-US" dirty="0"/>
              <a:t> to demonstrate which model is best for this Application.</a:t>
            </a:r>
          </a:p>
          <a:p>
            <a:pPr>
              <a:buFont typeface="Wingdings" panose="05000000000000000000" pitchFamily="2" charset="2"/>
              <a:buChar char="v"/>
            </a:pPr>
            <a:endParaRPr lang="en-US" dirty="0"/>
          </a:p>
          <a:p>
            <a:r>
              <a:rPr lang="en-US" b="1" dirty="0"/>
              <a:t>Keywords</a:t>
            </a:r>
            <a:r>
              <a:rPr lang="en-US" dirty="0"/>
              <a:t>: Bi-LSTM Layers ,Bi-GRU Layers, Convolution Layers, Adam optimizer, Batch Normalization.</a:t>
            </a:r>
            <a:endParaRPr lang="en-IN" dirty="0"/>
          </a:p>
        </p:txBody>
      </p:sp>
    </p:spTree>
    <p:extLst>
      <p:ext uri="{BB962C8B-B14F-4D97-AF65-F5344CB8AC3E}">
        <p14:creationId xmlns:p14="http://schemas.microsoft.com/office/powerpoint/2010/main" val="2825466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OBJECTIVE’S OF PROJECT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578462" y="2084832"/>
            <a:ext cx="10611403" cy="3678405"/>
          </a:xfrm>
        </p:spPr>
        <p:txBody>
          <a:bodyPr>
            <a:noAutofit/>
          </a:bodyPr>
          <a:lstStyle/>
          <a:p>
            <a:pPr marL="400050" indent="-400050">
              <a:buFont typeface="Wingdings" panose="05000000000000000000" pitchFamily="2" charset="2"/>
              <a:buChar char="v"/>
            </a:pPr>
            <a:r>
              <a:rPr lang="en-US" sz="2400" i="0" dirty="0">
                <a:solidFill>
                  <a:srgbClr val="212529"/>
                </a:solidFill>
                <a:effectLst/>
              </a:rPr>
              <a:t>Solution to digitize the handwritten text on prescription with better performing deep learning models.</a:t>
            </a:r>
          </a:p>
          <a:p>
            <a:pPr marL="400050" indent="-400050">
              <a:buFont typeface="Wingdings" panose="05000000000000000000" pitchFamily="2" charset="2"/>
              <a:buChar char="v"/>
            </a:pPr>
            <a:r>
              <a:rPr lang="en-US" sz="2400" dirty="0">
                <a:solidFill>
                  <a:srgbClr val="212529"/>
                </a:solidFill>
              </a:rPr>
              <a:t>The goal of this project is to build a model which most accurately recognizes the Doctor’s Handwriting.</a:t>
            </a:r>
          </a:p>
          <a:p>
            <a:pPr marL="400050" indent="-400050">
              <a:buFont typeface="Wingdings" panose="05000000000000000000" pitchFamily="2" charset="2"/>
              <a:buChar char="v"/>
            </a:pPr>
            <a:r>
              <a:rPr lang="en-US" sz="2400" i="0" dirty="0">
                <a:solidFill>
                  <a:srgbClr val="212529"/>
                </a:solidFill>
                <a:effectLst/>
              </a:rPr>
              <a:t>The goal of the project is to understand handwritten interpretations of medical records which can provide valuable information to physicians, as well as to explore the potential benefits of incorporating such written interpretations into medical practice.</a:t>
            </a: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JUSTIFICATION FOR SOCIETIAL IMPACT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790298" y="1892549"/>
            <a:ext cx="10611403" cy="4072024"/>
          </a:xfrm>
        </p:spPr>
        <p:txBody>
          <a:bodyPr>
            <a:noAutofit/>
          </a:bodyPr>
          <a:lstStyle/>
          <a:p>
            <a:pPr marL="360363" indent="-360363">
              <a:buFont typeface="Wingdings" panose="05000000000000000000" pitchFamily="2" charset="2"/>
              <a:buChar char="v"/>
            </a:pPr>
            <a:r>
              <a:rPr lang="en-US" sz="2400" dirty="0"/>
              <a:t>Pharmaceutical people can understand handwriting of doctor so that they can avoid any negative consequences like deaths due to misunderstanding of medicine name.</a:t>
            </a:r>
          </a:p>
          <a:p>
            <a:pPr marL="360363" indent="-360363">
              <a:buFont typeface="Wingdings" panose="05000000000000000000" pitchFamily="2" charset="2"/>
              <a:buChar char="v"/>
            </a:pPr>
            <a:r>
              <a:rPr lang="en-US" sz="2400" dirty="0"/>
              <a:t>Improved Patient Outcomes: By having access to more accurate and timely medical information, doctors can make better informed diagnoses and treatment decisions, resulting in improved patient outcomes.</a:t>
            </a:r>
          </a:p>
          <a:p>
            <a:pPr marL="360363" indent="-360363">
              <a:buFont typeface="Wingdings" panose="05000000000000000000" pitchFamily="2" charset="2"/>
              <a:buChar char="v"/>
            </a:pPr>
            <a:r>
              <a:rPr lang="en-US" sz="2400" dirty="0"/>
              <a:t>Increased Accessibility: By making medical information more readily available, doctors can provide better care to a wider range of patients, including those in remote or underserved areas.</a:t>
            </a:r>
          </a:p>
        </p:txBody>
      </p:sp>
    </p:spTree>
    <p:extLst>
      <p:ext uri="{BB962C8B-B14F-4D97-AF65-F5344CB8AC3E}">
        <p14:creationId xmlns:p14="http://schemas.microsoft.com/office/powerpoint/2010/main" val="1936660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CD76-A138-5654-DA77-6B59C10BC39D}"/>
              </a:ext>
            </a:extLst>
          </p:cNvPr>
          <p:cNvSpPr>
            <a:spLocks noGrp="1"/>
          </p:cNvSpPr>
          <p:nvPr>
            <p:ph type="title" idx="4294967295"/>
          </p:nvPr>
        </p:nvSpPr>
        <p:spPr>
          <a:xfrm>
            <a:off x="181761" y="222071"/>
            <a:ext cx="9720263" cy="1498600"/>
          </a:xfrm>
        </p:spPr>
        <p:txBody>
          <a:bodyPr/>
          <a:lstStyle/>
          <a:p>
            <a:r>
              <a:rPr lang="en-IN" dirty="0"/>
              <a:t>LITERATURE REVIEW</a:t>
            </a:r>
          </a:p>
        </p:txBody>
      </p:sp>
      <p:graphicFrame>
        <p:nvGraphicFramePr>
          <p:cNvPr id="8" name="Table 8">
            <a:extLst>
              <a:ext uri="{FF2B5EF4-FFF2-40B4-BE49-F238E27FC236}">
                <a16:creationId xmlns:a16="http://schemas.microsoft.com/office/drawing/2014/main" id="{D89108AA-56EB-535B-2164-6B000AD9496D}"/>
              </a:ext>
            </a:extLst>
          </p:cNvPr>
          <p:cNvGraphicFramePr>
            <a:graphicFrameLocks noGrp="1"/>
          </p:cNvGraphicFramePr>
          <p:nvPr>
            <p:ph idx="4294967295"/>
            <p:extLst>
              <p:ext uri="{D42A27DB-BD31-4B8C-83A1-F6EECF244321}">
                <p14:modId xmlns:p14="http://schemas.microsoft.com/office/powerpoint/2010/main" val="2412934858"/>
              </p:ext>
            </p:extLst>
          </p:nvPr>
        </p:nvGraphicFramePr>
        <p:xfrm>
          <a:off x="181761" y="1529010"/>
          <a:ext cx="11828478" cy="5106919"/>
        </p:xfrm>
        <a:graphic>
          <a:graphicData uri="http://schemas.openxmlformats.org/drawingml/2006/table">
            <a:tbl>
              <a:tblPr firstRow="1" bandRow="1">
                <a:tableStyleId>{5C22544A-7EE6-4342-B048-85BDC9FD1C3A}</a:tableStyleId>
              </a:tblPr>
              <a:tblGrid>
                <a:gridCol w="590026">
                  <a:extLst>
                    <a:ext uri="{9D8B030D-6E8A-4147-A177-3AD203B41FA5}">
                      <a16:colId xmlns:a16="http://schemas.microsoft.com/office/drawing/2014/main" val="884936530"/>
                    </a:ext>
                  </a:extLst>
                </a:gridCol>
                <a:gridCol w="2653717">
                  <a:extLst>
                    <a:ext uri="{9D8B030D-6E8A-4147-A177-3AD203B41FA5}">
                      <a16:colId xmlns:a16="http://schemas.microsoft.com/office/drawing/2014/main" val="1519011559"/>
                    </a:ext>
                  </a:extLst>
                </a:gridCol>
                <a:gridCol w="3629637">
                  <a:extLst>
                    <a:ext uri="{9D8B030D-6E8A-4147-A177-3AD203B41FA5}">
                      <a16:colId xmlns:a16="http://schemas.microsoft.com/office/drawing/2014/main" val="4257136013"/>
                    </a:ext>
                  </a:extLst>
                </a:gridCol>
                <a:gridCol w="802547">
                  <a:extLst>
                    <a:ext uri="{9D8B030D-6E8A-4147-A177-3AD203B41FA5}">
                      <a16:colId xmlns:a16="http://schemas.microsoft.com/office/drawing/2014/main" val="1622914847"/>
                    </a:ext>
                  </a:extLst>
                </a:gridCol>
                <a:gridCol w="1954635">
                  <a:extLst>
                    <a:ext uri="{9D8B030D-6E8A-4147-A177-3AD203B41FA5}">
                      <a16:colId xmlns:a16="http://schemas.microsoft.com/office/drawing/2014/main" val="2950707872"/>
                    </a:ext>
                  </a:extLst>
                </a:gridCol>
                <a:gridCol w="2197916">
                  <a:extLst>
                    <a:ext uri="{9D8B030D-6E8A-4147-A177-3AD203B41FA5}">
                      <a16:colId xmlns:a16="http://schemas.microsoft.com/office/drawing/2014/main" val="2240833777"/>
                    </a:ext>
                  </a:extLst>
                </a:gridCol>
              </a:tblGrid>
              <a:tr h="522755">
                <a:tc>
                  <a:txBody>
                    <a:bodyPr/>
                    <a:lstStyle/>
                    <a:p>
                      <a:pPr algn="ctr"/>
                      <a:r>
                        <a:rPr lang="en-IN" sz="2000" dirty="0" err="1"/>
                        <a:t>Sno</a:t>
                      </a:r>
                      <a:endParaRPr lang="en-IN" sz="2000" dirty="0"/>
                    </a:p>
                  </a:txBody>
                  <a:tcPr/>
                </a:tc>
                <a:tc>
                  <a:txBody>
                    <a:bodyPr/>
                    <a:lstStyle/>
                    <a:p>
                      <a:pPr algn="ctr"/>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Result</a:t>
                      </a:r>
                    </a:p>
                  </a:txBody>
                  <a:tcPr/>
                </a:tc>
                <a:extLst>
                  <a:ext uri="{0D108BD9-81ED-4DB2-BD59-A6C34878D82A}">
                    <a16:rowId xmlns:a16="http://schemas.microsoft.com/office/drawing/2014/main" val="1676748397"/>
                  </a:ext>
                </a:extLst>
              </a:tr>
              <a:tr h="2292082">
                <a:tc>
                  <a:txBody>
                    <a:bodyPr/>
                    <a:lstStyle/>
                    <a:p>
                      <a:pPr algn="ctr"/>
                      <a:r>
                        <a:rPr lang="en-IN" dirty="0"/>
                        <a:t>1</a:t>
                      </a:r>
                    </a:p>
                  </a:txBody>
                  <a:tcPr/>
                </a:tc>
                <a:tc>
                  <a:txBody>
                    <a:bodyPr/>
                    <a:lstStyle/>
                    <a:p>
                      <a:r>
                        <a:rPr lang="tr-TR" sz="1800" kern="1200" dirty="0">
                          <a:solidFill>
                            <a:schemeClr val="dk1"/>
                          </a:solidFill>
                          <a:effectLst/>
                          <a:latin typeface="+mn-lt"/>
                          <a:ea typeface="+mn-ea"/>
                          <a:cs typeface="+mn-cs"/>
                        </a:rPr>
                        <a:t>A convolutional recursive deep architecture for unconstrained Urdu handwriting recognition</a:t>
                      </a:r>
                      <a:endParaRPr lang="en-IN" i="0" dirty="0">
                        <a:latin typeface="+mn-lt"/>
                      </a:endParaRPr>
                    </a:p>
                  </a:txBody>
                  <a:tcPr/>
                </a:tc>
                <a:tc>
                  <a:txBody>
                    <a:bodyPr/>
                    <a:lstStyle/>
                    <a:p>
                      <a:r>
                        <a:rPr lang="en-US" dirty="0"/>
                        <a:t>They have developed model to recognize Urdu handwriting with CNN-RNN Algorithm.</a:t>
                      </a:r>
                      <a:endParaRPr lang="en-IN" dirty="0"/>
                    </a:p>
                  </a:txBody>
                  <a:tcPr/>
                </a:tc>
                <a:tc>
                  <a:txBody>
                    <a:bodyPr/>
                    <a:lstStyle/>
                    <a:p>
                      <a:pPr algn="ctr"/>
                      <a:r>
                        <a:rPr lang="en-IN" dirty="0"/>
                        <a:t> 2022</a:t>
                      </a:r>
                    </a:p>
                  </a:txBody>
                  <a:tcPr/>
                </a:tc>
                <a:tc>
                  <a:txBody>
                    <a:bodyPr/>
                    <a:lstStyle/>
                    <a:p>
                      <a:r>
                        <a:rPr lang="en-US" dirty="0"/>
                        <a:t>CNN+RNN</a:t>
                      </a:r>
                    </a:p>
                  </a:txBody>
                  <a:tcPr/>
                </a:tc>
                <a:tc>
                  <a:txBody>
                    <a:bodyPr/>
                    <a:lstStyle/>
                    <a:p>
                      <a:r>
                        <a:rPr lang="en-US" dirty="0"/>
                        <a:t>They got 5.28% CER Loss which is somewhat high than usual cases. Some advanced bi directional methodology must be chosen.</a:t>
                      </a:r>
                      <a:endParaRPr lang="en-IN" dirty="0"/>
                    </a:p>
                  </a:txBody>
                  <a:tcPr/>
                </a:tc>
                <a:extLst>
                  <a:ext uri="{0D108BD9-81ED-4DB2-BD59-A6C34878D82A}">
                    <a16:rowId xmlns:a16="http://schemas.microsoft.com/office/drawing/2014/main" val="2977661361"/>
                  </a:ext>
                </a:extLst>
              </a:tr>
              <a:tr h="2292082">
                <a:tc>
                  <a:txBody>
                    <a:bodyPr/>
                    <a:lstStyle/>
                    <a:p>
                      <a:pPr algn="ctr"/>
                      <a:r>
                        <a:rPr lang="en-IN" dirty="0"/>
                        <a:t>2</a:t>
                      </a:r>
                    </a:p>
                  </a:txBody>
                  <a:tcPr/>
                </a:tc>
                <a:tc>
                  <a:txBody>
                    <a:bodyPr/>
                    <a:lstStyle/>
                    <a:p>
                      <a:pPr algn="l"/>
                      <a:r>
                        <a:rPr lang="tr-TR" sz="1800" kern="1200" dirty="0">
                          <a:solidFill>
                            <a:schemeClr val="dk1"/>
                          </a:solidFill>
                          <a:effectLst/>
                          <a:latin typeface="+mn-lt"/>
                          <a:ea typeface="+mn-ea"/>
                          <a:cs typeface="+mn-cs"/>
                        </a:rPr>
                        <a:t>An efficient hybrid model for arabic text recognition</a:t>
                      </a:r>
                      <a:endParaRPr lang="en-IN" i="0" dirty="0">
                        <a:latin typeface="+mn-lt"/>
                      </a:endParaRPr>
                    </a:p>
                  </a:txBody>
                  <a:tcPr/>
                </a:tc>
                <a:tc>
                  <a:txBody>
                    <a:bodyPr/>
                    <a:lstStyle/>
                    <a:p>
                      <a:pPr algn="l"/>
                      <a:r>
                        <a:rPr lang="en-US" dirty="0"/>
                        <a:t>They have </a:t>
                      </a:r>
                      <a:r>
                        <a:rPr lang="en-IN" dirty="0"/>
                        <a:t>developed model based on CNN-LSTM model for hand writing recognition, They used CTC loss functions for Normalization. They passed input to 7 Convolution Layers.</a:t>
                      </a:r>
                    </a:p>
                  </a:txBody>
                  <a:tcPr/>
                </a:tc>
                <a:tc>
                  <a:txBody>
                    <a:bodyPr/>
                    <a:lstStyle/>
                    <a:p>
                      <a:pPr algn="ctr"/>
                      <a:r>
                        <a:rPr lang="en-IN" dirty="0"/>
                        <a:t> 2022</a:t>
                      </a:r>
                    </a:p>
                  </a:txBody>
                  <a:tcPr/>
                </a:tc>
                <a:tc>
                  <a:txBody>
                    <a:bodyPr/>
                    <a:lstStyle/>
                    <a:p>
                      <a:pPr algn="l"/>
                      <a:r>
                        <a:rPr lang="en-IN" dirty="0"/>
                        <a:t>CNN-Bi-LSTM Model.</a:t>
                      </a:r>
                    </a:p>
                  </a:txBody>
                  <a:tcPr/>
                </a:tc>
                <a:tc>
                  <a:txBody>
                    <a:bodyPr/>
                    <a:lstStyle/>
                    <a:p>
                      <a:pPr algn="l"/>
                      <a:r>
                        <a:rPr lang="en-IN" dirty="0"/>
                        <a:t>They got 80% Accuracy with </a:t>
                      </a:r>
                      <a:r>
                        <a:rPr lang="en-IN" dirty="0" err="1"/>
                        <a:t>CNN+Bi-LSTM+CTC</a:t>
                      </a:r>
                      <a:r>
                        <a:rPr lang="en-IN" dirty="0"/>
                        <a:t> architecture.</a:t>
                      </a:r>
                    </a:p>
                  </a:txBody>
                  <a:tcPr/>
                </a:tc>
                <a:extLst>
                  <a:ext uri="{0D108BD9-81ED-4DB2-BD59-A6C34878D82A}">
                    <a16:rowId xmlns:a16="http://schemas.microsoft.com/office/drawing/2014/main" val="3105813772"/>
                  </a:ext>
                </a:extLst>
              </a:tr>
            </a:tbl>
          </a:graphicData>
        </a:graphic>
      </p:graphicFrame>
    </p:spTree>
    <p:extLst>
      <p:ext uri="{BB962C8B-B14F-4D97-AF65-F5344CB8AC3E}">
        <p14:creationId xmlns:p14="http://schemas.microsoft.com/office/powerpoint/2010/main" val="23842864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ADF6D60-5494-2F93-EA18-81119CC4A35B}"/>
              </a:ext>
            </a:extLst>
          </p:cNvPr>
          <p:cNvGraphicFramePr>
            <a:graphicFrameLocks noGrp="1"/>
          </p:cNvGraphicFramePr>
          <p:nvPr>
            <p:extLst>
              <p:ext uri="{D42A27DB-BD31-4B8C-83A1-F6EECF244321}">
                <p14:modId xmlns:p14="http://schemas.microsoft.com/office/powerpoint/2010/main" val="69668509"/>
              </p:ext>
            </p:extLst>
          </p:nvPr>
        </p:nvGraphicFramePr>
        <p:xfrm>
          <a:off x="206927" y="1257363"/>
          <a:ext cx="11660700" cy="4416300"/>
        </p:xfrm>
        <a:graphic>
          <a:graphicData uri="http://schemas.openxmlformats.org/drawingml/2006/table">
            <a:tbl>
              <a:tblPr firstRow="1" bandRow="1">
                <a:tableStyleId>{5C22544A-7EE6-4342-B048-85BDC9FD1C3A}</a:tableStyleId>
              </a:tblPr>
              <a:tblGrid>
                <a:gridCol w="598416">
                  <a:extLst>
                    <a:ext uri="{9D8B030D-6E8A-4147-A177-3AD203B41FA5}">
                      <a16:colId xmlns:a16="http://schemas.microsoft.com/office/drawing/2014/main" val="2331700729"/>
                    </a:ext>
                  </a:extLst>
                </a:gridCol>
                <a:gridCol w="2094451">
                  <a:extLst>
                    <a:ext uri="{9D8B030D-6E8A-4147-A177-3AD203B41FA5}">
                      <a16:colId xmlns:a16="http://schemas.microsoft.com/office/drawing/2014/main" val="2004397894"/>
                    </a:ext>
                  </a:extLst>
                </a:gridCol>
                <a:gridCol w="3853344">
                  <a:extLst>
                    <a:ext uri="{9D8B030D-6E8A-4147-A177-3AD203B41FA5}">
                      <a16:colId xmlns:a16="http://schemas.microsoft.com/office/drawing/2014/main" val="4132229034"/>
                    </a:ext>
                  </a:extLst>
                </a:gridCol>
                <a:gridCol w="810935">
                  <a:extLst>
                    <a:ext uri="{9D8B030D-6E8A-4147-A177-3AD203B41FA5}">
                      <a16:colId xmlns:a16="http://schemas.microsoft.com/office/drawing/2014/main" val="1298142772"/>
                    </a:ext>
                  </a:extLst>
                </a:gridCol>
                <a:gridCol w="1946246">
                  <a:extLst>
                    <a:ext uri="{9D8B030D-6E8A-4147-A177-3AD203B41FA5}">
                      <a16:colId xmlns:a16="http://schemas.microsoft.com/office/drawing/2014/main" val="3718556412"/>
                    </a:ext>
                  </a:extLst>
                </a:gridCol>
                <a:gridCol w="2357308">
                  <a:extLst>
                    <a:ext uri="{9D8B030D-6E8A-4147-A177-3AD203B41FA5}">
                      <a16:colId xmlns:a16="http://schemas.microsoft.com/office/drawing/2014/main" val="2297661465"/>
                    </a:ext>
                  </a:extLst>
                </a:gridCol>
              </a:tblGrid>
              <a:tr h="403156">
                <a:tc>
                  <a:txBody>
                    <a:bodyPr/>
                    <a:lstStyle/>
                    <a:p>
                      <a:pPr algn="ctr"/>
                      <a:r>
                        <a:rPr lang="en-IN" sz="2000" dirty="0" err="1"/>
                        <a:t>Sno</a:t>
                      </a:r>
                      <a:endParaRPr lang="en-IN" sz="2000" dirty="0"/>
                    </a:p>
                  </a:txBody>
                  <a:tcPr/>
                </a:tc>
                <a:tc>
                  <a:txBody>
                    <a:bodyPr/>
                    <a:lstStyle/>
                    <a:p>
                      <a:r>
                        <a:rPr lang="en-IN" sz="2000" u="none"/>
                        <a:t>       Paper</a:t>
                      </a:r>
                      <a:endParaRPr lang="en-IN" sz="2000" u="none" dirty="0"/>
                    </a:p>
                  </a:txBody>
                  <a:tcPr/>
                </a:tc>
                <a:tc>
                  <a:txBody>
                    <a:bodyPr/>
                    <a:lstStyle/>
                    <a:p>
                      <a:pPr algn="ctr"/>
                      <a:r>
                        <a:rPr lang="en-IN" sz="2000"/>
                        <a:t>Methodology</a:t>
                      </a:r>
                      <a:endParaRPr lang="en-IN" sz="2000" dirty="0"/>
                    </a:p>
                  </a:txBody>
                  <a:tcPr/>
                </a:tc>
                <a:tc>
                  <a:txBody>
                    <a:bodyPr/>
                    <a:lstStyle/>
                    <a:p>
                      <a:pPr algn="ctr"/>
                      <a:r>
                        <a:rPr lang="en-IN" sz="2000"/>
                        <a:t>Year</a:t>
                      </a:r>
                      <a:endParaRPr lang="en-IN" sz="2000" dirty="0"/>
                    </a:p>
                  </a:txBody>
                  <a:tcPr/>
                </a:tc>
                <a:tc>
                  <a:txBody>
                    <a:bodyPr/>
                    <a:lstStyle/>
                    <a:p>
                      <a:pPr algn="ctr"/>
                      <a:r>
                        <a:rPr lang="en-IN" sz="2000"/>
                        <a:t>Algorithm</a:t>
                      </a:r>
                      <a:endParaRPr lang="en-IN" sz="2000" dirty="0"/>
                    </a:p>
                  </a:txBody>
                  <a:tcPr/>
                </a:tc>
                <a:tc>
                  <a:txBody>
                    <a:bodyPr/>
                    <a:lstStyle/>
                    <a:p>
                      <a:pPr algn="ctr"/>
                      <a:r>
                        <a:rPr lang="en-IN" sz="2000" dirty="0"/>
                        <a:t>Result</a:t>
                      </a:r>
                    </a:p>
                  </a:txBody>
                  <a:tcPr/>
                </a:tc>
                <a:extLst>
                  <a:ext uri="{0D108BD9-81ED-4DB2-BD59-A6C34878D82A}">
                    <a16:rowId xmlns:a16="http://schemas.microsoft.com/office/drawing/2014/main" val="2357526778"/>
                  </a:ext>
                </a:extLst>
              </a:tr>
              <a:tr h="1969251">
                <a:tc>
                  <a:txBody>
                    <a:bodyPr/>
                    <a:lstStyle/>
                    <a:p>
                      <a:pPr algn="ctr"/>
                      <a:r>
                        <a:rPr lang="en-US" dirty="0"/>
                        <a:t>3</a:t>
                      </a:r>
                      <a:endParaRPr lang="en-IN" dirty="0"/>
                    </a:p>
                  </a:txBody>
                  <a:tcPr/>
                </a:tc>
                <a:tc>
                  <a:txBody>
                    <a:bodyPr/>
                    <a:lstStyle/>
                    <a:p>
                      <a:r>
                        <a:rPr lang="tr-TR" sz="1800" kern="1200" dirty="0">
                          <a:solidFill>
                            <a:schemeClr val="dk1"/>
                          </a:solidFill>
                          <a:effectLst/>
                          <a:latin typeface="+mn-lt"/>
                          <a:ea typeface="+mn-ea"/>
                          <a:cs typeface="+mn-cs"/>
                        </a:rPr>
                        <a:t>Handwritten Text Recognition using Deep Learning</a:t>
                      </a:r>
                      <a:endParaRPr lang="en-IN" i="0" dirty="0">
                        <a:latin typeface="+mn-lt"/>
                      </a:endParaRPr>
                    </a:p>
                  </a:txBody>
                  <a:tcPr/>
                </a:tc>
                <a:tc>
                  <a:txBody>
                    <a:bodyPr/>
                    <a:lstStyle/>
                    <a:p>
                      <a:r>
                        <a:rPr lang="en-US" dirty="0"/>
                        <a:t>They have</a:t>
                      </a:r>
                      <a:r>
                        <a:rPr lang="en-US" sz="1800" kern="1200" dirty="0">
                          <a:solidFill>
                            <a:schemeClr val="dk1"/>
                          </a:solidFill>
                          <a:effectLst/>
                          <a:latin typeface="+mn-lt"/>
                          <a:ea typeface="+mn-ea"/>
                          <a:cs typeface="+mn-cs"/>
                        </a:rPr>
                        <a:t> developed a model for handwriting recognition with two dimensional LSTM Algorithm.</a:t>
                      </a:r>
                      <a:endParaRPr lang="en-IN" dirty="0"/>
                    </a:p>
                  </a:txBody>
                  <a:tcPr/>
                </a:tc>
                <a:tc>
                  <a:txBody>
                    <a:bodyPr/>
                    <a:lstStyle/>
                    <a:p>
                      <a:pPr algn="ctr"/>
                      <a:r>
                        <a:rPr lang="en-US" dirty="0"/>
                        <a:t>2020</a:t>
                      </a:r>
                      <a:endParaRPr lang="en-IN" dirty="0"/>
                    </a:p>
                  </a:txBody>
                  <a:tcPr/>
                </a:tc>
                <a:tc>
                  <a:txBody>
                    <a:bodyPr/>
                    <a:lstStyle/>
                    <a:p>
                      <a:r>
                        <a:rPr lang="en-US" sz="1800" kern="1200" dirty="0">
                          <a:solidFill>
                            <a:schemeClr val="dk1"/>
                          </a:solidFill>
                          <a:effectLst/>
                          <a:latin typeface="+mn-lt"/>
                          <a:ea typeface="+mn-ea"/>
                          <a:cs typeface="+mn-cs"/>
                        </a:rPr>
                        <a:t>Two dimensional Long short term memory </a:t>
                      </a:r>
                      <a:endParaRPr lang="en-IN" dirty="0"/>
                    </a:p>
                  </a:txBody>
                  <a:tcPr/>
                </a:tc>
                <a:tc>
                  <a:txBody>
                    <a:bodyPr/>
                    <a:lstStyle/>
                    <a:p>
                      <a:r>
                        <a:rPr lang="en-US" dirty="0"/>
                        <a:t>They got CER (character error rate) of 6% and word error rate of 20%</a:t>
                      </a:r>
                      <a:endParaRPr lang="en-IN" dirty="0"/>
                    </a:p>
                  </a:txBody>
                  <a:tcPr/>
                </a:tc>
                <a:extLst>
                  <a:ext uri="{0D108BD9-81ED-4DB2-BD59-A6C34878D82A}">
                    <a16:rowId xmlns:a16="http://schemas.microsoft.com/office/drawing/2014/main" val="1555439023"/>
                  </a:ext>
                </a:extLst>
              </a:tr>
              <a:tr h="2043893">
                <a:tc>
                  <a:txBody>
                    <a:bodyPr/>
                    <a:lstStyle/>
                    <a:p>
                      <a:pPr algn="ctr"/>
                      <a:r>
                        <a:rPr lang="en-US" dirty="0"/>
                        <a:t>4</a:t>
                      </a:r>
                      <a:endParaRPr lang="en-IN" dirty="0"/>
                    </a:p>
                  </a:txBody>
                  <a:tcPr/>
                </a:tc>
                <a:tc>
                  <a:txBody>
                    <a:bodyPr/>
                    <a:lstStyle/>
                    <a:p>
                      <a:r>
                        <a:rPr lang="en-US" sz="1800" kern="1200" dirty="0">
                          <a:solidFill>
                            <a:schemeClr val="dk1"/>
                          </a:solidFill>
                          <a:effectLst/>
                        </a:rPr>
                        <a:t>Medical Handwritten Prescription Recognition Using CRNN</a:t>
                      </a:r>
                      <a:endParaRPr lang="en-IN" i="0" dirty="0">
                        <a:latin typeface="+mn-lt"/>
                      </a:endParaRPr>
                    </a:p>
                  </a:txBody>
                  <a:tcPr/>
                </a:tc>
                <a:tc>
                  <a:txBody>
                    <a:bodyPr/>
                    <a:lstStyle/>
                    <a:p>
                      <a:r>
                        <a:rPr lang="en-US" dirty="0"/>
                        <a:t>They have</a:t>
                      </a:r>
                      <a:r>
                        <a:rPr lang="en-IN" dirty="0"/>
                        <a:t> Developed model based on Convolutional Recurrent Neural Networks(CRNN).They Trained model with some short texts which contain Alpha- numeric Characters, Spaces etc.</a:t>
                      </a:r>
                    </a:p>
                  </a:txBody>
                  <a:tcPr/>
                </a:tc>
                <a:tc>
                  <a:txBody>
                    <a:bodyPr/>
                    <a:lstStyle/>
                    <a:p>
                      <a:pPr algn="ctr"/>
                      <a:r>
                        <a:rPr lang="en-US" dirty="0"/>
                        <a:t>2019</a:t>
                      </a:r>
                      <a:endParaRPr lang="en-IN" dirty="0"/>
                    </a:p>
                  </a:txBody>
                  <a:tcPr/>
                </a:tc>
                <a:tc>
                  <a:txBody>
                    <a:bodyPr/>
                    <a:lstStyle/>
                    <a:p>
                      <a:r>
                        <a:rPr lang="en-IN" dirty="0"/>
                        <a:t>Convolutional Recurrent Neural Networks (CRNN).</a:t>
                      </a:r>
                    </a:p>
                  </a:txBody>
                  <a:tcPr/>
                </a:tc>
                <a:tc>
                  <a:txBody>
                    <a:bodyPr/>
                    <a:lstStyle/>
                    <a:p>
                      <a:r>
                        <a:rPr lang="en-US" sz="1800" kern="1200" dirty="0">
                          <a:solidFill>
                            <a:schemeClr val="dk1"/>
                          </a:solidFill>
                          <a:effectLst/>
                          <a:latin typeface="+mn-lt"/>
                          <a:ea typeface="+mn-ea"/>
                          <a:cs typeface="+mn-cs"/>
                        </a:rPr>
                        <a:t>As this is Uni directional RNN’s the Recognition rate will be low and accuracy they obtained is 75%</a:t>
                      </a:r>
                      <a:endParaRPr lang="en-IN" dirty="0"/>
                    </a:p>
                  </a:txBody>
                  <a:tcPr/>
                </a:tc>
                <a:extLst>
                  <a:ext uri="{0D108BD9-81ED-4DB2-BD59-A6C34878D82A}">
                    <a16:rowId xmlns:a16="http://schemas.microsoft.com/office/drawing/2014/main" val="224207419"/>
                  </a:ext>
                </a:extLst>
              </a:tr>
            </a:tbl>
          </a:graphicData>
        </a:graphic>
      </p:graphicFrame>
    </p:spTree>
    <p:extLst>
      <p:ext uri="{BB962C8B-B14F-4D97-AF65-F5344CB8AC3E}">
        <p14:creationId xmlns:p14="http://schemas.microsoft.com/office/powerpoint/2010/main" val="99776319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1074-539E-D7BD-A921-46B3EE1BF5BD}"/>
              </a:ext>
            </a:extLst>
          </p:cNvPr>
          <p:cNvSpPr>
            <a:spLocks noGrp="1"/>
          </p:cNvSpPr>
          <p:nvPr>
            <p:ph type="title"/>
          </p:nvPr>
        </p:nvSpPr>
        <p:spPr/>
        <p:txBody>
          <a:bodyPr/>
          <a:lstStyle/>
          <a:p>
            <a:r>
              <a:rPr lang="en-IN" dirty="0"/>
              <a:t>DATASET</a:t>
            </a:r>
          </a:p>
        </p:txBody>
      </p:sp>
      <p:sp>
        <p:nvSpPr>
          <p:cNvPr id="17" name="Rectangle 16">
            <a:extLst>
              <a:ext uri="{FF2B5EF4-FFF2-40B4-BE49-F238E27FC236}">
                <a16:creationId xmlns:a16="http://schemas.microsoft.com/office/drawing/2014/main" id="{5D0E71AD-A787-0570-75DD-D39A873629EB}"/>
              </a:ext>
            </a:extLst>
          </p:cNvPr>
          <p:cNvSpPr/>
          <p:nvPr/>
        </p:nvSpPr>
        <p:spPr>
          <a:xfrm>
            <a:off x="377505" y="5020317"/>
            <a:ext cx="11501306" cy="461665"/>
          </a:xfrm>
          <a:prstGeom prst="rect">
            <a:avLst/>
          </a:prstGeom>
        </p:spPr>
        <p:txBody>
          <a:bodyPr wrap="square">
            <a:spAutoFit/>
          </a:bodyPr>
          <a:lstStyle/>
          <a:p>
            <a:r>
              <a:rPr lang="en-US" sz="2400" b="1" dirty="0"/>
              <a:t>Doctor’s hand writing dataset : </a:t>
            </a:r>
            <a:r>
              <a:rPr lang="en-US" sz="2400" b="1" u="sng" dirty="0">
                <a:solidFill>
                  <a:srgbClr val="00B050"/>
                </a:solidFill>
                <a:hlinkClick r:id="rId2">
                  <a:extLst>
                    <a:ext uri="{A12FA001-AC4F-418D-AE19-62706E023703}">
                      <ahyp:hlinkClr xmlns:ahyp="http://schemas.microsoft.com/office/drawing/2018/hyperlinkcolor" val="tx"/>
                    </a:ext>
                  </a:extLst>
                </a:hlinkClick>
              </a:rPr>
              <a:t>https://github.com/rizwanrockzz/epics/tree/main/dataset</a:t>
            </a:r>
            <a:endParaRPr lang="en-US" sz="2400" b="1" u="sng" dirty="0">
              <a:solidFill>
                <a:srgbClr val="00B050"/>
              </a:solidFill>
            </a:endParaRPr>
          </a:p>
        </p:txBody>
      </p:sp>
      <p:sp>
        <p:nvSpPr>
          <p:cNvPr id="13" name="TextBox 12">
            <a:extLst>
              <a:ext uri="{FF2B5EF4-FFF2-40B4-BE49-F238E27FC236}">
                <a16:creationId xmlns:a16="http://schemas.microsoft.com/office/drawing/2014/main" id="{0DFE86F1-5B9D-EB5A-7449-A1EA0B9C0F0F}"/>
              </a:ext>
            </a:extLst>
          </p:cNvPr>
          <p:cNvSpPr txBox="1"/>
          <p:nvPr/>
        </p:nvSpPr>
        <p:spPr>
          <a:xfrm>
            <a:off x="377505" y="5629058"/>
            <a:ext cx="8246378" cy="830997"/>
          </a:xfrm>
          <a:prstGeom prst="rect">
            <a:avLst/>
          </a:prstGeom>
          <a:noFill/>
        </p:spPr>
        <p:txBody>
          <a:bodyPr wrap="square">
            <a:spAutoFit/>
          </a:bodyPr>
          <a:lstStyle/>
          <a:p>
            <a:pPr>
              <a:defRPr/>
            </a:pPr>
            <a:r>
              <a:rPr kumimoji="0" lang="en-US" sz="2400" b="1" i="0" u="none" strike="noStrike" kern="1200" cap="none" spc="0" normalizeH="0" baseline="0" noProof="0" dirty="0">
                <a:ln>
                  <a:noFill/>
                </a:ln>
                <a:solidFill>
                  <a:prstClr val="black"/>
                </a:solidFill>
                <a:effectLst/>
                <a:uLnTx/>
                <a:uFillTx/>
                <a:latin typeface="Tw Cen MT (Body)"/>
              </a:rPr>
              <a:t>IAM hand writing dataset      : </a:t>
            </a:r>
            <a:r>
              <a:rPr kumimoji="0" lang="en-US" sz="2400" b="1" i="0" u="sng" strike="noStrike" kern="1200" cap="none" spc="0" normalizeH="0" baseline="0" noProof="0" dirty="0">
                <a:ln>
                  <a:noFill/>
                </a:ln>
                <a:solidFill>
                  <a:srgbClr val="00B050"/>
                </a:solidFill>
                <a:effectLst/>
                <a:uLnTx/>
                <a:uFillTx/>
                <a:latin typeface="Tw Cen MT (Body)"/>
                <a:hlinkClick r:id="rId2">
                  <a:extLst>
                    <a:ext uri="{A12FA001-AC4F-418D-AE19-62706E023703}">
                      <ahyp:hlinkClr xmlns:ahyp="http://schemas.microsoft.com/office/drawing/2018/hyperlinkcolor" val="tx"/>
                    </a:ext>
                  </a:extLst>
                </a:hlinkClick>
              </a:rPr>
              <a:t>https://</a:t>
            </a:r>
            <a:r>
              <a:rPr lang="en-IN" sz="2400" b="1" u="sng" dirty="0">
                <a:solidFill>
                  <a:srgbClr val="00B050"/>
                </a:solidFill>
                <a:effectLst/>
                <a:latin typeface="Tw Cen MT (Body)"/>
              </a:rPr>
              <a:t>git.io/J0fjL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B050"/>
              </a:solidFill>
              <a:effectLst/>
              <a:uLnTx/>
              <a:uFillTx/>
              <a:latin typeface="Tw Cen MT (Body)"/>
            </a:endParaRPr>
          </a:p>
        </p:txBody>
      </p:sp>
      <p:pic>
        <p:nvPicPr>
          <p:cNvPr id="3" name="Picture 2">
            <a:extLst>
              <a:ext uri="{FF2B5EF4-FFF2-40B4-BE49-F238E27FC236}">
                <a16:creationId xmlns:a16="http://schemas.microsoft.com/office/drawing/2014/main" id="{E6ED572F-3FE8-271F-1020-A5FED665608C}"/>
              </a:ext>
            </a:extLst>
          </p:cNvPr>
          <p:cNvPicPr>
            <a:picLocks noChangeAspect="1"/>
          </p:cNvPicPr>
          <p:nvPr/>
        </p:nvPicPr>
        <p:blipFill>
          <a:blip r:embed="rId3"/>
          <a:stretch>
            <a:fillRect/>
          </a:stretch>
        </p:blipFill>
        <p:spPr>
          <a:xfrm>
            <a:off x="2910980" y="1606609"/>
            <a:ext cx="6123458" cy="3166560"/>
          </a:xfrm>
          <a:prstGeom prst="rect">
            <a:avLst/>
          </a:prstGeom>
        </p:spPr>
      </p:pic>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1142</TotalTime>
  <Words>1509</Words>
  <Application>Microsoft Office PowerPoint</Application>
  <PresentationFormat>Widescreen</PresentationFormat>
  <Paragraphs>208</Paragraphs>
  <Slides>24</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24</vt:i4>
      </vt:variant>
    </vt:vector>
  </HeadingPairs>
  <TitlesOfParts>
    <vt:vector size="41" baseType="lpstr">
      <vt:lpstr>Arial</vt:lpstr>
      <vt:lpstr>Arial</vt:lpstr>
      <vt:lpstr>Calibri</vt:lpstr>
      <vt:lpstr>Century Gothic</vt:lpstr>
      <vt:lpstr>Designball-Social-01</vt:lpstr>
      <vt:lpstr>source-serif-pro</vt:lpstr>
      <vt:lpstr>Tw Cen MT</vt:lpstr>
      <vt:lpstr>Tw Cen MT (Body)</vt:lpstr>
      <vt:lpstr>Tw Cen MT Condensed</vt:lpstr>
      <vt:lpstr>Wingdings</vt:lpstr>
      <vt:lpstr>Wingdings 3</vt:lpstr>
      <vt:lpstr>5_Office Theme</vt:lpstr>
      <vt:lpstr>3_Office Theme</vt:lpstr>
      <vt:lpstr>13_Office Theme</vt:lpstr>
      <vt:lpstr>Office Theme</vt:lpstr>
      <vt:lpstr>Integral</vt:lpstr>
      <vt:lpstr>1_Office Theme</vt:lpstr>
      <vt:lpstr>PowerPoint Presentation</vt:lpstr>
      <vt:lpstr>PowerPoint Presentation</vt:lpstr>
      <vt:lpstr>Problem Statement</vt:lpstr>
      <vt:lpstr>Abstract</vt:lpstr>
      <vt:lpstr>OBJECTIVE’S OF PROJECT</vt:lpstr>
      <vt:lpstr>JUSTIFICATION FOR SOCIETIAL IMPACT</vt:lpstr>
      <vt:lpstr>LITERATURE REVIEW</vt:lpstr>
      <vt:lpstr>PowerPoint Presentation</vt:lpstr>
      <vt:lpstr>DATASET</vt:lpstr>
      <vt:lpstr>SOFTWARE REQUIREMENTS</vt:lpstr>
      <vt:lpstr>ARCHITECTURE</vt:lpstr>
      <vt:lpstr>ALGORITHM For Bi-Directional LSTM</vt:lpstr>
      <vt:lpstr>PowerPoint Presentation</vt:lpstr>
      <vt:lpstr>PowerPoint Presentation</vt:lpstr>
      <vt:lpstr>IMPLEMENTATION STEPS</vt:lpstr>
      <vt:lpstr>PowerPoint Presentation</vt:lpstr>
      <vt:lpstr>Demonstration of result &amp; analysis</vt:lpstr>
      <vt:lpstr>PowerPoint Presentation</vt:lpstr>
      <vt:lpstr>VALIDATION Analysis </vt:lpstr>
      <vt:lpstr>Bi-DIRECTIONAL LSTM VS BI-DIRECTIONAL GRU</vt:lpstr>
      <vt:lpstr>Losses vs epochs graph for both models</vt:lpstr>
      <vt:lpstr>CONCLUSIONS and 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RIZWANULLAH M0HAMMAD</cp:lastModifiedBy>
  <cp:revision>523</cp:revision>
  <dcterms:created xsi:type="dcterms:W3CDTF">2022-08-25T16:22:58Z</dcterms:created>
  <dcterms:modified xsi:type="dcterms:W3CDTF">2022-12-25T19:13:44Z</dcterms:modified>
</cp:coreProperties>
</file>