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901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63" r:id="rId11"/>
    <p:sldId id="264" r:id="rId12"/>
    <p:sldId id="265" r:id="rId13"/>
    <p:sldId id="273" r:id="rId14"/>
    <p:sldId id="272" r:id="rId15"/>
    <p:sldId id="279" r:id="rId16"/>
    <p:sldId id="281" r:id="rId17"/>
    <p:sldId id="280" r:id="rId18"/>
    <p:sldId id="282" r:id="rId19"/>
    <p:sldId id="277" r:id="rId20"/>
    <p:sldId id="278" r:id="rId21"/>
    <p:sldId id="267" r:id="rId22"/>
    <p:sldId id="268" r:id="rId23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72" d="100"/>
          <a:sy n="72" d="100"/>
        </p:scale>
        <p:origin x="424" y="6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538369-F409-43F0-9EB0-BB6F5F14577D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52D46-1BA6-4B7C-A00E-DD367F0B0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7ADF-9817-4CE1-BBCB-2E2C1D757894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EA59-66F0-4A6A-A7CD-F72099DFD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601F0-2CF1-40B7-8D85-A0F13533068A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36998-BA89-4BB4-84DB-80513EB88F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8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59C55-DED0-4E84-947C-A109068695FA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72916-FF31-411A-AFBA-3B00B63D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62C29-C5C4-421E-A264-0EB50DEDC2DA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DE303-293E-402E-BE19-ED7444089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0CDF4-4E04-43EE-92AB-DA67121414B5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2F94-3201-4002-B022-AC73B3C6A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687C6-A172-4E33-8C8F-F8661A26BCA7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54B32-1671-4210-8C9F-FBFF7C0E8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CACE5-E74C-4A22-B053-601852CC10D6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DA77-EE5B-473D-84B9-B871575D2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D51F4-A800-4E53-9B2C-240C17F410B3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A0CD-140B-4B86-8121-0FD6CAACA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C8340-7C94-4808-8C36-A64FA63A92ED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4614-7E54-447B-B8B5-0CFF66127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AF99D-D9E1-402F-B606-F1D99194178B}" type="datetimeFigureOut">
              <a:rPr lang="en-US" smtClean="0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6B2FA-4E00-4D7E-A06B-BBAC5E21B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A58A-D7F5-74E1-0535-5058373E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DB42-6A28-0CA0-F90D-989CF05A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8C10-46C2-75E0-4E03-5120E5E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FBB8-BEB6-CDB7-9723-DC1F5E2C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B610-8816-FE6B-3EB7-350F6FA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4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D81E-7D4F-80B1-2BEE-AB33A4B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20BE-92B7-A8DA-0737-0694B7B2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37E5-53CC-29FE-0BBE-EFB63DCC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366A-A4C5-3D7D-D9AF-3D707C12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AB3E-857C-2080-334E-9AE12B71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45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B7D4-B33B-5CF9-0767-64877E7C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E331-E014-1CB1-3CD5-FC40F31C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B8FD-946E-793C-3AC1-756F1C5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E780-279E-A72B-C9AC-D18205A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BAC3-5561-61C5-730C-F8567CCA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43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126D-0B2F-DD75-0C40-020E2862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EB33-9911-410E-40BC-5D640A2D3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097CC-345F-E51E-6B90-C5128DBE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D4ABC-9393-B287-320B-89275019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5FBD8-E92C-6F29-06CA-94344A98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DC75-FA06-5DC6-662F-702F4A1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51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6973-58F9-FFCB-7CF2-4BCBA231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A568-32D2-4947-F0E3-02A155E4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E0C1-74FA-0E69-97F8-9D6FA1DE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76E77-32A9-29A3-8923-0F0373A48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028C-111B-BF69-4928-5587AABDC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86FA-E112-E2AA-1014-8E092F04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215B-5B66-0FE9-7030-266BA3F4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D6141-71F7-018D-E0B8-9BECA731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7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5DB9-56D6-5DD8-5A8E-BD426060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4D41-A986-AA95-2DF1-F3C0E329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FB914-4094-563C-C56C-5D85CF77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07198-5062-2F18-2C26-D2B9702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93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D892F-4C4F-9E6C-EB3A-7353C832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C4AA0-CA53-C797-1EBC-56C29D93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9C4D-DA87-B53A-A11A-F890DE29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E9D8-A21C-51CD-0A35-AAAF27A1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6479-52A0-44AD-69E0-A96B85E5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16CC-5B9F-D283-7B08-E20F9DD1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E796-84CD-A57F-CC99-B73066F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9A07-7C41-BF7B-8F4D-D2C1BFA8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BE24-5239-7362-75B5-472140D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87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3B6-E220-7559-9632-A908CB1A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54823-003C-D323-8AF4-80D6AAFC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2B5CA-8AD6-91DC-7DCE-B642AE06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511D7-42DA-B207-5729-1C3A83DC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3104-35A5-628F-8F2F-EF6CC1DA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F0AB-74AA-4F4F-5700-E015A76D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6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DF2B-1EE8-3E3A-5CD5-237EFAA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0680-91BC-F90C-7787-DA6CC19D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02F2-D2AA-45B4-92F6-7073373B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7EF7-FD75-199B-31E0-912E99A8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A605-CF73-542A-1399-989FF7D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65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CB581-1A99-AD83-992D-6EC8BF1F2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5790-4A0E-E8D0-ED36-54721BBB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F7FA-06D8-7E33-656C-4EE45B9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C207-E2F1-CCE4-FB9C-25884FD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AD99-616A-A4FA-174F-D191D8D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24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D4C297-6FF3-40A7-8495-544A15142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D621F-5BD0-6331-C137-DF60FE60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5438-2629-D4AD-6730-6B14B69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5CE2-6737-1A4A-8237-2F0CB1374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6A5B-D8C6-5529-0CA8-369D3DFA3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5B8C-CD9A-5535-7EE1-4FA60488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24 May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936E7-AA1D-AE4C-C4A1-CFFE523B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117" y="6470704"/>
            <a:ext cx="2154143" cy="2743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" name="Picture 3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DC07E5F8-D2BF-DA95-CE77-1FF308D8D15B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709691" y="606637"/>
            <a:ext cx="8985681" cy="586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55FB8-BFF5-614D-CFD9-B59E8B9419EA}"/>
              </a:ext>
            </a:extLst>
          </p:cNvPr>
          <p:cNvSpPr txBox="1"/>
          <p:nvPr/>
        </p:nvSpPr>
        <p:spPr>
          <a:xfrm>
            <a:off x="3355759" y="0"/>
            <a:ext cx="7891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HIGH LEVEL ARCHITECTURE DIAGRAM 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169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775399" y="94455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E71C-876C-E756-B049-FDDA0050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7" y="-94455"/>
            <a:ext cx="10778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33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775399" y="94455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E71C-876C-E756-B049-FDDA0050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18" b="42571"/>
          <a:stretch/>
        </p:blipFill>
        <p:spPr>
          <a:xfrm>
            <a:off x="1133085" y="346804"/>
            <a:ext cx="9342565" cy="61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60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775399" y="94455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E71C-876C-E756-B049-FDDA0050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23" r="44618"/>
          <a:stretch/>
        </p:blipFill>
        <p:spPr>
          <a:xfrm>
            <a:off x="387361" y="1127464"/>
            <a:ext cx="11197997" cy="55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68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775399" y="94455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E71C-876C-E756-B049-FDDA0050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2" t="12381" b="41535"/>
          <a:stretch/>
        </p:blipFill>
        <p:spPr>
          <a:xfrm>
            <a:off x="1519290" y="94455"/>
            <a:ext cx="9577797" cy="62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48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775399" y="94455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E71C-876C-E756-B049-FDDA0050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9" t="56830" r="2667" b="-1670"/>
          <a:stretch/>
        </p:blipFill>
        <p:spPr>
          <a:xfrm>
            <a:off x="899231" y="754602"/>
            <a:ext cx="10393537" cy="5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1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8BEB03-2001-14FC-8CB7-092B6153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12544"/>
              </p:ext>
            </p:extLst>
          </p:nvPr>
        </p:nvGraphicFramePr>
        <p:xfrm>
          <a:off x="399495" y="778042"/>
          <a:ext cx="11132598" cy="584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99">
                  <a:extLst>
                    <a:ext uri="{9D8B030D-6E8A-4147-A177-3AD203B41FA5}">
                      <a16:colId xmlns:a16="http://schemas.microsoft.com/office/drawing/2014/main" val="3983761469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1037571536"/>
                    </a:ext>
                  </a:extLst>
                </a:gridCol>
              </a:tblGrid>
              <a:tr h="442086">
                <a:tc>
                  <a:txBody>
                    <a:bodyPr/>
                    <a:lstStyle/>
                    <a:p>
                      <a:r>
                        <a:rPr lang="en-IN" sz="1800" dirty="0"/>
                        <a:t>MFINE 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AVANTEL APP  ( </a:t>
                      </a:r>
                      <a:r>
                        <a:rPr lang="en-IN" sz="1800" dirty="0" err="1"/>
                        <a:t>ImedsLife</a:t>
                      </a:r>
                      <a:r>
                        <a:rPr lang="en-IN" sz="1800" dirty="0"/>
                        <a:t>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03251"/>
                  </a:ext>
                </a:extLst>
              </a:tr>
              <a:tr h="573161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OTP AUTHORIZATION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OTP AUTHORIZATION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9133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SYMPTOMS COLLECTION( ONLY ACCPET 2)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SYMPTOMS COLLECTION( ACCEPT MULTIPLE)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0417"/>
                  </a:ext>
                </a:extLst>
              </a:tr>
              <a:tr h="780943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SYSTEM ASK USER IF SELF OR FAMILY MEMBER AFTER SELECTION OF DOCTOR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SYSTEM WILL ASK DOCTOR WETHER FAMILY MEMEBR OR SELF AT STARTING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18706"/>
                  </a:ext>
                </a:extLst>
              </a:tr>
              <a:tr h="74751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SYSTEM COLLECTS SYMPTOMS BASED ON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WISE  (29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SYSTEM COLLECTS SYMPTOMS BASED ON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WISE </a:t>
                      </a:r>
                      <a:endParaRPr lang="en-IN" sz="2000" dirty="0"/>
                    </a:p>
                    <a:p>
                      <a:pPr algn="just"/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208"/>
                  </a:ext>
                </a:extLst>
              </a:tr>
              <a:tr h="1090074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Based on symptoms doctors profiles will be shown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Based on symptoms doctors profiles will be shown </a:t>
                      </a:r>
                    </a:p>
                    <a:p>
                      <a:pPr algn="just"/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4583"/>
                  </a:ext>
                </a:extLst>
              </a:tr>
              <a:tr h="1417095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FILTERS ARE AVAIBLE ON experience, language, doctors fees, location, availability, speciality, gender hospital.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sz="2000" dirty="0"/>
                        <a:t>Filters available on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 known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experience , Specialization, Consultation fee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Location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,Rating of doctor, Hospital ,gender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635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A4A0DC9-832C-E468-B15A-840BC96BA9CC}"/>
              </a:ext>
            </a:extLst>
          </p:cNvPr>
          <p:cNvSpPr txBox="1">
            <a:spLocks/>
          </p:cNvSpPr>
          <p:nvPr/>
        </p:nvSpPr>
        <p:spPr bwMode="auto">
          <a:xfrm>
            <a:off x="4227216" y="122173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7CED7">
                    <a:lumMod val="50000"/>
                  </a:srgbClr>
                </a:solidFill>
                <a:latin typeface="Bahnschrift Condensed"/>
              </a:rPr>
              <a:t>ONLINE COUNSULTATIONS</a:t>
            </a:r>
            <a:endParaRPr lang="en-US" dirty="0">
              <a:solidFill>
                <a:srgbClr val="27CED7">
                  <a:lumMod val="50000"/>
                </a:srgb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852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8BEB03-2001-14FC-8CB7-092B6153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655"/>
              </p:ext>
            </p:extLst>
          </p:nvPr>
        </p:nvGraphicFramePr>
        <p:xfrm>
          <a:off x="396948" y="1193133"/>
          <a:ext cx="11398104" cy="490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052">
                  <a:extLst>
                    <a:ext uri="{9D8B030D-6E8A-4147-A177-3AD203B41FA5}">
                      <a16:colId xmlns:a16="http://schemas.microsoft.com/office/drawing/2014/main" val="3983761469"/>
                    </a:ext>
                  </a:extLst>
                </a:gridCol>
                <a:gridCol w="5699052">
                  <a:extLst>
                    <a:ext uri="{9D8B030D-6E8A-4147-A177-3AD203B41FA5}">
                      <a16:colId xmlns:a16="http://schemas.microsoft.com/office/drawing/2014/main" val="1037571536"/>
                    </a:ext>
                  </a:extLst>
                </a:gridCol>
              </a:tblGrid>
              <a:tr h="498570">
                <a:tc>
                  <a:txBody>
                    <a:bodyPr/>
                    <a:lstStyle/>
                    <a:p>
                      <a:r>
                        <a:rPr lang="en-IN" sz="1800" dirty="0"/>
                        <a:t>MFINE 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AVANTEL APP  ( </a:t>
                      </a:r>
                      <a:r>
                        <a:rPr lang="en-IN" sz="1800" dirty="0" err="1"/>
                        <a:t>ImedsLife</a:t>
                      </a:r>
                      <a:r>
                        <a:rPr lang="en-IN" sz="1800" dirty="0"/>
                        <a:t>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03251"/>
                  </a:ext>
                </a:extLst>
              </a:tr>
              <a:tr h="1081784">
                <a:tc>
                  <a:txBody>
                    <a:bodyPr/>
                    <a:lstStyle/>
                    <a:p>
                      <a:r>
                        <a:rPr lang="en-IN" sz="1800" dirty="0"/>
                        <a:t>At present the chat will be handle by the chatbot and chatbot will take the details of  patient and medical reports and after payment the doctor will be notified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After the payment the consultation will be booked. Before the </a:t>
                      </a:r>
                      <a:r>
                        <a:rPr lang="en-IN" sz="1800" dirty="0" err="1"/>
                        <a:t>ChatBot</a:t>
                      </a:r>
                      <a:r>
                        <a:rPr lang="en-IN" sz="1800" dirty="0"/>
                        <a:t> will handle the details of the patient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9133"/>
                  </a:ext>
                </a:extLst>
              </a:tr>
              <a:tr h="498570">
                <a:tc>
                  <a:txBody>
                    <a:bodyPr/>
                    <a:lstStyle/>
                    <a:p>
                      <a:r>
                        <a:rPr lang="en-IN" sz="1800" dirty="0"/>
                        <a:t>VIDEO, CHAT are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Video(default), </a:t>
                      </a:r>
                      <a:r>
                        <a:rPr lang="en-IN" sz="1800" dirty="0" err="1"/>
                        <a:t>audio,chat</a:t>
                      </a:r>
                      <a:r>
                        <a:rPr lang="en-IN" sz="1800" dirty="0"/>
                        <a:t> are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0417"/>
                  </a:ext>
                </a:extLst>
              </a:tr>
              <a:tr h="860545">
                <a:tc>
                  <a:txBody>
                    <a:bodyPr/>
                    <a:lstStyle/>
                    <a:p>
                      <a:r>
                        <a:rPr lang="en-IN" sz="1800" dirty="0"/>
                        <a:t>The doctor doesn’t have any option of blocking consultations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doctor shall be able to block time slots, dates for avoiding consultations.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18706"/>
                  </a:ext>
                </a:extLst>
              </a:tr>
              <a:tr h="860545">
                <a:tc>
                  <a:txBody>
                    <a:bodyPr/>
                    <a:lstStyle/>
                    <a:p>
                      <a:r>
                        <a:rPr lang="en-IN" sz="1800" dirty="0"/>
                        <a:t>Patient can not see weather doctor is in offline or online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Patient can see weather doctor is in offline or online.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208"/>
                  </a:ext>
                </a:extLst>
              </a:tr>
              <a:tr h="1109941">
                <a:tc>
                  <a:txBody>
                    <a:bodyPr/>
                    <a:lstStyle/>
                    <a:p>
                      <a:r>
                        <a:rPr lang="en-IN" sz="1800" dirty="0"/>
                        <a:t>At present the chat will be handle by the chatbot and chatbot will take the details of  patient and medical reports and after payment the doctor will be notified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After the payment the consultation will be booked. Before the </a:t>
                      </a:r>
                      <a:r>
                        <a:rPr lang="en-IN" sz="1800" dirty="0" err="1"/>
                        <a:t>ChatBot</a:t>
                      </a:r>
                      <a:r>
                        <a:rPr lang="en-IN" sz="1800" dirty="0"/>
                        <a:t> will handle the details of the patient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939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979499"/>
            <a:ext cx="9720072" cy="1210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49" y="1836767"/>
            <a:ext cx="10838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- Doctor / Patient / System Admin, Lab Admin)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Doctor, Patient, System Admin / Lab Admin. 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- Doctor selection (with respect to symptom), Adding/updating the mapping of   symptom to specialization ( if any)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Slots, Doctor calendar generation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Text based, Video call based and Voice call based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e-Prescription, Patient case study, booking for lab tests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86" y="859144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564" y="1270947"/>
            <a:ext cx="6279967" cy="5355772"/>
          </a:xfrm>
        </p:spPr>
        <p:txBody>
          <a:bodyPr>
            <a:normAutofit/>
          </a:bodyPr>
          <a:lstStyle/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Abstract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Database Design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Flow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Plan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3" y="62754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2655480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Patients, Doctor’s, Pharmacists and Lab operators.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4E3-81AF-D3D0-D687-5FF2E75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2606"/>
            <a:ext cx="8912225" cy="984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749076-C4D6-E82B-ACF9-7D90A55C4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367" y="2159815"/>
            <a:ext cx="10050462" cy="3776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project aims to develop a comprehensive healthcare management system through the development of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</a:t>
            </a:r>
            <a:r>
              <a:rPr lang="en-US" altLang="en-US" sz="2800" dirty="0">
                <a:latin typeface="Bahnschrift Condensed" panose="020B0502040204020203" pitchFamily="34" charset="0"/>
              </a:rPr>
              <a:t>. The system will streamline and improve the healthcare experience for users by providing various features such as appointment scheduling, symptom checker, and access to medical records. </a:t>
            </a:r>
          </a:p>
          <a:p>
            <a:pPr algn="just" eaLnBrk="1" hangingPunct="1"/>
            <a:endParaRPr lang="en-US" altLang="en-US" sz="2800" dirty="0">
              <a:latin typeface="Bahnschrift Condensed" panose="020B0502040204020203" pitchFamily="34" charset="0"/>
            </a:endParaRPr>
          </a:p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goal is to enhance the efficiency of healthcare delivery and make it more accessible and convenient for patients.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006" y="95382"/>
            <a:ext cx="8912225" cy="1281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754" y="1220452"/>
            <a:ext cx="10908330" cy="55260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PHASE-3: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the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11" y="85945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/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consult a doctor via text ( or ) voice ( or ) video by scheduling an appointment before hand.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2777" y="270594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57342"/>
              </p:ext>
            </p:extLst>
          </p:nvPr>
        </p:nvGraphicFramePr>
        <p:xfrm>
          <a:off x="248478" y="821891"/>
          <a:ext cx="11700745" cy="584887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65152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532464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3703129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6271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/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665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74061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4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661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48" y="432539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314484" y="3623633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859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Algerian</vt:lpstr>
      <vt:lpstr>Arial</vt:lpstr>
      <vt:lpstr>Bahnschrift Condensed</vt:lpstr>
      <vt:lpstr>Calibri</vt:lpstr>
      <vt:lpstr>Calibri Light</vt:lpstr>
      <vt:lpstr>Century Gothic</vt:lpstr>
      <vt:lpstr>Times New Roman</vt:lpstr>
      <vt:lpstr>Tw Cen MT</vt:lpstr>
      <vt:lpstr>Tw Cen MT Condensed</vt:lpstr>
      <vt:lpstr>Wingdings</vt:lpstr>
      <vt:lpstr>Wingdings 3</vt:lpstr>
      <vt:lpstr>1_Office Theme</vt:lpstr>
      <vt:lpstr>Integral</vt:lpstr>
      <vt:lpstr>Office Theme</vt:lpstr>
      <vt:lpstr>PowerPoint Presentation</vt:lpstr>
      <vt:lpstr>AGENDA</vt:lpstr>
      <vt:lpstr>PROBLEM STATEMENT</vt:lpstr>
      <vt:lpstr>ABSTRACT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STEPS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RIZWANULLAH M0HAMMAD</cp:lastModifiedBy>
  <cp:revision>37</cp:revision>
  <dcterms:modified xsi:type="dcterms:W3CDTF">2023-05-24T04:24:43Z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