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87" r:id="rId9"/>
    <p:sldId id="263" r:id="rId10"/>
    <p:sldId id="264" r:id="rId11"/>
    <p:sldId id="265" r:id="rId12"/>
    <p:sldId id="282" r:id="rId13"/>
    <p:sldId id="266" r:id="rId14"/>
    <p:sldId id="283" r:id="rId15"/>
    <p:sldId id="267" r:id="rId16"/>
    <p:sldId id="284" r:id="rId17"/>
    <p:sldId id="268" r:id="rId18"/>
    <p:sldId id="285" r:id="rId19"/>
    <p:sldId id="269" r:id="rId20"/>
    <p:sldId id="286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7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00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29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4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9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0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6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6504-ABD1-7C76-1FB9-2E0D0A12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6C9B-4CEF-0C04-E7BB-675DCBA7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514D-7707-D46F-2662-D98A13C8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4258-8CA6-850C-4F97-6902D726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8FDE-A82E-80AD-9E7A-4CD328D5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1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1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6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3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5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D0D489-CF60-48F9-B142-CEA2832EA9EF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430BF8-E69F-4264-B9DE-2E631F2F0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3B6EFA14-873E-DEDF-116D-9E781E0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D1A94431-7D56-DFFE-4B29-57616A21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70656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vrsec">
            <a:extLst>
              <a:ext uri="{FF2B5EF4-FFF2-40B4-BE49-F238E27FC236}">
                <a16:creationId xmlns:a16="http://schemas.microsoft.com/office/drawing/2014/main" id="{E9DEAF0F-6D81-423A-761C-F54C0FC7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B0FC3-5A90-C054-1733-A5EE6382F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FFFFFF"/>
                </a:solidFill>
              </a:rPr>
              <a:t>Avantel</a:t>
            </a:r>
            <a:r>
              <a:rPr lang="en-US" altLang="en-US" sz="2800" b="1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84489-85DF-082C-099A-F3F71306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606" y="2238374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FFFF"/>
                </a:solidFill>
              </a:rPr>
              <a:t>Health Care Management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17CAE-42CB-462C-B1A3-49A6DDF8C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E75DCDD-B101-B250-CF5D-88F8B229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463925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AF1EB9-BC63-3500-9209-09BEDEFA7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850" y="4357688"/>
            <a:ext cx="7832725" cy="134302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 err="1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N.Manasa</a:t>
            </a: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Devi( 208W1A1238 )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</a:t>
            </a:r>
            <a:r>
              <a:rPr lang="en-US" sz="2100" b="1" dirty="0" err="1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P.Bhavya</a:t>
            </a: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Sri( 208W1A1240 )</a:t>
            </a:r>
          </a:p>
          <a:p>
            <a:pPr fontAlgn="auto">
              <a:spcAft>
                <a:spcPts val="0"/>
              </a:spcAft>
              <a:defRPr/>
            </a:pPr>
            <a:endParaRPr lang="en-US" sz="21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D9D1261-1067-CA32-B428-A1526F12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5732463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Dr S </a:t>
            </a:r>
            <a:r>
              <a:rPr lang="en-US" altLang="en-US" sz="2000" b="1" dirty="0" err="1">
                <a:solidFill>
                  <a:srgbClr val="FF0000"/>
                </a:solidFill>
                <a:ea typeface="AngsanaUPC" panose="02020603050405020304" pitchFamily="18" charset="-34"/>
              </a:rPr>
              <a:t>Suhasini</a:t>
            </a:r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</p:spTree>
    <p:extLst>
      <p:ext uri="{BB962C8B-B14F-4D97-AF65-F5344CB8AC3E}">
        <p14:creationId xmlns:p14="http://schemas.microsoft.com/office/powerpoint/2010/main" val="30108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BDECCC-DB3E-07AF-B7CC-A186779E09B8}"/>
              </a:ext>
            </a:extLst>
          </p:cNvPr>
          <p:cNvSpPr txBox="1"/>
          <p:nvPr/>
        </p:nvSpPr>
        <p:spPr>
          <a:xfrm>
            <a:off x="127221" y="856357"/>
            <a:ext cx="1164070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actor (Patient, Doctor, Lab Operator, Pharmacist, Admin, Front Desk Operator) logs in with their phone number and OTP authentication.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in, the actor registers with their respective fields of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registration, the Patient is presented with a list of Doctors from which they can choose for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provides details of their symptoms to the chosen Doctor.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online service is chosen, the Doctor and Patient communicate through a video or audio call for the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 suggests lab tests if needed, and the Patient completes the tests and submits the report to the Doctor.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reviewing the report, the Doctor prescribes medication to the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choose to buy the prescribed medication or opt for door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Patient decides to buy the medicine, they make the transaction with the respective Pharmacist.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Pharmacist provides the medication to the Patient.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Patient chooses door delivery, the Pharmacist delivers the medication to the Patient.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B6DCA-7476-86FE-61B7-A276002974F4}"/>
              </a:ext>
            </a:extLst>
          </p:cNvPr>
          <p:cNvSpPr txBox="1"/>
          <p:nvPr/>
        </p:nvSpPr>
        <p:spPr>
          <a:xfrm>
            <a:off x="182880" y="302150"/>
            <a:ext cx="634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349273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48C96-8FC1-C09D-484D-357AFF4706F1}"/>
              </a:ext>
            </a:extLst>
          </p:cNvPr>
          <p:cNvSpPr txBox="1"/>
          <p:nvPr/>
        </p:nvSpPr>
        <p:spPr>
          <a:xfrm>
            <a:off x="270344" y="381663"/>
            <a:ext cx="537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System Admin: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9861C-412B-FAE6-5313-18F9C91F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25" y="897173"/>
            <a:ext cx="6877050" cy="533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64203-1FF3-554D-A15F-F5A1C849A5F1}"/>
              </a:ext>
            </a:extLst>
          </p:cNvPr>
          <p:cNvSpPr txBox="1"/>
          <p:nvPr/>
        </p:nvSpPr>
        <p:spPr>
          <a:xfrm>
            <a:off x="270344" y="395994"/>
            <a:ext cx="537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System Admin:</a:t>
            </a:r>
          </a:p>
        </p:txBody>
      </p:sp>
    </p:spTree>
    <p:extLst>
      <p:ext uri="{BB962C8B-B14F-4D97-AF65-F5344CB8AC3E}">
        <p14:creationId xmlns:p14="http://schemas.microsoft.com/office/powerpoint/2010/main" val="203846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C6A689-3774-9465-FC59-53DE8DCF7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91632"/>
              </p:ext>
            </p:extLst>
          </p:nvPr>
        </p:nvGraphicFramePr>
        <p:xfrm>
          <a:off x="1876508" y="1113183"/>
          <a:ext cx="8158038" cy="530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3651294" progId="Excel.Sheet.12">
                  <p:embed/>
                </p:oleObj>
              </mc:Choice>
              <mc:Fallback>
                <p:oleObj name="Worksheet" r:id="rId2" imgW="7594551" imgH="36512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6508" y="1113183"/>
                        <a:ext cx="8158038" cy="530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CD6032-F476-F3BC-6D43-2CBA0123A0AA}"/>
              </a:ext>
            </a:extLst>
          </p:cNvPr>
          <p:cNvSpPr txBox="1"/>
          <p:nvPr/>
        </p:nvSpPr>
        <p:spPr>
          <a:xfrm>
            <a:off x="492981" y="373711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33435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1DBFDD-7385-B1D9-E5C0-4E359508CA25}"/>
              </a:ext>
            </a:extLst>
          </p:cNvPr>
          <p:cNvSpPr txBox="1"/>
          <p:nvPr/>
        </p:nvSpPr>
        <p:spPr>
          <a:xfrm>
            <a:off x="302148" y="456455"/>
            <a:ext cx="620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Front Desk Operator: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1B7A-3420-92EF-F837-6C0F6195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27" y="1192696"/>
            <a:ext cx="6734756" cy="52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755703-37A6-CCFD-7EF2-A692F5EDC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71777"/>
              </p:ext>
            </p:extLst>
          </p:nvPr>
        </p:nvGraphicFramePr>
        <p:xfrm>
          <a:off x="1733384" y="915268"/>
          <a:ext cx="8905461" cy="51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4197175" progId="Excel.Sheet.12">
                  <p:embed/>
                </p:oleObj>
              </mc:Choice>
              <mc:Fallback>
                <p:oleObj name="Worksheet" r:id="rId2" imgW="7594551" imgH="41971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3384" y="915268"/>
                        <a:ext cx="8905461" cy="51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CAB36F-A2C3-FC79-E26C-BC4C1149835D}"/>
              </a:ext>
            </a:extLst>
          </p:cNvPr>
          <p:cNvSpPr txBox="1"/>
          <p:nvPr/>
        </p:nvSpPr>
        <p:spPr>
          <a:xfrm>
            <a:off x="492981" y="373711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18299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0D823-8685-4C01-D8EB-140C9EC1611D}"/>
              </a:ext>
            </a:extLst>
          </p:cNvPr>
          <p:cNvSpPr txBox="1"/>
          <p:nvPr/>
        </p:nvSpPr>
        <p:spPr>
          <a:xfrm>
            <a:off x="246489" y="271760"/>
            <a:ext cx="620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Doctor: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CA03B-E36D-7389-0E6F-04CF7A80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59" y="794049"/>
            <a:ext cx="6802591" cy="58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EAB10C-915B-7B8C-3838-694C47AD0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35900"/>
              </p:ext>
            </p:extLst>
          </p:nvPr>
        </p:nvGraphicFramePr>
        <p:xfrm>
          <a:off x="1630790" y="1010492"/>
          <a:ext cx="9175032" cy="51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3975275" progId="Excel.Sheet.12">
                  <p:embed/>
                </p:oleObj>
              </mc:Choice>
              <mc:Fallback>
                <p:oleObj name="Worksheet" r:id="rId2" imgW="7594551" imgH="39752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0790" y="1010492"/>
                        <a:ext cx="9175032" cy="5143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6B7CE8-4F32-5071-93DA-CED9EFBFD9CA}"/>
              </a:ext>
            </a:extLst>
          </p:cNvPr>
          <p:cNvSpPr txBox="1"/>
          <p:nvPr/>
        </p:nvSpPr>
        <p:spPr>
          <a:xfrm>
            <a:off x="492981" y="373711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94833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CC5C8-86F2-EC1D-8736-1F5AAD88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1" y="733425"/>
            <a:ext cx="763958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8F58A-0ABB-B269-3D60-32802C12C5FD}"/>
              </a:ext>
            </a:extLst>
          </p:cNvPr>
          <p:cNvSpPr txBox="1"/>
          <p:nvPr/>
        </p:nvSpPr>
        <p:spPr>
          <a:xfrm>
            <a:off x="246489" y="271760"/>
            <a:ext cx="620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Patient:</a:t>
            </a:r>
          </a:p>
        </p:txBody>
      </p:sp>
    </p:spTree>
    <p:extLst>
      <p:ext uri="{BB962C8B-B14F-4D97-AF65-F5344CB8AC3E}">
        <p14:creationId xmlns:p14="http://schemas.microsoft.com/office/powerpoint/2010/main" val="326137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A455FE-D438-8194-DFFF-AC130AA2B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39685"/>
              </p:ext>
            </p:extLst>
          </p:nvPr>
        </p:nvGraphicFramePr>
        <p:xfrm>
          <a:off x="1917036" y="617716"/>
          <a:ext cx="8825176" cy="617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5829300" progId="Excel.Sheet.12">
                  <p:embed/>
                </p:oleObj>
              </mc:Choice>
              <mc:Fallback>
                <p:oleObj name="Worksheet" r:id="rId2" imgW="7594551" imgH="5829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7036" y="617716"/>
                        <a:ext cx="8825176" cy="6172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9060CB-221D-24F3-1250-C40D7B3478EE}"/>
              </a:ext>
            </a:extLst>
          </p:cNvPr>
          <p:cNvSpPr txBox="1"/>
          <p:nvPr/>
        </p:nvSpPr>
        <p:spPr>
          <a:xfrm>
            <a:off x="370507" y="217606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246983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55A2D2-A2C3-8A20-038F-50A52BD3D0E9}"/>
              </a:ext>
            </a:extLst>
          </p:cNvPr>
          <p:cNvSpPr txBox="1"/>
          <p:nvPr/>
        </p:nvSpPr>
        <p:spPr>
          <a:xfrm>
            <a:off x="246489" y="271760"/>
            <a:ext cx="620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Lab Operator: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13FD5-CD3B-2E3C-AEE3-7FFF34491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105959"/>
            <a:ext cx="74866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821563-E713-90C2-16EF-095BA586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7037" y="489088"/>
            <a:ext cx="8910637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C376B-0078-177C-CC14-C94E9EA81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290" y="1869344"/>
            <a:ext cx="5946775" cy="40464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</a:p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project</a:t>
            </a:r>
          </a:p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and implementation steps</a:t>
            </a:r>
          </a:p>
          <a:p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 and implementation steps</a:t>
            </a:r>
          </a:p>
          <a:p>
            <a:pPr eaLnBrk="1" hangingPunct="1"/>
            <a:endParaRPr lang="en-US" alt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4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3A6CE0-C357-339B-140A-9F0210DC0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02244"/>
              </p:ext>
            </p:extLst>
          </p:nvPr>
        </p:nvGraphicFramePr>
        <p:xfrm>
          <a:off x="1878219" y="970059"/>
          <a:ext cx="8435561" cy="5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3854275" progId="Excel.Sheet.12">
                  <p:embed/>
                </p:oleObj>
              </mc:Choice>
              <mc:Fallback>
                <p:oleObj name="Worksheet" r:id="rId2" imgW="7594551" imgH="38542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8219" y="970059"/>
                        <a:ext cx="8435561" cy="541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9DD4BF-6E82-E821-3A4E-D4FC9A7CA2F0}"/>
              </a:ext>
            </a:extLst>
          </p:cNvPr>
          <p:cNvSpPr txBox="1"/>
          <p:nvPr/>
        </p:nvSpPr>
        <p:spPr>
          <a:xfrm>
            <a:off x="492981" y="373711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109702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3250B2-9B08-2C96-EC66-5EDDACEC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108075"/>
            <a:ext cx="6838950" cy="520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10410-7E39-4906-333F-D7ADA3A6D10F}"/>
              </a:ext>
            </a:extLst>
          </p:cNvPr>
          <p:cNvSpPr txBox="1"/>
          <p:nvPr/>
        </p:nvSpPr>
        <p:spPr>
          <a:xfrm>
            <a:off x="288822" y="318442"/>
            <a:ext cx="620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Pharmacist:</a:t>
            </a:r>
          </a:p>
        </p:txBody>
      </p:sp>
    </p:spTree>
    <p:extLst>
      <p:ext uri="{BB962C8B-B14F-4D97-AF65-F5344CB8AC3E}">
        <p14:creationId xmlns:p14="http://schemas.microsoft.com/office/powerpoint/2010/main" val="20458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278C30-3001-82F1-B36C-6B8B18487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86744"/>
              </p:ext>
            </p:extLst>
          </p:nvPr>
        </p:nvGraphicFramePr>
        <p:xfrm>
          <a:off x="2084015" y="898498"/>
          <a:ext cx="8308340" cy="550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4551" imgH="4006806" progId="Excel.Sheet.12">
                  <p:embed/>
                </p:oleObj>
              </mc:Choice>
              <mc:Fallback>
                <p:oleObj name="Worksheet" r:id="rId2" imgW="7594551" imgH="4006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4015" y="898498"/>
                        <a:ext cx="8308340" cy="5502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8AB55-6572-A552-C130-92771577A335}"/>
              </a:ext>
            </a:extLst>
          </p:cNvPr>
          <p:cNvSpPr txBox="1"/>
          <p:nvPr/>
        </p:nvSpPr>
        <p:spPr>
          <a:xfrm>
            <a:off x="492981" y="373711"/>
            <a:ext cx="309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96625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0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00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0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891253-FBB4-AB3F-130B-A9DD9952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5399" y="506288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3A93F2-A665-AA3F-C1BA-A6438BD674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619" y="1707888"/>
            <a:ext cx="10859357" cy="13890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web application and mobile application to offer health care services for patients, doctors, pharmacists and lab operators.</a:t>
            </a:r>
          </a:p>
        </p:txBody>
      </p:sp>
    </p:spTree>
    <p:extLst>
      <p:ext uri="{BB962C8B-B14F-4D97-AF65-F5344CB8AC3E}">
        <p14:creationId xmlns:p14="http://schemas.microsoft.com/office/powerpoint/2010/main" val="326439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D5C41C-608C-AA92-8FC2-E47E7632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1118" y="165543"/>
            <a:ext cx="8912225" cy="1270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333146-56A0-4FEE-8E15-2258ED37B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798" y="1455754"/>
            <a:ext cx="11400403" cy="496569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Phase-1:  Developing the website for the health care management system.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Phase-2: Developing mobile application for the health care management system.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Phase-3: </a:t>
            </a:r>
          </a:p>
          <a:p>
            <a:pPr marL="400050" lvl="1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authentication &amp; security in web application and mobile application. Identify and handle OWASP API security top 10 vulnerabilities 2019 in </a:t>
            </a:r>
            <a:r>
              <a:rPr lang="en-US" alt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exposed by   the web application.</a:t>
            </a:r>
          </a:p>
          <a:p>
            <a:pPr marL="400050" lvl="1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v1.2 in </a:t>
            </a:r>
            <a:r>
              <a:rPr lang="en-US" alt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securing data transfer between web server and mobile/web   application. Implementation of logging and registration for all users in the proposed system. Design registrations, schedules, calendars, e-prescription through dashboard.</a:t>
            </a:r>
          </a:p>
        </p:txBody>
      </p:sp>
    </p:spTree>
    <p:extLst>
      <p:ext uri="{BB962C8B-B14F-4D97-AF65-F5344CB8AC3E}">
        <p14:creationId xmlns:p14="http://schemas.microsoft.com/office/powerpoint/2010/main" val="60355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4D62C-5515-8C9E-FD1B-3A42A24A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8019" y="566711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2D3445-089D-86D6-2BA7-DBC5C5EAC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638" y="1631758"/>
            <a:ext cx="10930801" cy="26860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and mobile app for both operating systems (</a:t>
            </a:r>
            <a:r>
              <a:rPr lang="en-US" alt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android ) where users can consult a doctor via text (or) voice (or) video by scheduling an appointment before hand.</a:t>
            </a:r>
          </a:p>
          <a:p>
            <a:pPr algn="just"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are able to easily book lab tests and medicines prescribed by doctor.</a:t>
            </a:r>
          </a:p>
          <a:p>
            <a:pPr algn="just" eaLnBrk="1" hangingPunct="1"/>
            <a:r>
              <a:rPr lang="en-US" alt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e-prescription of doctor which will be easy for pharmacists.</a:t>
            </a:r>
          </a:p>
        </p:txBody>
      </p:sp>
    </p:spTree>
    <p:extLst>
      <p:ext uri="{BB962C8B-B14F-4D97-AF65-F5344CB8AC3E}">
        <p14:creationId xmlns:p14="http://schemas.microsoft.com/office/powerpoint/2010/main" val="385793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46ABB-8903-43D2-DD3F-765A792E0129}"/>
              </a:ext>
            </a:extLst>
          </p:cNvPr>
          <p:cNvSpPr txBox="1"/>
          <p:nvPr/>
        </p:nvSpPr>
        <p:spPr>
          <a:xfrm>
            <a:off x="262393" y="341906"/>
            <a:ext cx="357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</p:spTree>
    <p:extLst>
      <p:ext uri="{BB962C8B-B14F-4D97-AF65-F5344CB8AC3E}">
        <p14:creationId xmlns:p14="http://schemas.microsoft.com/office/powerpoint/2010/main" val="2487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7BDCE-53D9-E72F-1998-E810D3AC8A99}"/>
              </a:ext>
            </a:extLst>
          </p:cNvPr>
          <p:cNvSpPr txBox="1">
            <a:spLocks/>
          </p:cNvSpPr>
          <p:nvPr/>
        </p:nvSpPr>
        <p:spPr bwMode="auto">
          <a:xfrm>
            <a:off x="750776" y="628962"/>
            <a:ext cx="89122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PROJECT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9F223F-0585-9B4C-7278-BD9F4971100D}"/>
              </a:ext>
            </a:extLst>
          </p:cNvPr>
          <p:cNvSpPr txBox="1">
            <a:spLocks/>
          </p:cNvSpPr>
          <p:nvPr/>
        </p:nvSpPr>
        <p:spPr>
          <a:xfrm>
            <a:off x="792163" y="1773064"/>
            <a:ext cx="1681162" cy="67627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FA67A1-E3C1-7783-BBBE-04B788727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0775" y="2315833"/>
            <a:ext cx="2668285" cy="82493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278246-3769-8B92-F0DC-E2E4D0204C08}"/>
              </a:ext>
            </a:extLst>
          </p:cNvPr>
          <p:cNvSpPr txBox="1">
            <a:spLocks/>
          </p:cNvSpPr>
          <p:nvPr/>
        </p:nvSpPr>
        <p:spPr>
          <a:xfrm>
            <a:off x="792162" y="3007258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015AC7-26C4-6E16-428C-6F4866F3BE08}"/>
              </a:ext>
            </a:extLst>
          </p:cNvPr>
          <p:cNvSpPr txBox="1">
            <a:spLocks/>
          </p:cNvSpPr>
          <p:nvPr/>
        </p:nvSpPr>
        <p:spPr bwMode="auto">
          <a:xfrm>
            <a:off x="792162" y="3600102"/>
            <a:ext cx="29051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database</a:t>
            </a:r>
          </a:p>
          <a:p>
            <a:pPr>
              <a:buClrTx/>
              <a:buSzPct val="95000"/>
              <a:buFont typeface="Arial" panose="020B0604020202020204" pitchFamily="34" charset="0"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64D2CD-C2A1-B9C5-1AC2-4B413C6A65C4}"/>
              </a:ext>
            </a:extLst>
          </p:cNvPr>
          <p:cNvSpPr txBox="1">
            <a:spLocks/>
          </p:cNvSpPr>
          <p:nvPr/>
        </p:nvSpPr>
        <p:spPr>
          <a:xfrm>
            <a:off x="5668920" y="1773064"/>
            <a:ext cx="3777229" cy="528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CCEDBE-26FA-E692-5946-2ADC4D1974EA}"/>
              </a:ext>
            </a:extLst>
          </p:cNvPr>
          <p:cNvSpPr txBox="1">
            <a:spLocks/>
          </p:cNvSpPr>
          <p:nvPr/>
        </p:nvSpPr>
        <p:spPr bwMode="auto">
          <a:xfrm>
            <a:off x="5757849" y="2404096"/>
            <a:ext cx="2905125" cy="119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Kali OS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6D0614-7E0D-7CD5-8B48-F57A7642793D}"/>
              </a:ext>
            </a:extLst>
          </p:cNvPr>
          <p:cNvSpPr txBox="1">
            <a:spLocks/>
          </p:cNvSpPr>
          <p:nvPr/>
        </p:nvSpPr>
        <p:spPr bwMode="auto">
          <a:xfrm>
            <a:off x="792162" y="5458182"/>
            <a:ext cx="390207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 ( or ) React Native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79190E-F0F2-B77D-15A5-E35E0DF2AB7D}"/>
              </a:ext>
            </a:extLst>
          </p:cNvPr>
          <p:cNvSpPr txBox="1">
            <a:spLocks/>
          </p:cNvSpPr>
          <p:nvPr/>
        </p:nvSpPr>
        <p:spPr>
          <a:xfrm>
            <a:off x="773112" y="4813503"/>
            <a:ext cx="3400425" cy="528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9249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91B51-BFF8-9763-C427-F747497A4A76}"/>
              </a:ext>
            </a:extLst>
          </p:cNvPr>
          <p:cNvSpPr txBox="1"/>
          <p:nvPr/>
        </p:nvSpPr>
        <p:spPr>
          <a:xfrm>
            <a:off x="349857" y="326004"/>
            <a:ext cx="51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</a:p>
        </p:txBody>
      </p:sp>
    </p:spTree>
    <p:extLst>
      <p:ext uri="{BB962C8B-B14F-4D97-AF65-F5344CB8AC3E}">
        <p14:creationId xmlns:p14="http://schemas.microsoft.com/office/powerpoint/2010/main" val="13442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270CD-A444-81E9-8C6C-208956D2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30" y="0"/>
            <a:ext cx="10477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2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186</TotalTime>
  <Words>558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Times New Roman</vt:lpstr>
      <vt:lpstr>Tw Cen MT</vt:lpstr>
      <vt:lpstr>Wingdings 3</vt:lpstr>
      <vt:lpstr>Droplet</vt:lpstr>
      <vt:lpstr>Microsoft Excel Worksheet</vt:lpstr>
      <vt:lpstr>PowerPoint Presentation</vt:lpstr>
      <vt:lpstr>AGENDA</vt:lpstr>
      <vt:lpstr>PROBLEM STATEMENT</vt:lpstr>
      <vt:lpstr>OBJECTIVES </vt:lpstr>
      <vt:lpstr>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Sri Paladugu</dc:creator>
  <cp:lastModifiedBy>Bhavya Sri Paladugu</cp:lastModifiedBy>
  <cp:revision>7</cp:revision>
  <dcterms:created xsi:type="dcterms:W3CDTF">2023-04-18T13:25:52Z</dcterms:created>
  <dcterms:modified xsi:type="dcterms:W3CDTF">2023-04-18T17:57:56Z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2023-04-18T13:45:24Z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ca78844a-4ff5-45d7-b2a5-c2721a0388ab</vt:lpwstr>
  </property>
  <property fmtid="{D5CDD505-2E9C-101B-9397-08002B2CF9AE}" pid="7" name="MSIP_Label_defa4170-0d19-0005-0004-bc88714345d2_ActionId">
    <vt:lpwstr>aac3d317-0f1f-4e2b-92ed-73652d341f57</vt:lpwstr>
  </property>
  <property fmtid="{D5CDD505-2E9C-101B-9397-08002B2CF9AE}" pid="8" name="MSIP_Label_defa4170-0d19-0005-0004-bc88714345d2_ContentBits">
    <vt:lpwstr>0</vt:lpwstr>
  </property>
</Properties>
</file>