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58" r:id="rId20"/>
    <p:sldId id="1947" r:id="rId21"/>
    <p:sldId id="1946" r:id="rId22"/>
    <p:sldId id="1950" r:id="rId23"/>
    <p:sldId id="1954" r:id="rId24"/>
    <p:sldId id="1949" r:id="rId25"/>
    <p:sldId id="1959" r:id="rId26"/>
    <p:sldId id="1960"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25 December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25 December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25 December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25 December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25 December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defTabSz="228554">
              <a:defRPr/>
            </a:pPr>
            <a:r>
              <a:rPr lang="en-US" sz="2800" b="1" dirty="0">
                <a:solidFill>
                  <a:srgbClr val="FFFFFF"/>
                </a:solidFill>
                <a:latin typeface="Century Gothic"/>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0" y="3725446"/>
            <a:ext cx="5555119" cy="1056686"/>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6622" y="375256"/>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6622" y="3429000"/>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8"/>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364070" y="3917179"/>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gn="just">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6614118"/>
          </a:xfrm>
          <a:prstGeom prst="rect">
            <a:avLst/>
          </a:prstGeom>
          <a:noFill/>
        </p:spPr>
        <p:txBody>
          <a:bodyPr wrap="square" rtlCol="0">
            <a:spAutoFit/>
          </a:bodyPr>
          <a:lstStyle/>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2"/>
          <a:srcRect l="4027" t="12316" r="61661" b="39535"/>
          <a:stretch/>
        </p:blipFill>
        <p:spPr bwMode="auto">
          <a:xfrm>
            <a:off x="225184" y="2135318"/>
            <a:ext cx="3934440" cy="3485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3"/>
          <a:srcRect l="22636" t="16095" r="41041" b="22342"/>
          <a:stretch/>
        </p:blipFill>
        <p:spPr bwMode="auto">
          <a:xfrm>
            <a:off x="4374776" y="2135318"/>
            <a:ext cx="3765177" cy="3466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4"/>
          <a:srcRect l="3169" t="7847" r="61756" b="35831"/>
          <a:stretch/>
        </p:blipFill>
        <p:spPr bwMode="auto">
          <a:xfrm>
            <a:off x="8355105" y="2135318"/>
            <a:ext cx="3676978"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37966668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19206016"/>
              </p:ext>
            </p:extLst>
          </p:nvPr>
        </p:nvGraphicFramePr>
        <p:xfrm>
          <a:off x="327991" y="3907440"/>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63653060"/>
              </p:ext>
            </p:extLst>
          </p:nvPr>
        </p:nvGraphicFramePr>
        <p:xfrm>
          <a:off x="4452690"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096449346"/>
              </p:ext>
            </p:extLst>
          </p:nvPr>
        </p:nvGraphicFramePr>
        <p:xfrm>
          <a:off x="8396447"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1" y="6169517"/>
            <a:ext cx="10211763"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81%</a:t>
            </a:r>
            <a:r>
              <a:rPr lang="en-US" sz="2400" dirty="0"/>
              <a:t> accuracy WITH LSTM when data splitting ratio is </a:t>
            </a:r>
            <a:r>
              <a:rPr lang="en-US" sz="2400" dirty="0">
                <a:solidFill>
                  <a:srgbClr val="FF0000"/>
                </a:solidFill>
              </a:rPr>
              <a:t>90:5:5</a:t>
            </a:r>
            <a:r>
              <a:rPr lang="en-US" sz="2400" dirty="0"/>
              <a:t> with </a:t>
            </a:r>
            <a:r>
              <a:rPr lang="en-US" sz="2400"/>
              <a:t>epoch </a:t>
            </a:r>
            <a:r>
              <a:rPr lang="en-US" sz="2400">
                <a:solidFill>
                  <a:srgbClr val="FF0000"/>
                </a:solidFill>
              </a:rPr>
              <a:t>30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a:t>
            </a:r>
            <a:r>
              <a:rPr lang="en-US" sz="3200"/>
              <a:t>:  81</a:t>
            </a:r>
            <a:r>
              <a:rPr lang="en-US" sz="3200" dirty="0"/>
              <a:t>%</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a:blip r:embed="rId2"/>
          <a:stretch>
            <a:fillRect/>
          </a:stretch>
        </p:blipFill>
        <p:spPr>
          <a:xfrm>
            <a:off x="1721944" y="3319193"/>
            <a:ext cx="8324439" cy="2332518"/>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Tree>
    <p:extLst>
      <p:ext uri="{BB962C8B-B14F-4D97-AF65-F5344CB8AC3E}">
        <p14:creationId xmlns:p14="http://schemas.microsoft.com/office/powerpoint/2010/main" val="336342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476690"/>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167718" y="2292920"/>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37743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 Tabassum et al., "Recognition of Doctors’ Cursive Handwritten Medical Words by using Bidirectional LSTM and SRP Data Augmentation," 2021 IEEE Technology &amp; Engineering Management Conference - Europe (TEMSCON-EUR), 2021, pp. 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 Jain, R. Sharma and R. Malhotra, "Handwriting Recognition for Medical Prescriptions using a CNN-Bi-LSTM Model," 2021 6th International Conference for Convergence in Technology (I2CT), 2021, pp. 1-4, doi: 10.1109/I2CT51068.2021.9418153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 J. Fajardo et al., "Doctor’s Cursive Handwriting Recognition System Using Deep Learning," 2019 IEEE 11th International Conference on Humanoid, Nanotechnology, Information Technology, Communication and Control, Environment, and Management ( HNICEM ), 2019, pp. 1-6.</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rPr>
              <a:t>[4] </a:t>
            </a:r>
            <a:r>
              <a:rPr lang="tr-TR" sz="1800" dirty="0">
                <a:solidFill>
                  <a:srgbClr val="000000"/>
                </a:solidFill>
                <a:effectLst/>
                <a:latin typeface="Times New Roman" panose="02020603050405020304" pitchFamily="18" charset="0"/>
                <a:ea typeface="Times New Roman" panose="02020603050405020304" pitchFamily="18" charset="0"/>
              </a:rPr>
              <a:t>España-Boquera, S., Castro-Bleda, M.J.”A Spanish dataset for reproducible benchmarked offline handwriting recognition”. Lang Resources &amp; Evaluation 56, 1009–1022 (2022).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handwritten </a:t>
            </a:r>
            <a:r>
              <a:rPr lang="en-US" sz="2800" i="0" u="none" strike="noStrike" dirty="0">
                <a:effectLst/>
              </a:rPr>
              <a:t>prescription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dirty="0"/>
              <a:t>Bi-Directional LSTM vs Bi-Directional GRU, which among this two Algorithms gives better performance and suitable for this Application </a:t>
            </a:r>
            <a:r>
              <a:rPr lang="en-US" dirty="0" err="1"/>
              <a:t>ie</a:t>
            </a:r>
            <a:r>
              <a:rPr lang="en-US" dirty="0"/>
              <a:t> to demonstrate which model is best for this Application.</a:t>
            </a:r>
          </a:p>
          <a:p>
            <a:pPr>
              <a:buFont typeface="Wingdings" panose="05000000000000000000" pitchFamily="2" charset="2"/>
              <a:buChar char="v"/>
            </a:pPr>
            <a:endParaRPr lang="en-US" dirty="0"/>
          </a:p>
          <a:p>
            <a:r>
              <a:rPr lang="en-US" dirty="0"/>
              <a:t>Keywords: Bi-LSTM Layers ,Bi-GRU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text on prescription with better performing deep learning models.</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1595548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Drawbacks</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tr-TR" sz="1800" kern="1200" dirty="0">
                          <a:solidFill>
                            <a:schemeClr val="dk1"/>
                          </a:solidFill>
                          <a:effectLst/>
                          <a:latin typeface="+mn-lt"/>
                          <a:ea typeface="+mn-ea"/>
                          <a:cs typeface="+mn-cs"/>
                        </a:rPr>
                        <a:t>Convolutional neural network based intelligent handwritten document recognition</a:t>
                      </a:r>
                      <a:endParaRPr lang="en-IN" i="0" dirty="0">
                        <a:latin typeface="+mn-lt"/>
                      </a:endParaRPr>
                    </a:p>
                  </a:txBody>
                  <a:tcPr/>
                </a:tc>
                <a:tc>
                  <a:txBody>
                    <a:bodyPr/>
                    <a:lstStyle/>
                    <a:p>
                      <a:pPr algn="l"/>
                      <a:r>
                        <a:rPr lang="en-IN" dirty="0"/>
                        <a:t>Has developed a model based on Convolutional neural networks to recognize handwritten text in documents.</a:t>
                      </a:r>
                    </a:p>
                  </a:txBody>
                  <a:tcPr/>
                </a:tc>
                <a:tc>
                  <a:txBody>
                    <a:bodyPr/>
                    <a:lstStyle/>
                    <a:p>
                      <a:pPr algn="ctr"/>
                      <a:r>
                        <a:rPr lang="en-IN" dirty="0"/>
                        <a:t> 2022</a:t>
                      </a:r>
                    </a:p>
                  </a:txBody>
                  <a:tcPr/>
                </a:tc>
                <a:tc>
                  <a:txBody>
                    <a:bodyPr/>
                    <a:lstStyle/>
                    <a:p>
                      <a:pPr algn="l"/>
                      <a:r>
                        <a:rPr lang="en-IN" dirty="0"/>
                        <a:t>Convolutional neural networks.</a:t>
                      </a:r>
                    </a:p>
                  </a:txBody>
                  <a:tcPr/>
                </a:tc>
                <a:tc>
                  <a:txBody>
                    <a:bodyPr/>
                    <a:lstStyle/>
                    <a:p>
                      <a:pPr algn="l"/>
                      <a:r>
                        <a:rPr lang="en-IN" dirty="0"/>
                        <a:t>Instead of finding Accuracy for single letter, it can found be for each complete word and this improves model’s recognizing ability.</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03543517"/>
              </p:ext>
            </p:extLst>
          </p:nvPr>
        </p:nvGraphicFramePr>
        <p:xfrm>
          <a:off x="265650" y="188261"/>
          <a:ext cx="11660700" cy="642798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Drawbacks</a:t>
                      </a:r>
                    </a:p>
                  </a:txBody>
                  <a:tcPr/>
                </a:tc>
                <a:extLst>
                  <a:ext uri="{0D108BD9-81ED-4DB2-BD59-A6C34878D82A}">
                    <a16:rowId xmlns:a16="http://schemas.microsoft.com/office/drawing/2014/main" val="2357526778"/>
                  </a:ext>
                </a:extLst>
              </a:tr>
              <a:tr h="1903814">
                <a:tc>
                  <a:txBody>
                    <a:bodyPr/>
                    <a:lstStyle/>
                    <a:p>
                      <a:pPr algn="ctr"/>
                      <a:r>
                        <a:rPr lang="en-IN"/>
                        <a:t>3</a:t>
                      </a:r>
                      <a:endParaRPr lang="en-IN" dirty="0"/>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Have developed model to recognize </a:t>
                      </a:r>
                      <a:r>
                        <a:rPr lang="en-US" dirty="0" err="1"/>
                        <a:t>urdu</a:t>
                      </a:r>
                      <a:r>
                        <a:rPr lang="en-US" dirty="0"/>
                        <a:t> handwriting with CNN-RNN Algorithm.</a:t>
                      </a:r>
                      <a:endParaRPr lang="en-IN" dirty="0"/>
                    </a:p>
                  </a:txBody>
                  <a:tcPr/>
                </a:tc>
                <a:tc>
                  <a:txBody>
                    <a:bodyPr/>
                    <a:lstStyle/>
                    <a:p>
                      <a:pPr algn="ctr"/>
                      <a:r>
                        <a:rPr lang="en-IN" dirty="0"/>
                        <a:t> 2022</a:t>
                      </a:r>
                    </a:p>
                  </a:txBody>
                  <a:tcPr/>
                </a:tc>
                <a:tc>
                  <a:txBody>
                    <a:bodyPr/>
                    <a:lstStyle/>
                    <a:p>
                      <a:r>
                        <a:rPr lang="en-US" dirty="0"/>
                        <a:t>CNN+RNN</a:t>
                      </a:r>
                    </a:p>
                    <a:p>
                      <a:endParaRPr lang="en-IN" dirty="0"/>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4198419635"/>
                  </a:ext>
                </a:extLst>
              </a:tr>
              <a:tr h="1969251">
                <a:tc>
                  <a:txBody>
                    <a:bodyPr/>
                    <a:lstStyle/>
                    <a:p>
                      <a:pPr algn="ctr"/>
                      <a:r>
                        <a:rPr lang="en-US"/>
                        <a:t>4</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sz="1800" kern="1200" dirty="0">
                          <a:solidFill>
                            <a:schemeClr val="dk1"/>
                          </a:solidFill>
                          <a:effectLst/>
                          <a:latin typeface="+mn-lt"/>
                          <a:ea typeface="+mn-ea"/>
                          <a:cs typeface="+mn-cs"/>
                        </a:rPr>
                        <a:t>Have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a:t>5</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a:t>
                      </a:r>
                      <a:r>
                        <a:rPr lang="en-US" sz="1800" kern="1200" dirty="0" err="1">
                          <a:solidFill>
                            <a:schemeClr val="dk1"/>
                          </a:solidFill>
                          <a:effectLst/>
                          <a:latin typeface="+mn-lt"/>
                          <a:ea typeface="+mn-ea"/>
                          <a:cs typeface="+mn-cs"/>
                        </a:rPr>
                        <a:t>uni</a:t>
                      </a:r>
                      <a:r>
                        <a:rPr lang="en-US" sz="1800" kern="1200" dirty="0">
                          <a:solidFill>
                            <a:schemeClr val="dk1"/>
                          </a:solidFill>
                          <a:effectLst/>
                          <a:latin typeface="+mn-lt"/>
                          <a:ea typeface="+mn-ea"/>
                          <a:cs typeface="+mn-cs"/>
                        </a:rPr>
                        <a:t>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1068</TotalTime>
  <Words>1496</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24</vt:i4>
      </vt:variant>
    </vt:vector>
  </HeadingPairs>
  <TitlesOfParts>
    <vt:vector size="41" baseType="lpstr">
      <vt:lpstr>Arial</vt:lpstr>
      <vt:lpstr>Calibri</vt:lpstr>
      <vt:lpstr>Century Gothic</vt:lpstr>
      <vt:lpstr>Designball-Social-01</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Ajay Kumar Varma</cp:lastModifiedBy>
  <cp:revision>475</cp:revision>
  <dcterms:created xsi:type="dcterms:W3CDTF">2022-08-25T16:22:58Z</dcterms:created>
  <dcterms:modified xsi:type="dcterms:W3CDTF">2022-12-25T17:15:11Z</dcterms:modified>
</cp:coreProperties>
</file>