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47" r:id="rId20"/>
    <p:sldId id="1946" r:id="rId21"/>
    <p:sldId id="1950" r:id="rId22"/>
    <p:sldId id="1951" r:id="rId23"/>
    <p:sldId id="1954" r:id="rId24"/>
    <p:sldId id="1949" r:id="rId25"/>
    <p:sldId id="1955" r:id="rId26"/>
    <p:sldId id="1953" r:id="rId27"/>
    <p:sldId id="193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6" d="100"/>
          <a:sy n="76" d="100"/>
        </p:scale>
        <p:origin x="228" y="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25 December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25 December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25 December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25 December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25 December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25-12-2022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25 December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dx.doi.org/10.1109/HNICEM48295.2019.9073521" TargetMode="External"/><Relationship Id="rId2" Type="http://schemas.openxmlformats.org/officeDocument/2006/relationships/hyperlink" Target="https://doi.org/10.1109/I2CT51068.2021.9418153" TargetMode="Externa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25 December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2801039" y="1655863"/>
            <a:ext cx="674092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Interpreting Doctors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0" y="3725446"/>
            <a:ext cx="5555119" cy="1056686"/>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6614118"/>
          </a:xfrm>
          <a:prstGeom prst="rect">
            <a:avLst/>
          </a:prstGeom>
          <a:noFill/>
        </p:spPr>
        <p:txBody>
          <a:bodyPr wrap="square" rtlCol="0">
            <a:spAutoFit/>
          </a:bodyPr>
          <a:lstStyle/>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7" name="Picture 6">
            <a:extLst>
              <a:ext uri="{FF2B5EF4-FFF2-40B4-BE49-F238E27FC236}">
                <a16:creationId xmlns:a16="http://schemas.microsoft.com/office/drawing/2014/main" id="{C38AFA72-A58F-D32E-AE2F-6C3C1C8B3226}"/>
              </a:ext>
            </a:extLst>
          </p:cNvPr>
          <p:cNvPicPr>
            <a:picLocks noChangeAspect="1"/>
          </p:cNvPicPr>
          <p:nvPr/>
        </p:nvPicPr>
        <p:blipFill rotWithShape="1">
          <a:blip r:embed="rId2"/>
          <a:srcRect l="3713" t="11436" r="44690" b="34070"/>
          <a:stretch/>
        </p:blipFill>
        <p:spPr bwMode="auto">
          <a:xfrm>
            <a:off x="581891" y="1587182"/>
            <a:ext cx="3322648" cy="1987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3"/>
          <a:srcRect l="4027" t="12316" r="61661" b="39535"/>
          <a:stretch/>
        </p:blipFill>
        <p:spPr bwMode="auto">
          <a:xfrm>
            <a:off x="716844" y="4094596"/>
            <a:ext cx="3187695" cy="251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818D0270-D0E7-254E-E40D-7C3AF7D66C22}"/>
              </a:ext>
            </a:extLst>
          </p:cNvPr>
          <p:cNvPicPr>
            <a:picLocks noChangeAspect="1"/>
          </p:cNvPicPr>
          <p:nvPr/>
        </p:nvPicPr>
        <p:blipFill rotWithShape="1">
          <a:blip r:embed="rId4"/>
          <a:srcRect l="5122" t="9856" r="33574" b="24156"/>
          <a:stretch/>
        </p:blipFill>
        <p:spPr bwMode="auto">
          <a:xfrm>
            <a:off x="4541648" y="1587182"/>
            <a:ext cx="3512660" cy="2126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5"/>
          <a:srcRect l="22636" t="16095" r="41041" b="22342"/>
          <a:stretch/>
        </p:blipFill>
        <p:spPr bwMode="auto">
          <a:xfrm>
            <a:off x="5031329" y="4195221"/>
            <a:ext cx="2533298" cy="2415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B1F8D2D-75C9-3FEF-438D-5DD3F1141AA0}"/>
              </a:ext>
            </a:extLst>
          </p:cNvPr>
          <p:cNvPicPr>
            <a:picLocks noChangeAspect="1"/>
          </p:cNvPicPr>
          <p:nvPr/>
        </p:nvPicPr>
        <p:blipFill rotWithShape="1">
          <a:blip r:embed="rId6"/>
          <a:srcRect l="3960" t="7646" r="45787" b="52326"/>
          <a:stretch/>
        </p:blipFill>
        <p:spPr bwMode="auto">
          <a:xfrm>
            <a:off x="8691418" y="1796158"/>
            <a:ext cx="3279190" cy="1632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7"/>
          <a:srcRect l="3169" t="7847" r="61756" b="35831"/>
          <a:stretch/>
        </p:blipFill>
        <p:spPr bwMode="auto">
          <a:xfrm>
            <a:off x="8858134" y="4318415"/>
            <a:ext cx="2401582" cy="2168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3F25DE6-55A8-B0C1-05F7-02E64BA08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55" y="288419"/>
            <a:ext cx="4916830" cy="2576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49C41C6-7525-D61C-3B4C-714B516A7B98}"/>
              </a:ext>
            </a:extLst>
          </p:cNvPr>
          <p:cNvPicPr>
            <a:picLocks noChangeAspect="1"/>
          </p:cNvPicPr>
          <p:nvPr/>
        </p:nvPicPr>
        <p:blipFill rotWithShape="1">
          <a:blip r:embed="rId3"/>
          <a:srcRect l="7992" t="9797" r="18214" b="30703"/>
          <a:stretch/>
        </p:blipFill>
        <p:spPr>
          <a:xfrm>
            <a:off x="3447372" y="3276510"/>
            <a:ext cx="3639953" cy="911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a:extLst>
              <a:ext uri="{FF2B5EF4-FFF2-40B4-BE49-F238E27FC236}">
                <a16:creationId xmlns:a16="http://schemas.microsoft.com/office/drawing/2014/main" id="{F84E5FA8-E17B-DE96-646C-B3F3C25C71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7325" y="197267"/>
            <a:ext cx="4345613" cy="2928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FFA081B-12E2-AA82-F712-C08FD9BA73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42" y="4406114"/>
            <a:ext cx="8105775" cy="71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F1C33EA-74D4-D790-4D2B-65CC7F54F0C7}"/>
              </a:ext>
            </a:extLst>
          </p:cNvPr>
          <p:cNvSpPr txBox="1">
            <a:spLocks/>
          </p:cNvSpPr>
          <p:nvPr/>
        </p:nvSpPr>
        <p:spPr>
          <a:xfrm>
            <a:off x="683713" y="3697457"/>
            <a:ext cx="247663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Custom inputs</a:t>
            </a:r>
          </a:p>
        </p:txBody>
      </p:sp>
      <p:pic>
        <p:nvPicPr>
          <p:cNvPr id="7" name="Picture 6">
            <a:extLst>
              <a:ext uri="{FF2B5EF4-FFF2-40B4-BE49-F238E27FC236}">
                <a16:creationId xmlns:a16="http://schemas.microsoft.com/office/drawing/2014/main" id="{C2C7CA80-4DE3-7B36-50E1-AD8A8617D7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253" y="5412760"/>
            <a:ext cx="9853494" cy="868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0607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49974783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717483125"/>
              </p:ext>
            </p:extLst>
          </p:nvPr>
        </p:nvGraphicFramePr>
        <p:xfrm>
          <a:off x="327991" y="3907440"/>
          <a:ext cx="3191890" cy="1483360"/>
        </p:xfrm>
        <a:graphic>
          <a:graphicData uri="http://schemas.openxmlformats.org/drawingml/2006/table">
            <a:tbl>
              <a:tblPr firstRow="1" bandRow="1">
                <a:tableStyleId>{5C22544A-7EE6-4342-B048-85BDC9FD1C3A}</a:tableStyleId>
              </a:tblPr>
              <a:tblGrid>
                <a:gridCol w="1594719">
                  <a:extLst>
                    <a:ext uri="{9D8B030D-6E8A-4147-A177-3AD203B41FA5}">
                      <a16:colId xmlns:a16="http://schemas.microsoft.com/office/drawing/2014/main" val="1122236776"/>
                    </a:ext>
                  </a:extLst>
                </a:gridCol>
                <a:gridCol w="1597171">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66.90</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69.29</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70.29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2595338982"/>
              </p:ext>
            </p:extLst>
          </p:nvPr>
        </p:nvGraphicFramePr>
        <p:xfrm>
          <a:off x="4452690" y="3907440"/>
          <a:ext cx="3286620" cy="1483360"/>
        </p:xfrm>
        <a:graphic>
          <a:graphicData uri="http://schemas.openxmlformats.org/drawingml/2006/table">
            <a:tbl>
              <a:tblPr firstRow="1" bandRow="1">
                <a:tableStyleId>{5C22544A-7EE6-4342-B048-85BDC9FD1C3A}</a:tableStyleId>
              </a:tblPr>
              <a:tblGrid>
                <a:gridCol w="1643310">
                  <a:extLst>
                    <a:ext uri="{9D8B030D-6E8A-4147-A177-3AD203B41FA5}">
                      <a16:colId xmlns:a16="http://schemas.microsoft.com/office/drawing/2014/main" val="1122236776"/>
                    </a:ext>
                  </a:extLst>
                </a:gridCol>
                <a:gridCol w="1643310">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70.52</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69.93</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71.25</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1324607692"/>
              </p:ext>
            </p:extLst>
          </p:nvPr>
        </p:nvGraphicFramePr>
        <p:xfrm>
          <a:off x="8640661" y="3907440"/>
          <a:ext cx="3042406" cy="1483360"/>
        </p:xfrm>
        <a:graphic>
          <a:graphicData uri="http://schemas.openxmlformats.org/drawingml/2006/table">
            <a:tbl>
              <a:tblPr firstRow="1" bandRow="1">
                <a:tableStyleId>{5C22544A-7EE6-4342-B048-85BDC9FD1C3A}</a:tableStyleId>
              </a:tblPr>
              <a:tblGrid>
                <a:gridCol w="1521203">
                  <a:extLst>
                    <a:ext uri="{9D8B030D-6E8A-4147-A177-3AD203B41FA5}">
                      <a16:colId xmlns:a16="http://schemas.microsoft.com/office/drawing/2014/main" val="1122236776"/>
                    </a:ext>
                  </a:extLst>
                </a:gridCol>
                <a:gridCol w="1521203">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70.67</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71.93</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72.12</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2" y="6169517"/>
            <a:ext cx="9870288"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72.12%</a:t>
            </a:r>
            <a:r>
              <a:rPr lang="en-US" sz="2400" dirty="0"/>
              <a:t> accuracy when data splitting ratio is </a:t>
            </a:r>
            <a:r>
              <a:rPr lang="en-US" sz="2400" dirty="0">
                <a:solidFill>
                  <a:srgbClr val="FF0000"/>
                </a:solidFill>
              </a:rPr>
              <a:t>90:5:5</a:t>
            </a:r>
            <a:r>
              <a:rPr lang="en-US" sz="2400" dirty="0"/>
              <a:t> with epoch </a:t>
            </a:r>
            <a:r>
              <a:rPr lang="en-US" sz="2400" dirty="0">
                <a:solidFill>
                  <a:srgbClr val="FF0000"/>
                </a:solidFill>
              </a:rPr>
              <a:t>50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  72.12% for (90:5:5) with epoch : 50</a:t>
            </a:r>
          </a:p>
          <a:p>
            <a:pPr marL="357188" indent="-268288">
              <a:buFont typeface="Wingdings" panose="05000000000000000000" pitchFamily="2" charset="2"/>
              <a:buChar char="v"/>
            </a:pPr>
            <a:r>
              <a:rPr lang="en-US" sz="3200" dirty="0"/>
              <a:t> Precision   :  0.95</a:t>
            </a:r>
          </a:p>
          <a:p>
            <a:pPr marL="357188" indent="-268288">
              <a:buFont typeface="Wingdings" panose="05000000000000000000" pitchFamily="2" charset="2"/>
              <a:buChar char="v"/>
            </a:pPr>
            <a:r>
              <a:rPr lang="en-US" sz="3200" dirty="0"/>
              <a:t> Recall       :  0.728</a:t>
            </a:r>
          </a:p>
          <a:p>
            <a:pPr marL="357188" indent="-268288">
              <a:buFont typeface="Wingdings" panose="05000000000000000000" pitchFamily="2" charset="2"/>
              <a:buChar char="v"/>
            </a:pPr>
            <a:r>
              <a:rPr lang="en-US" sz="3200" dirty="0"/>
              <a:t> </a:t>
            </a:r>
            <a:r>
              <a:rPr lang="en-US" sz="3200" dirty="0" err="1"/>
              <a:t>FScore</a:t>
            </a:r>
            <a:r>
              <a:rPr lang="en-US" sz="3200" dirty="0"/>
              <a:t>      :  0.824</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a:extLst>
              <a:ext uri="{FF2B5EF4-FFF2-40B4-BE49-F238E27FC236}">
                <a16:creationId xmlns:a16="http://schemas.microsoft.com/office/drawing/2014/main" id="{C5AC8EAD-0DDB-D707-7405-F4E4388C928C}"/>
              </a:ext>
            </a:extLst>
          </p:cNvPr>
          <p:cNvPicPr>
            <a:picLocks noChangeAspect="1"/>
          </p:cNvPicPr>
          <p:nvPr/>
        </p:nvPicPr>
        <p:blipFill>
          <a:blip r:embed="rId2"/>
          <a:stretch>
            <a:fillRect/>
          </a:stretch>
        </p:blipFill>
        <p:spPr>
          <a:xfrm>
            <a:off x="6410036" y="5260049"/>
            <a:ext cx="5610184" cy="1459405"/>
          </a:xfrm>
          <a:prstGeom prst="rect">
            <a:avLst/>
          </a:prstGeom>
        </p:spPr>
      </p:pic>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360363" indent="-360363">
              <a:lnSpc>
                <a:spcPct val="107000"/>
              </a:lnSpc>
              <a:buFont typeface="Wingdings" panose="05000000000000000000" pitchFamily="2" charset="2"/>
              <a:buChar char="v"/>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49961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[1]</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err="1">
                <a:solidFill>
                  <a:srgbClr val="000000"/>
                </a:solidFill>
                <a:effectLst/>
                <a:ea typeface="Calibri" panose="020F0502020204030204" pitchFamily="34" charset="0"/>
                <a:cs typeface="Calibri" panose="020F0502020204030204" pitchFamily="34" charset="0"/>
              </a:rPr>
              <a:t>Shaira</a:t>
            </a:r>
            <a:r>
              <a:rPr lang="en-IN" sz="1800" dirty="0">
                <a:solidFill>
                  <a:srgbClr val="000000"/>
                </a:solidFill>
                <a:effectLst/>
                <a:ea typeface="Calibri" panose="020F0502020204030204" pitchFamily="34" charset="0"/>
                <a:cs typeface="Calibri" panose="020F0502020204030204" pitchFamily="34" charset="0"/>
              </a:rPr>
              <a:t> Tabassum1, Ryo Takahashi1 , Md Mahmudur Rahman “</a:t>
            </a:r>
            <a:r>
              <a:rPr lang="en-IN" sz="1800" dirty="0">
                <a:solidFill>
                  <a:srgbClr val="000000"/>
                </a:solidFill>
                <a:effectLst/>
                <a:ea typeface="Times New Roman" panose="02020603050405020304" pitchFamily="18" charset="0"/>
                <a:cs typeface="Calibri" panose="020F0502020204030204" pitchFamily="34" charset="0"/>
              </a:rPr>
              <a:t>Recognition of Doctors’ Cursive Handwritten Medical Words by using Bidirectional LSTM and SRP Data </a:t>
            </a:r>
            <a:r>
              <a:rPr lang="en-IN" sz="1800" dirty="0" err="1">
                <a:solidFill>
                  <a:srgbClr val="000000"/>
                </a:solidFill>
                <a:effectLst/>
                <a:ea typeface="Times New Roman" panose="02020603050405020304" pitchFamily="18" charset="0"/>
                <a:cs typeface="Calibri" panose="020F0502020204030204" pitchFamily="34" charset="0"/>
              </a:rPr>
              <a:t>Augmentation”,I</a:t>
            </a:r>
            <a:r>
              <a:rPr lang="en-IN" sz="1800" dirty="0" err="1">
                <a:solidFill>
                  <a:srgbClr val="000000"/>
                </a:solidFill>
                <a:effectLst/>
                <a:ea typeface="Calibri" panose="020F0502020204030204" pitchFamily="34" charset="0"/>
                <a:cs typeface="Calibri" panose="020F0502020204030204" pitchFamily="34" charset="0"/>
              </a:rPr>
              <a:t>EEE</a:t>
            </a:r>
            <a:r>
              <a:rPr lang="en-IN" sz="1800" dirty="0">
                <a:solidFill>
                  <a:srgbClr val="000000"/>
                </a:solidFill>
                <a:effectLst/>
                <a:ea typeface="Calibri" panose="020F0502020204030204" pitchFamily="34" charset="0"/>
                <a:cs typeface="Calibri" panose="020F0502020204030204" pitchFamily="34" charset="0"/>
              </a:rPr>
              <a:t> | DOI: 10.1109/TEMSCON EUR52034.2021.9488622</a:t>
            </a:r>
            <a:endParaRPr lang="en-IN" sz="1800" dirty="0">
              <a:effectLst/>
              <a:ea typeface="Calibri" panose="020F0502020204030204" pitchFamily="34" charset="0"/>
              <a:cs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000000"/>
                </a:solidFill>
                <a:effectLst/>
                <a:ea typeface="Times New Roman" panose="02020603050405020304" pitchFamily="18" charset="0"/>
                <a:cs typeface="Calibri" panose="020F0502020204030204" pitchFamily="34" charset="0"/>
              </a:rPr>
              <a:t>[</a:t>
            </a:r>
            <a:r>
              <a:rPr lang="en-IN" sz="1800" dirty="0">
                <a:solidFill>
                  <a:srgbClr val="000000"/>
                </a:solidFill>
                <a:effectLst/>
                <a:ea typeface="Times New Roman" panose="02020603050405020304" pitchFamily="18" charset="0"/>
                <a:cs typeface="Calibri" panose="020F0502020204030204" pitchFamily="34" charset="0"/>
              </a:rPr>
              <a:t>2</a:t>
            </a:r>
            <a:r>
              <a:rPr lang="en-IN" sz="1800" b="1" dirty="0">
                <a:solidFill>
                  <a:srgbClr val="000000"/>
                </a:solidFill>
                <a:effectLst/>
                <a:ea typeface="Times New Roman" panose="02020603050405020304" pitchFamily="18" charset="0"/>
                <a:cs typeface="Calibri" panose="020F0502020204030204" pitchFamily="34" charset="0"/>
              </a:rPr>
              <a:t>] </a:t>
            </a:r>
            <a:r>
              <a:rPr lang="en-IN" sz="1800" b="0" dirty="0" err="1">
                <a:solidFill>
                  <a:srgbClr val="000000"/>
                </a:solidFill>
                <a:effectLst/>
                <a:ea typeface="Times New Roman" panose="02020603050405020304" pitchFamily="18" charset="0"/>
              </a:rPr>
              <a:t>Tanvish</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Jain,Rohan</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Sharma,Ruchika</a:t>
            </a:r>
            <a:r>
              <a:rPr lang="en-IN" sz="1800" b="0" dirty="0">
                <a:solidFill>
                  <a:srgbClr val="000000"/>
                </a:solidFill>
                <a:effectLst/>
                <a:ea typeface="Times New Roman" panose="02020603050405020304" pitchFamily="18" charset="0"/>
              </a:rPr>
              <a:t> Malhotra,”</a:t>
            </a:r>
            <a:r>
              <a:rPr lang="en-IN" sz="1800" b="0" dirty="0">
                <a:solidFill>
                  <a:srgbClr val="333333"/>
                </a:solidFill>
                <a:effectLst/>
                <a:ea typeface="Times New Roman" panose="02020603050405020304" pitchFamily="18" charset="0"/>
              </a:rPr>
              <a:t> Handwriting Recognition for Medical Prescriptions using a CNN-Bi-LSTM Model</a:t>
            </a:r>
            <a:r>
              <a:rPr lang="en-IN" sz="1800" b="0" dirty="0">
                <a:solidFill>
                  <a:srgbClr val="000000"/>
                </a:solidFill>
                <a:effectLst/>
                <a:ea typeface="Times New Roman" panose="02020603050405020304" pitchFamily="18" charset="0"/>
              </a:rPr>
              <a:t>”</a:t>
            </a:r>
            <a:r>
              <a:rPr lang="en-IN" sz="1800" b="1" kern="1800" dirty="0">
                <a:solidFill>
                  <a:srgbClr val="333333"/>
                </a:solidFill>
                <a:effectLst/>
                <a:ea typeface="Times New Roman" panose="02020603050405020304" pitchFamily="18" charset="0"/>
                <a:cs typeface="Times New Roman" panose="02020603050405020304" pitchFamily="18" charset="0"/>
              </a:rPr>
              <a:t> </a:t>
            </a:r>
            <a:r>
              <a:rPr lang="en-IN" sz="1800" b="0" dirty="0">
                <a:solidFill>
                  <a:srgbClr val="333333"/>
                </a:solidFill>
                <a:effectLst/>
                <a:ea typeface="Times New Roman" panose="02020603050405020304" pitchFamily="18" charset="0"/>
              </a:rPr>
              <a:t>DOI</a:t>
            </a:r>
            <a:r>
              <a:rPr lang="en-IN" sz="1800" b="1" dirty="0">
                <a:solidFill>
                  <a:srgbClr val="333333"/>
                </a:solidFill>
                <a:effectLst/>
                <a:ea typeface="Times New Roman" panose="02020603050405020304" pitchFamily="18" charset="0"/>
              </a:rPr>
              <a:t>: </a:t>
            </a:r>
            <a:r>
              <a:rPr lang="en-IN" sz="1800" u="none" strike="noStrike"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10.1109/I2CT51068.2021.9418153</a:t>
            </a:r>
            <a:endParaRPr lang="en-IN" sz="1800" dirty="0">
              <a:effectLst/>
              <a:ea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333333"/>
                </a:solidFill>
                <a:effectLst/>
                <a:ea typeface="Calibri" panose="020F0502020204030204" pitchFamily="34" charset="0"/>
                <a:cs typeface="Calibri" panose="020F0502020204030204" pitchFamily="34" charset="0"/>
              </a:rPr>
              <a:t>3</a:t>
            </a: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Calibri" panose="020F0502020204030204" pitchFamily="34" charset="0"/>
              </a:rPr>
              <a:t>Lovely Joy Fajardo1, Niño Joshua </a:t>
            </a:r>
            <a:r>
              <a:rPr lang="en-IN" sz="1800" dirty="0" err="1">
                <a:effectLst/>
                <a:ea typeface="Calibri" panose="020F0502020204030204" pitchFamily="34" charset="0"/>
                <a:cs typeface="Calibri" panose="020F0502020204030204" pitchFamily="34" charset="0"/>
              </a:rPr>
              <a:t>Sorillo</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Jaycel</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Garlit</a:t>
            </a:r>
            <a:r>
              <a:rPr lang="en-IN" sz="1800" dirty="0">
                <a:effectLst/>
                <a:ea typeface="Calibri" panose="020F0502020204030204" pitchFamily="34" charset="0"/>
                <a:cs typeface="Calibri" panose="020F0502020204030204" pitchFamily="34" charset="0"/>
              </a:rPr>
              <a:t> , Cia </a:t>
            </a:r>
            <a:r>
              <a:rPr lang="en-IN" sz="1800" dirty="0" err="1">
                <a:effectLst/>
                <a:ea typeface="Calibri" panose="020F0502020204030204" pitchFamily="34" charset="0"/>
                <a:cs typeface="Calibri" panose="020F0502020204030204" pitchFamily="34" charset="0"/>
              </a:rPr>
              <a:t>Dennise</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Tomines</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Mideth</a:t>
            </a:r>
            <a:r>
              <a:rPr lang="en-IN" sz="1800" dirty="0">
                <a:effectLst/>
                <a:ea typeface="Calibri" panose="020F0502020204030204" pitchFamily="34" charset="0"/>
                <a:cs typeface="Calibri" panose="020F0502020204030204" pitchFamily="34" charset="0"/>
              </a:rPr>
              <a:t> B. </a:t>
            </a:r>
            <a:r>
              <a:rPr lang="en-IN" sz="1800" dirty="0" err="1">
                <a:effectLst/>
                <a:ea typeface="Calibri" panose="020F0502020204030204" pitchFamily="34" charset="0"/>
                <a:cs typeface="Calibri" panose="020F0502020204030204" pitchFamily="34" charset="0"/>
              </a:rPr>
              <a:t>Abisado</a:t>
            </a:r>
            <a:r>
              <a:rPr lang="en-IN" sz="1800" dirty="0">
                <a:effectLst/>
                <a:ea typeface="Calibri" panose="020F0502020204030204" pitchFamily="34" charset="0"/>
                <a:cs typeface="Calibri" panose="020F0502020204030204" pitchFamily="34" charset="0"/>
              </a:rPr>
              <a:t> , Joseph Marvin R. Imperial , Ramon ,” </a:t>
            </a:r>
            <a:r>
              <a:rPr lang="en-IN" sz="1800" dirty="0">
                <a:effectLst/>
                <a:ea typeface="Times New Roman" panose="02020603050405020304" pitchFamily="18" charset="0"/>
                <a:cs typeface="Calibri" panose="020F0502020204030204" pitchFamily="34" charset="0"/>
              </a:rPr>
              <a:t>Doctor’s Cursive Handwriting Recognition System Using Deep Learning</a:t>
            </a:r>
            <a:r>
              <a:rPr lang="en-IN" sz="1800" dirty="0">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Calibri" panose="020F0502020204030204" pitchFamily="34" charset="0"/>
              </a:rPr>
              <a:t> DOI:</a:t>
            </a:r>
            <a:r>
              <a:rPr lang="en-IN" sz="1800" u="none" strike="noStrike" dirty="0">
                <a:effectLst/>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10.1109/HNICEM48295.2019.9073521</a:t>
            </a:r>
            <a:endParaRPr lang="en-IN" sz="1800" dirty="0">
              <a:effectLst/>
              <a:ea typeface="Calibri" panose="020F0502020204030204" pitchFamily="34"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[4]</a:t>
            </a:r>
            <a:r>
              <a:rPr lang="en-IN" sz="1800" b="1" dirty="0">
                <a:solidFill>
                  <a:srgbClr val="000000"/>
                </a:solidFill>
                <a:effectLst/>
                <a:ea typeface="Times New Roman" panose="02020603050405020304" pitchFamily="18" charset="0"/>
                <a:cs typeface="Times New Roman" panose="02020603050405020304" pitchFamily="18" charset="0"/>
              </a:rPr>
              <a:t> </a:t>
            </a:r>
            <a:r>
              <a:rPr lang="en-IN" sz="1800" dirty="0">
                <a:solidFill>
                  <a:srgbClr val="000000"/>
                </a:solidFill>
                <a:effectLst/>
                <a:ea typeface="Times New Roman" panose="02020603050405020304" pitchFamily="18" charset="0"/>
                <a:cs typeface="Calibri" panose="020F0502020204030204" pitchFamily="34" charset="0"/>
              </a:rPr>
              <a:t>L. J. Fajardo et al, "Doctor’s Cursive Handwriting Recognition System Using Deep Learning," 2019 IEEE 11th International Conference on Humanoid, Nanotechnology, Information Technology, Communication and Control, Environment, and Management ( HNICEM ), 2019, pp. 1-6, DOI: </a:t>
            </a:r>
            <a:r>
              <a:rPr lang="en-IN" sz="1800" dirty="0">
                <a:effectLst/>
                <a:ea typeface="Times New Roman" panose="02020603050405020304" pitchFamily="18" charset="0"/>
                <a:cs typeface="Calibri" panose="020F0502020204030204" pitchFamily="34" charset="0"/>
              </a:rPr>
              <a:t> </a:t>
            </a:r>
            <a:r>
              <a:rPr lang="en-IN" sz="1800" dirty="0">
                <a:solidFill>
                  <a:srgbClr val="000000"/>
                </a:solidFill>
                <a:effectLst/>
                <a:ea typeface="Times New Roman" panose="02020603050405020304" pitchFamily="18" charset="0"/>
                <a:cs typeface="Calibri" panose="020F0502020204030204" pitchFamily="34" charset="0"/>
              </a:rPr>
              <a:t>10.1109/HNICEM48295.2019.9073521</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1900107"/>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 written </a:t>
            </a:r>
            <a:r>
              <a:rPr lang="en-US" sz="2800" i="0" u="none" strike="noStrike" dirty="0">
                <a:effectLst/>
              </a:rPr>
              <a:t>prescription or notes using Deep </a:t>
            </a:r>
            <a:r>
              <a:rPr lang="en-US" sz="2800" i="0" u="none" strike="noStrike">
                <a:effectLst/>
              </a:rPr>
              <a:t>Learning techniques.</a:t>
            </a: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p>
          <a:p>
            <a:pPr marL="360363" indent="-360363">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a:t>
            </a:r>
          </a:p>
          <a:p>
            <a:pPr>
              <a:buFont typeface="Wingdings" panose="05000000000000000000" pitchFamily="2" charset="2"/>
              <a:buChar char="v"/>
            </a:pPr>
            <a:endParaRPr lang="en-US" dirty="0"/>
          </a:p>
          <a:p>
            <a:r>
              <a:rPr lang="en-US" dirty="0"/>
              <a:t>Keywords: Bi-LSTM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prescription.</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019172680"/>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a:t>
                      </a:r>
                    </a:p>
                  </a:txBody>
                  <a:tcPr/>
                </a:tc>
                <a:tc>
                  <a:txBody>
                    <a:bodyPr/>
                    <a:lstStyle/>
                    <a:p>
                      <a:pPr algn="ctr"/>
                      <a:r>
                        <a:rPr lang="en-IN" dirty="0"/>
                        <a:t> 2021</a:t>
                      </a:r>
                    </a:p>
                  </a:txBody>
                  <a:tcPr/>
                </a:tc>
                <a:tc>
                  <a:txBody>
                    <a:bodyPr/>
                    <a:lstStyle/>
                    <a:p>
                      <a:pPr algn="l"/>
                      <a:r>
                        <a:rPr lang="en-IN" dirty="0"/>
                        <a:t>Bi-Directional LSTM with SRP Data Augmentation.</a:t>
                      </a:r>
                    </a:p>
                  </a:txBody>
                  <a:tcPr/>
                </a:tc>
                <a:tc>
                  <a:txBody>
                    <a:bodyPr/>
                    <a:lstStyle/>
                    <a:p>
                      <a:pPr algn="l"/>
                      <a:r>
                        <a:rPr lang="en-IN" dirty="0"/>
                        <a:t>A model that can Output the text which is present in the Doctor’s Prescription(Bangladeshi Handwriting).</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en-US" sz="1800" kern="1200" dirty="0">
                          <a:solidFill>
                            <a:schemeClr val="dk1"/>
                          </a:solidFill>
                          <a:effectLst/>
                        </a:rPr>
                        <a:t>Handwriting Recognition for Medical Prescriptions</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2021</a:t>
                      </a:r>
                    </a:p>
                  </a:txBody>
                  <a:tcPr/>
                </a:tc>
                <a:tc>
                  <a:txBody>
                    <a:bodyPr/>
                    <a:lstStyle/>
                    <a:p>
                      <a:pPr algn="l"/>
                      <a:r>
                        <a:rPr lang="en-IN" dirty="0"/>
                        <a:t>CNN-Bi-LSTM Model.</a:t>
                      </a:r>
                    </a:p>
                  </a:txBody>
                  <a:tcPr/>
                </a:tc>
                <a:tc>
                  <a:txBody>
                    <a:bodyPr/>
                    <a:lstStyle/>
                    <a:p>
                      <a:pPr algn="l"/>
                      <a:r>
                        <a:rPr lang="en-IN" dirty="0"/>
                        <a:t>A model for predicting Doctor’s Handwriting.</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3144405769"/>
              </p:ext>
            </p:extLst>
          </p:nvPr>
        </p:nvGraphicFramePr>
        <p:xfrm>
          <a:off x="265650" y="811944"/>
          <a:ext cx="11660700" cy="2115813"/>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50911">
                <a:tc>
                  <a:txBody>
                    <a:bodyPr/>
                    <a:lstStyle/>
                    <a:p>
                      <a:pPr algn="ctr"/>
                      <a:r>
                        <a:rPr lang="en-IN" sz="2000" dirty="0" err="1"/>
                        <a:t>Sno</a:t>
                      </a:r>
                      <a:endParaRPr lang="en-IN" sz="2000" dirty="0"/>
                    </a:p>
                  </a:txBody>
                  <a:tcPr/>
                </a:tc>
                <a:tc>
                  <a:txBody>
                    <a:bodyPr/>
                    <a:lstStyle/>
                    <a:p>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2357526778"/>
                  </a:ext>
                </a:extLst>
              </a:tr>
              <a:tr h="1664902">
                <a:tc>
                  <a:txBody>
                    <a:bodyPr/>
                    <a:lstStyle/>
                    <a:p>
                      <a:pPr algn="ctr"/>
                      <a:r>
                        <a:rPr lang="en-IN" dirty="0"/>
                        <a:t>3</a:t>
                      </a:r>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IN" dirty="0"/>
                        <a:t> 2019</a:t>
                      </a:r>
                    </a:p>
                  </a:txBody>
                  <a:tcPr/>
                </a:tc>
                <a:tc>
                  <a:txBody>
                    <a:bodyPr/>
                    <a:lstStyle/>
                    <a:p>
                      <a:r>
                        <a:rPr lang="en-IN" dirty="0"/>
                        <a:t>Convolutional Recurrent Neural Networks (CRNN).</a:t>
                      </a:r>
                    </a:p>
                  </a:txBody>
                  <a:tcPr/>
                </a:tc>
                <a:tc>
                  <a:txBody>
                    <a:bodyPr/>
                    <a:lstStyle/>
                    <a:p>
                      <a:r>
                        <a:rPr lang="en-IN" dirty="0"/>
                        <a:t>A model for Interpreting Doctor’s Handwriting, With a Mobile Application.</a:t>
                      </a:r>
                    </a:p>
                  </a:txBody>
                  <a:tcPr/>
                </a:tc>
                <a:extLst>
                  <a:ext uri="{0D108BD9-81ED-4DB2-BD59-A6C34878D82A}">
                    <a16:rowId xmlns:a16="http://schemas.microsoft.com/office/drawing/2014/main" val="4198419635"/>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pic>
        <p:nvPicPr>
          <p:cNvPr id="4" name="Picture 3">
            <a:extLst>
              <a:ext uri="{FF2B5EF4-FFF2-40B4-BE49-F238E27FC236}">
                <a16:creationId xmlns:a16="http://schemas.microsoft.com/office/drawing/2014/main" id="{31E049DA-716D-2438-506F-C5A038D20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078" y="2155576"/>
            <a:ext cx="3216018" cy="7247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7FE6790-78D1-844D-9A76-C0E51478E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990" y="2115343"/>
            <a:ext cx="3216019" cy="729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0BA9165-009D-10E5-D65B-DBC73491DE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9903" y="2080500"/>
            <a:ext cx="3591491" cy="686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3724D7EA-33F0-AC6F-89EE-55E58440B5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670" y="3277712"/>
            <a:ext cx="2121494" cy="81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6FCCC31B-3D2B-EAC0-0D0A-781D24E954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7837" y="3277712"/>
            <a:ext cx="2897457" cy="8134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922</TotalTime>
  <Words>1353</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22</vt:i4>
      </vt:variant>
    </vt:vector>
  </HeadingPairs>
  <TitlesOfParts>
    <vt:vector size="38" baseType="lpstr">
      <vt:lpstr>Arial</vt:lpstr>
      <vt:lpstr>Calibri</vt:lpstr>
      <vt:lpstr>Century Gothic</vt:lpstr>
      <vt:lpstr>Designball-Social-01</vt:lpstr>
      <vt:lpstr>source-serif-pro</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IMPLEMENTATION STEPS</vt:lpstr>
      <vt:lpstr>PowerPoint Presentation</vt:lpstr>
      <vt:lpstr>Demonstration of result &amp; analysis</vt:lpstr>
      <vt:lpstr>PowerPoint Presentation</vt:lpstr>
      <vt:lpstr>PowerPoint Presentation</vt:lpstr>
      <vt:lpstr>VALIDATION Analysis </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389</cp:revision>
  <dcterms:created xsi:type="dcterms:W3CDTF">2022-08-25T16:22:58Z</dcterms:created>
  <dcterms:modified xsi:type="dcterms:W3CDTF">2022-12-25T12:25:28Z</dcterms:modified>
</cp:coreProperties>
</file>