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2" r:id="rId1"/>
  </p:sldMasterIdLst>
  <p:sldIdLst>
    <p:sldId id="271" r:id="rId2"/>
    <p:sldId id="276" r:id="rId3"/>
    <p:sldId id="270" r:id="rId4"/>
    <p:sldId id="266" r:id="rId5"/>
    <p:sldId id="263" r:id="rId6"/>
    <p:sldId id="268" r:id="rId7"/>
    <p:sldId id="281" r:id="rId8"/>
    <p:sldId id="267" r:id="rId9"/>
    <p:sldId id="282" r:id="rId10"/>
    <p:sldId id="283" r:id="rId11"/>
    <p:sldId id="279" r:id="rId12"/>
    <p:sldId id="272" r:id="rId13"/>
    <p:sldId id="273" r:id="rId14"/>
    <p:sldId id="277" r:id="rId15"/>
    <p:sldId id="278" r:id="rId16"/>
    <p:sldId id="284" r:id="rId17"/>
    <p:sldId id="280" r:id="rId18"/>
    <p:sldId id="285" r:id="rId19"/>
    <p:sldId id="286" r:id="rId20"/>
    <p:sldId id="28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648A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651" autoAdjust="0"/>
    <p:restoredTop sz="94660"/>
  </p:normalViewPr>
  <p:slideViewPr>
    <p:cSldViewPr snapToGrid="0">
      <p:cViewPr varScale="1">
        <p:scale>
          <a:sx n="73" d="100"/>
          <a:sy n="73" d="100"/>
        </p:scale>
        <p:origin x="-10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F396D8-B90C-4BCD-80AF-EBFF70EDDFD2}" type="datetimeFigureOut">
              <a:rPr lang="en-IN" smtClean="0"/>
              <a:pPr/>
              <a:t>04-03-2021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09BF53-E1A5-4A63-ADEC-E6ED9CFE3BC1}" type="slidenum">
              <a:rPr lang="en-IN" smtClean="0"/>
              <a:pPr/>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 xmlns:p14="http://schemas.microsoft.com/office/powerpoint/2010/main" val="25958023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396D8-B90C-4BCD-80AF-EBFF70EDDFD2}" type="datetimeFigureOut">
              <a:rPr lang="en-IN" smtClean="0"/>
              <a:pPr/>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09BF53-E1A5-4A63-ADEC-E6ED9CFE3BC1}" type="slidenum">
              <a:rPr lang="en-IN" smtClean="0"/>
              <a:pPr/>
              <a:t>‹#›</a:t>
            </a:fld>
            <a:endParaRPr lang="en-IN"/>
          </a:p>
        </p:txBody>
      </p:sp>
    </p:spTree>
    <p:extLst>
      <p:ext uri="{BB962C8B-B14F-4D97-AF65-F5344CB8AC3E}">
        <p14:creationId xmlns="" xmlns:p14="http://schemas.microsoft.com/office/powerpoint/2010/main" val="207899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396D8-B90C-4BCD-80AF-EBFF70EDDFD2}" type="datetimeFigureOut">
              <a:rPr lang="en-IN" smtClean="0"/>
              <a:pPr/>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09BF53-E1A5-4A63-ADEC-E6ED9CFE3BC1}" type="slidenum">
              <a:rPr lang="en-IN" smtClean="0"/>
              <a:pPr/>
              <a:t>‹#›</a:t>
            </a:fld>
            <a:endParaRPr lang="en-IN"/>
          </a:p>
        </p:txBody>
      </p:sp>
    </p:spTree>
    <p:extLst>
      <p:ext uri="{BB962C8B-B14F-4D97-AF65-F5344CB8AC3E}">
        <p14:creationId xmlns="" xmlns:p14="http://schemas.microsoft.com/office/powerpoint/2010/main" val="106187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396D8-B90C-4BCD-80AF-EBFF70EDDFD2}" type="datetimeFigureOut">
              <a:rPr lang="en-IN" smtClean="0"/>
              <a:pPr/>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09BF53-E1A5-4A63-ADEC-E6ED9CFE3BC1}" type="slidenum">
              <a:rPr lang="en-IN" smtClean="0"/>
              <a:pPr/>
              <a:t>‹#›</a:t>
            </a:fld>
            <a:endParaRPr lang="en-IN"/>
          </a:p>
        </p:txBody>
      </p:sp>
    </p:spTree>
    <p:extLst>
      <p:ext uri="{BB962C8B-B14F-4D97-AF65-F5344CB8AC3E}">
        <p14:creationId xmlns="" xmlns:p14="http://schemas.microsoft.com/office/powerpoint/2010/main" val="337512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F396D8-B90C-4BCD-80AF-EBFF70EDDFD2}" type="datetimeFigureOut">
              <a:rPr lang="en-IN" smtClean="0"/>
              <a:pPr/>
              <a:t>04-03-2021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09BF53-E1A5-4A63-ADEC-E6ED9CFE3BC1}" type="slidenum">
              <a:rPr lang="en-IN" smtClean="0"/>
              <a:pPr/>
              <a:t>‹#›</a:t>
            </a:fld>
            <a:endParaRPr lang="en-IN"/>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 xmlns:p14="http://schemas.microsoft.com/office/powerpoint/2010/main" val="11774732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F396D8-B90C-4BCD-80AF-EBFF70EDDFD2}" type="datetimeFigureOut">
              <a:rPr lang="en-IN" smtClean="0"/>
              <a:pPr/>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09BF53-E1A5-4A63-ADEC-E6ED9CFE3BC1}" type="slidenum">
              <a:rPr lang="en-IN" smtClean="0"/>
              <a:pPr/>
              <a:t>‹#›</a:t>
            </a:fld>
            <a:endParaRPr lang="en-IN"/>
          </a:p>
        </p:txBody>
      </p:sp>
    </p:spTree>
    <p:extLst>
      <p:ext uri="{BB962C8B-B14F-4D97-AF65-F5344CB8AC3E}">
        <p14:creationId xmlns="" xmlns:p14="http://schemas.microsoft.com/office/powerpoint/2010/main" val="309711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F396D8-B90C-4BCD-80AF-EBFF70EDDFD2}" type="datetimeFigureOut">
              <a:rPr lang="en-IN" smtClean="0"/>
              <a:pPr/>
              <a:t>04-03-2021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09BF53-E1A5-4A63-ADEC-E6ED9CFE3BC1}" type="slidenum">
              <a:rPr lang="en-IN" smtClean="0"/>
              <a:pPr/>
              <a:t>‹#›</a:t>
            </a:fld>
            <a:endParaRPr lang="en-IN"/>
          </a:p>
        </p:txBody>
      </p:sp>
    </p:spTree>
    <p:extLst>
      <p:ext uri="{BB962C8B-B14F-4D97-AF65-F5344CB8AC3E}">
        <p14:creationId xmlns="" xmlns:p14="http://schemas.microsoft.com/office/powerpoint/2010/main" val="419686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F396D8-B90C-4BCD-80AF-EBFF70EDDFD2}" type="datetimeFigureOut">
              <a:rPr lang="en-IN" smtClean="0"/>
              <a:pPr/>
              <a:t>04-03-2021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09BF53-E1A5-4A63-ADEC-E6ED9CFE3BC1}" type="slidenum">
              <a:rPr lang="en-IN" smtClean="0"/>
              <a:pPr/>
              <a:t>‹#›</a:t>
            </a:fld>
            <a:endParaRPr lang="en-IN"/>
          </a:p>
        </p:txBody>
      </p:sp>
    </p:spTree>
    <p:extLst>
      <p:ext uri="{BB962C8B-B14F-4D97-AF65-F5344CB8AC3E}">
        <p14:creationId xmlns="" xmlns:p14="http://schemas.microsoft.com/office/powerpoint/2010/main" val="207804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96D8-B90C-4BCD-80AF-EBFF70EDDFD2}" type="datetimeFigureOut">
              <a:rPr lang="en-IN" smtClean="0"/>
              <a:pPr/>
              <a:t>04-03-2021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09BF53-E1A5-4A63-ADEC-E6ED9CFE3BC1}" type="slidenum">
              <a:rPr lang="en-IN" smtClean="0"/>
              <a:pPr/>
              <a:t>‹#›</a:t>
            </a:fld>
            <a:endParaRPr lang="en-IN"/>
          </a:p>
        </p:txBody>
      </p:sp>
    </p:spTree>
    <p:extLst>
      <p:ext uri="{BB962C8B-B14F-4D97-AF65-F5344CB8AC3E}">
        <p14:creationId xmlns="" xmlns:p14="http://schemas.microsoft.com/office/powerpoint/2010/main" val="2885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F396D8-B90C-4BCD-80AF-EBFF70EDDFD2}" type="datetimeFigureOut">
              <a:rPr lang="en-IN" smtClean="0"/>
              <a:pPr/>
              <a:t>04-03-2021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09BF53-E1A5-4A63-ADEC-E6ED9CFE3BC1}"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19128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F396D8-B90C-4BCD-80AF-EBFF70EDDFD2}" type="datetimeFigureOut">
              <a:rPr lang="en-IN" smtClean="0"/>
              <a:pPr/>
              <a:t>04-03-2021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09BF53-E1A5-4A63-ADEC-E6ED9CFE3BC1}" type="slidenum">
              <a:rPr lang="en-IN" smtClean="0"/>
              <a:pPr/>
              <a:t>‹#›</a:t>
            </a:fld>
            <a:endParaRPr lang="en-IN"/>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09247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F396D8-B90C-4BCD-80AF-EBFF70EDDFD2}" type="datetimeFigureOut">
              <a:rPr lang="en-IN" smtClean="0"/>
              <a:pPr/>
              <a:t>04-03-2021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09BF53-E1A5-4A63-ADEC-E6ED9CFE3BC1}" type="slidenum">
              <a:rPr lang="en-IN" smtClean="0"/>
              <a:pPr/>
              <a:t>‹#›</a:t>
            </a:fld>
            <a:endParaRPr lang="en-IN"/>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675914168"/>
      </p:ext>
    </p:extLst>
  </p:cSld>
  <p:clrMap bg1="lt1" tx1="dk1" bg2="lt2" tx2="dk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 id="2147484537" r:id="rId5"/>
    <p:sldLayoutId id="2147484538" r:id="rId6"/>
    <p:sldLayoutId id="2147484539" r:id="rId7"/>
    <p:sldLayoutId id="2147484540" r:id="rId8"/>
    <p:sldLayoutId id="2147484541" r:id="rId9"/>
    <p:sldLayoutId id="2147484542" r:id="rId10"/>
    <p:sldLayoutId id="21474845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dian_labour_law" TargetMode="External"/><Relationship Id="rId2" Type="http://schemas.openxmlformats.org/officeDocument/2006/relationships/hyperlink" Target="http://nrega.nic.in/rajaswa.pdf" TargetMode="External"/><Relationship Id="rId1" Type="http://schemas.openxmlformats.org/officeDocument/2006/relationships/slideLayout" Target="../slideLayouts/slideLayout2.xml"/><Relationship Id="rId6" Type="http://schemas.openxmlformats.org/officeDocument/2006/relationships/hyperlink" Target="https://en.wikipedia.org/wiki/P.V._Narasimha_Rao" TargetMode="External"/><Relationship Id="rId5" Type="http://schemas.openxmlformats.org/officeDocument/2006/relationships/hyperlink" Target="https://en.wikipedia.org/wiki/Right_to_work" TargetMode="External"/><Relationship Id="rId4" Type="http://schemas.openxmlformats.org/officeDocument/2006/relationships/hyperlink" Target="https://en.wikipedia.org/wiki/Social_secur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 xmlns:a16="http://schemas.microsoft.com/office/drawing/2014/main" id="{16225AF5-1851-4158-8BD6-922A13C575AF}"/>
              </a:ext>
            </a:extLst>
          </p:cNvPr>
          <p:cNvSpPr>
            <a:spLocks noGrp="1"/>
          </p:cNvSpPr>
          <p:nvPr>
            <p:ph type="body" idx="1"/>
          </p:nvPr>
        </p:nvSpPr>
        <p:spPr>
          <a:xfrm>
            <a:off x="1223002" y="367553"/>
            <a:ext cx="9776691" cy="959223"/>
          </a:xfrm>
        </p:spPr>
        <p:txBody>
          <a:bodyPr/>
          <a:lstStyle/>
          <a:p>
            <a:pPr algn="ctr"/>
            <a:r>
              <a:rPr lang="en-US" b="1" dirty="0" smtClean="0"/>
              <a:t>ATTENDANCE MONITORING SYSTEM FOR MGNREGA</a:t>
            </a:r>
            <a:endParaRPr lang="en-US" dirty="0"/>
          </a:p>
        </p:txBody>
      </p:sp>
      <p:sp>
        <p:nvSpPr>
          <p:cNvPr id="15" name="Content Placeholder 14">
            <a:extLst>
              <a:ext uri="{FF2B5EF4-FFF2-40B4-BE49-F238E27FC236}">
                <a16:creationId xmlns="" xmlns:a16="http://schemas.microsoft.com/office/drawing/2014/main" id="{027448A0-E912-4D2F-B8DE-87958B305BB6}"/>
              </a:ext>
            </a:extLst>
          </p:cNvPr>
          <p:cNvSpPr>
            <a:spLocks noGrp="1"/>
          </p:cNvSpPr>
          <p:nvPr>
            <p:ph sz="half" idx="2"/>
          </p:nvPr>
        </p:nvSpPr>
        <p:spPr>
          <a:xfrm>
            <a:off x="1371600" y="5208494"/>
            <a:ext cx="4443984" cy="1468531"/>
          </a:xfrm>
        </p:spPr>
        <p:txBody>
          <a:bodyPr>
            <a:normAutofit/>
          </a:bodyPr>
          <a:lstStyle/>
          <a:p>
            <a:pPr marL="0" indent="0">
              <a:buNone/>
            </a:pPr>
            <a:r>
              <a:rPr lang="en-IN" sz="2800" dirty="0" smtClean="0"/>
              <a:t>GUIDE</a:t>
            </a:r>
            <a:r>
              <a:rPr lang="en-IN" sz="2800" dirty="0"/>
              <a:t>:</a:t>
            </a:r>
          </a:p>
          <a:p>
            <a:pPr marL="0" indent="0">
              <a:buNone/>
            </a:pPr>
            <a:r>
              <a:rPr lang="en-IN" dirty="0" smtClean="0"/>
              <a:t>Dr. Y. Sangeetha</a:t>
            </a:r>
          </a:p>
          <a:p>
            <a:pPr marL="0" indent="0">
              <a:buNone/>
            </a:pPr>
            <a:r>
              <a:rPr lang="en-IN" dirty="0" smtClean="0"/>
              <a:t>Associate Professor</a:t>
            </a:r>
            <a:endParaRPr lang="en-IN" dirty="0"/>
          </a:p>
        </p:txBody>
      </p:sp>
      <p:pic>
        <p:nvPicPr>
          <p:cNvPr id="26" name="Picture 25">
            <a:extLst>
              <a:ext uri="{FF2B5EF4-FFF2-40B4-BE49-F238E27FC236}">
                <a16:creationId xmlns="" xmlns:a16="http://schemas.microsoft.com/office/drawing/2014/main" id="{3A7190A6-96FD-45FD-941F-451E7C12261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15427" y="1672585"/>
            <a:ext cx="5377822" cy="3358022"/>
          </a:xfrm>
          <a:prstGeom prst="rect">
            <a:avLst/>
          </a:prstGeom>
        </p:spPr>
      </p:pic>
      <p:sp>
        <p:nvSpPr>
          <p:cNvPr id="27" name="Content Placeholder 26">
            <a:extLst>
              <a:ext uri="{FF2B5EF4-FFF2-40B4-BE49-F238E27FC236}">
                <a16:creationId xmlns="" xmlns:a16="http://schemas.microsoft.com/office/drawing/2014/main" id="{5CC21BF0-F117-4DFB-802C-12285036A8EF}"/>
              </a:ext>
            </a:extLst>
          </p:cNvPr>
          <p:cNvSpPr>
            <a:spLocks noGrp="1"/>
          </p:cNvSpPr>
          <p:nvPr>
            <p:ph sz="quarter" idx="4"/>
          </p:nvPr>
        </p:nvSpPr>
        <p:spPr>
          <a:xfrm>
            <a:off x="7229475" y="3543301"/>
            <a:ext cx="4686300" cy="3133724"/>
          </a:xfrm>
        </p:spPr>
        <p:txBody>
          <a:bodyPr>
            <a:normAutofit/>
          </a:bodyPr>
          <a:lstStyle/>
          <a:p>
            <a:pPr marL="0" indent="0">
              <a:buNone/>
            </a:pPr>
            <a:r>
              <a:rPr lang="en-IN" dirty="0"/>
              <a:t>Batch no 25:</a:t>
            </a:r>
          </a:p>
          <a:p>
            <a:pPr marL="0" indent="0">
              <a:buNone/>
            </a:pPr>
            <a:r>
              <a:rPr lang="en-IN" dirty="0"/>
              <a:t>A Srikanth reddy(178W1A1261)</a:t>
            </a:r>
          </a:p>
          <a:p>
            <a:pPr marL="0" indent="0">
              <a:buNone/>
            </a:pPr>
            <a:r>
              <a:rPr lang="en-IN" dirty="0"/>
              <a:t>A Mahendra(178W1A1262)</a:t>
            </a:r>
          </a:p>
          <a:p>
            <a:pPr marL="0" indent="0">
              <a:buNone/>
            </a:pPr>
            <a:r>
              <a:rPr lang="en-IN" dirty="0"/>
              <a:t>I N N Krishna Sai(178W1A128)</a:t>
            </a:r>
          </a:p>
          <a:p>
            <a:pPr marL="0" indent="0">
              <a:buNone/>
            </a:pPr>
            <a:r>
              <a:rPr lang="en-IN" dirty="0"/>
              <a:t>R Ganesh(178W1A12B0)</a:t>
            </a:r>
          </a:p>
        </p:txBody>
      </p:sp>
    </p:spTree>
    <p:extLst>
      <p:ext uri="{BB962C8B-B14F-4D97-AF65-F5344CB8AC3E}">
        <p14:creationId xmlns="" xmlns:p14="http://schemas.microsoft.com/office/powerpoint/2010/main" val="434771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407894"/>
          </a:xfrm>
        </p:spPr>
        <p:txBody>
          <a:bodyPr>
            <a:normAutofit/>
          </a:bodyPr>
          <a:lstStyle/>
          <a:p>
            <a:r>
              <a:rPr lang="en-US" sz="1800" dirty="0" smtClean="0">
                <a:latin typeface="Times New Roman" pitchFamily="18" charset="0"/>
                <a:cs typeface="Times New Roman" pitchFamily="18" charset="0"/>
              </a:rPr>
              <a:t>Paper 3</a:t>
            </a:r>
            <a:endParaRPr lang="en-US" sz="1800" dirty="0">
              <a:latin typeface="Times New Roman" pitchFamily="18" charset="0"/>
              <a:cs typeface="Times New Roman" pitchFamily="18" charset="0"/>
            </a:endParaRPr>
          </a:p>
        </p:txBody>
      </p:sp>
      <p:sp>
        <p:nvSpPr>
          <p:cNvPr id="3" name="Content Placeholder 2"/>
          <p:cNvSpPr>
            <a:spLocks noGrp="1"/>
          </p:cNvSpPr>
          <p:nvPr>
            <p:ph idx="1"/>
          </p:nvPr>
        </p:nvSpPr>
        <p:spPr>
          <a:xfrm>
            <a:off x="1326776" y="1246094"/>
            <a:ext cx="9646024" cy="4621306"/>
          </a:xfrm>
        </p:spPr>
        <p:txBody>
          <a:bodyPr>
            <a:normAutofit fontScale="77500" lnSpcReduction="20000"/>
          </a:bodyPr>
          <a:lstStyle/>
          <a:p>
            <a:pPr algn="just"/>
            <a:r>
              <a:rPr lang="en-US" sz="2100" b="1" dirty="0" smtClean="0">
                <a:latin typeface="Times New Roman" pitchFamily="18" charset="0"/>
                <a:cs typeface="Times New Roman" pitchFamily="18" charset="0"/>
              </a:rPr>
              <a:t>Rajesh Sharma, DR. Manish Diswania</a:t>
            </a:r>
            <a:r>
              <a:rPr lang="en-US" sz="2100" dirty="0" smtClean="0">
                <a:latin typeface="Times New Roman" pitchFamily="18" charset="0"/>
                <a:cs typeface="Times New Roman" pitchFamily="18" charset="0"/>
              </a:rPr>
              <a:t>, “PERFORMANCE ANALYSIS OF MGNREGA” </a:t>
            </a:r>
            <a:r>
              <a:rPr lang="en-US" sz="2100" i="1" dirty="0" smtClean="0">
                <a:latin typeface="Times New Roman" pitchFamily="18" charset="0"/>
                <a:cs typeface="Times New Roman" pitchFamily="18" charset="0"/>
              </a:rPr>
              <a:t>ENITH International Journal of Business Economics &amp; Management Research_ISSN2249-8826ZIJBEMR,Vol.3(8),August(2013)</a:t>
            </a:r>
            <a:r>
              <a:rPr lang="en-US" sz="2100" dirty="0" smtClean="0">
                <a:latin typeface="Times New Roman" pitchFamily="18" charset="0"/>
                <a:cs typeface="Times New Roman" pitchFamily="18" charset="0"/>
              </a:rPr>
              <a:t>150</a:t>
            </a:r>
          </a:p>
          <a:p>
            <a:pPr algn="just">
              <a:buNone/>
            </a:pPr>
            <a:r>
              <a:rPr lang="en-US" sz="2100" i="1" dirty="0" smtClean="0">
                <a:latin typeface="Times New Roman" pitchFamily="18" charset="0"/>
                <a:cs typeface="Times New Roman" pitchFamily="18" charset="0"/>
              </a:rPr>
              <a:t/>
            </a:r>
            <a:br>
              <a:rPr lang="en-US" sz="2100" i="1" dirty="0" smtClean="0">
                <a:latin typeface="Times New Roman" pitchFamily="18" charset="0"/>
                <a:cs typeface="Times New Roman" pitchFamily="18" charset="0"/>
              </a:rPr>
            </a:br>
            <a:r>
              <a:rPr lang="en-US" sz="2100" dirty="0" smtClean="0">
                <a:latin typeface="Times New Roman" pitchFamily="18" charset="0"/>
                <a:cs typeface="Times New Roman" pitchFamily="18" charset="0"/>
              </a:rPr>
              <a:t>Rural Development is the one of the  major  objectives  of  the  socio-economic program implemented by the Central and State governments in India. Some of the program are very much target oriented and playing vital role in this area. MGNREGA (Mahatma Gandhi National Rural Employment Guarantee Act) is one of the program who has attained considerable recognition among rural masses and significantly uplifting the livelihood by creation of new jobs and involving rural people in some of the States. This study revealed that there is a noteworthy improvement in the awareness level among the beneficiaries in rural areas and positive effects of much target oriented and playing vital role in this area. MGNREGA (Mahatma Gandhi National Rural Employment Guarantee Act) is one of the program who has attained considerable recognition among rural masses and significantly uplifting the livelihood by creation of new jobs and involving rural people in some of the States. This study revealed that there is a noteworthy improvement in the awareness level among the beneficiaries in rural areas and positive effects these program especially in villages can be identified. Now rural local bodies such as Gram Panchayats are also actively participating in the rural development process. In this paper  an attempt  has  made to  evaluate the financial  and  physical  progress  under  MGNREGA  in  the District </a:t>
            </a:r>
            <a:r>
              <a:rPr lang="en-US" sz="2100" dirty="0" err="1" smtClean="0">
                <a:latin typeface="Times New Roman" pitchFamily="18" charset="0"/>
                <a:cs typeface="Times New Roman" pitchFamily="18" charset="0"/>
              </a:rPr>
              <a:t>Jind</a:t>
            </a:r>
            <a:r>
              <a:rPr lang="en-US" sz="2100" dirty="0" smtClean="0">
                <a:latin typeface="Times New Roman" pitchFamily="18" charset="0"/>
                <a:cs typeface="Times New Roman" pitchFamily="18" charset="0"/>
              </a:rPr>
              <a:t> of Haryana State. The positive impact of MGNREGA in </a:t>
            </a:r>
            <a:r>
              <a:rPr lang="en-US" sz="2100" dirty="0" err="1" smtClean="0">
                <a:latin typeface="Times New Roman" pitchFamily="18" charset="0"/>
                <a:cs typeface="Times New Roman" pitchFamily="18" charset="0"/>
              </a:rPr>
              <a:t>Jind</a:t>
            </a:r>
            <a:r>
              <a:rPr lang="en-US" sz="2100" dirty="0" smtClean="0">
                <a:latin typeface="Times New Roman" pitchFamily="18" charset="0"/>
                <a:cs typeface="Times New Roman" pitchFamily="18" charset="0"/>
              </a:rPr>
              <a:t> district cannot be ignored; which is an encouraging indicator for State and Central governments. It has also been suggested in the paper that; in future, more  such target oriented programmers should be implemented so that, the gap between poor and rich and rural and urban areas could be bridged.</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F03F9-4DE8-4206-A959-086AD387DE7A}"/>
              </a:ext>
            </a:extLst>
          </p:cNvPr>
          <p:cNvSpPr>
            <a:spLocks noGrp="1"/>
          </p:cNvSpPr>
          <p:nvPr>
            <p:ph type="title"/>
          </p:nvPr>
        </p:nvSpPr>
        <p:spPr/>
        <p:txBody>
          <a:bodyPr/>
          <a:lstStyle/>
          <a:p>
            <a:r>
              <a:rPr lang="en-US" dirty="0"/>
              <a:t>Requirement specifications</a:t>
            </a:r>
            <a:endParaRPr lang="en-IN" dirty="0"/>
          </a:p>
        </p:txBody>
      </p:sp>
      <p:sp>
        <p:nvSpPr>
          <p:cNvPr id="3" name="Content Placeholder 2">
            <a:extLst>
              <a:ext uri="{FF2B5EF4-FFF2-40B4-BE49-F238E27FC236}">
                <a16:creationId xmlns="" xmlns:a16="http://schemas.microsoft.com/office/drawing/2014/main" id="{75FB0C01-1209-4C9A-9C72-44E06FF5FFC6}"/>
              </a:ext>
            </a:extLst>
          </p:cNvPr>
          <p:cNvSpPr>
            <a:spLocks noGrp="1"/>
          </p:cNvSpPr>
          <p:nvPr>
            <p:ph idx="1"/>
          </p:nvPr>
        </p:nvSpPr>
        <p:spPr/>
        <p:txBody>
          <a:bodyPr/>
          <a:lstStyle/>
          <a:p>
            <a:pPr algn="just">
              <a:buFont typeface="Wingdings" panose="05000000000000000000" pitchFamily="2" charset="2"/>
              <a:buChar char="Ø"/>
            </a:pPr>
            <a:r>
              <a:rPr lang="en-US" dirty="0"/>
              <a:t>MYSQL server to store the workers </a:t>
            </a:r>
            <a:r>
              <a:rPr lang="en-US" dirty="0" smtClean="0"/>
              <a:t>database.</a:t>
            </a:r>
            <a:endParaRPr lang="en-US" dirty="0"/>
          </a:p>
          <a:p>
            <a:pPr algn="just">
              <a:buFont typeface="Wingdings" panose="05000000000000000000" pitchFamily="2" charset="2"/>
              <a:buChar char="Ø"/>
            </a:pPr>
            <a:r>
              <a:rPr lang="en-US" dirty="0"/>
              <a:t>HTML codes for creating web </a:t>
            </a:r>
            <a:r>
              <a:rPr lang="en-US" dirty="0" smtClean="0"/>
              <a:t>pages.</a:t>
            </a:r>
            <a:endParaRPr lang="en-US" dirty="0"/>
          </a:p>
          <a:p>
            <a:pPr algn="just">
              <a:buFont typeface="Wingdings" panose="05000000000000000000" pitchFamily="2" charset="2"/>
              <a:buChar char="Ø"/>
            </a:pPr>
            <a:r>
              <a:rPr lang="en-US" dirty="0" smtClean="0"/>
              <a:t>PHP for Web pages.</a:t>
            </a:r>
          </a:p>
          <a:p>
            <a:pPr algn="just">
              <a:buFont typeface="Wingdings" panose="05000000000000000000" pitchFamily="2" charset="2"/>
              <a:buChar char="Ø"/>
            </a:pPr>
            <a:r>
              <a:rPr lang="en-US" dirty="0" smtClean="0"/>
              <a:t>CSS for styling.</a:t>
            </a:r>
          </a:p>
          <a:p>
            <a:pPr algn="just">
              <a:buFont typeface="Wingdings" panose="05000000000000000000" pitchFamily="2" charset="2"/>
              <a:buChar char="Ø"/>
            </a:pPr>
            <a:r>
              <a:rPr lang="en-US" dirty="0" smtClean="0"/>
              <a:t>NODE MC Module and Finger Print Module for creating fingerprint device.</a:t>
            </a:r>
          </a:p>
          <a:p>
            <a:pPr algn="just">
              <a:buFont typeface="Wingdings" panose="05000000000000000000" pitchFamily="2" charset="2"/>
              <a:buChar char="Ø"/>
            </a:pPr>
            <a:endParaRPr lang="en-US" dirty="0"/>
          </a:p>
          <a:p>
            <a:pPr algn="just"/>
            <a:endParaRPr lang="en-IN" dirty="0"/>
          </a:p>
        </p:txBody>
      </p:sp>
    </p:spTree>
    <p:extLst>
      <p:ext uri="{BB962C8B-B14F-4D97-AF65-F5344CB8AC3E}">
        <p14:creationId xmlns="" xmlns:p14="http://schemas.microsoft.com/office/powerpoint/2010/main" val="1240016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937C91-8FBC-4E7F-B64E-06B08F7ECC3B}"/>
              </a:ext>
            </a:extLst>
          </p:cNvPr>
          <p:cNvSpPr>
            <a:spLocks noGrp="1"/>
          </p:cNvSpPr>
          <p:nvPr>
            <p:ph type="title"/>
          </p:nvPr>
        </p:nvSpPr>
        <p:spPr>
          <a:xfrm>
            <a:off x="1371600" y="685800"/>
            <a:ext cx="9601200" cy="841159"/>
          </a:xfrm>
        </p:spPr>
        <p:txBody>
          <a:bodyPr/>
          <a:lstStyle/>
          <a:p>
            <a:r>
              <a:rPr lang="en-US" dirty="0"/>
              <a:t>Architecture Diagram</a:t>
            </a:r>
            <a:endParaRPr lang="en-IN" dirty="0"/>
          </a:p>
        </p:txBody>
      </p:sp>
      <p:pic>
        <p:nvPicPr>
          <p:cNvPr id="6" name="image7.jpeg"/>
          <p:cNvPicPr>
            <a:picLocks noGrp="1"/>
          </p:cNvPicPr>
          <p:nvPr>
            <p:ph idx="1"/>
          </p:nvPr>
        </p:nvPicPr>
        <p:blipFill>
          <a:blip r:embed="rId2" cstate="print"/>
          <a:stretch>
            <a:fillRect/>
          </a:stretch>
        </p:blipFill>
        <p:spPr>
          <a:xfrm>
            <a:off x="1432290" y="1650775"/>
            <a:ext cx="9580970" cy="4839037"/>
          </a:xfrm>
          <a:prstGeom prst="rect">
            <a:avLst/>
          </a:prstGeom>
        </p:spPr>
      </p:pic>
    </p:spTree>
    <p:extLst>
      <p:ext uri="{BB962C8B-B14F-4D97-AF65-F5344CB8AC3E}">
        <p14:creationId xmlns="" xmlns:p14="http://schemas.microsoft.com/office/powerpoint/2010/main" val="3585793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F6EBA1-B44E-4586-B92A-45871212BE74}"/>
              </a:ext>
            </a:extLst>
          </p:cNvPr>
          <p:cNvSpPr>
            <a:spLocks noGrp="1"/>
          </p:cNvSpPr>
          <p:nvPr>
            <p:ph type="title"/>
          </p:nvPr>
        </p:nvSpPr>
        <p:spPr>
          <a:xfrm>
            <a:off x="1371600" y="363984"/>
            <a:ext cx="9601200" cy="798991"/>
          </a:xfrm>
        </p:spPr>
        <p:txBody>
          <a:bodyPr/>
          <a:lstStyle/>
          <a:p>
            <a:r>
              <a:rPr lang="en-US" dirty="0"/>
              <a:t>Implementation Plan</a:t>
            </a:r>
            <a:endParaRPr lang="en-IN" dirty="0"/>
          </a:p>
        </p:txBody>
      </p:sp>
      <p:sp>
        <p:nvSpPr>
          <p:cNvPr id="3" name="Content Placeholder 2">
            <a:extLst>
              <a:ext uri="{FF2B5EF4-FFF2-40B4-BE49-F238E27FC236}">
                <a16:creationId xmlns="" xmlns:a16="http://schemas.microsoft.com/office/drawing/2014/main" id="{F67A56B5-F1E1-4562-A71F-4F1E5815312B}"/>
              </a:ext>
            </a:extLst>
          </p:cNvPr>
          <p:cNvSpPr>
            <a:spLocks noGrp="1"/>
          </p:cNvSpPr>
          <p:nvPr>
            <p:ph idx="1"/>
          </p:nvPr>
        </p:nvSpPr>
        <p:spPr>
          <a:xfrm>
            <a:off x="1371600" y="1402672"/>
            <a:ext cx="9601200" cy="5091344"/>
          </a:xfrm>
        </p:spPr>
        <p:txBody>
          <a:bodyPr/>
          <a:lstStyle/>
          <a:p>
            <a:pPr>
              <a:buNone/>
            </a:pPr>
            <a:endParaRPr lang="en-US" dirty="0"/>
          </a:p>
          <a:p>
            <a:pPr>
              <a:buFont typeface="Wingdings" panose="05000000000000000000" pitchFamily="2" charset="2"/>
              <a:buChar char="Ø"/>
            </a:pPr>
            <a:endParaRPr lang="en-US" dirty="0"/>
          </a:p>
          <a:p>
            <a:pPr algn="just">
              <a:buFont typeface="Wingdings" panose="05000000000000000000" pitchFamily="2" charset="2"/>
              <a:buChar char="v"/>
            </a:pPr>
            <a:r>
              <a:rPr lang="en-US" dirty="0"/>
              <a:t>We are taking data of workers from the </a:t>
            </a:r>
            <a:r>
              <a:rPr lang="en-US" dirty="0" smtClean="0"/>
              <a:t>panchayts or </a:t>
            </a:r>
            <a:r>
              <a:rPr lang="en-US" dirty="0"/>
              <a:t>from the workers themselves</a:t>
            </a:r>
            <a:r>
              <a:rPr lang="en-US" dirty="0" smtClean="0"/>
              <a:t>. All </a:t>
            </a:r>
            <a:r>
              <a:rPr lang="en-US" dirty="0"/>
              <a:t>the data will be stored in the Mysql </a:t>
            </a:r>
            <a:r>
              <a:rPr lang="en-US" dirty="0" smtClean="0"/>
              <a:t>database.</a:t>
            </a:r>
          </a:p>
          <a:p>
            <a:pPr algn="just">
              <a:buFont typeface="Wingdings" panose="05000000000000000000" pitchFamily="2" charset="2"/>
              <a:buChar char="v"/>
            </a:pPr>
            <a:r>
              <a:rPr lang="en-US" dirty="0" smtClean="0"/>
              <a:t>We are implementing </a:t>
            </a:r>
            <a:r>
              <a:rPr lang="en-US" dirty="0"/>
              <a:t>the web pages and </a:t>
            </a:r>
            <a:r>
              <a:rPr lang="en-US" dirty="0" smtClean="0"/>
              <a:t>that enable leaders for </a:t>
            </a:r>
            <a:r>
              <a:rPr lang="en-US" dirty="0"/>
              <a:t>the </a:t>
            </a:r>
            <a:r>
              <a:rPr lang="en-US" dirty="0" smtClean="0"/>
              <a:t>login and access it. </a:t>
            </a:r>
          </a:p>
          <a:p>
            <a:pPr algn="just">
              <a:buFont typeface="Wingdings" panose="05000000000000000000" pitchFamily="2" charset="2"/>
              <a:buChar char="v"/>
            </a:pPr>
            <a:r>
              <a:rPr lang="en-US" dirty="0" smtClean="0"/>
              <a:t>After the leader login all the workers under the leader will be displayed.</a:t>
            </a:r>
          </a:p>
          <a:p>
            <a:pPr algn="just">
              <a:buFont typeface="Wingdings" panose="05000000000000000000" pitchFamily="2" charset="2"/>
              <a:buChar char="v"/>
            </a:pPr>
            <a:r>
              <a:rPr lang="en-US" dirty="0" smtClean="0"/>
              <a:t>Then the leader will take the attendance through the finger print device and check whether that finger print is matched or not that is in the database.</a:t>
            </a:r>
          </a:p>
          <a:p>
            <a:pPr algn="just">
              <a:buFont typeface="Wingdings" panose="05000000000000000000" pitchFamily="2" charset="2"/>
              <a:buChar char="v"/>
            </a:pPr>
            <a:r>
              <a:rPr lang="en-US" dirty="0" smtClean="0"/>
              <a:t>If the finger print matched then attendance will be provided for that worker.</a:t>
            </a:r>
          </a:p>
          <a:p>
            <a:pPr algn="just">
              <a:buFont typeface="Wingdings" panose="05000000000000000000" pitchFamily="2" charset="2"/>
              <a:buChar char="v"/>
            </a:pPr>
            <a:r>
              <a:rPr lang="en-US" dirty="0" smtClean="0"/>
              <a:t>Finally leader can see the daily, weekly, and monthly reports of the worker and export that data in the form of excel sheet to higher authorities.</a:t>
            </a:r>
          </a:p>
          <a:p>
            <a:pPr marL="0" indent="0" algn="just">
              <a:buNone/>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IN" dirty="0"/>
          </a:p>
        </p:txBody>
      </p:sp>
    </p:spTree>
    <p:extLst>
      <p:ext uri="{BB962C8B-B14F-4D97-AF65-F5344CB8AC3E}">
        <p14:creationId xmlns="" xmlns:p14="http://schemas.microsoft.com/office/powerpoint/2010/main" val="4042273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862C3-ED14-4C9E-A9B3-EF3E425AD646}"/>
              </a:ext>
            </a:extLst>
          </p:cNvPr>
          <p:cNvSpPr>
            <a:spLocks noGrp="1"/>
          </p:cNvSpPr>
          <p:nvPr>
            <p:ph type="title"/>
          </p:nvPr>
        </p:nvSpPr>
        <p:spPr>
          <a:xfrm>
            <a:off x="1371600" y="251012"/>
            <a:ext cx="9601200" cy="905435"/>
          </a:xfrm>
        </p:spPr>
        <p:txBody>
          <a:bodyPr/>
          <a:lstStyle/>
          <a:p>
            <a:r>
              <a:rPr lang="en-US" dirty="0"/>
              <a:t>Implementation of code</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042805" y="1039813"/>
            <a:ext cx="3176671" cy="48275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88623" y="995083"/>
            <a:ext cx="3560295" cy="48230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8724527" y="914400"/>
            <a:ext cx="3187700" cy="4849906"/>
          </a:xfrm>
          <a:prstGeom prst="rect">
            <a:avLst/>
          </a:prstGeom>
          <a:noFill/>
          <a:ln w="9525">
            <a:noFill/>
            <a:miter lim="800000"/>
            <a:headEnd/>
            <a:tailEnd/>
          </a:ln>
          <a:effectLst/>
        </p:spPr>
      </p:pic>
    </p:spTree>
    <p:extLst>
      <p:ext uri="{BB962C8B-B14F-4D97-AF65-F5344CB8AC3E}">
        <p14:creationId xmlns="" xmlns:p14="http://schemas.microsoft.com/office/powerpoint/2010/main" val="3569698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DD1590-D94D-4E96-968A-E5BAB54D8709}"/>
              </a:ext>
            </a:extLst>
          </p:cNvPr>
          <p:cNvSpPr>
            <a:spLocks noGrp="1"/>
          </p:cNvSpPr>
          <p:nvPr>
            <p:ph type="title"/>
          </p:nvPr>
        </p:nvSpPr>
        <p:spPr/>
        <p:txBody>
          <a:bodyPr/>
          <a:lstStyle/>
          <a:p>
            <a:r>
              <a:rPr lang="en-US" dirty="0"/>
              <a:t>Output</a:t>
            </a:r>
            <a:endParaRPr lang="en-IN" dirty="0"/>
          </a:p>
        </p:txBody>
      </p:sp>
      <p:pic>
        <p:nvPicPr>
          <p:cNvPr id="6" name="image9.jpeg"/>
          <p:cNvPicPr>
            <a:picLocks noGrp="1"/>
          </p:cNvPicPr>
          <p:nvPr>
            <p:ph idx="1"/>
          </p:nvPr>
        </p:nvPicPr>
        <p:blipFill>
          <a:blip r:embed="rId2" cstate="print"/>
          <a:stretch>
            <a:fillRect/>
          </a:stretch>
        </p:blipFill>
        <p:spPr>
          <a:xfrm>
            <a:off x="780490" y="1539409"/>
            <a:ext cx="4095750" cy="1924050"/>
          </a:xfrm>
          <a:prstGeom prst="rect">
            <a:avLst/>
          </a:prstGeom>
        </p:spPr>
      </p:pic>
      <p:pic>
        <p:nvPicPr>
          <p:cNvPr id="7" name="image10.jpeg"/>
          <p:cNvPicPr/>
          <p:nvPr/>
        </p:nvPicPr>
        <p:blipFill>
          <a:blip r:embed="rId3" cstate="print"/>
          <a:stretch>
            <a:fillRect/>
          </a:stretch>
        </p:blipFill>
        <p:spPr>
          <a:xfrm>
            <a:off x="6230471" y="1646869"/>
            <a:ext cx="5638800" cy="4090544"/>
          </a:xfrm>
          <a:prstGeom prst="rect">
            <a:avLst/>
          </a:prstGeom>
        </p:spPr>
      </p:pic>
    </p:spTree>
    <p:extLst>
      <p:ext uri="{BB962C8B-B14F-4D97-AF65-F5344CB8AC3E}">
        <p14:creationId xmlns="" xmlns:p14="http://schemas.microsoft.com/office/powerpoint/2010/main" val="2785378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jpeg"/>
          <p:cNvPicPr>
            <a:picLocks noGrp="1"/>
          </p:cNvPicPr>
          <p:nvPr>
            <p:ph idx="1"/>
          </p:nvPr>
        </p:nvPicPr>
        <p:blipFill>
          <a:blip r:embed="rId2" cstate="print"/>
          <a:stretch>
            <a:fillRect/>
          </a:stretch>
        </p:blipFill>
        <p:spPr>
          <a:xfrm>
            <a:off x="3975847" y="205909"/>
            <a:ext cx="4572000" cy="2779339"/>
          </a:xfrm>
          <a:prstGeom prst="rect">
            <a:avLst/>
          </a:prstGeom>
        </p:spPr>
      </p:pic>
      <p:pic>
        <p:nvPicPr>
          <p:cNvPr id="5" name="image13.jpeg"/>
          <p:cNvPicPr/>
          <p:nvPr/>
        </p:nvPicPr>
        <p:blipFill>
          <a:blip r:embed="rId3" cstate="print"/>
          <a:stretch>
            <a:fillRect/>
          </a:stretch>
        </p:blipFill>
        <p:spPr>
          <a:xfrm>
            <a:off x="1407459" y="3442447"/>
            <a:ext cx="10596282" cy="327211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922D11-61E3-4927-BF49-B9B8891CA554}"/>
              </a:ext>
            </a:extLst>
          </p:cNvPr>
          <p:cNvSpPr>
            <a:spLocks noGrp="1"/>
          </p:cNvSpPr>
          <p:nvPr>
            <p:ph type="title"/>
          </p:nvPr>
        </p:nvSpPr>
        <p:spPr>
          <a:xfrm>
            <a:off x="1371600" y="376518"/>
            <a:ext cx="9601200" cy="797858"/>
          </a:xfrm>
        </p:spPr>
        <p:txBody>
          <a:bodyPr/>
          <a:lstStyle/>
          <a:p>
            <a:r>
              <a:rPr lang="en-IN" dirty="0" smtClean="0"/>
              <a:t>Field Work</a:t>
            </a:r>
            <a:endParaRPr lang="en-IN" dirty="0"/>
          </a:p>
        </p:txBody>
      </p:sp>
      <p:pic>
        <p:nvPicPr>
          <p:cNvPr id="5" name="Content Placeholder 4">
            <a:extLst>
              <a:ext uri="{FF2B5EF4-FFF2-40B4-BE49-F238E27FC236}">
                <a16:creationId xmlns="" xmlns:a16="http://schemas.microsoft.com/office/drawing/2014/main" id="{F85C63B3-4701-429B-A0A4-550C6772626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20318" y="1365071"/>
            <a:ext cx="5106386" cy="4074851"/>
          </a:xfrm>
        </p:spPr>
      </p:pic>
      <p:pic>
        <p:nvPicPr>
          <p:cNvPr id="4" name="image15.jpeg"/>
          <p:cNvPicPr/>
          <p:nvPr/>
        </p:nvPicPr>
        <p:blipFill>
          <a:blip r:embed="rId3" cstate="print"/>
          <a:stretch>
            <a:fillRect/>
          </a:stretch>
        </p:blipFill>
        <p:spPr>
          <a:xfrm>
            <a:off x="7244727" y="1431612"/>
            <a:ext cx="4157134" cy="3869267"/>
          </a:xfrm>
          <a:prstGeom prst="rect">
            <a:avLst/>
          </a:prstGeom>
        </p:spPr>
      </p:pic>
    </p:spTree>
    <p:extLst>
      <p:ext uri="{BB962C8B-B14F-4D97-AF65-F5344CB8AC3E}">
        <p14:creationId xmlns="" xmlns:p14="http://schemas.microsoft.com/office/powerpoint/2010/main" val="2203542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7.jpeg"/>
          <p:cNvPicPr>
            <a:picLocks noGrp="1"/>
          </p:cNvPicPr>
          <p:nvPr>
            <p:ph idx="1"/>
          </p:nvPr>
        </p:nvPicPr>
        <p:blipFill>
          <a:blip r:embed="rId2" cstate="print"/>
          <a:stretch>
            <a:fillRect/>
          </a:stretch>
        </p:blipFill>
        <p:spPr>
          <a:xfrm>
            <a:off x="1314878" y="206747"/>
            <a:ext cx="2973184" cy="6077511"/>
          </a:xfrm>
          <a:prstGeom prst="rect">
            <a:avLst/>
          </a:prstGeom>
        </p:spPr>
      </p:pic>
      <p:pic>
        <p:nvPicPr>
          <p:cNvPr id="5" name="image20.jpeg"/>
          <p:cNvPicPr/>
          <p:nvPr/>
        </p:nvPicPr>
        <p:blipFill>
          <a:blip r:embed="rId3" cstate="print"/>
          <a:stretch>
            <a:fillRect/>
          </a:stretch>
        </p:blipFill>
        <p:spPr>
          <a:xfrm>
            <a:off x="5212398" y="533943"/>
            <a:ext cx="6773413" cy="519450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8.jpeg"/>
          <p:cNvPicPr>
            <a:picLocks noGrp="1"/>
          </p:cNvPicPr>
          <p:nvPr>
            <p:ph idx="1"/>
          </p:nvPr>
        </p:nvPicPr>
        <p:blipFill>
          <a:blip r:embed="rId2" cstate="print"/>
          <a:stretch>
            <a:fillRect/>
          </a:stretch>
        </p:blipFill>
        <p:spPr>
          <a:xfrm>
            <a:off x="1031221" y="374742"/>
            <a:ext cx="4867275" cy="5162550"/>
          </a:xfrm>
          <a:prstGeom prst="rect">
            <a:avLst/>
          </a:prstGeom>
        </p:spPr>
      </p:pic>
      <p:pic>
        <p:nvPicPr>
          <p:cNvPr id="5" name="image19.jpeg"/>
          <p:cNvPicPr/>
          <p:nvPr/>
        </p:nvPicPr>
        <p:blipFill>
          <a:blip r:embed="rId3" cstate="print"/>
          <a:stretch>
            <a:fillRect/>
          </a:stretch>
        </p:blipFill>
        <p:spPr>
          <a:xfrm>
            <a:off x="6955034" y="272147"/>
            <a:ext cx="4646873" cy="527380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2E37F-ABD7-467C-A2E6-E08D84ED1856}"/>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 xmlns:a16="http://schemas.microsoft.com/office/drawing/2014/main" id="{434F118A-297D-40BD-BABC-F632968332F4}"/>
              </a:ext>
            </a:extLst>
          </p:cNvPr>
          <p:cNvSpPr>
            <a:spLocks noGrp="1"/>
          </p:cNvSpPr>
          <p:nvPr>
            <p:ph idx="1"/>
          </p:nvPr>
        </p:nvSpPr>
        <p:spPr>
          <a:xfrm>
            <a:off x="1371600" y="2104008"/>
            <a:ext cx="9601200" cy="3763392"/>
          </a:xfrm>
        </p:spPr>
        <p:txBody>
          <a:bodyPr>
            <a:normAutofit fontScale="92500" lnSpcReduction="20000"/>
          </a:bodyPr>
          <a:lstStyle/>
          <a:p>
            <a:pPr>
              <a:buFont typeface="Arial" panose="020B0604020202020204" pitchFamily="34" charset="0"/>
              <a:buChar char="•"/>
            </a:pPr>
            <a:r>
              <a:rPr lang="en-US" dirty="0"/>
              <a:t>Abstract</a:t>
            </a:r>
          </a:p>
          <a:p>
            <a:pPr>
              <a:buFont typeface="Arial" panose="020B0604020202020204" pitchFamily="34" charset="0"/>
              <a:buChar char="•"/>
            </a:pPr>
            <a:r>
              <a:rPr lang="en-US" dirty="0"/>
              <a:t>Problem statement</a:t>
            </a:r>
          </a:p>
          <a:p>
            <a:pPr>
              <a:buFont typeface="Arial" panose="020B0604020202020204" pitchFamily="34" charset="0"/>
              <a:buChar char="•"/>
            </a:pPr>
            <a:r>
              <a:rPr lang="en-US" dirty="0"/>
              <a:t>Problem scope</a:t>
            </a:r>
          </a:p>
          <a:p>
            <a:pPr>
              <a:buFont typeface="Arial" panose="020B0604020202020204" pitchFamily="34" charset="0"/>
              <a:buChar char="•"/>
            </a:pPr>
            <a:r>
              <a:rPr lang="en-US" dirty="0"/>
              <a:t>Literature survey</a:t>
            </a:r>
          </a:p>
          <a:p>
            <a:pPr>
              <a:buFont typeface="Arial" panose="020B0604020202020204" pitchFamily="34" charset="0"/>
              <a:buChar char="•"/>
            </a:pPr>
            <a:r>
              <a:rPr lang="en-US" dirty="0"/>
              <a:t>Requirement specification</a:t>
            </a:r>
          </a:p>
          <a:p>
            <a:pPr>
              <a:buFont typeface="Arial" panose="020B0604020202020204" pitchFamily="34" charset="0"/>
              <a:buChar char="•"/>
            </a:pPr>
            <a:r>
              <a:rPr lang="en-US" dirty="0"/>
              <a:t>Architecture diagram</a:t>
            </a:r>
          </a:p>
          <a:p>
            <a:pPr>
              <a:buFont typeface="Arial" panose="020B0604020202020204" pitchFamily="34" charset="0"/>
              <a:buChar char="•"/>
            </a:pPr>
            <a:r>
              <a:rPr lang="en-US" dirty="0"/>
              <a:t>Implementation plan </a:t>
            </a:r>
          </a:p>
          <a:p>
            <a:pPr>
              <a:buFont typeface="Arial" panose="020B0604020202020204" pitchFamily="34" charset="0"/>
              <a:buChar char="•"/>
            </a:pPr>
            <a:r>
              <a:rPr lang="en-US" dirty="0"/>
              <a:t>Implementation code</a:t>
            </a:r>
          </a:p>
          <a:p>
            <a:pPr>
              <a:buFont typeface="Arial" panose="020B0604020202020204" pitchFamily="34" charset="0"/>
              <a:buChar char="•"/>
            </a:pPr>
            <a:r>
              <a:rPr lang="en-US" dirty="0"/>
              <a:t>Output</a:t>
            </a:r>
          </a:p>
          <a:p>
            <a:pPr>
              <a:buFont typeface="Arial" panose="020B0604020202020204" pitchFamily="34" charset="0"/>
              <a:buChar char="•"/>
            </a:pPr>
            <a:r>
              <a:rPr lang="en-US" dirty="0"/>
              <a:t>References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 xmlns:p14="http://schemas.microsoft.com/office/powerpoint/2010/main" val="3071156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BB8B1F-F768-4110-8232-97828213CA9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 xmlns:a16="http://schemas.microsoft.com/office/drawing/2014/main" id="{FEE5E9E3-80AF-4252-B35B-7EDA3F320468}"/>
              </a:ext>
            </a:extLst>
          </p:cNvPr>
          <p:cNvSpPr>
            <a:spLocks noGrp="1"/>
          </p:cNvSpPr>
          <p:nvPr>
            <p:ph idx="1"/>
          </p:nvPr>
        </p:nvSpPr>
        <p:spPr>
          <a:xfrm>
            <a:off x="1362635" y="1534617"/>
            <a:ext cx="9601200" cy="4882719"/>
          </a:xfrm>
        </p:spPr>
        <p:txBody>
          <a:bodyPr/>
          <a:lstStyle/>
          <a:p>
            <a:pPr lvl="0" algn="just"/>
            <a:r>
              <a:rPr lang="en-US" sz="1600" dirty="0" smtClean="0">
                <a:latin typeface="Times New Roman" pitchFamily="18" charset="0"/>
                <a:cs typeface="Times New Roman" pitchFamily="18" charset="0"/>
              </a:rPr>
              <a:t>G. Chandra Ph. D. Research Scholar, Dept. of Dr.  Ambedkar Centre for Economic Studies, University of Madras “A Study on Mahatma Gandhi National Rural Employment Guarantee Act Opportunity and the Corruption (MGNREGA” </a:t>
            </a:r>
            <a:r>
              <a:rPr lang="en-US" sz="1600" i="1" dirty="0" smtClean="0">
                <a:latin typeface="Times New Roman" pitchFamily="18" charset="0"/>
                <a:cs typeface="Times New Roman" pitchFamily="18" charset="0"/>
              </a:rPr>
              <a:t>International Journal of Management Research and Social Science (IJMRSS) </a:t>
            </a:r>
            <a:r>
              <a:rPr lang="en-US" sz="1600" dirty="0" smtClean="0">
                <a:latin typeface="Times New Roman" pitchFamily="18" charset="0"/>
                <a:cs typeface="Times New Roman" pitchFamily="18" charset="0"/>
              </a:rPr>
              <a:t>ISSN 2394-6407 Volume 2, Issue 1, January - March 2015</a:t>
            </a:r>
          </a:p>
          <a:p>
            <a:pPr algn="just"/>
            <a:r>
              <a:rPr lang="en-US" sz="1600" dirty="0" smtClean="0">
                <a:latin typeface="Times New Roman" pitchFamily="18" charset="0"/>
                <a:cs typeface="Times New Roman" pitchFamily="18" charset="0"/>
              </a:rPr>
              <a:t>Rameez Hassan Department of Economics, AMU ,Aligarh Owais Hassan Magray Aligarh Muslim University, AMU, Aligarh “Impact on MGNREG on Tribal live hood in Jammu and Kashmir, India” </a:t>
            </a:r>
            <a:r>
              <a:rPr lang="en-US" sz="1600" i="1" dirty="0" smtClean="0">
                <a:latin typeface="Times New Roman" pitchFamily="18" charset="0"/>
                <a:cs typeface="Times New Roman" pitchFamily="18" charset="0"/>
              </a:rPr>
              <a:t>International Journal of Research and Analytics Reviews(IJRAR)</a:t>
            </a:r>
            <a:r>
              <a:rPr lang="en-US" sz="1600" dirty="0" smtClean="0">
                <a:latin typeface="Times New Roman" pitchFamily="18" charset="0"/>
                <a:cs typeface="Times New Roman" pitchFamily="18" charset="0"/>
              </a:rPr>
              <a:t>2019 IJRAR June 2019,Volume 6,Issue2</a:t>
            </a:r>
          </a:p>
          <a:p>
            <a:pPr lvl="0" algn="just"/>
            <a:r>
              <a:rPr lang="en-US" sz="1600" dirty="0" smtClean="0">
                <a:latin typeface="Times New Roman" pitchFamily="18" charset="0"/>
                <a:cs typeface="Times New Roman" pitchFamily="18" charset="0"/>
              </a:rPr>
              <a:t>Saha S (2014) Women Work Issues in Rural Development “A Case of MGNREGA Implementation in west bengal, India”. </a:t>
            </a:r>
            <a:r>
              <a:rPr lang="en-US" sz="1600" i="1" dirty="0" smtClean="0">
                <a:latin typeface="Times New Roman" pitchFamily="18" charset="0"/>
                <a:cs typeface="Times New Roman" pitchFamily="18" charset="0"/>
              </a:rPr>
              <a:t>Global Journal of human-Social Science 14:49-52.</a:t>
            </a:r>
            <a:endParaRPr lang="en-US" sz="1600" dirty="0" smtClean="0">
              <a:latin typeface="Times New Roman" pitchFamily="18" charset="0"/>
              <a:cs typeface="Times New Roman" pitchFamily="18" charset="0"/>
            </a:endParaRPr>
          </a:p>
          <a:p>
            <a:pPr lvl="0" algn="just"/>
            <a:r>
              <a:rPr lang="en-US" sz="1600" dirty="0" smtClean="0">
                <a:latin typeface="Times New Roman" pitchFamily="18" charset="0"/>
                <a:cs typeface="Times New Roman" pitchFamily="18" charset="0"/>
              </a:rPr>
              <a:t>Rahul Baahugunaa, Aakhilesh Chaandra Pandey, Vishal Soodan A Study On Economic Impact Of MGNREGA On Beneficiaries In Rurdrapryag “International </a:t>
            </a:r>
            <a:r>
              <a:rPr lang="en-US" sz="1600" i="1" dirty="0" smtClean="0">
                <a:latin typeface="Times New Roman" pitchFamily="18" charset="0"/>
                <a:cs typeface="Times New Roman" pitchFamily="18" charset="0"/>
              </a:rPr>
              <a:t>journal Of Management and Applied Science</a:t>
            </a:r>
            <a:r>
              <a:rPr lang="en-US" sz="1600" dirty="0" smtClean="0">
                <a:latin typeface="Times New Roman" pitchFamily="18" charset="0"/>
                <a:cs typeface="Times New Roman" pitchFamily="18" charset="0"/>
              </a:rPr>
              <a:t>”, ISSN:2394-7926</a:t>
            </a:r>
            <a:r>
              <a:rPr lang="en-US" sz="1600" dirty="0" smtClean="0"/>
              <a:t> </a:t>
            </a:r>
          </a:p>
          <a:p>
            <a:pPr lvl="0" algn="just"/>
            <a:r>
              <a:rPr lang="en-US" sz="1600" dirty="0" smtClean="0">
                <a:latin typeface="Times New Roman" pitchFamily="18" charset="0"/>
                <a:cs typeface="Times New Roman" pitchFamily="18" charset="0"/>
              </a:rPr>
              <a:t>Basharat Bashir Bhat, Dr. P. Mariyappan “Impact on MGNREGA on Rural employment” International Journal of Humanities and Social Science Research ISSN: 2455-2070 volume 2; Issue 3; March 2016.</a:t>
            </a:r>
          </a:p>
          <a:p>
            <a:pPr algn="just"/>
            <a:r>
              <a:rPr lang="en-US" sz="1600" dirty="0" smtClean="0">
                <a:latin typeface="Times New Roman" pitchFamily="18" charset="0"/>
                <a:cs typeface="Times New Roman" pitchFamily="18" charset="0"/>
              </a:rPr>
              <a:t>Rhonda Breitkreuz, Carley-jane Stanton, Nurmaiya Brady “The Mahatma Gandhi National Rural Employment Guarantee Scheme: A Policy Solutions to Rural Poverty in India” </a:t>
            </a:r>
            <a:r>
              <a:rPr lang="en-US" sz="1600" i="1" dirty="0" smtClean="0">
                <a:latin typeface="Times New Roman" pitchFamily="18" charset="0"/>
                <a:cs typeface="Times New Roman" pitchFamily="18" charset="0"/>
              </a:rPr>
              <a:t>Development policy Review</a:t>
            </a:r>
            <a:r>
              <a:rPr lang="en-US" sz="1600" dirty="0" smtClean="0">
                <a:latin typeface="Times New Roman" pitchFamily="18" charset="0"/>
                <a:cs typeface="Times New Roman" pitchFamily="18" charset="0"/>
              </a:rPr>
              <a:t>, 2017, 35(3):397-417</a:t>
            </a:r>
          </a:p>
          <a:p>
            <a:pPr lvl="0"/>
            <a:endParaRPr lang="en-US" sz="1600" dirty="0" smtClean="0"/>
          </a:p>
          <a:p>
            <a:pPr lvl="0"/>
            <a:endParaRPr lang="en-US" sz="1600" dirty="0" smtClean="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114775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Image result for thank you">
            <a:extLst>
              <a:ext uri="{FF2B5EF4-FFF2-40B4-BE49-F238E27FC236}">
                <a16:creationId xmlns="" xmlns:a16="http://schemas.microsoft.com/office/drawing/2014/main" id="{C2974F11-91E2-4BBC-9F9C-0F4796481B7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9529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BE7DD1-5436-4F63-A69A-1876B51505B9}"/>
              </a:ext>
            </a:extLst>
          </p:cNvPr>
          <p:cNvSpPr>
            <a:spLocks noGrp="1"/>
          </p:cNvSpPr>
          <p:nvPr>
            <p:ph type="title"/>
          </p:nvPr>
        </p:nvSpPr>
        <p:spPr>
          <a:xfrm>
            <a:off x="4572000" y="228600"/>
            <a:ext cx="3333750" cy="1009650"/>
          </a:xfrm>
        </p:spPr>
        <p:txBody>
          <a:bodyPr/>
          <a:lstStyle/>
          <a:p>
            <a:r>
              <a:rPr lang="en-IN" dirty="0"/>
              <a:t>ABSTRACT</a:t>
            </a:r>
          </a:p>
        </p:txBody>
      </p:sp>
      <p:sp>
        <p:nvSpPr>
          <p:cNvPr id="3" name="Content Placeholder 2">
            <a:extLst>
              <a:ext uri="{FF2B5EF4-FFF2-40B4-BE49-F238E27FC236}">
                <a16:creationId xmlns="" xmlns:a16="http://schemas.microsoft.com/office/drawing/2014/main" id="{6F6C5D83-EBA8-4650-BC06-D5084B4FFEAC}"/>
              </a:ext>
            </a:extLst>
          </p:cNvPr>
          <p:cNvSpPr>
            <a:spLocks noGrp="1"/>
          </p:cNvSpPr>
          <p:nvPr>
            <p:ph idx="1"/>
          </p:nvPr>
        </p:nvSpPr>
        <p:spPr>
          <a:xfrm>
            <a:off x="1371600" y="1562100"/>
            <a:ext cx="9601200" cy="4933950"/>
          </a:xfrm>
        </p:spPr>
        <p:txBody>
          <a:bodyPr>
            <a:normAutofit/>
          </a:bodyPr>
          <a:lstStyle/>
          <a:p>
            <a:pPr algn="just"/>
            <a:r>
              <a:rPr lang="en-US" dirty="0" smtClean="0"/>
              <a:t>The main purpose of this project is to reduce the one of the problems faced by the workers who works under MGNREGA in villages. The problem is that every day a group of 30-40members goes to some work, which is based on MGNREGA (Mahatma Gandhi National Rural Employee Guarantee Act). This work is assigned by their leader, who takes attendance on every working day. On this process if anyone is absent on working day, he/she will take their sign on next following day. By this, for those days who are absent to work also get money and the people who worked on that day will lose their money. To store the details of the workers we are using MYSQL data servers and HTML, CSS, PHP codes for creating the web pages. Node MC Module is used to aces the Fingerprint of the worker. After getting the finger it checks for validation and displaying the login details of the worker. By using the Biometric we can reduce the corruption in the MGNREGA Act. Doing this way every worker in this Act will be benefited and satisfied with their money.</a:t>
            </a:r>
          </a:p>
          <a:p>
            <a:pPr>
              <a:buNone/>
            </a:pPr>
            <a:r>
              <a:rPr lang="en-US" dirty="0" smtClean="0"/>
              <a:t/>
            </a:r>
            <a:br>
              <a:rPr lang="en-US" dirty="0" smtClean="0"/>
            </a:br>
            <a:endParaRPr lang="en-IN" dirty="0"/>
          </a:p>
        </p:txBody>
      </p:sp>
    </p:spTree>
    <p:extLst>
      <p:ext uri="{BB962C8B-B14F-4D97-AF65-F5344CB8AC3E}">
        <p14:creationId xmlns="" xmlns:p14="http://schemas.microsoft.com/office/powerpoint/2010/main" val="4083429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0EDBC4-C46B-46C7-8737-5A3FD83EC7F1}"/>
              </a:ext>
            </a:extLst>
          </p:cNvPr>
          <p:cNvSpPr>
            <a:spLocks noGrp="1"/>
          </p:cNvSpPr>
          <p:nvPr>
            <p:ph idx="1"/>
          </p:nvPr>
        </p:nvSpPr>
        <p:spPr>
          <a:xfrm>
            <a:off x="1371600" y="541538"/>
            <a:ext cx="9601200" cy="5486400"/>
          </a:xfrm>
        </p:spPr>
        <p:txBody>
          <a:bodyPr>
            <a:normAutofit/>
          </a:bodyPr>
          <a:lstStyle/>
          <a:p>
            <a:pPr algn="just"/>
            <a:endParaRPr lang="en-US" b="1" dirty="0"/>
          </a:p>
          <a:p>
            <a:pPr algn="just"/>
            <a:r>
              <a:rPr lang="en-US" b="1" dirty="0"/>
              <a:t>National Rural Employment Guarantee Act 2005</a:t>
            </a:r>
            <a:r>
              <a:rPr lang="en-US" dirty="0"/>
              <a:t> (or, NREGA </a:t>
            </a:r>
            <a:r>
              <a:rPr lang="en-US" dirty="0">
                <a:hlinkClick r:id="rId2"/>
              </a:rPr>
              <a:t>No 42</a:t>
            </a:r>
            <a:r>
              <a:rPr lang="en-US" dirty="0"/>
              <a:t>, later renamed as the "Mahatma Gandhi National Rural Employment Guarantee Act“).</a:t>
            </a:r>
          </a:p>
          <a:p>
            <a:pPr algn="just"/>
            <a:endParaRPr lang="en-US" dirty="0"/>
          </a:p>
          <a:p>
            <a:pPr algn="just"/>
            <a:r>
              <a:rPr lang="en-US" dirty="0"/>
              <a:t> MGNREGA), is an </a:t>
            </a:r>
            <a:r>
              <a:rPr lang="en-US" dirty="0">
                <a:hlinkClick r:id="rId3" tooltip="Indian labour law"/>
              </a:rPr>
              <a:t>Indian </a:t>
            </a:r>
            <a:r>
              <a:rPr lang="en-US" dirty="0" err="1">
                <a:hlinkClick r:id="rId3" tooltip="Indian labour law"/>
              </a:rPr>
              <a:t>labour</a:t>
            </a:r>
            <a:r>
              <a:rPr lang="en-US" dirty="0">
                <a:hlinkClick r:id="rId3" tooltip="Indian labour law"/>
              </a:rPr>
              <a:t> law</a:t>
            </a:r>
            <a:r>
              <a:rPr lang="en-US" dirty="0"/>
              <a:t> and </a:t>
            </a:r>
            <a:r>
              <a:rPr lang="en-US" dirty="0">
                <a:hlinkClick r:id="rId4" tooltip="Social security"/>
              </a:rPr>
              <a:t>social security</a:t>
            </a:r>
            <a:r>
              <a:rPr lang="en-US" dirty="0"/>
              <a:t> measure that aims to guarantee the '</a:t>
            </a:r>
            <a:r>
              <a:rPr lang="en-US" dirty="0">
                <a:hlinkClick r:id="rId5" tooltip="Right to work"/>
              </a:rPr>
              <a:t>right to work</a:t>
            </a:r>
            <a:r>
              <a:rPr lang="en-US" dirty="0"/>
              <a:t>’.</a:t>
            </a:r>
          </a:p>
          <a:p>
            <a:pPr algn="just"/>
            <a:endParaRPr lang="en-US" dirty="0"/>
          </a:p>
          <a:p>
            <a:pPr algn="just"/>
            <a:r>
              <a:rPr lang="en-US" dirty="0"/>
              <a:t>The act was first proposed in 1991 by </a:t>
            </a:r>
            <a:r>
              <a:rPr lang="en-US" dirty="0">
                <a:solidFill>
                  <a:schemeClr val="tx1"/>
                </a:solidFill>
                <a:hlinkClick r:id="rId6" tooltip="P.V. Narasimha Rao">
                  <a:extLst>
                    <a:ext uri="{A12FA001-AC4F-418D-AE19-62706E023703}">
                      <ahyp:hlinkClr xmlns="" xmlns:ahyp="http://schemas.microsoft.com/office/drawing/2018/hyperlinkcolor" val="tx"/>
                    </a:ext>
                  </a:extLst>
                </a:hlinkClick>
              </a:rPr>
              <a:t>P.V. Narasimha Rao</a:t>
            </a:r>
            <a:r>
              <a:rPr lang="en-US" dirty="0">
                <a:solidFill>
                  <a:schemeClr val="tx1"/>
                </a:solidFill>
              </a:rPr>
              <a:t>.</a:t>
            </a:r>
          </a:p>
          <a:p>
            <a:pPr algn="just"/>
            <a:endParaRPr lang="en-US" baseline="30000" dirty="0">
              <a:solidFill>
                <a:schemeClr val="tx1"/>
              </a:solidFill>
            </a:endParaRPr>
          </a:p>
          <a:p>
            <a:pPr algn="just"/>
            <a:r>
              <a:rPr lang="en-US" dirty="0"/>
              <a:t>It was finally accepted in the parliament and commenced implementation in 625 districts of India. </a:t>
            </a:r>
          </a:p>
          <a:p>
            <a:pPr algn="just"/>
            <a:r>
              <a:rPr lang="en-US" dirty="0"/>
              <a:t>Another aim of MGNREGA is to create durable assets (such as roads, canals, ponds and wells).</a:t>
            </a:r>
          </a:p>
          <a:p>
            <a:pPr algn="just"/>
            <a:endParaRPr lang="en-IN" dirty="0"/>
          </a:p>
          <a:p>
            <a:endParaRPr lang="en-US" dirty="0"/>
          </a:p>
          <a:p>
            <a:endParaRPr lang="en-US" dirty="0"/>
          </a:p>
          <a:p>
            <a:endParaRPr lang="en-US" dirty="0"/>
          </a:p>
          <a:p>
            <a:endParaRPr lang="en-IN" dirty="0"/>
          </a:p>
          <a:p>
            <a:endParaRPr lang="en-IN" dirty="0"/>
          </a:p>
        </p:txBody>
      </p:sp>
    </p:spTree>
    <p:extLst>
      <p:ext uri="{BB962C8B-B14F-4D97-AF65-F5344CB8AC3E}">
        <p14:creationId xmlns="" xmlns:p14="http://schemas.microsoft.com/office/powerpoint/2010/main" val="1035269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9EC69D0-9538-444F-9320-F3B3A4AB9C5B}"/>
              </a:ext>
            </a:extLst>
          </p:cNvPr>
          <p:cNvSpPr>
            <a:spLocks noGrp="1"/>
          </p:cNvSpPr>
          <p:nvPr>
            <p:ph idx="1"/>
          </p:nvPr>
        </p:nvSpPr>
        <p:spPr>
          <a:xfrm>
            <a:off x="1685925" y="1998733"/>
            <a:ext cx="9601200" cy="3497192"/>
          </a:xfrm>
        </p:spPr>
        <p:txBody>
          <a:bodyPr>
            <a:normAutofit/>
          </a:bodyPr>
          <a:lstStyle/>
          <a:p>
            <a:pPr marL="0" indent="0">
              <a:buNone/>
            </a:pPr>
            <a:endParaRPr lang="en-IN" dirty="0"/>
          </a:p>
          <a:p>
            <a:pPr algn="just">
              <a:buFont typeface="Wingdings" panose="05000000000000000000" pitchFamily="2" charset="2"/>
              <a:buChar char="Ø"/>
            </a:pPr>
            <a:r>
              <a:rPr lang="en-IN" dirty="0"/>
              <a:t> Village peoples are doing work in </a:t>
            </a:r>
            <a:r>
              <a:rPr lang="en-IN" dirty="0" smtClean="0"/>
              <a:t>MGNREGA(Mahatma Gandhi National Rural Employee Guarantee Act) </a:t>
            </a:r>
            <a:r>
              <a:rPr lang="en-IN" dirty="0"/>
              <a:t>and getting wages according to their work</a:t>
            </a:r>
            <a:r>
              <a:rPr lang="en-IN" dirty="0" smtClean="0"/>
              <a:t>.</a:t>
            </a:r>
          </a:p>
          <a:p>
            <a:pPr algn="just">
              <a:buFont typeface="Wingdings" panose="05000000000000000000" pitchFamily="2" charset="2"/>
              <a:buChar char="Ø"/>
            </a:pPr>
            <a:r>
              <a:rPr lang="en-IN" dirty="0" smtClean="0"/>
              <a:t> </a:t>
            </a:r>
            <a:r>
              <a:rPr lang="en-IN" dirty="0"/>
              <a:t>In this for every </a:t>
            </a:r>
            <a:r>
              <a:rPr lang="en-IN" dirty="0" smtClean="0"/>
              <a:t>30-40 </a:t>
            </a:r>
            <a:r>
              <a:rPr lang="en-IN" dirty="0"/>
              <a:t>members a leader will be allotted by the government. </a:t>
            </a:r>
            <a:endParaRPr lang="en-IN" dirty="0" smtClean="0"/>
          </a:p>
          <a:p>
            <a:pPr algn="just">
              <a:buFont typeface="Wingdings" panose="05000000000000000000" pitchFamily="2" charset="2"/>
              <a:buChar char="Ø"/>
            </a:pPr>
            <a:r>
              <a:rPr lang="en-IN" dirty="0" smtClean="0"/>
              <a:t>These </a:t>
            </a:r>
            <a:r>
              <a:rPr lang="en-IN" dirty="0"/>
              <a:t>leaders will take the attendance daily and guide the people to do work. </a:t>
            </a:r>
            <a:endParaRPr lang="en-IN" dirty="0" smtClean="0"/>
          </a:p>
          <a:p>
            <a:pPr algn="just">
              <a:buFont typeface="Wingdings" panose="05000000000000000000" pitchFamily="2" charset="2"/>
              <a:buChar char="Ø"/>
            </a:pPr>
            <a:r>
              <a:rPr lang="en-IN" dirty="0" smtClean="0"/>
              <a:t>Some </a:t>
            </a:r>
            <a:r>
              <a:rPr lang="en-IN" dirty="0"/>
              <a:t>peoples are misusing their job and giving attendance even though they did not came to do work</a:t>
            </a:r>
            <a:r>
              <a:rPr lang="en-IN" dirty="0" smtClean="0"/>
              <a:t>.</a:t>
            </a:r>
          </a:p>
          <a:p>
            <a:pPr algn="just">
              <a:buFont typeface="Wingdings" panose="05000000000000000000" pitchFamily="2" charset="2"/>
              <a:buChar char="Ø"/>
            </a:pPr>
            <a:r>
              <a:rPr lang="en-IN" dirty="0" smtClean="0"/>
              <a:t>So the worker who work on those days will loose their money for their work.</a:t>
            </a:r>
            <a:endParaRPr lang="en-IN" dirty="0"/>
          </a:p>
          <a:p>
            <a:pPr marL="0" indent="0" algn="just">
              <a:buNone/>
            </a:pPr>
            <a:endParaRPr lang="en-IN" dirty="0"/>
          </a:p>
          <a:p>
            <a:pPr algn="just"/>
            <a:endParaRPr lang="en-IN" dirty="0"/>
          </a:p>
          <a:p>
            <a:pPr algn="just"/>
            <a:endParaRPr lang="en-IN" dirty="0"/>
          </a:p>
          <a:p>
            <a:pPr algn="just"/>
            <a:endParaRPr lang="en-IN" dirty="0"/>
          </a:p>
          <a:p>
            <a:endParaRPr lang="en-IN" dirty="0"/>
          </a:p>
          <a:p>
            <a:endParaRPr lang="en-IN" dirty="0"/>
          </a:p>
          <a:p>
            <a:endParaRPr lang="en-IN" dirty="0"/>
          </a:p>
        </p:txBody>
      </p:sp>
      <p:sp>
        <p:nvSpPr>
          <p:cNvPr id="7" name="Title 6">
            <a:extLst>
              <a:ext uri="{FF2B5EF4-FFF2-40B4-BE49-F238E27FC236}">
                <a16:creationId xmlns="" xmlns:a16="http://schemas.microsoft.com/office/drawing/2014/main" id="{67901F85-C2F8-474E-BB6F-403FCC415389}"/>
              </a:ext>
            </a:extLst>
          </p:cNvPr>
          <p:cNvSpPr>
            <a:spLocks noGrp="1"/>
          </p:cNvSpPr>
          <p:nvPr>
            <p:ph type="title"/>
          </p:nvPr>
        </p:nvSpPr>
        <p:spPr/>
        <p:txBody>
          <a:bodyPr/>
          <a:lstStyle/>
          <a:p>
            <a:r>
              <a:rPr lang="en-IN" dirty="0"/>
              <a:t>Problem Statement:-</a:t>
            </a:r>
            <a:br>
              <a:rPr lang="en-IN" dirty="0"/>
            </a:br>
            <a:endParaRPr lang="en-IN" dirty="0"/>
          </a:p>
        </p:txBody>
      </p:sp>
    </p:spTree>
    <p:extLst>
      <p:ext uri="{BB962C8B-B14F-4D97-AF65-F5344CB8AC3E}">
        <p14:creationId xmlns="" xmlns:p14="http://schemas.microsoft.com/office/powerpoint/2010/main" val="379456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C1FA98-4EC2-4796-B7C1-F01A2D0226B7}"/>
              </a:ext>
            </a:extLst>
          </p:cNvPr>
          <p:cNvSpPr>
            <a:spLocks noGrp="1"/>
          </p:cNvSpPr>
          <p:nvPr>
            <p:ph type="title"/>
          </p:nvPr>
        </p:nvSpPr>
        <p:spPr/>
        <p:txBody>
          <a:bodyPr/>
          <a:lstStyle/>
          <a:p>
            <a:r>
              <a:rPr lang="en-US" dirty="0"/>
              <a:t>Our solution</a:t>
            </a:r>
            <a:endParaRPr lang="en-IN" dirty="0"/>
          </a:p>
        </p:txBody>
      </p:sp>
      <p:sp>
        <p:nvSpPr>
          <p:cNvPr id="3" name="Content Placeholder 2">
            <a:extLst>
              <a:ext uri="{FF2B5EF4-FFF2-40B4-BE49-F238E27FC236}">
                <a16:creationId xmlns="" xmlns:a16="http://schemas.microsoft.com/office/drawing/2014/main" id="{CE9B4405-781D-4D09-A108-F01A6FE65912}"/>
              </a:ext>
            </a:extLst>
          </p:cNvPr>
          <p:cNvSpPr>
            <a:spLocks noGrp="1"/>
          </p:cNvSpPr>
          <p:nvPr>
            <p:ph idx="1"/>
          </p:nvPr>
        </p:nvSpPr>
        <p:spPr/>
        <p:txBody>
          <a:bodyPr/>
          <a:lstStyle/>
          <a:p>
            <a:pPr algn="just">
              <a:buFont typeface="Wingdings" panose="05000000000000000000" pitchFamily="2" charset="2"/>
              <a:buChar char="Ø"/>
            </a:pPr>
            <a:r>
              <a:rPr lang="en-IN" dirty="0"/>
              <a:t>Here  we decided to implement finger print process to take attendance of the workers. This device will work only in the period of working time.</a:t>
            </a:r>
          </a:p>
          <a:p>
            <a:pPr marL="0" indent="0" algn="just">
              <a:buNone/>
            </a:pPr>
            <a:endParaRPr lang="en-IN" dirty="0"/>
          </a:p>
          <a:p>
            <a:pPr algn="just">
              <a:buFont typeface="Wingdings" panose="05000000000000000000" pitchFamily="2" charset="2"/>
              <a:buChar char="Ø"/>
            </a:pPr>
            <a:r>
              <a:rPr lang="en-IN" dirty="0" smtClean="0"/>
              <a:t>Leader </a:t>
            </a:r>
            <a:r>
              <a:rPr lang="en-IN" dirty="0"/>
              <a:t>will </a:t>
            </a:r>
            <a:r>
              <a:rPr lang="en-IN" dirty="0" smtClean="0"/>
              <a:t>take attendance daily with fingerprint device and store that information in database.</a:t>
            </a:r>
          </a:p>
          <a:p>
            <a:pPr algn="just">
              <a:buFont typeface="Wingdings" panose="05000000000000000000" pitchFamily="2" charset="2"/>
              <a:buChar char="Ø"/>
            </a:pPr>
            <a:r>
              <a:rPr lang="en-IN" dirty="0" smtClean="0"/>
              <a:t>Whenever leader want to check that details he/she will able to see that list of workers who are attended on particular days.</a:t>
            </a:r>
          </a:p>
          <a:p>
            <a:pPr algn="just">
              <a:buFont typeface="Wingdings" panose="05000000000000000000" pitchFamily="2" charset="2"/>
              <a:buChar char="Ø"/>
            </a:pPr>
            <a:r>
              <a:rPr lang="en-IN" dirty="0" smtClean="0"/>
              <a:t>Leader also import the daily, weekly, monthly reports of the worker in the form of Excel sheets.</a:t>
            </a:r>
            <a:endParaRPr lang="en-IN" dirty="0"/>
          </a:p>
          <a:p>
            <a:pPr marL="36900" indent="0" algn="just">
              <a:buNone/>
            </a:pPr>
            <a:endParaRPr lang="en-IN" dirty="0"/>
          </a:p>
          <a:p>
            <a:endParaRPr lang="en-IN" dirty="0"/>
          </a:p>
        </p:txBody>
      </p:sp>
    </p:spTree>
    <p:extLst>
      <p:ext uri="{BB962C8B-B14F-4D97-AF65-F5344CB8AC3E}">
        <p14:creationId xmlns="" xmlns:p14="http://schemas.microsoft.com/office/powerpoint/2010/main" val="2237532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22E45-02B2-45BA-B877-CFBEE85B04B2}"/>
              </a:ext>
            </a:extLst>
          </p:cNvPr>
          <p:cNvSpPr>
            <a:spLocks noGrp="1"/>
          </p:cNvSpPr>
          <p:nvPr>
            <p:ph type="title"/>
          </p:nvPr>
        </p:nvSpPr>
        <p:spPr/>
        <p:txBody>
          <a:bodyPr/>
          <a:lstStyle/>
          <a:p>
            <a:r>
              <a:rPr lang="en-US" dirty="0"/>
              <a:t>Project scope</a:t>
            </a:r>
            <a:endParaRPr lang="en-IN" dirty="0"/>
          </a:p>
        </p:txBody>
      </p:sp>
      <p:sp>
        <p:nvSpPr>
          <p:cNvPr id="3" name="Content Placeholder 2">
            <a:extLst>
              <a:ext uri="{FF2B5EF4-FFF2-40B4-BE49-F238E27FC236}">
                <a16:creationId xmlns="" xmlns:a16="http://schemas.microsoft.com/office/drawing/2014/main" id="{9122A184-D15E-4F00-A415-560B4EA4BAE8}"/>
              </a:ext>
            </a:extLst>
          </p:cNvPr>
          <p:cNvSpPr>
            <a:spLocks noGrp="1"/>
          </p:cNvSpPr>
          <p:nvPr>
            <p:ph idx="1"/>
          </p:nvPr>
        </p:nvSpPr>
        <p:spPr/>
        <p:txBody>
          <a:bodyPr/>
          <a:lstStyle/>
          <a:p>
            <a:r>
              <a:rPr lang="en-US" dirty="0"/>
              <a:t>The main  is to reduce bribery and to help worker to get their money for their work.</a:t>
            </a:r>
          </a:p>
          <a:p>
            <a:r>
              <a:rPr lang="en-US" dirty="0"/>
              <a:t>To reduce the workers laziness.</a:t>
            </a:r>
          </a:p>
          <a:p>
            <a:r>
              <a:rPr lang="en-US" dirty="0"/>
              <a:t>To distribute money equally for all workers who worked .</a:t>
            </a:r>
          </a:p>
          <a:p>
            <a:r>
              <a:rPr lang="en-US" dirty="0"/>
              <a:t>To reduce corruption.</a:t>
            </a:r>
          </a:p>
          <a:p>
            <a:r>
              <a:rPr lang="en-US" dirty="0"/>
              <a:t>To reduce misunderstanding between workers.</a:t>
            </a:r>
            <a:endParaRPr lang="en-IN" dirty="0"/>
          </a:p>
        </p:txBody>
      </p:sp>
    </p:spTree>
    <p:extLst>
      <p:ext uri="{BB962C8B-B14F-4D97-AF65-F5344CB8AC3E}">
        <p14:creationId xmlns="" xmlns:p14="http://schemas.microsoft.com/office/powerpoint/2010/main" val="2209849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BDA247-6C03-44F2-B0C1-E6BA0255CA15}"/>
              </a:ext>
            </a:extLst>
          </p:cNvPr>
          <p:cNvSpPr>
            <a:spLocks noGrp="1"/>
          </p:cNvSpPr>
          <p:nvPr>
            <p:ph type="title"/>
          </p:nvPr>
        </p:nvSpPr>
        <p:spPr>
          <a:xfrm>
            <a:off x="1371600" y="685800"/>
            <a:ext cx="9601200" cy="561714"/>
          </a:xfrm>
        </p:spPr>
        <p:txBody>
          <a:bodyPr>
            <a:normAutofit fontScale="90000"/>
          </a:bodyPr>
          <a:lstStyle/>
          <a:p>
            <a:r>
              <a:rPr lang="en-US" dirty="0"/>
              <a:t>Literature Survey</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IN" dirty="0"/>
          </a:p>
        </p:txBody>
      </p:sp>
      <p:sp>
        <p:nvSpPr>
          <p:cNvPr id="3" name="Content Placeholder 2">
            <a:extLst>
              <a:ext uri="{FF2B5EF4-FFF2-40B4-BE49-F238E27FC236}">
                <a16:creationId xmlns="" xmlns:a16="http://schemas.microsoft.com/office/drawing/2014/main" id="{86A3A0FA-6B6A-4F2F-9DF2-4BDE8620D781}"/>
              </a:ext>
            </a:extLst>
          </p:cNvPr>
          <p:cNvSpPr>
            <a:spLocks noGrp="1"/>
          </p:cNvSpPr>
          <p:nvPr>
            <p:ph idx="1"/>
          </p:nvPr>
        </p:nvSpPr>
        <p:spPr>
          <a:xfrm>
            <a:off x="1371600" y="1526959"/>
            <a:ext cx="9556376" cy="4793159"/>
          </a:xfrm>
        </p:spPr>
        <p:txBody>
          <a:bodyPr>
            <a:noAutofit/>
          </a:bodyPr>
          <a:lstStyle/>
          <a:p>
            <a:pPr>
              <a:buNone/>
            </a:pPr>
            <a:r>
              <a:rPr lang="en-US" sz="1600" dirty="0" smtClean="0">
                <a:latin typeface="Times New Roman" pitchFamily="18" charset="0"/>
                <a:cs typeface="Times New Roman" pitchFamily="18" charset="0"/>
              </a:rPr>
              <a:t>Paper 1</a:t>
            </a:r>
          </a:p>
          <a:p>
            <a:r>
              <a:rPr lang="en-US" sz="1600" b="1" dirty="0" smtClean="0">
                <a:latin typeface="Times New Roman" pitchFamily="18" charset="0"/>
                <a:cs typeface="Times New Roman" pitchFamily="18" charset="0"/>
              </a:rPr>
              <a:t>G. Chandra </a:t>
            </a:r>
            <a:r>
              <a:rPr lang="en-US" sz="1600" dirty="0" smtClean="0">
                <a:latin typeface="Times New Roman" pitchFamily="18" charset="0"/>
                <a:cs typeface="Times New Roman" pitchFamily="18" charset="0"/>
              </a:rPr>
              <a:t>Ph. D. Research Scholar “A Study on Mahatma Gandhi National Rural Employment Guarantee Act Opportunity and the Corruption (MGNREGA)” </a:t>
            </a:r>
            <a:r>
              <a:rPr lang="en-US" sz="1600" i="1" dirty="0" smtClean="0">
                <a:latin typeface="Times New Roman" pitchFamily="18" charset="0"/>
                <a:cs typeface="Times New Roman" pitchFamily="18" charset="0"/>
              </a:rPr>
              <a:t>international Journal of Management Research and Social Science (IJMRSS) ISSN 2394-6407 Volume 2, Issue 1, January - March 2015 ISSN2394-6415 </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Government of India has introduced many employment generation programs to eradicate poverty and unemployment, since in 1980. Many of the employment program failed due to the common problems of ineffective targeting, leakages and poor quality asset creation, etc. Hence, while developing rules and guidelines for implementation of the MGNREG Act 2005, more attention should be paid to the lessons we have learnt from past experiences. Because this act has the potential not only to strengthen social security in India, this program will generate work for the poorest; it is also an opportunity to increase the stranded of living, but also there is corruption in the MGNREGA, no question about that. But simple indices that claim to measure corruption and make an assessment of interstate levels of corruption can end up offering us a wrong understanding. In countries at all stages of development. So we will eradicate the corruption in our country in our country become a very big developed country in the world.</a:t>
            </a:r>
          </a:p>
          <a:p>
            <a:pPr>
              <a:buNone/>
            </a:pPr>
            <a:r>
              <a:rPr lang="en-US" sz="1600" dirty="0" smtClean="0">
                <a:latin typeface="Times New Roman" pitchFamily="18" charset="0"/>
                <a:cs typeface="Times New Roman" pitchFamily="18" charset="0"/>
              </a:rPr>
              <a:t>Drawbacks:</a:t>
            </a:r>
          </a:p>
          <a:p>
            <a:r>
              <a:rPr lang="en-US" sz="1600" dirty="0" smtClean="0">
                <a:latin typeface="Times New Roman" pitchFamily="18" charset="0"/>
                <a:cs typeface="Times New Roman" pitchFamily="18" charset="0"/>
              </a:rPr>
              <a:t>Here they are not implemented any biometric device for their project to recognize the fingerprint.</a:t>
            </a:r>
          </a:p>
          <a:p>
            <a:pPr algn="just">
              <a:buNone/>
            </a:pPr>
            <a:endParaRPr lang="en-IN" sz="1600" dirty="0">
              <a:latin typeface="Times New Roman" pitchFamily="18" charset="0"/>
              <a:cs typeface="Times New Roman" pitchFamily="18" charset="0"/>
            </a:endParaRPr>
          </a:p>
          <a:p>
            <a:pPr algn="just">
              <a:buFont typeface="Wingdings" panose="05000000000000000000" pitchFamily="2" charset="2"/>
              <a:buChar char="Ø"/>
            </a:pP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657069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14082"/>
          </a:xfrm>
        </p:spPr>
        <p:txBody>
          <a:bodyPr>
            <a:normAutofit/>
          </a:bodyPr>
          <a:lstStyle/>
          <a:p>
            <a:r>
              <a:rPr lang="en-US" sz="1800" dirty="0" smtClean="0">
                <a:latin typeface="Times New Roman" pitchFamily="18" charset="0"/>
                <a:cs typeface="Times New Roman" pitchFamily="18" charset="0"/>
              </a:rPr>
              <a:t>Paper 2</a:t>
            </a:r>
            <a:endParaRPr lang="en-US" sz="1800" dirty="0">
              <a:latin typeface="Times New Roman" pitchFamily="18" charset="0"/>
              <a:cs typeface="Times New Roman" pitchFamily="18" charset="0"/>
            </a:endParaRPr>
          </a:p>
        </p:txBody>
      </p:sp>
      <p:sp>
        <p:nvSpPr>
          <p:cNvPr id="3" name="Content Placeholder 2"/>
          <p:cNvSpPr>
            <a:spLocks noGrp="1"/>
          </p:cNvSpPr>
          <p:nvPr>
            <p:ph idx="1"/>
          </p:nvPr>
        </p:nvSpPr>
        <p:spPr>
          <a:xfrm>
            <a:off x="1389528" y="1201271"/>
            <a:ext cx="9583271" cy="4666129"/>
          </a:xfrm>
        </p:spPr>
        <p:txBody>
          <a:bodyPr>
            <a:normAutofit fontScale="92500"/>
          </a:bodyPr>
          <a:lstStyle/>
          <a:p>
            <a:pPr algn="just"/>
            <a:r>
              <a:rPr lang="en-US" sz="2100" dirty="0" smtClean="0">
                <a:latin typeface="Times New Roman" pitchFamily="18" charset="0"/>
                <a:cs typeface="Times New Roman" pitchFamily="18" charset="0"/>
              </a:rPr>
              <a:t>A. </a:t>
            </a:r>
            <a:r>
              <a:rPr lang="en-US" sz="2100" b="1" dirty="0" err="1" smtClean="0">
                <a:latin typeface="Times New Roman" pitchFamily="18" charset="0"/>
                <a:cs typeface="Times New Roman" pitchFamily="18" charset="0"/>
              </a:rPr>
              <a:t>Santhhappan</a:t>
            </a:r>
            <a:r>
              <a:rPr lang="en-US" sz="2100" b="1"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Ph. D. Research Scholar “</a:t>
            </a:r>
            <a:r>
              <a:rPr lang="en-US" sz="2100" b="1" dirty="0" smtClean="0">
                <a:latin typeface="Times New Roman" pitchFamily="18" charset="0"/>
                <a:cs typeface="Times New Roman" pitchFamily="18" charset="0"/>
              </a:rPr>
              <a:t>Job Cards in MGNREGA Registered </a:t>
            </a:r>
            <a:r>
              <a:rPr lang="en-US" sz="2100" i="1" dirty="0" smtClean="0">
                <a:latin typeface="Times New Roman" pitchFamily="18" charset="0"/>
                <a:cs typeface="Times New Roman" pitchFamily="18" charset="0"/>
              </a:rPr>
              <a:t>International    Journal    of     Trend     in     Scientific  Research and Development(IJTSRD)</a:t>
            </a:r>
            <a:endParaRPr lang="en-US" sz="2100" dirty="0" smtClean="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The	flagship	program of the Indian Government	MGNREGA(Act) is aiming at enhancing the livelihood security of the rural households through guaranteed100 days of manual wage employment in a fiscal year to its adult member, who is willing to do manual work. There is a registration process involved to obtain job cards for benefiting from this program. Even though the process looks like simple steps, it involved time, labor and money the intended beneficiaries to register and obtain the job cards. Insufficient clarity and understanding from the parts of both the implementers and beneficiaries, more people than the actual beneficiaries have registered and obtained job cards under this scheme, through which the implementers spent lot of time, energy and money on providing the job cards as well as keeping the data base. This article analyses the cause and effect of more number of registration and brings out some suggestions to avoid over burdening with more data and keep the beneficiaries with more clarity on the program for effective participation.</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329</TotalTime>
  <Words>946</Words>
  <Application>Microsoft Office PowerPoint</Application>
  <PresentationFormat>Custom</PresentationFormat>
  <Paragraphs>123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Crop</vt:lpstr>
      <vt:lpstr>Slide 1</vt:lpstr>
      <vt:lpstr>Agenda</vt:lpstr>
      <vt:lpstr>ABSTRACT</vt:lpstr>
      <vt:lpstr>Slide 4</vt:lpstr>
      <vt:lpstr>Problem Statement:- </vt:lpstr>
      <vt:lpstr>Our solution</vt:lpstr>
      <vt:lpstr>Project scope</vt:lpstr>
      <vt:lpstr>Literature Survey        </vt:lpstr>
      <vt:lpstr>Paper 2</vt:lpstr>
      <vt:lpstr>Paper 3</vt:lpstr>
      <vt:lpstr>Requirement specifications</vt:lpstr>
      <vt:lpstr>Architecture Diagram</vt:lpstr>
      <vt:lpstr>Implementation Plan</vt:lpstr>
      <vt:lpstr>Implementation of code</vt:lpstr>
      <vt:lpstr>Output</vt:lpstr>
      <vt:lpstr>Slide 16</vt:lpstr>
      <vt:lpstr>Field Work</vt:lpstr>
      <vt:lpstr>Slide 18</vt:lpstr>
      <vt:lpstr>Slide 19</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reddy</dc:creator>
  <cp:lastModifiedBy>admin</cp:lastModifiedBy>
  <cp:revision>64</cp:revision>
  <dcterms:created xsi:type="dcterms:W3CDTF">2019-07-14T08:34:45Z</dcterms:created>
  <dcterms:modified xsi:type="dcterms:W3CDTF">2021-03-04T10:39:19Z</dcterms:modified>
</cp:coreProperties>
</file>