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Lst>
  <p:sldIdLst>
    <p:sldId id="1018" r:id="rId6"/>
    <p:sldId id="942" r:id="rId7"/>
    <p:sldId id="258" r:id="rId8"/>
    <p:sldId id="259" r:id="rId9"/>
    <p:sldId id="260" r:id="rId10"/>
    <p:sldId id="262" r:id="rId11"/>
    <p:sldId id="263" r:id="rId12"/>
    <p:sldId id="261" r:id="rId13"/>
    <p:sldId id="19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25-08-2022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4705664-2374-BB99-8071-D96699BD811A}"/>
              </a:ext>
            </a:extLst>
          </p:cNvPr>
          <p:cNvSpPr/>
          <p:nvPr/>
        </p:nvSpPr>
        <p:spPr>
          <a:xfrm>
            <a:off x="11677650" y="1722373"/>
            <a:ext cx="295275" cy="2994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7499E0A5-7F93-1C1F-9CFE-A88B6A07F652}"/>
              </a:ext>
            </a:extLst>
          </p:cNvPr>
          <p:cNvSpPr/>
          <p:nvPr/>
        </p:nvSpPr>
        <p:spPr>
          <a:xfrm>
            <a:off x="219075" y="276225"/>
            <a:ext cx="371977" cy="6362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68470C8-7C83-3B1E-F704-459E6019C285}"/>
              </a:ext>
            </a:extLst>
          </p:cNvPr>
          <p:cNvSpPr/>
          <p:nvPr/>
        </p:nvSpPr>
        <p:spPr>
          <a:xfrm>
            <a:off x="123825" y="2621321"/>
            <a:ext cx="568433" cy="1565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895E4566-52CE-49FA-A32C-F74CEBDBF8F6}"/>
              </a:ext>
            </a:extLst>
          </p:cNvPr>
          <p:cNvGrpSpPr/>
          <p:nvPr/>
        </p:nvGrpSpPr>
        <p:grpSpPr>
          <a:xfrm>
            <a:off x="7953479" y="1722373"/>
            <a:ext cx="1011977" cy="904230"/>
            <a:chOff x="5394326" y="5557838"/>
            <a:chExt cx="1520825" cy="1358900"/>
          </a:xfrm>
        </p:grpSpPr>
        <p:sp>
          <p:nvSpPr>
            <p:cNvPr id="17" name="Freeform 40">
              <a:extLst>
                <a:ext uri="{FF2B5EF4-FFF2-40B4-BE49-F238E27FC236}">
                  <a16:creationId xmlns:a16="http://schemas.microsoft.com/office/drawing/2014/main" id="{3B16C79F-0359-47E4-A32C-594EB1B075F7}"/>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41">
              <a:extLst>
                <a:ext uri="{FF2B5EF4-FFF2-40B4-BE49-F238E27FC236}">
                  <a16:creationId xmlns:a16="http://schemas.microsoft.com/office/drawing/2014/main" id="{41FABCBF-DC0A-4685-BC61-DB0FE2C81550}"/>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Freeform 42">
              <a:extLst>
                <a:ext uri="{FF2B5EF4-FFF2-40B4-BE49-F238E27FC236}">
                  <a16:creationId xmlns:a16="http://schemas.microsoft.com/office/drawing/2014/main" id="{1FDC7608-0E29-4BA0-B4D7-BF6D23377B2F}"/>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0" name="Group 19">
            <a:extLst>
              <a:ext uri="{FF2B5EF4-FFF2-40B4-BE49-F238E27FC236}">
                <a16:creationId xmlns:a16="http://schemas.microsoft.com/office/drawing/2014/main" id="{8FEB08C0-C0A1-4F59-B1C6-6F681657D997}"/>
              </a:ext>
            </a:extLst>
          </p:cNvPr>
          <p:cNvGrpSpPr/>
          <p:nvPr/>
        </p:nvGrpSpPr>
        <p:grpSpPr>
          <a:xfrm>
            <a:off x="1711321" y="4563758"/>
            <a:ext cx="416687" cy="416686"/>
            <a:chOff x="965201" y="4870451"/>
            <a:chExt cx="228600" cy="228600"/>
          </a:xfrm>
          <a:solidFill>
            <a:schemeClr val="accent2">
              <a:alpha val="35000"/>
            </a:schemeClr>
          </a:solidFill>
        </p:grpSpPr>
        <p:sp>
          <p:nvSpPr>
            <p:cNvPr id="21" name="Freeform 46">
              <a:extLst>
                <a:ext uri="{FF2B5EF4-FFF2-40B4-BE49-F238E27FC236}">
                  <a16:creationId xmlns:a16="http://schemas.microsoft.com/office/drawing/2014/main" id="{516B60A2-4708-4DF0-9AFC-E19661BF465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47">
              <a:extLst>
                <a:ext uri="{FF2B5EF4-FFF2-40B4-BE49-F238E27FC236}">
                  <a16:creationId xmlns:a16="http://schemas.microsoft.com/office/drawing/2014/main" id="{1559EA6F-D571-4691-AD2F-3C27B07C8AAB}"/>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3" name="Group 22">
            <a:extLst>
              <a:ext uri="{FF2B5EF4-FFF2-40B4-BE49-F238E27FC236}">
                <a16:creationId xmlns:a16="http://schemas.microsoft.com/office/drawing/2014/main" id="{83872C31-312C-48F5-B9E5-30C9F8B374BD}"/>
              </a:ext>
            </a:extLst>
          </p:cNvPr>
          <p:cNvGrpSpPr/>
          <p:nvPr/>
        </p:nvGrpSpPr>
        <p:grpSpPr>
          <a:xfrm>
            <a:off x="4305130" y="1522324"/>
            <a:ext cx="650708" cy="613736"/>
            <a:chOff x="2887663" y="5300663"/>
            <a:chExt cx="977901" cy="922338"/>
          </a:xfrm>
        </p:grpSpPr>
        <p:grpSp>
          <p:nvGrpSpPr>
            <p:cNvPr id="24" name="Group 23">
              <a:extLst>
                <a:ext uri="{FF2B5EF4-FFF2-40B4-BE49-F238E27FC236}">
                  <a16:creationId xmlns:a16="http://schemas.microsoft.com/office/drawing/2014/main" id="{A73B788B-6B39-4C7E-8A03-4433E68FC856}"/>
                </a:ext>
              </a:extLst>
            </p:cNvPr>
            <p:cNvGrpSpPr/>
            <p:nvPr/>
          </p:nvGrpSpPr>
          <p:grpSpPr>
            <a:xfrm>
              <a:off x="2887663" y="5335588"/>
              <a:ext cx="920750" cy="887413"/>
              <a:chOff x="2887663" y="5335588"/>
              <a:chExt cx="920750" cy="887413"/>
            </a:xfrm>
          </p:grpSpPr>
          <p:sp>
            <p:nvSpPr>
              <p:cNvPr id="26" name="Freeform 37">
                <a:extLst>
                  <a:ext uri="{FF2B5EF4-FFF2-40B4-BE49-F238E27FC236}">
                    <a16:creationId xmlns:a16="http://schemas.microsoft.com/office/drawing/2014/main" id="{8E31BAF3-4219-473B-B506-E3473FC4D5F3}"/>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38">
                <a:extLst>
                  <a:ext uri="{FF2B5EF4-FFF2-40B4-BE49-F238E27FC236}">
                    <a16:creationId xmlns:a16="http://schemas.microsoft.com/office/drawing/2014/main" id="{9AB6346D-6C72-4967-A619-ED1080B084DA}"/>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5" name="Freeform 39">
              <a:extLst>
                <a:ext uri="{FF2B5EF4-FFF2-40B4-BE49-F238E27FC236}">
                  <a16:creationId xmlns:a16="http://schemas.microsoft.com/office/drawing/2014/main" id="{FF1F19F5-0007-4578-AE50-5C1E73B3911D}"/>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8" name="Oval 27">
            <a:extLst>
              <a:ext uri="{FF2B5EF4-FFF2-40B4-BE49-F238E27FC236}">
                <a16:creationId xmlns:a16="http://schemas.microsoft.com/office/drawing/2014/main" id="{0DD43F1F-35AB-4751-B240-6070F421A1B2}"/>
              </a:ext>
            </a:extLst>
          </p:cNvPr>
          <p:cNvSpPr/>
          <p:nvPr/>
        </p:nvSpPr>
        <p:spPr>
          <a:xfrm>
            <a:off x="10378716" y="3352615"/>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grpSp>
        <p:nvGrpSpPr>
          <p:cNvPr id="29" name="Group 28">
            <a:extLst>
              <a:ext uri="{FF2B5EF4-FFF2-40B4-BE49-F238E27FC236}">
                <a16:creationId xmlns:a16="http://schemas.microsoft.com/office/drawing/2014/main" id="{B91428A2-5C8F-4D24-A82A-04433BE9101F}"/>
              </a:ext>
            </a:extLst>
          </p:cNvPr>
          <p:cNvGrpSpPr/>
          <p:nvPr/>
        </p:nvGrpSpPr>
        <p:grpSpPr>
          <a:xfrm>
            <a:off x="9865521" y="2048913"/>
            <a:ext cx="163780" cy="158891"/>
            <a:chOff x="1752601" y="4673601"/>
            <a:chExt cx="106363" cy="103188"/>
          </a:xfrm>
          <a:solidFill>
            <a:schemeClr val="accent1">
              <a:alpha val="35000"/>
            </a:schemeClr>
          </a:solidFill>
        </p:grpSpPr>
        <p:sp>
          <p:nvSpPr>
            <p:cNvPr id="30" name="Freeform 48">
              <a:extLst>
                <a:ext uri="{FF2B5EF4-FFF2-40B4-BE49-F238E27FC236}">
                  <a16:creationId xmlns:a16="http://schemas.microsoft.com/office/drawing/2014/main" id="{BB6E41F1-E4D2-4BFD-BFF2-9CB6FF24404A}"/>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49">
              <a:extLst>
                <a:ext uri="{FF2B5EF4-FFF2-40B4-BE49-F238E27FC236}">
                  <a16:creationId xmlns:a16="http://schemas.microsoft.com/office/drawing/2014/main" id="{91E236B3-A926-4034-9BC4-83EE569F7E3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2" name="Group 31">
            <a:extLst>
              <a:ext uri="{FF2B5EF4-FFF2-40B4-BE49-F238E27FC236}">
                <a16:creationId xmlns:a16="http://schemas.microsoft.com/office/drawing/2014/main" id="{172CE75B-E81D-4147-A06B-0754D7DFEBC4}"/>
              </a:ext>
            </a:extLst>
          </p:cNvPr>
          <p:cNvGrpSpPr/>
          <p:nvPr/>
        </p:nvGrpSpPr>
        <p:grpSpPr>
          <a:xfrm>
            <a:off x="9116573" y="3955906"/>
            <a:ext cx="602116" cy="429932"/>
            <a:chOff x="2303463" y="7181851"/>
            <a:chExt cx="904875" cy="646113"/>
          </a:xfrm>
        </p:grpSpPr>
        <p:sp>
          <p:nvSpPr>
            <p:cNvPr id="33" name="Freeform 43">
              <a:extLst>
                <a:ext uri="{FF2B5EF4-FFF2-40B4-BE49-F238E27FC236}">
                  <a16:creationId xmlns:a16="http://schemas.microsoft.com/office/drawing/2014/main" id="{217DDEFA-108C-478D-9003-6286893A6861}"/>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44">
              <a:extLst>
                <a:ext uri="{FF2B5EF4-FFF2-40B4-BE49-F238E27FC236}">
                  <a16:creationId xmlns:a16="http://schemas.microsoft.com/office/drawing/2014/main" id="{0BC3F776-63DC-4E70-B305-7E29BFDA2CF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45">
              <a:extLst>
                <a:ext uri="{FF2B5EF4-FFF2-40B4-BE49-F238E27FC236}">
                  <a16:creationId xmlns:a16="http://schemas.microsoft.com/office/drawing/2014/main" id="{A0E84469-9EA2-4DA0-8482-406C6343F980}"/>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6" name="Group 35">
            <a:extLst>
              <a:ext uri="{FF2B5EF4-FFF2-40B4-BE49-F238E27FC236}">
                <a16:creationId xmlns:a16="http://schemas.microsoft.com/office/drawing/2014/main" id="{014BCA54-7800-42A0-819C-84A86963DAFE}"/>
              </a:ext>
            </a:extLst>
          </p:cNvPr>
          <p:cNvGrpSpPr/>
          <p:nvPr/>
        </p:nvGrpSpPr>
        <p:grpSpPr>
          <a:xfrm>
            <a:off x="8114369" y="4333990"/>
            <a:ext cx="194387" cy="194387"/>
            <a:chOff x="9175399" y="8544046"/>
            <a:chExt cx="626208" cy="626207"/>
          </a:xfrm>
        </p:grpSpPr>
        <p:sp>
          <p:nvSpPr>
            <p:cNvPr id="37" name="Freeform 46">
              <a:extLst>
                <a:ext uri="{FF2B5EF4-FFF2-40B4-BE49-F238E27FC236}">
                  <a16:creationId xmlns:a16="http://schemas.microsoft.com/office/drawing/2014/main" id="{1D957F8F-80CC-44C9-A0A5-51A375D01F20}"/>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47">
              <a:extLst>
                <a:ext uri="{FF2B5EF4-FFF2-40B4-BE49-F238E27FC236}">
                  <a16:creationId xmlns:a16="http://schemas.microsoft.com/office/drawing/2014/main" id="{796A8A4A-BDFB-4BDE-90F3-6FCF65900F55}"/>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9" name="Group 38">
            <a:extLst>
              <a:ext uri="{FF2B5EF4-FFF2-40B4-BE49-F238E27FC236}">
                <a16:creationId xmlns:a16="http://schemas.microsoft.com/office/drawing/2014/main" id="{80421D30-FE4B-4111-8EA7-0A627C1F1BCA}"/>
              </a:ext>
            </a:extLst>
          </p:cNvPr>
          <p:cNvGrpSpPr/>
          <p:nvPr/>
        </p:nvGrpSpPr>
        <p:grpSpPr>
          <a:xfrm>
            <a:off x="2836191" y="5236935"/>
            <a:ext cx="163780" cy="158891"/>
            <a:chOff x="1752601" y="4673601"/>
            <a:chExt cx="106363" cy="103188"/>
          </a:xfrm>
          <a:solidFill>
            <a:schemeClr val="accent1">
              <a:alpha val="35000"/>
            </a:schemeClr>
          </a:solidFill>
        </p:grpSpPr>
        <p:sp>
          <p:nvSpPr>
            <p:cNvPr id="40" name="Freeform 48">
              <a:extLst>
                <a:ext uri="{FF2B5EF4-FFF2-40B4-BE49-F238E27FC236}">
                  <a16:creationId xmlns:a16="http://schemas.microsoft.com/office/drawing/2014/main" id="{AAB9F2A5-0185-409C-9C42-4C30E42385A6}"/>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49">
              <a:extLst>
                <a:ext uri="{FF2B5EF4-FFF2-40B4-BE49-F238E27FC236}">
                  <a16:creationId xmlns:a16="http://schemas.microsoft.com/office/drawing/2014/main" id="{58547DC9-3FD2-4374-A912-4418AE2CEA13}"/>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42" name="Group 41">
            <a:extLst>
              <a:ext uri="{FF2B5EF4-FFF2-40B4-BE49-F238E27FC236}">
                <a16:creationId xmlns:a16="http://schemas.microsoft.com/office/drawing/2014/main" id="{5F397A28-4AD4-454E-A08E-BB393056F609}"/>
              </a:ext>
            </a:extLst>
          </p:cNvPr>
          <p:cNvGrpSpPr/>
          <p:nvPr/>
        </p:nvGrpSpPr>
        <p:grpSpPr>
          <a:xfrm>
            <a:off x="6919366" y="1005344"/>
            <a:ext cx="416687" cy="416686"/>
            <a:chOff x="965201" y="4870451"/>
            <a:chExt cx="228600" cy="228600"/>
          </a:xfrm>
          <a:solidFill>
            <a:schemeClr val="accent2">
              <a:alpha val="35000"/>
            </a:schemeClr>
          </a:solidFill>
        </p:grpSpPr>
        <p:sp>
          <p:nvSpPr>
            <p:cNvPr id="43" name="Freeform 46">
              <a:extLst>
                <a:ext uri="{FF2B5EF4-FFF2-40B4-BE49-F238E27FC236}">
                  <a16:creationId xmlns:a16="http://schemas.microsoft.com/office/drawing/2014/main" id="{1D28F73F-28DB-4EB0-ABEB-0B5BD372076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7">
              <a:extLst>
                <a:ext uri="{FF2B5EF4-FFF2-40B4-BE49-F238E27FC236}">
                  <a16:creationId xmlns:a16="http://schemas.microsoft.com/office/drawing/2014/main" id="{77E0EA0F-040D-474A-ACFF-D48AE152BDEF}"/>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3" name="Arc 2">
            <a:extLst>
              <a:ext uri="{FF2B5EF4-FFF2-40B4-BE49-F238E27FC236}">
                <a16:creationId xmlns:a16="http://schemas.microsoft.com/office/drawing/2014/main" id="{21C30C80-CB34-4DF3-9CDC-1928FD45AA4F}"/>
              </a:ext>
            </a:extLst>
          </p:cNvPr>
          <p:cNvSpPr/>
          <p:nvPr/>
        </p:nvSpPr>
        <p:spPr>
          <a:xfrm rot="20700000">
            <a:off x="7384844" y="1028622"/>
            <a:ext cx="5670099" cy="5670099"/>
          </a:xfrm>
          <a:prstGeom prst="arc">
            <a:avLst>
              <a:gd name="adj1" fmla="val 16200000"/>
              <a:gd name="adj2" fmla="val 12667461"/>
            </a:avLst>
          </a:prstGeom>
          <a:noFill/>
          <a:ln w="1905000" cap="rnd">
            <a:solidFill>
              <a:schemeClr val="accent3"/>
            </a:solidFill>
            <a:round/>
          </a:ln>
          <a:effectLst>
            <a:outerShdw blurRad="622300" sx="99000" sy="99000" algn="ctr" rotWithShape="0">
              <a:schemeClr val="accent3">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4" name="Oval 3">
            <a:extLst>
              <a:ext uri="{FF2B5EF4-FFF2-40B4-BE49-F238E27FC236}">
                <a16:creationId xmlns:a16="http://schemas.microsoft.com/office/drawing/2014/main" id="{D4D1277A-7591-404C-B8C1-554AE5BF2752}"/>
              </a:ext>
            </a:extLst>
          </p:cNvPr>
          <p:cNvSpPr/>
          <p:nvPr/>
        </p:nvSpPr>
        <p:spPr>
          <a:xfrm>
            <a:off x="3527060" y="3596314"/>
            <a:ext cx="2403077" cy="2403077"/>
          </a:xfrm>
          <a:prstGeom prst="ellipse">
            <a:avLst/>
          </a:prstGeom>
          <a:noFill/>
          <a:ln w="38100">
            <a:solidFill>
              <a:schemeClr val="accent1"/>
            </a:solid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Oval 4">
            <a:extLst>
              <a:ext uri="{FF2B5EF4-FFF2-40B4-BE49-F238E27FC236}">
                <a16:creationId xmlns:a16="http://schemas.microsoft.com/office/drawing/2014/main" id="{7F0BF92E-CD91-4A16-AB41-541CEF6F7D5F}"/>
              </a:ext>
            </a:extLst>
          </p:cNvPr>
          <p:cNvSpPr/>
          <p:nvPr/>
        </p:nvSpPr>
        <p:spPr>
          <a:xfrm>
            <a:off x="4307466" y="4376720"/>
            <a:ext cx="842264" cy="842264"/>
          </a:xfrm>
          <a:prstGeom prst="ellipse">
            <a:avLst/>
          </a:prstGeom>
          <a:solidFill>
            <a:schemeClr val="accent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6" name="Oval 5">
            <a:extLst>
              <a:ext uri="{FF2B5EF4-FFF2-40B4-BE49-F238E27FC236}">
                <a16:creationId xmlns:a16="http://schemas.microsoft.com/office/drawing/2014/main" id="{EAB14377-163D-4F60-A4B6-83447981CACD}"/>
              </a:ext>
            </a:extLst>
          </p:cNvPr>
          <p:cNvSpPr/>
          <p:nvPr/>
        </p:nvSpPr>
        <p:spPr>
          <a:xfrm>
            <a:off x="4636947" y="4706201"/>
            <a:ext cx="183301" cy="183301"/>
          </a:xfrm>
          <a:prstGeom prst="ellipse">
            <a:avLst/>
          </a:prstGeom>
          <a:solidFill>
            <a:schemeClr val="bg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8" name="Oval 7">
            <a:extLst>
              <a:ext uri="{FF2B5EF4-FFF2-40B4-BE49-F238E27FC236}">
                <a16:creationId xmlns:a16="http://schemas.microsoft.com/office/drawing/2014/main" id="{8B2B9BAF-17D6-4D29-ADDE-5960F4D624B1}"/>
              </a:ext>
            </a:extLst>
          </p:cNvPr>
          <p:cNvSpPr/>
          <p:nvPr/>
        </p:nvSpPr>
        <p:spPr>
          <a:xfrm>
            <a:off x="2189366" y="982859"/>
            <a:ext cx="1116709" cy="1116709"/>
          </a:xfrm>
          <a:prstGeom prst="ellipse">
            <a:avLst/>
          </a:prstGeom>
          <a:solidFill>
            <a:schemeClr val="accent3"/>
          </a:solidFill>
          <a:ln w="38100">
            <a:noFill/>
          </a:ln>
          <a:effectLst>
            <a:outerShdw blurRad="317500" sx="98000" sy="98000" algn="ctr" rotWithShape="0">
              <a:schemeClr val="accent3">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9" name="Rectangle 8">
            <a:extLst>
              <a:ext uri="{FF2B5EF4-FFF2-40B4-BE49-F238E27FC236}">
                <a16:creationId xmlns:a16="http://schemas.microsoft.com/office/drawing/2014/main" id="{31A256A7-4A84-40CE-A643-DFFB282D79F8}"/>
              </a:ext>
            </a:extLst>
          </p:cNvPr>
          <p:cNvSpPr/>
          <p:nvPr/>
        </p:nvSpPr>
        <p:spPr>
          <a:xfrm rot="2700000">
            <a:off x="5530600" y="-300495"/>
            <a:ext cx="1897114" cy="1897114"/>
          </a:xfrm>
          <a:prstGeom prst="rect">
            <a:avLst/>
          </a:prstGeom>
          <a:noFill/>
          <a:ln w="4445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0" name="Rectangle 9">
            <a:extLst>
              <a:ext uri="{FF2B5EF4-FFF2-40B4-BE49-F238E27FC236}">
                <a16:creationId xmlns:a16="http://schemas.microsoft.com/office/drawing/2014/main" id="{FA2165A3-9A98-4CA3-812F-D5993A504A76}"/>
              </a:ext>
            </a:extLst>
          </p:cNvPr>
          <p:cNvSpPr/>
          <p:nvPr/>
        </p:nvSpPr>
        <p:spPr>
          <a:xfrm>
            <a:off x="6524740" y="5535809"/>
            <a:ext cx="1467156" cy="1467156"/>
          </a:xfrm>
          <a:prstGeom prst="rect">
            <a:avLst/>
          </a:prstGeom>
          <a:noFill/>
          <a:ln w="6350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2" name="TextBox 11">
            <a:extLst>
              <a:ext uri="{FF2B5EF4-FFF2-40B4-BE49-F238E27FC236}">
                <a16:creationId xmlns:a16="http://schemas.microsoft.com/office/drawing/2014/main" id="{9297F643-F9CB-4D29-BB94-640C3212DC96}"/>
              </a:ext>
            </a:extLst>
          </p:cNvPr>
          <p:cNvSpPr txBox="1"/>
          <p:nvPr/>
        </p:nvSpPr>
        <p:spPr>
          <a:xfrm>
            <a:off x="1118141" y="2516415"/>
            <a:ext cx="6692834"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Interpreting Doctors Prescription</a:t>
            </a:r>
          </a:p>
        </p:txBody>
      </p:sp>
      <p:sp>
        <p:nvSpPr>
          <p:cNvPr id="13" name="TextBox 12">
            <a:extLst>
              <a:ext uri="{FF2B5EF4-FFF2-40B4-BE49-F238E27FC236}">
                <a16:creationId xmlns:a16="http://schemas.microsoft.com/office/drawing/2014/main" id="{47C30F65-DA5E-46D0-8097-38D9F09D742D}"/>
              </a:ext>
            </a:extLst>
          </p:cNvPr>
          <p:cNvSpPr txBox="1"/>
          <p:nvPr/>
        </p:nvSpPr>
        <p:spPr>
          <a:xfrm>
            <a:off x="1118141" y="3149629"/>
            <a:ext cx="4386113"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Using Deep Learning</a:t>
            </a:r>
          </a:p>
        </p:txBody>
      </p:sp>
      <p:sp>
        <p:nvSpPr>
          <p:cNvPr id="14" name="TextBox 13">
            <a:extLst>
              <a:ext uri="{FF2B5EF4-FFF2-40B4-BE49-F238E27FC236}">
                <a16:creationId xmlns:a16="http://schemas.microsoft.com/office/drawing/2014/main" id="{71DCD75C-A792-4C3D-9D3D-039A83330971}"/>
              </a:ext>
            </a:extLst>
          </p:cNvPr>
          <p:cNvSpPr txBox="1"/>
          <p:nvPr/>
        </p:nvSpPr>
        <p:spPr>
          <a:xfrm>
            <a:off x="1118141" y="3782842"/>
            <a:ext cx="2500981"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Techniques</a:t>
            </a:r>
          </a:p>
        </p:txBody>
      </p:sp>
    </p:spTree>
    <p:extLst>
      <p:ext uri="{BB962C8B-B14F-4D97-AF65-F5344CB8AC3E}">
        <p14:creationId xmlns:p14="http://schemas.microsoft.com/office/powerpoint/2010/main" val="4275543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2" presetClass="entr" presetSubtype="1" decel="100000"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400" fill="hold"/>
                                        <p:tgtEl>
                                          <p:spTgt spid="10"/>
                                        </p:tgtEl>
                                        <p:attrNameLst>
                                          <p:attrName>ppt_x</p:attrName>
                                        </p:attrNameLst>
                                      </p:cBhvr>
                                      <p:tavLst>
                                        <p:tav tm="0">
                                          <p:val>
                                            <p:strVal val="#ppt_x"/>
                                          </p:val>
                                        </p:tav>
                                        <p:tav tm="100000">
                                          <p:val>
                                            <p:strVal val="#ppt_x"/>
                                          </p:val>
                                        </p:tav>
                                      </p:tavLst>
                                    </p:anim>
                                    <p:anim calcmode="lin" valueType="num">
                                      <p:cBhvr additive="base">
                                        <p:cTn id="24" dur="14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400" fill="hold"/>
                                        <p:tgtEl>
                                          <p:spTgt spid="3"/>
                                        </p:tgtEl>
                                        <p:attrNameLst>
                                          <p:attrName>ppt_x</p:attrName>
                                        </p:attrNameLst>
                                      </p:cBhvr>
                                      <p:tavLst>
                                        <p:tav tm="0">
                                          <p:val>
                                            <p:strVal val="#ppt_x"/>
                                          </p:val>
                                        </p:tav>
                                        <p:tav tm="100000">
                                          <p:val>
                                            <p:strVal val="#ppt_x"/>
                                          </p:val>
                                        </p:tav>
                                      </p:tavLst>
                                    </p:anim>
                                    <p:anim calcmode="lin" valueType="num">
                                      <p:cBhvr additive="base">
                                        <p:cTn id="28" dur="1400" fill="hold"/>
                                        <p:tgtEl>
                                          <p:spTgt spid="3"/>
                                        </p:tgtEl>
                                        <p:attrNameLst>
                                          <p:attrName>ppt_y</p:attrName>
                                        </p:attrNameLst>
                                      </p:cBhvr>
                                      <p:tavLst>
                                        <p:tav tm="0">
                                          <p:val>
                                            <p:strVal val="1+#ppt_h/2"/>
                                          </p:val>
                                        </p:tav>
                                        <p:tav tm="100000">
                                          <p:val>
                                            <p:strVal val="#ppt_y"/>
                                          </p:val>
                                        </p:tav>
                                      </p:tavLst>
                                    </p:anim>
                                  </p:childTnLst>
                                </p:cTn>
                              </p:par>
                              <p:par>
                                <p:cTn id="29" presetID="8" presetClass="emph" presetSubtype="0" repeatCount="indefinite" fill="hold" grpId="1" nodeType="withEffect">
                                  <p:stCondLst>
                                    <p:cond delay="0"/>
                                  </p:stCondLst>
                                  <p:childTnLst>
                                    <p:animRot by="21600000">
                                      <p:cBhvr>
                                        <p:cTn id="30" dur="8600" fill="hold"/>
                                        <p:tgtEl>
                                          <p:spTgt spid="3"/>
                                        </p:tgtEl>
                                        <p:attrNameLst>
                                          <p:attrName>r</p:attrName>
                                        </p:attrNameLst>
                                      </p:cBhvr>
                                    </p:animRot>
                                  </p:childTnLst>
                                </p:cTn>
                              </p:par>
                              <p:par>
                                <p:cTn id="31" presetID="6" presetClass="emph" presetSubtype="0" repeatCount="indefinite" accel="46000" decel="54000" autoRev="1" fill="hold" grpId="1" nodeType="withEffect">
                                  <p:stCondLst>
                                    <p:cond delay="0"/>
                                  </p:stCondLst>
                                  <p:childTnLst>
                                    <p:animScale>
                                      <p:cBhvr>
                                        <p:cTn id="32" dur="2000" fill="hold"/>
                                        <p:tgtEl>
                                          <p:spTgt spid="8"/>
                                        </p:tgtEl>
                                      </p:cBhvr>
                                      <p:by x="125000" y="125000"/>
                                    </p:animScale>
                                  </p:childTnLst>
                                </p:cTn>
                              </p:par>
                              <p:par>
                                <p:cTn id="33" presetID="49" presetClass="entr" presetSubtype="0" decel="100000" fill="hold" grpId="0" nodeType="withEffect">
                                  <p:stCondLst>
                                    <p:cond delay="2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6" presetClass="emph" presetSubtype="0" repeatCount="indefinite" accel="46000" decel="54000" autoRev="1" fill="hold" grpId="1" nodeType="withEffect">
                                  <p:stCondLst>
                                    <p:cond delay="0"/>
                                  </p:stCondLst>
                                  <p:childTnLst>
                                    <p:animScale>
                                      <p:cBhvr>
                                        <p:cTn id="40" dur="1500" fill="hold"/>
                                        <p:tgtEl>
                                          <p:spTgt spid="6"/>
                                        </p:tgtEl>
                                      </p:cBhvr>
                                      <p:by x="125000" y="125000"/>
                                    </p:animScale>
                                  </p:childTnLst>
                                </p:cTn>
                              </p:par>
                              <p:par>
                                <p:cTn id="41" presetID="49" presetClass="entr" presetSubtype="0" decel="100000" fill="hold" grpId="0" nodeType="withEffect">
                                  <p:stCondLst>
                                    <p:cond delay="2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style.rotation</p:attrName>
                                        </p:attrNameLst>
                                      </p:cBhvr>
                                      <p:tavLst>
                                        <p:tav tm="0">
                                          <p:val>
                                            <p:fltVal val="360"/>
                                          </p:val>
                                        </p:tav>
                                        <p:tav tm="100000">
                                          <p:val>
                                            <p:fltVal val="0"/>
                                          </p:val>
                                        </p:tav>
                                      </p:tavLst>
                                    </p:anim>
                                    <p:animEffect transition="in" filter="fade">
                                      <p:cBhvr>
                                        <p:cTn id="46" dur="500"/>
                                        <p:tgtEl>
                                          <p:spTgt spid="4"/>
                                        </p:tgtEl>
                                      </p:cBhvr>
                                    </p:animEffect>
                                  </p:childTnLst>
                                </p:cTn>
                              </p:par>
                              <p:par>
                                <p:cTn id="47" presetID="6" presetClass="emph" presetSubtype="0" repeatCount="indefinite" accel="46000" decel="54000" autoRev="1" fill="hold" grpId="1" nodeType="withEffect">
                                  <p:stCondLst>
                                    <p:cond delay="0"/>
                                  </p:stCondLst>
                                  <p:childTnLst>
                                    <p:animScale>
                                      <p:cBhvr>
                                        <p:cTn id="48" dur="2300" fill="hold"/>
                                        <p:tgtEl>
                                          <p:spTgt spid="4"/>
                                        </p:tgtEl>
                                      </p:cBhvr>
                                      <p:by x="125000" y="125000"/>
                                    </p:animScale>
                                  </p:childTnLst>
                                </p:cTn>
                              </p:par>
                              <p:par>
                                <p:cTn id="49" presetID="2" presetClass="entr" presetSubtype="8" decel="100000" fill="hold" grpId="0" nodeType="withEffect">
                                  <p:stCondLst>
                                    <p:cond delay="1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500" fill="hold"/>
                                        <p:tgtEl>
                                          <p:spTgt spid="12"/>
                                        </p:tgtEl>
                                        <p:attrNameLst>
                                          <p:attrName>ppt_x</p:attrName>
                                        </p:attrNameLst>
                                      </p:cBhvr>
                                      <p:tavLst>
                                        <p:tav tm="0">
                                          <p:val>
                                            <p:strVal val="0-#ppt_w/2"/>
                                          </p:val>
                                        </p:tav>
                                        <p:tav tm="100000">
                                          <p:val>
                                            <p:strVal val="#ppt_x"/>
                                          </p:val>
                                        </p:tav>
                                      </p:tavLst>
                                    </p:anim>
                                    <p:anim calcmode="lin" valueType="num">
                                      <p:cBhvr additive="base">
                                        <p:cTn id="52" dur="1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1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0-#ppt_w/2"/>
                                          </p:val>
                                        </p:tav>
                                        <p:tav tm="100000">
                                          <p:val>
                                            <p:strVal val="#ppt_x"/>
                                          </p:val>
                                        </p:tav>
                                      </p:tavLst>
                                    </p:anim>
                                    <p:anim calcmode="lin" valueType="num">
                                      <p:cBhvr additive="base">
                                        <p:cTn id="56" dur="1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17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500" fill="hold"/>
                                        <p:tgtEl>
                                          <p:spTgt spid="14"/>
                                        </p:tgtEl>
                                        <p:attrNameLst>
                                          <p:attrName>ppt_x</p:attrName>
                                        </p:attrNameLst>
                                      </p:cBhvr>
                                      <p:tavLst>
                                        <p:tav tm="0">
                                          <p:val>
                                            <p:strVal val="0-#ppt_w/2"/>
                                          </p:val>
                                        </p:tav>
                                        <p:tav tm="100000">
                                          <p:val>
                                            <p:strVal val="#ppt_x"/>
                                          </p:val>
                                        </p:tav>
                                      </p:tavLst>
                                    </p:anim>
                                    <p:anim calcmode="lin" valueType="num">
                                      <p:cBhvr additive="base">
                                        <p:cTn id="60" dur="1500" fill="hold"/>
                                        <p:tgtEl>
                                          <p:spTgt spid="14"/>
                                        </p:tgtEl>
                                        <p:attrNameLst>
                                          <p:attrName>ppt_y</p:attrName>
                                        </p:attrNameLst>
                                      </p:cBhvr>
                                      <p:tavLst>
                                        <p:tav tm="0">
                                          <p:val>
                                            <p:strVal val="#ppt_y"/>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500" fill="hold"/>
                                        <p:tgtEl>
                                          <p:spTgt spid="36"/>
                                        </p:tgtEl>
                                        <p:attrNameLst>
                                          <p:attrName>ppt_x</p:attrName>
                                        </p:attrNameLst>
                                      </p:cBhvr>
                                      <p:tavLst>
                                        <p:tav tm="0">
                                          <p:val>
                                            <p:strVal val="#ppt_x"/>
                                          </p:val>
                                        </p:tav>
                                        <p:tav tm="100000">
                                          <p:val>
                                            <p:strVal val="#ppt_x"/>
                                          </p:val>
                                        </p:tav>
                                      </p:tavLst>
                                    </p:anim>
                                    <p:anim calcmode="lin" valueType="num">
                                      <p:cBhvr additive="base">
                                        <p:cTn id="68" dur="1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500" fill="hold"/>
                                        <p:tgtEl>
                                          <p:spTgt spid="39"/>
                                        </p:tgtEl>
                                        <p:attrNameLst>
                                          <p:attrName>ppt_x</p:attrName>
                                        </p:attrNameLst>
                                      </p:cBhvr>
                                      <p:tavLst>
                                        <p:tav tm="0">
                                          <p:val>
                                            <p:strVal val="#ppt_x"/>
                                          </p:val>
                                        </p:tav>
                                        <p:tav tm="100000">
                                          <p:val>
                                            <p:strVal val="#ppt_x"/>
                                          </p:val>
                                        </p:tav>
                                      </p:tavLst>
                                    </p:anim>
                                    <p:anim calcmode="lin" valueType="num">
                                      <p:cBhvr additive="base">
                                        <p:cTn id="72" dur="1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tgtEl>
                                          <p:spTgt spid="28"/>
                                        </p:tgtEl>
                                        <p:attrNameLst>
                                          <p:attrName>ppt_x</p:attrName>
                                        </p:attrNameLst>
                                      </p:cBhvr>
                                      <p:tavLst>
                                        <p:tav tm="0">
                                          <p:val>
                                            <p:strVal val="#ppt_x"/>
                                          </p:val>
                                        </p:tav>
                                        <p:tav tm="100000">
                                          <p:val>
                                            <p:strVal val="#ppt_x"/>
                                          </p:val>
                                        </p:tav>
                                      </p:tavLst>
                                    </p:anim>
                                    <p:anim calcmode="lin" valueType="num">
                                      <p:cBhvr additive="base">
                                        <p:cTn id="76" dur="10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2100" fill="hold"/>
                                        <p:tgtEl>
                                          <p:spTgt spid="29"/>
                                        </p:tgtEl>
                                        <p:attrNameLst>
                                          <p:attrName>ppt_x</p:attrName>
                                        </p:attrNameLst>
                                      </p:cBhvr>
                                      <p:tavLst>
                                        <p:tav tm="0">
                                          <p:val>
                                            <p:strVal val="#ppt_x"/>
                                          </p:val>
                                        </p:tav>
                                        <p:tav tm="100000">
                                          <p:val>
                                            <p:strVal val="#ppt_x"/>
                                          </p:val>
                                        </p:tav>
                                      </p:tavLst>
                                    </p:anim>
                                    <p:anim calcmode="lin" valueType="num">
                                      <p:cBhvr additive="base">
                                        <p:cTn id="80" dur="21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1500" fill="hold"/>
                                        <p:tgtEl>
                                          <p:spTgt spid="23"/>
                                        </p:tgtEl>
                                        <p:attrNameLst>
                                          <p:attrName>ppt_x</p:attrName>
                                        </p:attrNameLst>
                                      </p:cBhvr>
                                      <p:tavLst>
                                        <p:tav tm="0">
                                          <p:val>
                                            <p:strVal val="#ppt_x"/>
                                          </p:val>
                                        </p:tav>
                                        <p:tav tm="100000">
                                          <p:val>
                                            <p:strVal val="#ppt_x"/>
                                          </p:val>
                                        </p:tav>
                                      </p:tavLst>
                                    </p:anim>
                                    <p:anim calcmode="lin" valueType="num">
                                      <p:cBhvr additive="base">
                                        <p:cTn id="84" dur="1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500" fill="hold"/>
                                        <p:tgtEl>
                                          <p:spTgt spid="20"/>
                                        </p:tgtEl>
                                        <p:attrNameLst>
                                          <p:attrName>ppt_x</p:attrName>
                                        </p:attrNameLst>
                                      </p:cBhvr>
                                      <p:tavLst>
                                        <p:tav tm="0">
                                          <p:val>
                                            <p:strVal val="#ppt_x"/>
                                          </p:val>
                                        </p:tav>
                                        <p:tav tm="100000">
                                          <p:val>
                                            <p:strVal val="#ppt_x"/>
                                          </p:val>
                                        </p:tav>
                                      </p:tavLst>
                                    </p:anim>
                                    <p:anim calcmode="lin" valueType="num">
                                      <p:cBhvr additive="base">
                                        <p:cTn id="88" dur="1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1600" fill="hold"/>
                                        <p:tgtEl>
                                          <p:spTgt spid="42"/>
                                        </p:tgtEl>
                                        <p:attrNameLst>
                                          <p:attrName>ppt_x</p:attrName>
                                        </p:attrNameLst>
                                      </p:cBhvr>
                                      <p:tavLst>
                                        <p:tav tm="0">
                                          <p:val>
                                            <p:strVal val="#ppt_x"/>
                                          </p:val>
                                        </p:tav>
                                        <p:tav tm="100000">
                                          <p:val>
                                            <p:strVal val="#ppt_x"/>
                                          </p:val>
                                        </p:tav>
                                      </p:tavLst>
                                    </p:anim>
                                    <p:anim calcmode="lin" valueType="num">
                                      <p:cBhvr additive="base">
                                        <p:cTn id="92" dur="16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1100" fill="hold"/>
                                        <p:tgtEl>
                                          <p:spTgt spid="16"/>
                                        </p:tgtEl>
                                        <p:attrNameLst>
                                          <p:attrName>ppt_x</p:attrName>
                                        </p:attrNameLst>
                                      </p:cBhvr>
                                      <p:tavLst>
                                        <p:tav tm="0">
                                          <p:val>
                                            <p:strVal val="#ppt_x"/>
                                          </p:val>
                                        </p:tav>
                                        <p:tav tm="100000">
                                          <p:val>
                                            <p:strVal val="#ppt_x"/>
                                          </p:val>
                                        </p:tav>
                                      </p:tavLst>
                                    </p:anim>
                                    <p:anim calcmode="lin" valueType="num">
                                      <p:cBhvr additive="base">
                                        <p:cTn id="96" dur="1100" fill="hold"/>
                                        <p:tgtEl>
                                          <p:spTgt spid="16"/>
                                        </p:tgtEl>
                                        <p:attrNameLst>
                                          <p:attrName>ppt_y</p:attrName>
                                        </p:attrNameLst>
                                      </p:cBhvr>
                                      <p:tavLst>
                                        <p:tav tm="0">
                                          <p:val>
                                            <p:strVal val="1+#ppt_h/2"/>
                                          </p:val>
                                        </p:tav>
                                        <p:tav tm="100000">
                                          <p:val>
                                            <p:strVal val="#ppt_y"/>
                                          </p:val>
                                        </p:tav>
                                      </p:tavLst>
                                    </p:anim>
                                  </p:childTnLst>
                                </p:cTn>
                              </p:par>
                            </p:childTnLst>
                          </p:cTn>
                        </p:par>
                        <p:par>
                          <p:cTn id="97" fill="hold">
                            <p:stCondLst>
                              <p:cond delay="8600"/>
                            </p:stCondLst>
                            <p:childTnLst>
                              <p:par>
                                <p:cTn id="98" presetID="8" presetClass="emph" presetSubtype="0" repeatCount="indefinite" accel="48000" decel="52000" autoRev="1" fill="hold" nodeType="afterEffect">
                                  <p:stCondLst>
                                    <p:cond delay="0"/>
                                  </p:stCondLst>
                                  <p:childTnLst>
                                    <p:animRot by="21600000">
                                      <p:cBhvr>
                                        <p:cTn id="99" dur="3250" fill="hold"/>
                                        <p:tgtEl>
                                          <p:spTgt spid="36"/>
                                        </p:tgtEl>
                                        <p:attrNameLst>
                                          <p:attrName>r</p:attrName>
                                        </p:attrNameLst>
                                      </p:cBhvr>
                                    </p:animRot>
                                  </p:childTnLst>
                                </p:cTn>
                              </p:par>
                              <p:par>
                                <p:cTn id="100" presetID="8" presetClass="emph" presetSubtype="0" repeatCount="indefinite" accel="48000" decel="52000" autoRev="1" fill="hold" nodeType="withEffect">
                                  <p:stCondLst>
                                    <p:cond delay="0"/>
                                  </p:stCondLst>
                                  <p:childTnLst>
                                    <p:animRot by="21600000">
                                      <p:cBhvr>
                                        <p:cTn id="101" dur="3800" fill="hold"/>
                                        <p:tgtEl>
                                          <p:spTgt spid="39"/>
                                        </p:tgtEl>
                                        <p:attrNameLst>
                                          <p:attrName>r</p:attrName>
                                        </p:attrNameLst>
                                      </p:cBhvr>
                                    </p:animRot>
                                  </p:childTnLst>
                                </p:cTn>
                              </p:par>
                              <p:par>
                                <p:cTn id="102" presetID="8" presetClass="emph" presetSubtype="0" repeatCount="indefinite" accel="48000" decel="52000" autoRev="1" fill="hold" nodeType="withEffect">
                                  <p:stCondLst>
                                    <p:cond delay="0"/>
                                  </p:stCondLst>
                                  <p:childTnLst>
                                    <p:animRot by="21600000">
                                      <p:cBhvr>
                                        <p:cTn id="103" dur="2850" fill="hold"/>
                                        <p:tgtEl>
                                          <p:spTgt spid="29"/>
                                        </p:tgtEl>
                                        <p:attrNameLst>
                                          <p:attrName>r</p:attrName>
                                        </p:attrNameLst>
                                      </p:cBhvr>
                                    </p:animRot>
                                  </p:childTnLst>
                                </p:cTn>
                              </p:par>
                              <p:par>
                                <p:cTn id="104" presetID="8" presetClass="emph" presetSubtype="0" repeatCount="indefinite" accel="48000" decel="52000" autoRev="1" fill="hold" nodeType="withEffect">
                                  <p:stCondLst>
                                    <p:cond delay="0"/>
                                  </p:stCondLst>
                                  <p:childTnLst>
                                    <p:animRot by="21600000">
                                      <p:cBhvr>
                                        <p:cTn id="105" dur="4750" fill="hold"/>
                                        <p:tgtEl>
                                          <p:spTgt spid="42"/>
                                        </p:tgtEl>
                                        <p:attrNameLst>
                                          <p:attrName>r</p:attrName>
                                        </p:attrNameLst>
                                      </p:cBhvr>
                                    </p:animRot>
                                  </p:childTnLst>
                                </p:cTn>
                              </p:par>
                              <p:par>
                                <p:cTn id="106" presetID="8" presetClass="emph" presetSubtype="0" repeatCount="indefinite" accel="48000" decel="52000" autoRev="1" fill="hold" nodeType="withEffect">
                                  <p:stCondLst>
                                    <p:cond delay="0"/>
                                  </p:stCondLst>
                                  <p:childTnLst>
                                    <p:animRot by="21600000">
                                      <p:cBhvr>
                                        <p:cTn id="107" dur="39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3" grpId="1" animBg="1"/>
      <p:bldP spid="4" grpId="0" animBg="1"/>
      <p:bldP spid="4" grpId="1" animBg="1"/>
      <p:bldP spid="5" grpId="0" animBg="1"/>
      <p:bldP spid="6" grpId="0" animBg="1"/>
      <p:bldP spid="6" grpId="1" animBg="1"/>
      <p:bldP spid="8" grpId="0" animBg="1"/>
      <p:bldP spid="8" grpId="1"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342409"/>
            <a:ext cx="202590" cy="7542818"/>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853077"/>
            <a:ext cx="202590" cy="5151846"/>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0" name="Oval 9">
            <a:extLst>
              <a:ext uri="{FF2B5EF4-FFF2-40B4-BE49-F238E27FC236}">
                <a16:creationId xmlns:a16="http://schemas.microsoft.com/office/drawing/2014/main" id="{E264855D-6EB7-43A9-B221-756981985864}"/>
              </a:ext>
            </a:extLst>
          </p:cNvPr>
          <p:cNvSpPr/>
          <p:nvPr/>
        </p:nvSpPr>
        <p:spPr>
          <a:xfrm>
            <a:off x="5859522" y="1316942"/>
            <a:ext cx="472956" cy="472956"/>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01</a:t>
            </a:r>
          </a:p>
        </p:txBody>
      </p:sp>
      <p:sp>
        <p:nvSpPr>
          <p:cNvPr id="11" name="Oval 10">
            <a:extLst>
              <a:ext uri="{FF2B5EF4-FFF2-40B4-BE49-F238E27FC236}">
                <a16:creationId xmlns:a16="http://schemas.microsoft.com/office/drawing/2014/main" id="{35556778-1206-4121-B703-4C96B9BD4A4B}"/>
              </a:ext>
            </a:extLst>
          </p:cNvPr>
          <p:cNvSpPr/>
          <p:nvPr/>
        </p:nvSpPr>
        <p:spPr>
          <a:xfrm>
            <a:off x="5677065" y="2384871"/>
            <a:ext cx="837871" cy="837871"/>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a:solidFill>
                  <a:srgbClr val="172144"/>
                </a:solidFill>
                <a:latin typeface="Century Gothic"/>
              </a:rPr>
              <a:t>02</a:t>
            </a:r>
          </a:p>
        </p:txBody>
      </p:sp>
      <p:sp>
        <p:nvSpPr>
          <p:cNvPr id="12" name="Oval 11">
            <a:extLst>
              <a:ext uri="{FF2B5EF4-FFF2-40B4-BE49-F238E27FC236}">
                <a16:creationId xmlns:a16="http://schemas.microsoft.com/office/drawing/2014/main" id="{79857BF8-3E79-495B-B2CC-B20E60BF35A4}"/>
              </a:ext>
            </a:extLst>
          </p:cNvPr>
          <p:cNvSpPr/>
          <p:nvPr/>
        </p:nvSpPr>
        <p:spPr>
          <a:xfrm>
            <a:off x="5835874" y="3794068"/>
            <a:ext cx="520252" cy="520252"/>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03</a:t>
            </a:r>
          </a:p>
        </p:txBody>
      </p:sp>
      <p:sp>
        <p:nvSpPr>
          <p:cNvPr id="13" name="Oval 12">
            <a:extLst>
              <a:ext uri="{FF2B5EF4-FFF2-40B4-BE49-F238E27FC236}">
                <a16:creationId xmlns:a16="http://schemas.microsoft.com/office/drawing/2014/main" id="{E8D2455A-D105-4BB3-8C47-1A39448BB4D1}"/>
              </a:ext>
            </a:extLst>
          </p:cNvPr>
          <p:cNvSpPr/>
          <p:nvPr/>
        </p:nvSpPr>
        <p:spPr>
          <a:xfrm>
            <a:off x="5749773" y="4958353"/>
            <a:ext cx="692455" cy="692455"/>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04</a:t>
            </a:r>
          </a:p>
        </p:txBody>
      </p:sp>
      <p:sp>
        <p:nvSpPr>
          <p:cNvPr id="17" name="TextBox 16">
            <a:extLst>
              <a:ext uri="{FF2B5EF4-FFF2-40B4-BE49-F238E27FC236}">
                <a16:creationId xmlns:a16="http://schemas.microsoft.com/office/drawing/2014/main" id="{C27FE4F2-4167-46C8-AF44-93E5AC5EA878}"/>
              </a:ext>
            </a:extLst>
          </p:cNvPr>
          <p:cNvSpPr txBox="1"/>
          <p:nvPr/>
        </p:nvSpPr>
        <p:spPr>
          <a:xfrm>
            <a:off x="2888474" y="1389788"/>
            <a:ext cx="2828178"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a:t>
            </a:r>
            <a:endParaRPr lang="en-US" sz="900" dirty="0">
              <a:solidFill>
                <a:srgbClr val="172144"/>
              </a:solidFill>
              <a:latin typeface="Calibri"/>
            </a:endParaRPr>
          </a:p>
        </p:txBody>
      </p:sp>
      <p:sp>
        <p:nvSpPr>
          <p:cNvPr id="18" name="TextBox 17">
            <a:extLst>
              <a:ext uri="{FF2B5EF4-FFF2-40B4-BE49-F238E27FC236}">
                <a16:creationId xmlns:a16="http://schemas.microsoft.com/office/drawing/2014/main" id="{1FE6E808-D2A8-4E9E-998F-358C5A54CDB3}"/>
              </a:ext>
            </a:extLst>
          </p:cNvPr>
          <p:cNvSpPr txBox="1"/>
          <p:nvPr/>
        </p:nvSpPr>
        <p:spPr>
          <a:xfrm>
            <a:off x="6616231" y="2603751"/>
            <a:ext cx="2094592" cy="400110"/>
          </a:xfrm>
          <a:prstGeom prst="rect">
            <a:avLst/>
          </a:prstGeom>
          <a:noFill/>
        </p:spPr>
        <p:txBody>
          <a:bodyPr wrap="square" rtlCol="0">
            <a:spAutoFit/>
          </a:bodyPr>
          <a:lstStyle/>
          <a:p>
            <a:pPr defTabSz="228554"/>
            <a:r>
              <a:rPr lang="en-US" sz="2000" b="1" dirty="0">
                <a:solidFill>
                  <a:srgbClr val="172144"/>
                </a:solidFill>
                <a:latin typeface="Century Gothic"/>
              </a:rPr>
              <a:t>Abstraction</a:t>
            </a:r>
            <a:r>
              <a:rPr lang="en-US" sz="900" dirty="0">
                <a:solidFill>
                  <a:srgbClr val="172144"/>
                </a:solidFill>
                <a:latin typeface="Calibri"/>
              </a:rPr>
              <a:t>.</a:t>
            </a:r>
          </a:p>
        </p:txBody>
      </p:sp>
      <p:sp>
        <p:nvSpPr>
          <p:cNvPr id="19" name="TextBox 18">
            <a:extLst>
              <a:ext uri="{FF2B5EF4-FFF2-40B4-BE49-F238E27FC236}">
                <a16:creationId xmlns:a16="http://schemas.microsoft.com/office/drawing/2014/main" id="{9180F3C5-3B2D-4FDB-B3C5-78D1EF59C3C4}"/>
              </a:ext>
            </a:extLst>
          </p:cNvPr>
          <p:cNvSpPr txBox="1"/>
          <p:nvPr/>
        </p:nvSpPr>
        <p:spPr>
          <a:xfrm>
            <a:off x="3672040" y="3890492"/>
            <a:ext cx="2094592" cy="400110"/>
          </a:xfrm>
          <a:prstGeom prst="rect">
            <a:avLst/>
          </a:prstGeom>
          <a:noFill/>
        </p:spPr>
        <p:txBody>
          <a:bodyPr wrap="square" rtlCol="0">
            <a:spAutoFit/>
          </a:bodyPr>
          <a:lstStyle/>
          <a:p>
            <a:pPr algn="r" defTabSz="228554"/>
            <a:r>
              <a:rPr lang="en-US" sz="2000" b="1" dirty="0">
                <a:solidFill>
                  <a:srgbClr val="172144"/>
                </a:solidFill>
                <a:latin typeface="Century Gothic"/>
              </a:rPr>
              <a:t>Solution</a:t>
            </a:r>
            <a:endParaRPr lang="en-US" sz="900" dirty="0">
              <a:solidFill>
                <a:srgbClr val="172144"/>
              </a:solidFill>
              <a:latin typeface="Calibri"/>
            </a:endParaRPr>
          </a:p>
        </p:txBody>
      </p:sp>
      <p:sp>
        <p:nvSpPr>
          <p:cNvPr id="20" name="TextBox 19">
            <a:extLst>
              <a:ext uri="{FF2B5EF4-FFF2-40B4-BE49-F238E27FC236}">
                <a16:creationId xmlns:a16="http://schemas.microsoft.com/office/drawing/2014/main" id="{A1E68E28-7514-4702-94AB-1EE7C82DF7E7}"/>
              </a:ext>
            </a:extLst>
          </p:cNvPr>
          <p:cNvSpPr txBox="1"/>
          <p:nvPr/>
        </p:nvSpPr>
        <p:spPr>
          <a:xfrm>
            <a:off x="6543523" y="5104525"/>
            <a:ext cx="2498237" cy="400110"/>
          </a:xfrm>
          <a:prstGeom prst="rect">
            <a:avLst/>
          </a:prstGeom>
          <a:noFill/>
        </p:spPr>
        <p:txBody>
          <a:bodyPr wrap="square" rtlCol="0">
            <a:spAutoFit/>
          </a:bodyPr>
          <a:lstStyle/>
          <a:p>
            <a:pPr defTabSz="228554"/>
            <a:r>
              <a:rPr lang="en-US" sz="2000" b="1" dirty="0">
                <a:solidFill>
                  <a:srgbClr val="172144"/>
                </a:solidFill>
                <a:latin typeface="Century Gothic"/>
              </a:rPr>
              <a:t>Impact On Society</a:t>
            </a:r>
            <a:endParaRPr lang="en-US" sz="900" dirty="0">
              <a:solidFill>
                <a:srgbClr val="172144"/>
              </a:solidFill>
              <a:latin typeface="Calibri"/>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914759" y="24338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grpId="0" nodeType="withEffect">
                                  <p:stCondLst>
                                    <p:cond delay="9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 calcmode="lin" valueType="num">
                                      <p:cBhvr>
                                        <p:cTn id="27" dur="500" fill="hold"/>
                                        <p:tgtEl>
                                          <p:spTgt spid="11"/>
                                        </p:tgtEl>
                                        <p:attrNameLst>
                                          <p:attrName>style.rotation</p:attrName>
                                        </p:attrNameLst>
                                      </p:cBhvr>
                                      <p:tavLst>
                                        <p:tav tm="0">
                                          <p:val>
                                            <p:fltVal val="360"/>
                                          </p:val>
                                        </p:tav>
                                        <p:tav tm="100000">
                                          <p:val>
                                            <p:fltVal val="0"/>
                                          </p:val>
                                        </p:tav>
                                      </p:tavLst>
                                    </p:anim>
                                    <p:animEffect transition="in" filter="fade">
                                      <p:cBhvr>
                                        <p:cTn id="28" dur="500"/>
                                        <p:tgtEl>
                                          <p:spTgt spid="11"/>
                                        </p:tgtEl>
                                      </p:cBhvr>
                                    </p:animEffect>
                                  </p:childTnLst>
                                </p:cTn>
                              </p:par>
                              <p:par>
                                <p:cTn id="29" presetID="49" presetClass="entr" presetSubtype="0" decel="100000"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 calcmode="lin" valueType="num">
                                      <p:cBhvr>
                                        <p:cTn id="33" dur="500" fill="hold"/>
                                        <p:tgtEl>
                                          <p:spTgt spid="12"/>
                                        </p:tgtEl>
                                        <p:attrNameLst>
                                          <p:attrName>style.rotation</p:attrName>
                                        </p:attrNameLst>
                                      </p:cBhvr>
                                      <p:tavLst>
                                        <p:tav tm="0">
                                          <p:val>
                                            <p:fltVal val="360"/>
                                          </p:val>
                                        </p:tav>
                                        <p:tav tm="100000">
                                          <p:val>
                                            <p:fltVal val="0"/>
                                          </p:val>
                                        </p:tav>
                                      </p:tavLst>
                                    </p:anim>
                                    <p:animEffect transition="in" filter="fade">
                                      <p:cBhvr>
                                        <p:cTn id="34" dur="500"/>
                                        <p:tgtEl>
                                          <p:spTgt spid="12"/>
                                        </p:tgtEl>
                                      </p:cBhvr>
                                    </p:animEffect>
                                  </p:childTnLst>
                                </p:cTn>
                              </p:par>
                              <p:par>
                                <p:cTn id="35" presetID="49" presetClass="entr" presetSubtype="0" decel="10000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300"/>
                                        <p:tgtEl>
                                          <p:spTgt spid="17"/>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300"/>
                                        <p:tgtEl>
                                          <p:spTgt spid="18"/>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300"/>
                                        <p:tgtEl>
                                          <p:spTgt spid="19"/>
                                        </p:tgtEl>
                                      </p:cBhvr>
                                    </p:animEffect>
                                  </p:childTnLst>
                                </p:cTn>
                              </p:par>
                              <p:par>
                                <p:cTn id="50" presetID="10" presetClass="entr" presetSubtype="0" fill="hold" grpId="0" nodeType="withEffect">
                                  <p:stCondLst>
                                    <p:cond delay="13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0" grpId="0" animBg="1"/>
      <p:bldP spid="11" grpId="0" animBg="1"/>
      <p:bldP spid="12" grpId="0" animBg="1"/>
      <p:bldP spid="13" grpId="0" animBg="1"/>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p:txBody>
          <a:bodyPr>
            <a:normAutofit/>
          </a:bodyPr>
          <a:lstStyle/>
          <a:p>
            <a:pPr>
              <a:buFont typeface="Wingdings" panose="05000000000000000000" pitchFamily="2" charset="2"/>
              <a:buChar char="v"/>
            </a:pPr>
            <a:r>
              <a:rPr lang="en-US" sz="2400" i="0" u="none" strike="noStrike" dirty="0">
                <a:effectLst/>
              </a:rPr>
              <a:t> Interpreting Doctors Prescription ,notes using handwriting recognition and Deep Learning techniques</a:t>
            </a:r>
          </a:p>
          <a:p>
            <a:pPr>
              <a:buFont typeface="Wingdings" panose="05000000000000000000" pitchFamily="2" charset="2"/>
              <a:buChar char="v"/>
            </a:pPr>
            <a:r>
              <a:rPr lang="en-US" sz="2400" i="0" dirty="0">
                <a:solidFill>
                  <a:srgbClr val="212529"/>
                </a:solidFill>
                <a:effectLst/>
              </a:rPr>
              <a:t> Solution to digitize the handwritten prescriptions which can also help to integrate tightly with other healthcare systems for seamless digitization and data flow. </a:t>
            </a:r>
          </a:p>
          <a:p>
            <a:pPr>
              <a:buFont typeface="Wingdings" panose="05000000000000000000" pitchFamily="2" charset="2"/>
              <a:buChar char="v"/>
            </a:pPr>
            <a:r>
              <a:rPr lang="en-US" sz="2400" i="0" dirty="0">
                <a:solidFill>
                  <a:srgbClr val="212529"/>
                </a:solidFill>
                <a:effectLst/>
              </a:rPr>
              <a:t> Standardized forms can also be made machine readable with support for multiple local Indian languages to make digitization much simpler.</a:t>
            </a:r>
            <a:endParaRPr lang="en-IN" sz="2400" dirty="0"/>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1287462" y="2355850"/>
            <a:ext cx="8912970" cy="3625850"/>
          </a:xfrm>
        </p:spPr>
        <p:txBody>
          <a:bodyPr>
            <a:noAutofit/>
          </a:bodyPr>
          <a:lstStyle/>
          <a:p>
            <a:pPr>
              <a:buFont typeface="Wingdings" panose="05000000000000000000" pitchFamily="2" charset="2"/>
              <a:buChar char="v"/>
            </a:pPr>
            <a:r>
              <a:rPr lang="en-US" sz="2400" dirty="0"/>
              <a:t> A Doctor’s prescription is a handwritten document written by doctors in the form of instructions that describes list of drugs for patients in time sickness, injuries and other disability problems. </a:t>
            </a:r>
          </a:p>
          <a:p>
            <a:pPr>
              <a:buFont typeface="Wingdings" panose="05000000000000000000" pitchFamily="2" charset="2"/>
              <a:buChar char="v"/>
            </a:pPr>
            <a:r>
              <a:rPr lang="en-US" sz="2400" dirty="0"/>
              <a:t> While we receiving a new prescription from doctor, it is unable to understand what drug name is prescribed on it. </a:t>
            </a:r>
          </a:p>
          <a:p>
            <a:pPr>
              <a:buFont typeface="Wingdings" panose="05000000000000000000" pitchFamily="2" charset="2"/>
              <a:buChar char="v"/>
            </a:pPr>
            <a:r>
              <a:rPr lang="en-US" sz="2400" dirty="0"/>
              <a:t> In most cases, however, we wouldn't be able to read it anyway because doctors use Latin abbreviations and medical terminologies on prescriptions that are not understandable by the general persons which make reading it very difficult. </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60EBA5-168C-38C0-7725-0415831EE76D}"/>
              </a:ext>
            </a:extLst>
          </p:cNvPr>
          <p:cNvSpPr>
            <a:spLocks noGrp="1"/>
          </p:cNvSpPr>
          <p:nvPr>
            <p:ph idx="4294967295"/>
          </p:nvPr>
        </p:nvSpPr>
        <p:spPr>
          <a:xfrm>
            <a:off x="1279921" y="1175544"/>
            <a:ext cx="9632157" cy="4506912"/>
          </a:xfrm>
        </p:spPr>
        <p:txBody>
          <a:bodyPr>
            <a:noAutofit/>
          </a:bodyPr>
          <a:lstStyle/>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  </a:t>
            </a:r>
          </a:p>
          <a:p>
            <a:pPr>
              <a:buFont typeface="Wingdings" panose="05000000000000000000" pitchFamily="2" charset="2"/>
              <a:buChar char="v"/>
            </a:pPr>
            <a:r>
              <a:rPr lang="en-US" sz="2400" dirty="0"/>
              <a:t> We aim to resolve the problems in doctor’s prescriptions with the help of Conventional Neural Network (CNN) to recognize handwritten medicine names and return readable digital text. </a:t>
            </a:r>
          </a:p>
          <a:p>
            <a:pPr>
              <a:buFont typeface="Wingdings" panose="05000000000000000000" pitchFamily="2" charset="2"/>
              <a:buChar char="v"/>
            </a:pPr>
            <a:r>
              <a:rPr lang="en-US" sz="2400" dirty="0"/>
              <a:t> We use TensorFlow Framework, and Custom Repository to match the partial string with the drug name. With Medicine Box, cases of misinterpretation of medicine names can be decreased. </a:t>
            </a:r>
          </a:p>
          <a:p>
            <a:pPr>
              <a:buFont typeface="Wingdings" panose="05000000000000000000" pitchFamily="2" charset="2"/>
              <a:buChar char="v"/>
            </a:pPr>
            <a:r>
              <a:rPr lang="en-US" sz="2400" dirty="0"/>
              <a:t> This makes the ordinary persons to understand what doctor is prescribed in the prescription and also help for pharmacists.</a:t>
            </a:r>
            <a:endParaRPr lang="en-IN" sz="2400" dirty="0"/>
          </a:p>
        </p:txBody>
      </p:sp>
    </p:spTree>
    <p:extLst>
      <p:ext uri="{BB962C8B-B14F-4D97-AF65-F5344CB8AC3E}">
        <p14:creationId xmlns:p14="http://schemas.microsoft.com/office/powerpoint/2010/main" val="41699819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E97B71D8-36F5-CD50-78F7-80928C507332}"/>
              </a:ext>
            </a:extLst>
          </p:cNvPr>
          <p:cNvSpPr>
            <a:spLocks noGrp="1"/>
          </p:cNvSpPr>
          <p:nvPr>
            <p:ph idx="1"/>
          </p:nvPr>
        </p:nvSpPr>
        <p:spPr>
          <a:xfrm>
            <a:off x="1024128" y="2152650"/>
            <a:ext cx="9720073" cy="4023360"/>
          </a:xfrm>
        </p:spPr>
        <p:txBody>
          <a:bodyPr>
            <a:noAutofit/>
          </a:bodyPr>
          <a:lstStyle/>
          <a:p>
            <a:pPr>
              <a:buFont typeface="Wingdings" panose="05000000000000000000" pitchFamily="2" charset="2"/>
              <a:buChar char="v"/>
            </a:pPr>
            <a:r>
              <a:rPr lang="en-IN" sz="2400" dirty="0"/>
              <a:t> We need the picture of the doctor prescription</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a:p>
            <a:pPr>
              <a:buFont typeface="Wingdings" panose="05000000000000000000" pitchFamily="2" charset="2"/>
              <a:buChar char="v"/>
            </a:pPr>
            <a:r>
              <a:rPr lang="en-IN" sz="2400" dirty="0"/>
              <a:t> We then feed it to our model and recognize the text in it and output the       digital text to the user.</a:t>
            </a:r>
          </a:p>
        </p:txBody>
      </p:sp>
      <p:pic>
        <p:nvPicPr>
          <p:cNvPr id="4" name="Picture 3">
            <a:extLst>
              <a:ext uri="{FF2B5EF4-FFF2-40B4-BE49-F238E27FC236}">
                <a16:creationId xmlns:a16="http://schemas.microsoft.com/office/drawing/2014/main" id="{96FF2A2A-7D7D-8725-7232-EAAADA878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928" y="2741537"/>
            <a:ext cx="4461406" cy="1901675"/>
          </a:xfrm>
          <a:prstGeom prst="rect">
            <a:avLst/>
          </a:prstGeom>
        </p:spPr>
      </p:pic>
      <p:pic>
        <p:nvPicPr>
          <p:cNvPr id="5" name="Picture 4">
            <a:extLst>
              <a:ext uri="{FF2B5EF4-FFF2-40B4-BE49-F238E27FC236}">
                <a16:creationId xmlns:a16="http://schemas.microsoft.com/office/drawing/2014/main" id="{0600BFD0-7A3F-09CE-8D20-5E68E268D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986" y="2530325"/>
            <a:ext cx="2540000" cy="245745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457162E-616D-C2D0-76C5-EA38CEE94F9C}"/>
              </a:ext>
            </a:extLst>
          </p:cNvPr>
          <p:cNvGrpSpPr>
            <a:grpSpLocks/>
          </p:cNvGrpSpPr>
          <p:nvPr/>
        </p:nvGrpSpPr>
        <p:grpSpPr bwMode="auto">
          <a:xfrm>
            <a:off x="6802341" y="3456672"/>
            <a:ext cx="2411840" cy="1826382"/>
            <a:chOff x="7511" y="1363"/>
            <a:chExt cx="2323" cy="1729"/>
          </a:xfrm>
        </p:grpSpPr>
        <p:pic>
          <p:nvPicPr>
            <p:cNvPr id="1027" name="Picture 3">
              <a:extLst>
                <a:ext uri="{FF2B5EF4-FFF2-40B4-BE49-F238E27FC236}">
                  <a16:creationId xmlns:a16="http://schemas.microsoft.com/office/drawing/2014/main" id="{DC4C99D1-44BB-CFBE-4241-22BB6DCE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 y="1414"/>
              <a:ext cx="2197" cy="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CE53D4E-E532-7152-FA01-B4FC8E630474}"/>
                </a:ext>
              </a:extLst>
            </p:cNvPr>
            <p:cNvSpPr>
              <a:spLocks noChangeArrowheads="1"/>
            </p:cNvSpPr>
            <p:nvPr/>
          </p:nvSpPr>
          <p:spPr bwMode="auto">
            <a:xfrm>
              <a:off x="7514" y="1366"/>
              <a:ext cx="2316" cy="1722"/>
            </a:xfrm>
            <a:prstGeom prst="rect">
              <a:avLst/>
            </a:prstGeom>
            <a:noFill/>
            <a:ln w="419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id="{7F12EC55-71A6-AE5A-6CDA-AC493612296D}"/>
              </a:ext>
            </a:extLst>
          </p:cNvPr>
          <p:cNvGrpSpPr>
            <a:grpSpLocks/>
          </p:cNvGrpSpPr>
          <p:nvPr/>
        </p:nvGrpSpPr>
        <p:grpSpPr bwMode="auto">
          <a:xfrm>
            <a:off x="2924175" y="3429000"/>
            <a:ext cx="2419350" cy="1857375"/>
            <a:chOff x="5425" y="-170"/>
            <a:chExt cx="2255" cy="1678"/>
          </a:xfrm>
        </p:grpSpPr>
        <p:pic>
          <p:nvPicPr>
            <p:cNvPr id="1030" name="Picture 6">
              <a:extLst>
                <a:ext uri="{FF2B5EF4-FFF2-40B4-BE49-F238E27FC236}">
                  <a16:creationId xmlns:a16="http://schemas.microsoft.com/office/drawing/2014/main" id="{CEB9A5B3-C8A2-5858-EB84-3E7421E5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 y="-120"/>
              <a:ext cx="2133"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BAF4FE41-0069-B442-4ACF-442022ABF810}"/>
                </a:ext>
              </a:extLst>
            </p:cNvPr>
            <p:cNvSpPr>
              <a:spLocks noChangeArrowheads="1"/>
            </p:cNvSpPr>
            <p:nvPr/>
          </p:nvSpPr>
          <p:spPr bwMode="auto">
            <a:xfrm>
              <a:off x="5427" y="-168"/>
              <a:ext cx="2248" cy="1672"/>
            </a:xfrm>
            <a:prstGeom prst="rect">
              <a:avLst/>
            </a:prstGeom>
            <a:noFill/>
            <a:ln w="406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a16="http://schemas.microsoft.com/office/drawing/2014/main" id="{C298CD4D-1801-E031-5765-2E4F18FF59A3}"/>
              </a:ext>
            </a:extLst>
          </p:cNvPr>
          <p:cNvSpPr txBox="1"/>
          <p:nvPr/>
        </p:nvSpPr>
        <p:spPr>
          <a:xfrm>
            <a:off x="1209675" y="1469275"/>
            <a:ext cx="9525000" cy="1569660"/>
          </a:xfrm>
          <a:prstGeom prst="rect">
            <a:avLst/>
          </a:prstGeom>
          <a:noFill/>
        </p:spPr>
        <p:txBody>
          <a:bodyPr wrap="square">
            <a:spAutoFit/>
          </a:bodyPr>
          <a:lstStyle/>
          <a:p>
            <a:pPr marL="285750" indent="-285750">
              <a:buFont typeface="Wingdings" panose="05000000000000000000" pitchFamily="2" charset="2"/>
              <a:buChar char="v"/>
            </a:pPr>
            <a:r>
              <a:rPr lang="en-IN" sz="2400" dirty="0"/>
              <a:t> We then feed it to our model and recognize the text in it and output the text to the user.</a:t>
            </a:r>
          </a:p>
          <a:p>
            <a:pPr marL="285750" indent="-285750">
              <a:buFont typeface="Wingdings" panose="05000000000000000000" pitchFamily="2" charset="2"/>
              <a:buChar char="v"/>
            </a:pPr>
            <a:r>
              <a:rPr lang="en-IN" sz="2400" dirty="0"/>
              <a:t> Model </a:t>
            </a:r>
            <a:r>
              <a:rPr lang="en-IN" sz="2400" dirty="0" err="1"/>
              <a:t>Recognization</a:t>
            </a:r>
            <a:r>
              <a:rPr lang="en-IN" sz="2400" dirty="0"/>
              <a:t> the text in prescription.</a:t>
            </a:r>
          </a:p>
          <a:p>
            <a:pPr marL="285750" indent="-285750">
              <a:buFont typeface="Wingdings" panose="05000000000000000000" pitchFamily="2" charset="2"/>
              <a:buChar char="v"/>
            </a:pPr>
            <a:endParaRPr lang="en-IN" sz="2400" dirty="0"/>
          </a:p>
        </p:txBody>
      </p:sp>
      <p:sp>
        <p:nvSpPr>
          <p:cNvPr id="19" name="TextBox 18">
            <a:extLst>
              <a:ext uri="{FF2B5EF4-FFF2-40B4-BE49-F238E27FC236}">
                <a16:creationId xmlns:a16="http://schemas.microsoft.com/office/drawing/2014/main" id="{88109570-90E3-5AF7-2D45-3350C33A9732}"/>
              </a:ext>
            </a:extLst>
          </p:cNvPr>
          <p:cNvSpPr txBox="1"/>
          <p:nvPr/>
        </p:nvSpPr>
        <p:spPr>
          <a:xfrm>
            <a:off x="1085850" y="2926265"/>
            <a:ext cx="6096000" cy="369332"/>
          </a:xfrm>
          <a:prstGeom prst="rect">
            <a:avLst/>
          </a:prstGeom>
          <a:noFill/>
        </p:spPr>
        <p:txBody>
          <a:bodyPr wrap="square">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1552549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677D-371B-9090-F3DD-7D716F5EF08F}"/>
              </a:ext>
            </a:extLst>
          </p:cNvPr>
          <p:cNvSpPr>
            <a:spLocks noGrp="1"/>
          </p:cNvSpPr>
          <p:nvPr>
            <p:ph type="title"/>
          </p:nvPr>
        </p:nvSpPr>
        <p:spPr/>
        <p:txBody>
          <a:bodyPr/>
          <a:lstStyle/>
          <a:p>
            <a:r>
              <a:rPr lang="en-IN" dirty="0"/>
              <a:t>Impact on society</a:t>
            </a:r>
          </a:p>
        </p:txBody>
      </p:sp>
      <p:sp>
        <p:nvSpPr>
          <p:cNvPr id="3" name="Content Placeholder 2">
            <a:extLst>
              <a:ext uri="{FF2B5EF4-FFF2-40B4-BE49-F238E27FC236}">
                <a16:creationId xmlns:a16="http://schemas.microsoft.com/office/drawing/2014/main" id="{550DDCEE-52CE-2348-6281-A676B8538956}"/>
              </a:ext>
            </a:extLst>
          </p:cNvPr>
          <p:cNvSpPr>
            <a:spLocks noGrp="1"/>
          </p:cNvSpPr>
          <p:nvPr>
            <p:ph idx="1"/>
          </p:nvPr>
        </p:nvSpPr>
        <p:spPr/>
        <p:txBody>
          <a:bodyPr>
            <a:normAutofit/>
          </a:bodyPr>
          <a:lstStyle/>
          <a:p>
            <a:pPr>
              <a:buFont typeface="Wingdings" panose="05000000000000000000" pitchFamily="2" charset="2"/>
              <a:buChar char="v"/>
            </a:pPr>
            <a:r>
              <a:rPr lang="en-US" sz="2400" b="0" i="0" dirty="0">
                <a:solidFill>
                  <a:srgbClr val="333333"/>
                </a:solidFill>
                <a:effectLst/>
              </a:rPr>
              <a:t> The report – ‘To Err is Human’ – by the Institute of Medicine (IoM) states that medical errors cause </a:t>
            </a:r>
            <a:r>
              <a:rPr lang="en-US" sz="2400" b="0" i="0" dirty="0" err="1">
                <a:solidFill>
                  <a:srgbClr val="333333"/>
                </a:solidFill>
                <a:effectLst/>
              </a:rPr>
              <a:t>atleast</a:t>
            </a:r>
            <a:r>
              <a:rPr lang="en-US" sz="2400" b="0" i="0" dirty="0">
                <a:solidFill>
                  <a:srgbClr val="333333"/>
                </a:solidFill>
                <a:effectLst/>
              </a:rPr>
              <a:t> 44,000 preventable deaths annually of which 7000 deaths are due to sloppy handwriting</a:t>
            </a:r>
          </a:p>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a:t>
            </a:r>
          </a:p>
          <a:p>
            <a:pPr>
              <a:buFont typeface="Wingdings" panose="05000000000000000000" pitchFamily="2" charset="2"/>
              <a:buChar char="v"/>
            </a:pPr>
            <a:r>
              <a:rPr lang="en-US" sz="2400" dirty="0"/>
              <a:t> The impact of our project on society is we might be able to reduce those 7000 preventable deaths causing due to sloppy handwriting.</a:t>
            </a:r>
            <a:endParaRPr lang="en-IN" sz="2400" dirty="0"/>
          </a:p>
        </p:txBody>
      </p:sp>
    </p:spTree>
    <p:extLst>
      <p:ext uri="{BB962C8B-B14F-4D97-AF65-F5344CB8AC3E}">
        <p14:creationId xmlns:p14="http://schemas.microsoft.com/office/powerpoint/2010/main" val="1443670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171</TotalTime>
  <Words>455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9</vt:i4>
      </vt:variant>
    </vt:vector>
  </HeadingPairs>
  <TitlesOfParts>
    <vt:vector size="22" baseType="lpstr">
      <vt:lpstr>Arial</vt:lpstr>
      <vt:lpstr>Calibri</vt:lpstr>
      <vt:lpstr>Century Gothic</vt:lpstr>
      <vt:lpstr>Designball-Social-01</vt:lpstr>
      <vt:lpstr>Tw Cen MT</vt:lpstr>
      <vt:lpstr>Tw Cen MT Condensed</vt:lpstr>
      <vt:lpstr>Wingdings</vt:lpstr>
      <vt:lpstr>Wingdings 3</vt:lpstr>
      <vt:lpstr>5_Office Theme</vt:lpstr>
      <vt:lpstr>3_Office Theme</vt:lpstr>
      <vt:lpstr>13_Office Theme</vt:lpstr>
      <vt:lpstr>Office Theme</vt:lpstr>
      <vt:lpstr>Integral</vt:lpstr>
      <vt:lpstr>PowerPoint Presentation</vt:lpstr>
      <vt:lpstr>PowerPoint Presentation</vt:lpstr>
      <vt:lpstr>Problem Statement</vt:lpstr>
      <vt:lpstr>Abstraction</vt:lpstr>
      <vt:lpstr>PowerPoint Presentation</vt:lpstr>
      <vt:lpstr>Solution </vt:lpstr>
      <vt:lpstr>PowerPoint Presentation</vt:lpstr>
      <vt:lpstr>Impact on society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72</cp:revision>
  <dcterms:created xsi:type="dcterms:W3CDTF">2022-08-25T16:22:58Z</dcterms:created>
  <dcterms:modified xsi:type="dcterms:W3CDTF">2022-08-25T19:14:15Z</dcterms:modified>
</cp:coreProperties>
</file>