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Lst>
  <p:sldIdLst>
    <p:sldId id="1018" r:id="rId6"/>
    <p:sldId id="942" r:id="rId7"/>
    <p:sldId id="258" r:id="rId8"/>
    <p:sldId id="259" r:id="rId9"/>
    <p:sldId id="260" r:id="rId10"/>
    <p:sldId id="262" r:id="rId11"/>
    <p:sldId id="263" r:id="rId12"/>
    <p:sldId id="261" r:id="rId13"/>
    <p:sldId id="19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4" d="100"/>
          <a:sy n="64" d="100"/>
        </p:scale>
        <p:origin x="68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28-08-2022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4705664-2374-BB99-8071-D96699BD811A}"/>
              </a:ext>
            </a:extLst>
          </p:cNvPr>
          <p:cNvSpPr/>
          <p:nvPr/>
        </p:nvSpPr>
        <p:spPr>
          <a:xfrm>
            <a:off x="11677650" y="1722373"/>
            <a:ext cx="295275" cy="2994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7499E0A5-7F93-1C1F-9CFE-A88B6A07F652}"/>
              </a:ext>
            </a:extLst>
          </p:cNvPr>
          <p:cNvSpPr/>
          <p:nvPr/>
        </p:nvSpPr>
        <p:spPr>
          <a:xfrm>
            <a:off x="219075" y="276225"/>
            <a:ext cx="371977" cy="6362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68470C8-7C83-3B1E-F704-459E6019C285}"/>
              </a:ext>
            </a:extLst>
          </p:cNvPr>
          <p:cNvSpPr/>
          <p:nvPr/>
        </p:nvSpPr>
        <p:spPr>
          <a:xfrm>
            <a:off x="123825" y="2621321"/>
            <a:ext cx="568433" cy="1565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895E4566-52CE-49FA-A32C-F74CEBDBF8F6}"/>
              </a:ext>
            </a:extLst>
          </p:cNvPr>
          <p:cNvGrpSpPr/>
          <p:nvPr/>
        </p:nvGrpSpPr>
        <p:grpSpPr>
          <a:xfrm>
            <a:off x="7953479" y="1722373"/>
            <a:ext cx="1011977" cy="904230"/>
            <a:chOff x="5394326" y="5557838"/>
            <a:chExt cx="1520825" cy="1358900"/>
          </a:xfrm>
        </p:grpSpPr>
        <p:sp>
          <p:nvSpPr>
            <p:cNvPr id="17" name="Freeform 40">
              <a:extLst>
                <a:ext uri="{FF2B5EF4-FFF2-40B4-BE49-F238E27FC236}">
                  <a16:creationId xmlns:a16="http://schemas.microsoft.com/office/drawing/2014/main" id="{3B16C79F-0359-47E4-A32C-594EB1B075F7}"/>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41">
              <a:extLst>
                <a:ext uri="{FF2B5EF4-FFF2-40B4-BE49-F238E27FC236}">
                  <a16:creationId xmlns:a16="http://schemas.microsoft.com/office/drawing/2014/main" id="{41FABCBF-DC0A-4685-BC61-DB0FE2C81550}"/>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Freeform 42">
              <a:extLst>
                <a:ext uri="{FF2B5EF4-FFF2-40B4-BE49-F238E27FC236}">
                  <a16:creationId xmlns:a16="http://schemas.microsoft.com/office/drawing/2014/main" id="{1FDC7608-0E29-4BA0-B4D7-BF6D23377B2F}"/>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0" name="Group 19">
            <a:extLst>
              <a:ext uri="{FF2B5EF4-FFF2-40B4-BE49-F238E27FC236}">
                <a16:creationId xmlns:a16="http://schemas.microsoft.com/office/drawing/2014/main" id="{8FEB08C0-C0A1-4F59-B1C6-6F681657D997}"/>
              </a:ext>
            </a:extLst>
          </p:cNvPr>
          <p:cNvGrpSpPr/>
          <p:nvPr/>
        </p:nvGrpSpPr>
        <p:grpSpPr>
          <a:xfrm>
            <a:off x="1711321" y="4563758"/>
            <a:ext cx="416687" cy="416686"/>
            <a:chOff x="965201" y="4870451"/>
            <a:chExt cx="228600" cy="228600"/>
          </a:xfrm>
          <a:solidFill>
            <a:schemeClr val="accent2">
              <a:alpha val="35000"/>
            </a:schemeClr>
          </a:solidFill>
        </p:grpSpPr>
        <p:sp>
          <p:nvSpPr>
            <p:cNvPr id="21" name="Freeform 46">
              <a:extLst>
                <a:ext uri="{FF2B5EF4-FFF2-40B4-BE49-F238E27FC236}">
                  <a16:creationId xmlns:a16="http://schemas.microsoft.com/office/drawing/2014/main" id="{516B60A2-4708-4DF0-9AFC-E19661BF465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47">
              <a:extLst>
                <a:ext uri="{FF2B5EF4-FFF2-40B4-BE49-F238E27FC236}">
                  <a16:creationId xmlns:a16="http://schemas.microsoft.com/office/drawing/2014/main" id="{1559EA6F-D571-4691-AD2F-3C27B07C8AAB}"/>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3" name="Group 22">
            <a:extLst>
              <a:ext uri="{FF2B5EF4-FFF2-40B4-BE49-F238E27FC236}">
                <a16:creationId xmlns:a16="http://schemas.microsoft.com/office/drawing/2014/main" id="{83872C31-312C-48F5-B9E5-30C9F8B374BD}"/>
              </a:ext>
            </a:extLst>
          </p:cNvPr>
          <p:cNvGrpSpPr/>
          <p:nvPr/>
        </p:nvGrpSpPr>
        <p:grpSpPr>
          <a:xfrm>
            <a:off x="4305130" y="1522324"/>
            <a:ext cx="650708" cy="613736"/>
            <a:chOff x="2887663" y="5300663"/>
            <a:chExt cx="977901" cy="922338"/>
          </a:xfrm>
        </p:grpSpPr>
        <p:grpSp>
          <p:nvGrpSpPr>
            <p:cNvPr id="24" name="Group 23">
              <a:extLst>
                <a:ext uri="{FF2B5EF4-FFF2-40B4-BE49-F238E27FC236}">
                  <a16:creationId xmlns:a16="http://schemas.microsoft.com/office/drawing/2014/main" id="{A73B788B-6B39-4C7E-8A03-4433E68FC856}"/>
                </a:ext>
              </a:extLst>
            </p:cNvPr>
            <p:cNvGrpSpPr/>
            <p:nvPr/>
          </p:nvGrpSpPr>
          <p:grpSpPr>
            <a:xfrm>
              <a:off x="2887663" y="5335588"/>
              <a:ext cx="920750" cy="887413"/>
              <a:chOff x="2887663" y="5335588"/>
              <a:chExt cx="920750" cy="887413"/>
            </a:xfrm>
          </p:grpSpPr>
          <p:sp>
            <p:nvSpPr>
              <p:cNvPr id="26" name="Freeform 37">
                <a:extLst>
                  <a:ext uri="{FF2B5EF4-FFF2-40B4-BE49-F238E27FC236}">
                    <a16:creationId xmlns:a16="http://schemas.microsoft.com/office/drawing/2014/main" id="{8E31BAF3-4219-473B-B506-E3473FC4D5F3}"/>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38">
                <a:extLst>
                  <a:ext uri="{FF2B5EF4-FFF2-40B4-BE49-F238E27FC236}">
                    <a16:creationId xmlns:a16="http://schemas.microsoft.com/office/drawing/2014/main" id="{9AB6346D-6C72-4967-A619-ED1080B084DA}"/>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5" name="Freeform 39">
              <a:extLst>
                <a:ext uri="{FF2B5EF4-FFF2-40B4-BE49-F238E27FC236}">
                  <a16:creationId xmlns:a16="http://schemas.microsoft.com/office/drawing/2014/main" id="{FF1F19F5-0007-4578-AE50-5C1E73B3911D}"/>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8" name="Oval 27">
            <a:extLst>
              <a:ext uri="{FF2B5EF4-FFF2-40B4-BE49-F238E27FC236}">
                <a16:creationId xmlns:a16="http://schemas.microsoft.com/office/drawing/2014/main" id="{0DD43F1F-35AB-4751-B240-6070F421A1B2}"/>
              </a:ext>
            </a:extLst>
          </p:cNvPr>
          <p:cNvSpPr/>
          <p:nvPr/>
        </p:nvSpPr>
        <p:spPr>
          <a:xfrm>
            <a:off x="10378716" y="3352615"/>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grpSp>
        <p:nvGrpSpPr>
          <p:cNvPr id="29" name="Group 28">
            <a:extLst>
              <a:ext uri="{FF2B5EF4-FFF2-40B4-BE49-F238E27FC236}">
                <a16:creationId xmlns:a16="http://schemas.microsoft.com/office/drawing/2014/main" id="{B91428A2-5C8F-4D24-A82A-04433BE9101F}"/>
              </a:ext>
            </a:extLst>
          </p:cNvPr>
          <p:cNvGrpSpPr/>
          <p:nvPr/>
        </p:nvGrpSpPr>
        <p:grpSpPr>
          <a:xfrm>
            <a:off x="9865521" y="2048913"/>
            <a:ext cx="163780" cy="158891"/>
            <a:chOff x="1752601" y="4673601"/>
            <a:chExt cx="106363" cy="103188"/>
          </a:xfrm>
          <a:solidFill>
            <a:schemeClr val="accent1">
              <a:alpha val="35000"/>
            </a:schemeClr>
          </a:solidFill>
        </p:grpSpPr>
        <p:sp>
          <p:nvSpPr>
            <p:cNvPr id="30" name="Freeform 48">
              <a:extLst>
                <a:ext uri="{FF2B5EF4-FFF2-40B4-BE49-F238E27FC236}">
                  <a16:creationId xmlns:a16="http://schemas.microsoft.com/office/drawing/2014/main" id="{BB6E41F1-E4D2-4BFD-BFF2-9CB6FF24404A}"/>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49">
              <a:extLst>
                <a:ext uri="{FF2B5EF4-FFF2-40B4-BE49-F238E27FC236}">
                  <a16:creationId xmlns:a16="http://schemas.microsoft.com/office/drawing/2014/main" id="{91E236B3-A926-4034-9BC4-83EE569F7E3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2" name="Group 31">
            <a:extLst>
              <a:ext uri="{FF2B5EF4-FFF2-40B4-BE49-F238E27FC236}">
                <a16:creationId xmlns:a16="http://schemas.microsoft.com/office/drawing/2014/main" id="{172CE75B-E81D-4147-A06B-0754D7DFEBC4}"/>
              </a:ext>
            </a:extLst>
          </p:cNvPr>
          <p:cNvGrpSpPr/>
          <p:nvPr/>
        </p:nvGrpSpPr>
        <p:grpSpPr>
          <a:xfrm>
            <a:off x="9116573" y="3955906"/>
            <a:ext cx="602116" cy="429932"/>
            <a:chOff x="2303463" y="7181851"/>
            <a:chExt cx="904875" cy="646113"/>
          </a:xfrm>
        </p:grpSpPr>
        <p:sp>
          <p:nvSpPr>
            <p:cNvPr id="33" name="Freeform 43">
              <a:extLst>
                <a:ext uri="{FF2B5EF4-FFF2-40B4-BE49-F238E27FC236}">
                  <a16:creationId xmlns:a16="http://schemas.microsoft.com/office/drawing/2014/main" id="{217DDEFA-108C-478D-9003-6286893A6861}"/>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44">
              <a:extLst>
                <a:ext uri="{FF2B5EF4-FFF2-40B4-BE49-F238E27FC236}">
                  <a16:creationId xmlns:a16="http://schemas.microsoft.com/office/drawing/2014/main" id="{0BC3F776-63DC-4E70-B305-7E29BFDA2CF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45">
              <a:extLst>
                <a:ext uri="{FF2B5EF4-FFF2-40B4-BE49-F238E27FC236}">
                  <a16:creationId xmlns:a16="http://schemas.microsoft.com/office/drawing/2014/main" id="{A0E84469-9EA2-4DA0-8482-406C6343F980}"/>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6" name="Group 35">
            <a:extLst>
              <a:ext uri="{FF2B5EF4-FFF2-40B4-BE49-F238E27FC236}">
                <a16:creationId xmlns:a16="http://schemas.microsoft.com/office/drawing/2014/main" id="{014BCA54-7800-42A0-819C-84A86963DAFE}"/>
              </a:ext>
            </a:extLst>
          </p:cNvPr>
          <p:cNvGrpSpPr/>
          <p:nvPr/>
        </p:nvGrpSpPr>
        <p:grpSpPr>
          <a:xfrm>
            <a:off x="8114369" y="4333990"/>
            <a:ext cx="194387" cy="194387"/>
            <a:chOff x="9175399" y="8544046"/>
            <a:chExt cx="626208" cy="626207"/>
          </a:xfrm>
        </p:grpSpPr>
        <p:sp>
          <p:nvSpPr>
            <p:cNvPr id="37" name="Freeform 46">
              <a:extLst>
                <a:ext uri="{FF2B5EF4-FFF2-40B4-BE49-F238E27FC236}">
                  <a16:creationId xmlns:a16="http://schemas.microsoft.com/office/drawing/2014/main" id="{1D957F8F-80CC-44C9-A0A5-51A375D01F20}"/>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47">
              <a:extLst>
                <a:ext uri="{FF2B5EF4-FFF2-40B4-BE49-F238E27FC236}">
                  <a16:creationId xmlns:a16="http://schemas.microsoft.com/office/drawing/2014/main" id="{796A8A4A-BDFB-4BDE-90F3-6FCF65900F55}"/>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9" name="Group 38">
            <a:extLst>
              <a:ext uri="{FF2B5EF4-FFF2-40B4-BE49-F238E27FC236}">
                <a16:creationId xmlns:a16="http://schemas.microsoft.com/office/drawing/2014/main" id="{80421D30-FE4B-4111-8EA7-0A627C1F1BCA}"/>
              </a:ext>
            </a:extLst>
          </p:cNvPr>
          <p:cNvGrpSpPr/>
          <p:nvPr/>
        </p:nvGrpSpPr>
        <p:grpSpPr>
          <a:xfrm>
            <a:off x="2836191" y="5236935"/>
            <a:ext cx="163780" cy="158891"/>
            <a:chOff x="1752601" y="4673601"/>
            <a:chExt cx="106363" cy="103188"/>
          </a:xfrm>
          <a:solidFill>
            <a:schemeClr val="accent1">
              <a:alpha val="35000"/>
            </a:schemeClr>
          </a:solidFill>
        </p:grpSpPr>
        <p:sp>
          <p:nvSpPr>
            <p:cNvPr id="40" name="Freeform 48">
              <a:extLst>
                <a:ext uri="{FF2B5EF4-FFF2-40B4-BE49-F238E27FC236}">
                  <a16:creationId xmlns:a16="http://schemas.microsoft.com/office/drawing/2014/main" id="{AAB9F2A5-0185-409C-9C42-4C30E42385A6}"/>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49">
              <a:extLst>
                <a:ext uri="{FF2B5EF4-FFF2-40B4-BE49-F238E27FC236}">
                  <a16:creationId xmlns:a16="http://schemas.microsoft.com/office/drawing/2014/main" id="{58547DC9-3FD2-4374-A912-4418AE2CEA13}"/>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42" name="Group 41">
            <a:extLst>
              <a:ext uri="{FF2B5EF4-FFF2-40B4-BE49-F238E27FC236}">
                <a16:creationId xmlns:a16="http://schemas.microsoft.com/office/drawing/2014/main" id="{5F397A28-4AD4-454E-A08E-BB393056F609}"/>
              </a:ext>
            </a:extLst>
          </p:cNvPr>
          <p:cNvGrpSpPr/>
          <p:nvPr/>
        </p:nvGrpSpPr>
        <p:grpSpPr>
          <a:xfrm>
            <a:off x="6919366" y="1005344"/>
            <a:ext cx="416687" cy="416686"/>
            <a:chOff x="965201" y="4870451"/>
            <a:chExt cx="228600" cy="228600"/>
          </a:xfrm>
          <a:solidFill>
            <a:schemeClr val="accent2">
              <a:alpha val="35000"/>
            </a:schemeClr>
          </a:solidFill>
        </p:grpSpPr>
        <p:sp>
          <p:nvSpPr>
            <p:cNvPr id="43" name="Freeform 46">
              <a:extLst>
                <a:ext uri="{FF2B5EF4-FFF2-40B4-BE49-F238E27FC236}">
                  <a16:creationId xmlns:a16="http://schemas.microsoft.com/office/drawing/2014/main" id="{1D28F73F-28DB-4EB0-ABEB-0B5BD372076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7">
              <a:extLst>
                <a:ext uri="{FF2B5EF4-FFF2-40B4-BE49-F238E27FC236}">
                  <a16:creationId xmlns:a16="http://schemas.microsoft.com/office/drawing/2014/main" id="{77E0EA0F-040D-474A-ACFF-D48AE152BDEF}"/>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3" name="Arc 2">
            <a:extLst>
              <a:ext uri="{FF2B5EF4-FFF2-40B4-BE49-F238E27FC236}">
                <a16:creationId xmlns:a16="http://schemas.microsoft.com/office/drawing/2014/main" id="{21C30C80-CB34-4DF3-9CDC-1928FD45AA4F}"/>
              </a:ext>
            </a:extLst>
          </p:cNvPr>
          <p:cNvSpPr/>
          <p:nvPr/>
        </p:nvSpPr>
        <p:spPr>
          <a:xfrm rot="20700000">
            <a:off x="7384844" y="1028622"/>
            <a:ext cx="5670099" cy="5670099"/>
          </a:xfrm>
          <a:prstGeom prst="arc">
            <a:avLst>
              <a:gd name="adj1" fmla="val 16200000"/>
              <a:gd name="adj2" fmla="val 12667461"/>
            </a:avLst>
          </a:prstGeom>
          <a:noFill/>
          <a:ln w="1905000" cap="rnd">
            <a:solidFill>
              <a:schemeClr val="accent3"/>
            </a:solidFill>
            <a:round/>
          </a:ln>
          <a:effectLst>
            <a:outerShdw blurRad="622300" sx="99000" sy="99000" algn="ctr" rotWithShape="0">
              <a:schemeClr val="accent3">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4" name="Oval 3">
            <a:extLst>
              <a:ext uri="{FF2B5EF4-FFF2-40B4-BE49-F238E27FC236}">
                <a16:creationId xmlns:a16="http://schemas.microsoft.com/office/drawing/2014/main" id="{D4D1277A-7591-404C-B8C1-554AE5BF2752}"/>
              </a:ext>
            </a:extLst>
          </p:cNvPr>
          <p:cNvSpPr/>
          <p:nvPr/>
        </p:nvSpPr>
        <p:spPr>
          <a:xfrm>
            <a:off x="3527060" y="3596314"/>
            <a:ext cx="2403077" cy="2403077"/>
          </a:xfrm>
          <a:prstGeom prst="ellipse">
            <a:avLst/>
          </a:prstGeom>
          <a:noFill/>
          <a:ln w="38100">
            <a:solidFill>
              <a:schemeClr val="accent1"/>
            </a:solid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Oval 4">
            <a:extLst>
              <a:ext uri="{FF2B5EF4-FFF2-40B4-BE49-F238E27FC236}">
                <a16:creationId xmlns:a16="http://schemas.microsoft.com/office/drawing/2014/main" id="{7F0BF92E-CD91-4A16-AB41-541CEF6F7D5F}"/>
              </a:ext>
            </a:extLst>
          </p:cNvPr>
          <p:cNvSpPr/>
          <p:nvPr/>
        </p:nvSpPr>
        <p:spPr>
          <a:xfrm>
            <a:off x="4307466" y="4376720"/>
            <a:ext cx="842264" cy="842264"/>
          </a:xfrm>
          <a:prstGeom prst="ellipse">
            <a:avLst/>
          </a:prstGeom>
          <a:solidFill>
            <a:schemeClr val="accent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6" name="Oval 5">
            <a:extLst>
              <a:ext uri="{FF2B5EF4-FFF2-40B4-BE49-F238E27FC236}">
                <a16:creationId xmlns:a16="http://schemas.microsoft.com/office/drawing/2014/main" id="{EAB14377-163D-4F60-A4B6-83447981CACD}"/>
              </a:ext>
            </a:extLst>
          </p:cNvPr>
          <p:cNvSpPr/>
          <p:nvPr/>
        </p:nvSpPr>
        <p:spPr>
          <a:xfrm>
            <a:off x="4636947" y="4706201"/>
            <a:ext cx="183301" cy="183301"/>
          </a:xfrm>
          <a:prstGeom prst="ellipse">
            <a:avLst/>
          </a:prstGeom>
          <a:solidFill>
            <a:schemeClr val="bg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8" name="Oval 7">
            <a:extLst>
              <a:ext uri="{FF2B5EF4-FFF2-40B4-BE49-F238E27FC236}">
                <a16:creationId xmlns:a16="http://schemas.microsoft.com/office/drawing/2014/main" id="{8B2B9BAF-17D6-4D29-ADDE-5960F4D624B1}"/>
              </a:ext>
            </a:extLst>
          </p:cNvPr>
          <p:cNvSpPr/>
          <p:nvPr/>
        </p:nvSpPr>
        <p:spPr>
          <a:xfrm>
            <a:off x="2189366" y="982859"/>
            <a:ext cx="1116709" cy="1116709"/>
          </a:xfrm>
          <a:prstGeom prst="ellipse">
            <a:avLst/>
          </a:prstGeom>
          <a:solidFill>
            <a:schemeClr val="accent3"/>
          </a:solidFill>
          <a:ln w="38100">
            <a:noFill/>
          </a:ln>
          <a:effectLst>
            <a:outerShdw blurRad="317500" sx="98000" sy="98000" algn="ctr" rotWithShape="0">
              <a:schemeClr val="accent3">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9" name="Rectangle 8">
            <a:extLst>
              <a:ext uri="{FF2B5EF4-FFF2-40B4-BE49-F238E27FC236}">
                <a16:creationId xmlns:a16="http://schemas.microsoft.com/office/drawing/2014/main" id="{31A256A7-4A84-40CE-A643-DFFB282D79F8}"/>
              </a:ext>
            </a:extLst>
          </p:cNvPr>
          <p:cNvSpPr/>
          <p:nvPr/>
        </p:nvSpPr>
        <p:spPr>
          <a:xfrm rot="2700000">
            <a:off x="5530600" y="-300495"/>
            <a:ext cx="1897114" cy="1897114"/>
          </a:xfrm>
          <a:prstGeom prst="rect">
            <a:avLst/>
          </a:prstGeom>
          <a:noFill/>
          <a:ln w="4445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0" name="Rectangle 9">
            <a:extLst>
              <a:ext uri="{FF2B5EF4-FFF2-40B4-BE49-F238E27FC236}">
                <a16:creationId xmlns:a16="http://schemas.microsoft.com/office/drawing/2014/main" id="{FA2165A3-9A98-4CA3-812F-D5993A504A76}"/>
              </a:ext>
            </a:extLst>
          </p:cNvPr>
          <p:cNvSpPr/>
          <p:nvPr/>
        </p:nvSpPr>
        <p:spPr>
          <a:xfrm>
            <a:off x="6524740" y="5535809"/>
            <a:ext cx="1467156" cy="1467156"/>
          </a:xfrm>
          <a:prstGeom prst="rect">
            <a:avLst/>
          </a:prstGeom>
          <a:noFill/>
          <a:ln w="6350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2" name="TextBox 11">
            <a:extLst>
              <a:ext uri="{FF2B5EF4-FFF2-40B4-BE49-F238E27FC236}">
                <a16:creationId xmlns:a16="http://schemas.microsoft.com/office/drawing/2014/main" id="{9297F643-F9CB-4D29-BB94-640C3212DC96}"/>
              </a:ext>
            </a:extLst>
          </p:cNvPr>
          <p:cNvSpPr txBox="1"/>
          <p:nvPr/>
        </p:nvSpPr>
        <p:spPr>
          <a:xfrm>
            <a:off x="1118141" y="2516415"/>
            <a:ext cx="6692834"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Interpreting Doctors Prescription</a:t>
            </a:r>
          </a:p>
        </p:txBody>
      </p:sp>
      <p:sp>
        <p:nvSpPr>
          <p:cNvPr id="13" name="TextBox 12">
            <a:extLst>
              <a:ext uri="{FF2B5EF4-FFF2-40B4-BE49-F238E27FC236}">
                <a16:creationId xmlns:a16="http://schemas.microsoft.com/office/drawing/2014/main" id="{47C30F65-DA5E-46D0-8097-38D9F09D742D}"/>
              </a:ext>
            </a:extLst>
          </p:cNvPr>
          <p:cNvSpPr txBox="1"/>
          <p:nvPr/>
        </p:nvSpPr>
        <p:spPr>
          <a:xfrm>
            <a:off x="1118141" y="3149629"/>
            <a:ext cx="4386113"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Using Deep Learning</a:t>
            </a:r>
          </a:p>
        </p:txBody>
      </p:sp>
      <p:sp>
        <p:nvSpPr>
          <p:cNvPr id="14" name="TextBox 13">
            <a:extLst>
              <a:ext uri="{FF2B5EF4-FFF2-40B4-BE49-F238E27FC236}">
                <a16:creationId xmlns:a16="http://schemas.microsoft.com/office/drawing/2014/main" id="{71DCD75C-A792-4C3D-9D3D-039A83330971}"/>
              </a:ext>
            </a:extLst>
          </p:cNvPr>
          <p:cNvSpPr txBox="1"/>
          <p:nvPr/>
        </p:nvSpPr>
        <p:spPr>
          <a:xfrm>
            <a:off x="1118141" y="3782842"/>
            <a:ext cx="2500981"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Techniques</a:t>
            </a:r>
          </a:p>
        </p:txBody>
      </p:sp>
      <p:sp>
        <p:nvSpPr>
          <p:cNvPr id="2" name="Rectangle 1"/>
          <p:cNvSpPr/>
          <p:nvPr/>
        </p:nvSpPr>
        <p:spPr>
          <a:xfrm>
            <a:off x="519300" y="5999391"/>
            <a:ext cx="1920719" cy="369332"/>
          </a:xfrm>
          <a:prstGeom prst="rect">
            <a:avLst/>
          </a:prstGeom>
        </p:spPr>
        <p:txBody>
          <a:bodyPr wrap="none">
            <a:spAutoFit/>
          </a:bodyPr>
          <a:lstStyle/>
          <a:p>
            <a:pPr algn="r" defTabSz="228554"/>
            <a:r>
              <a:rPr lang="en-US" b="1" dirty="0" err="1">
                <a:solidFill>
                  <a:srgbClr val="172144"/>
                </a:solidFill>
                <a:latin typeface="Century Gothic"/>
              </a:rPr>
              <a:t>Rizwanullah</a:t>
            </a:r>
            <a:r>
              <a:rPr lang="en-US" b="1" dirty="0">
                <a:solidFill>
                  <a:srgbClr val="172144"/>
                </a:solidFill>
                <a:latin typeface="Century Gothic"/>
              </a:rPr>
              <a:t> </a:t>
            </a:r>
            <a:r>
              <a:rPr lang="en-US" b="1" dirty="0" err="1">
                <a:solidFill>
                  <a:srgbClr val="172144"/>
                </a:solidFill>
                <a:latin typeface="Century Gothic"/>
              </a:rPr>
              <a:t>Md</a:t>
            </a:r>
            <a:endParaRPr lang="en-US" sz="800" dirty="0">
              <a:solidFill>
                <a:srgbClr val="172144"/>
              </a:solidFill>
            </a:endParaRPr>
          </a:p>
        </p:txBody>
      </p:sp>
      <p:sp>
        <p:nvSpPr>
          <p:cNvPr id="48" name="Rectangle 47"/>
          <p:cNvSpPr/>
          <p:nvPr/>
        </p:nvSpPr>
        <p:spPr>
          <a:xfrm>
            <a:off x="652971" y="5618816"/>
            <a:ext cx="1266692" cy="338554"/>
          </a:xfrm>
          <a:prstGeom prst="rect">
            <a:avLst/>
          </a:prstGeom>
          <a:solidFill>
            <a:schemeClr val="tx1"/>
          </a:solidFill>
        </p:spPr>
        <p:txBody>
          <a:bodyPr wrap="none">
            <a:spAutoFit/>
          </a:bodyPr>
          <a:lstStyle/>
          <a:p>
            <a:pPr algn="r" defTabSz="228554"/>
            <a:r>
              <a:rPr lang="en-US" sz="1600" b="1" dirty="0">
                <a:solidFill>
                  <a:schemeClr val="bg1"/>
                </a:solidFill>
                <a:latin typeface="Century Gothic"/>
              </a:rPr>
              <a:t>Our Team :</a:t>
            </a:r>
            <a:endParaRPr lang="en-US" sz="1600" dirty="0">
              <a:solidFill>
                <a:schemeClr val="bg1"/>
              </a:solidFill>
            </a:endParaRPr>
          </a:p>
        </p:txBody>
      </p:sp>
      <p:sp>
        <p:nvSpPr>
          <p:cNvPr id="7" name="Rectangle 6"/>
          <p:cNvSpPr/>
          <p:nvPr/>
        </p:nvSpPr>
        <p:spPr>
          <a:xfrm>
            <a:off x="519300" y="6368723"/>
            <a:ext cx="2545890" cy="369332"/>
          </a:xfrm>
          <a:prstGeom prst="rect">
            <a:avLst/>
          </a:prstGeom>
        </p:spPr>
        <p:txBody>
          <a:bodyPr wrap="none">
            <a:spAutoFit/>
          </a:bodyPr>
          <a:lstStyle/>
          <a:p>
            <a:pPr algn="r" defTabSz="228554"/>
            <a:r>
              <a:rPr lang="en-US" b="1" dirty="0">
                <a:solidFill>
                  <a:srgbClr val="172144"/>
                </a:solidFill>
                <a:latin typeface="Century Gothic"/>
              </a:rPr>
              <a:t>Ajay Kumar </a:t>
            </a:r>
            <a:r>
              <a:rPr lang="en-US" b="1" dirty="0" err="1">
                <a:solidFill>
                  <a:srgbClr val="172144"/>
                </a:solidFill>
                <a:latin typeface="Century Gothic"/>
              </a:rPr>
              <a:t>Varma</a:t>
            </a:r>
            <a:r>
              <a:rPr lang="en-US" b="1" dirty="0">
                <a:solidFill>
                  <a:srgbClr val="172144"/>
                </a:solidFill>
                <a:latin typeface="Century Gothic"/>
              </a:rPr>
              <a:t> N</a:t>
            </a:r>
            <a:endParaRPr lang="en-US" sz="800" dirty="0">
              <a:solidFill>
                <a:srgbClr val="172144"/>
              </a:solidFill>
            </a:endParaRPr>
          </a:p>
        </p:txBody>
      </p:sp>
    </p:spTree>
    <p:extLst>
      <p:ext uri="{BB962C8B-B14F-4D97-AF65-F5344CB8AC3E}">
        <p14:creationId xmlns:p14="http://schemas.microsoft.com/office/powerpoint/2010/main" val="4275543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2" presetClass="entr" presetSubtype="1" decel="100000"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400" fill="hold"/>
                                        <p:tgtEl>
                                          <p:spTgt spid="10"/>
                                        </p:tgtEl>
                                        <p:attrNameLst>
                                          <p:attrName>ppt_x</p:attrName>
                                        </p:attrNameLst>
                                      </p:cBhvr>
                                      <p:tavLst>
                                        <p:tav tm="0">
                                          <p:val>
                                            <p:strVal val="#ppt_x"/>
                                          </p:val>
                                        </p:tav>
                                        <p:tav tm="100000">
                                          <p:val>
                                            <p:strVal val="#ppt_x"/>
                                          </p:val>
                                        </p:tav>
                                      </p:tavLst>
                                    </p:anim>
                                    <p:anim calcmode="lin" valueType="num">
                                      <p:cBhvr additive="base">
                                        <p:cTn id="24" dur="14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400" fill="hold"/>
                                        <p:tgtEl>
                                          <p:spTgt spid="3"/>
                                        </p:tgtEl>
                                        <p:attrNameLst>
                                          <p:attrName>ppt_x</p:attrName>
                                        </p:attrNameLst>
                                      </p:cBhvr>
                                      <p:tavLst>
                                        <p:tav tm="0">
                                          <p:val>
                                            <p:strVal val="#ppt_x"/>
                                          </p:val>
                                        </p:tav>
                                        <p:tav tm="100000">
                                          <p:val>
                                            <p:strVal val="#ppt_x"/>
                                          </p:val>
                                        </p:tav>
                                      </p:tavLst>
                                    </p:anim>
                                    <p:anim calcmode="lin" valueType="num">
                                      <p:cBhvr additive="base">
                                        <p:cTn id="28" dur="1400" fill="hold"/>
                                        <p:tgtEl>
                                          <p:spTgt spid="3"/>
                                        </p:tgtEl>
                                        <p:attrNameLst>
                                          <p:attrName>ppt_y</p:attrName>
                                        </p:attrNameLst>
                                      </p:cBhvr>
                                      <p:tavLst>
                                        <p:tav tm="0">
                                          <p:val>
                                            <p:strVal val="1+#ppt_h/2"/>
                                          </p:val>
                                        </p:tav>
                                        <p:tav tm="100000">
                                          <p:val>
                                            <p:strVal val="#ppt_y"/>
                                          </p:val>
                                        </p:tav>
                                      </p:tavLst>
                                    </p:anim>
                                  </p:childTnLst>
                                </p:cTn>
                              </p:par>
                              <p:par>
                                <p:cTn id="29" presetID="8" presetClass="emph" presetSubtype="0" repeatCount="indefinite" fill="hold" grpId="1" nodeType="withEffect">
                                  <p:stCondLst>
                                    <p:cond delay="0"/>
                                  </p:stCondLst>
                                  <p:childTnLst>
                                    <p:animRot by="21600000">
                                      <p:cBhvr>
                                        <p:cTn id="30" dur="8600" fill="hold"/>
                                        <p:tgtEl>
                                          <p:spTgt spid="3"/>
                                        </p:tgtEl>
                                        <p:attrNameLst>
                                          <p:attrName>r</p:attrName>
                                        </p:attrNameLst>
                                      </p:cBhvr>
                                    </p:animRot>
                                  </p:childTnLst>
                                </p:cTn>
                              </p:par>
                              <p:par>
                                <p:cTn id="31" presetID="6" presetClass="emph" presetSubtype="0" repeatCount="indefinite" accel="46000" decel="54000" autoRev="1" fill="hold" grpId="1" nodeType="withEffect">
                                  <p:stCondLst>
                                    <p:cond delay="0"/>
                                  </p:stCondLst>
                                  <p:childTnLst>
                                    <p:animScale>
                                      <p:cBhvr>
                                        <p:cTn id="32" dur="2000" fill="hold"/>
                                        <p:tgtEl>
                                          <p:spTgt spid="8"/>
                                        </p:tgtEl>
                                      </p:cBhvr>
                                      <p:by x="125000" y="125000"/>
                                    </p:animScale>
                                  </p:childTnLst>
                                </p:cTn>
                              </p:par>
                              <p:par>
                                <p:cTn id="33" presetID="49" presetClass="entr" presetSubtype="0" decel="100000" fill="hold" grpId="0" nodeType="withEffect">
                                  <p:stCondLst>
                                    <p:cond delay="2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6" presetClass="emph" presetSubtype="0" repeatCount="indefinite" accel="46000" decel="54000" autoRev="1" fill="hold" grpId="1" nodeType="withEffect">
                                  <p:stCondLst>
                                    <p:cond delay="0"/>
                                  </p:stCondLst>
                                  <p:childTnLst>
                                    <p:animScale>
                                      <p:cBhvr>
                                        <p:cTn id="40" dur="1500" fill="hold"/>
                                        <p:tgtEl>
                                          <p:spTgt spid="6"/>
                                        </p:tgtEl>
                                      </p:cBhvr>
                                      <p:by x="125000" y="125000"/>
                                    </p:animScale>
                                  </p:childTnLst>
                                </p:cTn>
                              </p:par>
                              <p:par>
                                <p:cTn id="41" presetID="49" presetClass="entr" presetSubtype="0" decel="100000" fill="hold" grpId="0" nodeType="withEffect">
                                  <p:stCondLst>
                                    <p:cond delay="2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style.rotation</p:attrName>
                                        </p:attrNameLst>
                                      </p:cBhvr>
                                      <p:tavLst>
                                        <p:tav tm="0">
                                          <p:val>
                                            <p:fltVal val="360"/>
                                          </p:val>
                                        </p:tav>
                                        <p:tav tm="100000">
                                          <p:val>
                                            <p:fltVal val="0"/>
                                          </p:val>
                                        </p:tav>
                                      </p:tavLst>
                                    </p:anim>
                                    <p:animEffect transition="in" filter="fade">
                                      <p:cBhvr>
                                        <p:cTn id="46" dur="500"/>
                                        <p:tgtEl>
                                          <p:spTgt spid="4"/>
                                        </p:tgtEl>
                                      </p:cBhvr>
                                    </p:animEffect>
                                  </p:childTnLst>
                                </p:cTn>
                              </p:par>
                              <p:par>
                                <p:cTn id="47" presetID="6" presetClass="emph" presetSubtype="0" repeatCount="indefinite" accel="46000" decel="54000" autoRev="1" fill="hold" grpId="1" nodeType="withEffect">
                                  <p:stCondLst>
                                    <p:cond delay="0"/>
                                  </p:stCondLst>
                                  <p:childTnLst>
                                    <p:animScale>
                                      <p:cBhvr>
                                        <p:cTn id="48" dur="2300" fill="hold"/>
                                        <p:tgtEl>
                                          <p:spTgt spid="4"/>
                                        </p:tgtEl>
                                      </p:cBhvr>
                                      <p:by x="125000" y="125000"/>
                                    </p:animScale>
                                  </p:childTnLst>
                                </p:cTn>
                              </p:par>
                              <p:par>
                                <p:cTn id="49" presetID="2" presetClass="entr" presetSubtype="8" decel="100000" fill="hold" grpId="0" nodeType="withEffect">
                                  <p:stCondLst>
                                    <p:cond delay="1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500" fill="hold"/>
                                        <p:tgtEl>
                                          <p:spTgt spid="12"/>
                                        </p:tgtEl>
                                        <p:attrNameLst>
                                          <p:attrName>ppt_x</p:attrName>
                                        </p:attrNameLst>
                                      </p:cBhvr>
                                      <p:tavLst>
                                        <p:tav tm="0">
                                          <p:val>
                                            <p:strVal val="0-#ppt_w/2"/>
                                          </p:val>
                                        </p:tav>
                                        <p:tav tm="100000">
                                          <p:val>
                                            <p:strVal val="#ppt_x"/>
                                          </p:val>
                                        </p:tav>
                                      </p:tavLst>
                                    </p:anim>
                                    <p:anim calcmode="lin" valueType="num">
                                      <p:cBhvr additive="base">
                                        <p:cTn id="52" dur="1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1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0-#ppt_w/2"/>
                                          </p:val>
                                        </p:tav>
                                        <p:tav tm="100000">
                                          <p:val>
                                            <p:strVal val="#ppt_x"/>
                                          </p:val>
                                        </p:tav>
                                      </p:tavLst>
                                    </p:anim>
                                    <p:anim calcmode="lin" valueType="num">
                                      <p:cBhvr additive="base">
                                        <p:cTn id="56" dur="1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17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500" fill="hold"/>
                                        <p:tgtEl>
                                          <p:spTgt spid="14"/>
                                        </p:tgtEl>
                                        <p:attrNameLst>
                                          <p:attrName>ppt_x</p:attrName>
                                        </p:attrNameLst>
                                      </p:cBhvr>
                                      <p:tavLst>
                                        <p:tav tm="0">
                                          <p:val>
                                            <p:strVal val="0-#ppt_w/2"/>
                                          </p:val>
                                        </p:tav>
                                        <p:tav tm="100000">
                                          <p:val>
                                            <p:strVal val="#ppt_x"/>
                                          </p:val>
                                        </p:tav>
                                      </p:tavLst>
                                    </p:anim>
                                    <p:anim calcmode="lin" valueType="num">
                                      <p:cBhvr additive="base">
                                        <p:cTn id="60" dur="1500" fill="hold"/>
                                        <p:tgtEl>
                                          <p:spTgt spid="14"/>
                                        </p:tgtEl>
                                        <p:attrNameLst>
                                          <p:attrName>ppt_y</p:attrName>
                                        </p:attrNameLst>
                                      </p:cBhvr>
                                      <p:tavLst>
                                        <p:tav tm="0">
                                          <p:val>
                                            <p:strVal val="#ppt_y"/>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500" fill="hold"/>
                                        <p:tgtEl>
                                          <p:spTgt spid="36"/>
                                        </p:tgtEl>
                                        <p:attrNameLst>
                                          <p:attrName>ppt_x</p:attrName>
                                        </p:attrNameLst>
                                      </p:cBhvr>
                                      <p:tavLst>
                                        <p:tav tm="0">
                                          <p:val>
                                            <p:strVal val="#ppt_x"/>
                                          </p:val>
                                        </p:tav>
                                        <p:tav tm="100000">
                                          <p:val>
                                            <p:strVal val="#ppt_x"/>
                                          </p:val>
                                        </p:tav>
                                      </p:tavLst>
                                    </p:anim>
                                    <p:anim calcmode="lin" valueType="num">
                                      <p:cBhvr additive="base">
                                        <p:cTn id="68" dur="1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500" fill="hold"/>
                                        <p:tgtEl>
                                          <p:spTgt spid="39"/>
                                        </p:tgtEl>
                                        <p:attrNameLst>
                                          <p:attrName>ppt_x</p:attrName>
                                        </p:attrNameLst>
                                      </p:cBhvr>
                                      <p:tavLst>
                                        <p:tav tm="0">
                                          <p:val>
                                            <p:strVal val="#ppt_x"/>
                                          </p:val>
                                        </p:tav>
                                        <p:tav tm="100000">
                                          <p:val>
                                            <p:strVal val="#ppt_x"/>
                                          </p:val>
                                        </p:tav>
                                      </p:tavLst>
                                    </p:anim>
                                    <p:anim calcmode="lin" valueType="num">
                                      <p:cBhvr additive="base">
                                        <p:cTn id="72" dur="1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tgtEl>
                                          <p:spTgt spid="28"/>
                                        </p:tgtEl>
                                        <p:attrNameLst>
                                          <p:attrName>ppt_x</p:attrName>
                                        </p:attrNameLst>
                                      </p:cBhvr>
                                      <p:tavLst>
                                        <p:tav tm="0">
                                          <p:val>
                                            <p:strVal val="#ppt_x"/>
                                          </p:val>
                                        </p:tav>
                                        <p:tav tm="100000">
                                          <p:val>
                                            <p:strVal val="#ppt_x"/>
                                          </p:val>
                                        </p:tav>
                                      </p:tavLst>
                                    </p:anim>
                                    <p:anim calcmode="lin" valueType="num">
                                      <p:cBhvr additive="base">
                                        <p:cTn id="76" dur="10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2100" fill="hold"/>
                                        <p:tgtEl>
                                          <p:spTgt spid="29"/>
                                        </p:tgtEl>
                                        <p:attrNameLst>
                                          <p:attrName>ppt_x</p:attrName>
                                        </p:attrNameLst>
                                      </p:cBhvr>
                                      <p:tavLst>
                                        <p:tav tm="0">
                                          <p:val>
                                            <p:strVal val="#ppt_x"/>
                                          </p:val>
                                        </p:tav>
                                        <p:tav tm="100000">
                                          <p:val>
                                            <p:strVal val="#ppt_x"/>
                                          </p:val>
                                        </p:tav>
                                      </p:tavLst>
                                    </p:anim>
                                    <p:anim calcmode="lin" valueType="num">
                                      <p:cBhvr additive="base">
                                        <p:cTn id="80" dur="21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1500" fill="hold"/>
                                        <p:tgtEl>
                                          <p:spTgt spid="23"/>
                                        </p:tgtEl>
                                        <p:attrNameLst>
                                          <p:attrName>ppt_x</p:attrName>
                                        </p:attrNameLst>
                                      </p:cBhvr>
                                      <p:tavLst>
                                        <p:tav tm="0">
                                          <p:val>
                                            <p:strVal val="#ppt_x"/>
                                          </p:val>
                                        </p:tav>
                                        <p:tav tm="100000">
                                          <p:val>
                                            <p:strVal val="#ppt_x"/>
                                          </p:val>
                                        </p:tav>
                                      </p:tavLst>
                                    </p:anim>
                                    <p:anim calcmode="lin" valueType="num">
                                      <p:cBhvr additive="base">
                                        <p:cTn id="84" dur="1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500" fill="hold"/>
                                        <p:tgtEl>
                                          <p:spTgt spid="20"/>
                                        </p:tgtEl>
                                        <p:attrNameLst>
                                          <p:attrName>ppt_x</p:attrName>
                                        </p:attrNameLst>
                                      </p:cBhvr>
                                      <p:tavLst>
                                        <p:tav tm="0">
                                          <p:val>
                                            <p:strVal val="#ppt_x"/>
                                          </p:val>
                                        </p:tav>
                                        <p:tav tm="100000">
                                          <p:val>
                                            <p:strVal val="#ppt_x"/>
                                          </p:val>
                                        </p:tav>
                                      </p:tavLst>
                                    </p:anim>
                                    <p:anim calcmode="lin" valueType="num">
                                      <p:cBhvr additive="base">
                                        <p:cTn id="88" dur="1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1600" fill="hold"/>
                                        <p:tgtEl>
                                          <p:spTgt spid="42"/>
                                        </p:tgtEl>
                                        <p:attrNameLst>
                                          <p:attrName>ppt_x</p:attrName>
                                        </p:attrNameLst>
                                      </p:cBhvr>
                                      <p:tavLst>
                                        <p:tav tm="0">
                                          <p:val>
                                            <p:strVal val="#ppt_x"/>
                                          </p:val>
                                        </p:tav>
                                        <p:tav tm="100000">
                                          <p:val>
                                            <p:strVal val="#ppt_x"/>
                                          </p:val>
                                        </p:tav>
                                      </p:tavLst>
                                    </p:anim>
                                    <p:anim calcmode="lin" valueType="num">
                                      <p:cBhvr additive="base">
                                        <p:cTn id="92" dur="16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1100" fill="hold"/>
                                        <p:tgtEl>
                                          <p:spTgt spid="16"/>
                                        </p:tgtEl>
                                        <p:attrNameLst>
                                          <p:attrName>ppt_x</p:attrName>
                                        </p:attrNameLst>
                                      </p:cBhvr>
                                      <p:tavLst>
                                        <p:tav tm="0">
                                          <p:val>
                                            <p:strVal val="#ppt_x"/>
                                          </p:val>
                                        </p:tav>
                                        <p:tav tm="100000">
                                          <p:val>
                                            <p:strVal val="#ppt_x"/>
                                          </p:val>
                                        </p:tav>
                                      </p:tavLst>
                                    </p:anim>
                                    <p:anim calcmode="lin" valueType="num">
                                      <p:cBhvr additive="base">
                                        <p:cTn id="96" dur="1100" fill="hold"/>
                                        <p:tgtEl>
                                          <p:spTgt spid="16"/>
                                        </p:tgtEl>
                                        <p:attrNameLst>
                                          <p:attrName>ppt_y</p:attrName>
                                        </p:attrNameLst>
                                      </p:cBhvr>
                                      <p:tavLst>
                                        <p:tav tm="0">
                                          <p:val>
                                            <p:strVal val="1+#ppt_h/2"/>
                                          </p:val>
                                        </p:tav>
                                        <p:tav tm="100000">
                                          <p:val>
                                            <p:strVal val="#ppt_y"/>
                                          </p:val>
                                        </p:tav>
                                      </p:tavLst>
                                    </p:anim>
                                  </p:childTnLst>
                                </p:cTn>
                              </p:par>
                            </p:childTnLst>
                          </p:cTn>
                        </p:par>
                        <p:par>
                          <p:cTn id="97" fill="hold">
                            <p:stCondLst>
                              <p:cond delay="8600"/>
                            </p:stCondLst>
                            <p:childTnLst>
                              <p:par>
                                <p:cTn id="98" presetID="8" presetClass="emph" presetSubtype="0" repeatCount="indefinite" accel="48000" decel="52000" autoRev="1" fill="hold" nodeType="afterEffect">
                                  <p:stCondLst>
                                    <p:cond delay="0"/>
                                  </p:stCondLst>
                                  <p:childTnLst>
                                    <p:animRot by="21600000">
                                      <p:cBhvr>
                                        <p:cTn id="99" dur="3250" fill="hold"/>
                                        <p:tgtEl>
                                          <p:spTgt spid="36"/>
                                        </p:tgtEl>
                                        <p:attrNameLst>
                                          <p:attrName>r</p:attrName>
                                        </p:attrNameLst>
                                      </p:cBhvr>
                                    </p:animRot>
                                  </p:childTnLst>
                                </p:cTn>
                              </p:par>
                              <p:par>
                                <p:cTn id="100" presetID="8" presetClass="emph" presetSubtype="0" repeatCount="indefinite" accel="48000" decel="52000" autoRev="1" fill="hold" nodeType="withEffect">
                                  <p:stCondLst>
                                    <p:cond delay="0"/>
                                  </p:stCondLst>
                                  <p:childTnLst>
                                    <p:animRot by="21600000">
                                      <p:cBhvr>
                                        <p:cTn id="101" dur="3800" fill="hold"/>
                                        <p:tgtEl>
                                          <p:spTgt spid="39"/>
                                        </p:tgtEl>
                                        <p:attrNameLst>
                                          <p:attrName>r</p:attrName>
                                        </p:attrNameLst>
                                      </p:cBhvr>
                                    </p:animRot>
                                  </p:childTnLst>
                                </p:cTn>
                              </p:par>
                              <p:par>
                                <p:cTn id="102" presetID="8" presetClass="emph" presetSubtype="0" repeatCount="indefinite" accel="48000" decel="52000" autoRev="1" fill="hold" nodeType="withEffect">
                                  <p:stCondLst>
                                    <p:cond delay="0"/>
                                  </p:stCondLst>
                                  <p:childTnLst>
                                    <p:animRot by="21600000">
                                      <p:cBhvr>
                                        <p:cTn id="103" dur="2850" fill="hold"/>
                                        <p:tgtEl>
                                          <p:spTgt spid="29"/>
                                        </p:tgtEl>
                                        <p:attrNameLst>
                                          <p:attrName>r</p:attrName>
                                        </p:attrNameLst>
                                      </p:cBhvr>
                                    </p:animRot>
                                  </p:childTnLst>
                                </p:cTn>
                              </p:par>
                              <p:par>
                                <p:cTn id="104" presetID="8" presetClass="emph" presetSubtype="0" repeatCount="indefinite" accel="48000" decel="52000" autoRev="1" fill="hold" nodeType="withEffect">
                                  <p:stCondLst>
                                    <p:cond delay="0"/>
                                  </p:stCondLst>
                                  <p:childTnLst>
                                    <p:animRot by="21600000">
                                      <p:cBhvr>
                                        <p:cTn id="105" dur="4750" fill="hold"/>
                                        <p:tgtEl>
                                          <p:spTgt spid="42"/>
                                        </p:tgtEl>
                                        <p:attrNameLst>
                                          <p:attrName>r</p:attrName>
                                        </p:attrNameLst>
                                      </p:cBhvr>
                                    </p:animRot>
                                  </p:childTnLst>
                                </p:cTn>
                              </p:par>
                              <p:par>
                                <p:cTn id="106" presetID="8" presetClass="emph" presetSubtype="0" repeatCount="indefinite" accel="48000" decel="52000" autoRev="1" fill="hold" nodeType="withEffect">
                                  <p:stCondLst>
                                    <p:cond delay="0"/>
                                  </p:stCondLst>
                                  <p:childTnLst>
                                    <p:animRot by="21600000">
                                      <p:cBhvr>
                                        <p:cTn id="107" dur="39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3" grpId="1" animBg="1"/>
      <p:bldP spid="4" grpId="0" animBg="1"/>
      <p:bldP spid="4" grpId="1" animBg="1"/>
      <p:bldP spid="5" grpId="0" animBg="1"/>
      <p:bldP spid="6" grpId="0" animBg="1"/>
      <p:bldP spid="6" grpId="1" animBg="1"/>
      <p:bldP spid="8" grpId="0" animBg="1"/>
      <p:bldP spid="8" grpId="1"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342409"/>
            <a:ext cx="202590" cy="7542818"/>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853077"/>
            <a:ext cx="202590" cy="5151846"/>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0" name="Oval 9">
            <a:extLst>
              <a:ext uri="{FF2B5EF4-FFF2-40B4-BE49-F238E27FC236}">
                <a16:creationId xmlns:a16="http://schemas.microsoft.com/office/drawing/2014/main" id="{E264855D-6EB7-43A9-B221-756981985864}"/>
              </a:ext>
            </a:extLst>
          </p:cNvPr>
          <p:cNvSpPr/>
          <p:nvPr/>
        </p:nvSpPr>
        <p:spPr>
          <a:xfrm>
            <a:off x="5859522" y="1316942"/>
            <a:ext cx="472956" cy="472956"/>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01</a:t>
            </a:r>
          </a:p>
        </p:txBody>
      </p:sp>
      <p:sp>
        <p:nvSpPr>
          <p:cNvPr id="11" name="Oval 10">
            <a:extLst>
              <a:ext uri="{FF2B5EF4-FFF2-40B4-BE49-F238E27FC236}">
                <a16:creationId xmlns:a16="http://schemas.microsoft.com/office/drawing/2014/main" id="{35556778-1206-4121-B703-4C96B9BD4A4B}"/>
              </a:ext>
            </a:extLst>
          </p:cNvPr>
          <p:cNvSpPr/>
          <p:nvPr/>
        </p:nvSpPr>
        <p:spPr>
          <a:xfrm>
            <a:off x="5677065" y="2384871"/>
            <a:ext cx="837871" cy="837871"/>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a:solidFill>
                  <a:srgbClr val="172144"/>
                </a:solidFill>
                <a:latin typeface="Century Gothic"/>
              </a:rPr>
              <a:t>02</a:t>
            </a:r>
          </a:p>
        </p:txBody>
      </p:sp>
      <p:sp>
        <p:nvSpPr>
          <p:cNvPr id="12" name="Oval 11">
            <a:extLst>
              <a:ext uri="{FF2B5EF4-FFF2-40B4-BE49-F238E27FC236}">
                <a16:creationId xmlns:a16="http://schemas.microsoft.com/office/drawing/2014/main" id="{79857BF8-3E79-495B-B2CC-B20E60BF35A4}"/>
              </a:ext>
            </a:extLst>
          </p:cNvPr>
          <p:cNvSpPr/>
          <p:nvPr/>
        </p:nvSpPr>
        <p:spPr>
          <a:xfrm>
            <a:off x="5835874" y="3794068"/>
            <a:ext cx="520252" cy="520252"/>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03</a:t>
            </a:r>
          </a:p>
        </p:txBody>
      </p:sp>
      <p:sp>
        <p:nvSpPr>
          <p:cNvPr id="13" name="Oval 12">
            <a:extLst>
              <a:ext uri="{FF2B5EF4-FFF2-40B4-BE49-F238E27FC236}">
                <a16:creationId xmlns:a16="http://schemas.microsoft.com/office/drawing/2014/main" id="{E8D2455A-D105-4BB3-8C47-1A39448BB4D1}"/>
              </a:ext>
            </a:extLst>
          </p:cNvPr>
          <p:cNvSpPr/>
          <p:nvPr/>
        </p:nvSpPr>
        <p:spPr>
          <a:xfrm>
            <a:off x="5749773" y="4958353"/>
            <a:ext cx="692455" cy="692455"/>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04</a:t>
            </a:r>
          </a:p>
        </p:txBody>
      </p:sp>
      <p:sp>
        <p:nvSpPr>
          <p:cNvPr id="17" name="TextBox 16">
            <a:extLst>
              <a:ext uri="{FF2B5EF4-FFF2-40B4-BE49-F238E27FC236}">
                <a16:creationId xmlns:a16="http://schemas.microsoft.com/office/drawing/2014/main" id="{C27FE4F2-4167-46C8-AF44-93E5AC5EA878}"/>
              </a:ext>
            </a:extLst>
          </p:cNvPr>
          <p:cNvSpPr txBox="1"/>
          <p:nvPr/>
        </p:nvSpPr>
        <p:spPr>
          <a:xfrm>
            <a:off x="2888474" y="1389788"/>
            <a:ext cx="2828178"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a:t>
            </a:r>
            <a:endParaRPr lang="en-US" sz="900" dirty="0">
              <a:solidFill>
                <a:srgbClr val="172144"/>
              </a:solidFill>
              <a:latin typeface="Calibri"/>
            </a:endParaRPr>
          </a:p>
        </p:txBody>
      </p:sp>
      <p:sp>
        <p:nvSpPr>
          <p:cNvPr id="18" name="TextBox 17">
            <a:extLst>
              <a:ext uri="{FF2B5EF4-FFF2-40B4-BE49-F238E27FC236}">
                <a16:creationId xmlns:a16="http://schemas.microsoft.com/office/drawing/2014/main" id="{1FE6E808-D2A8-4E9E-998F-358C5A54CDB3}"/>
              </a:ext>
            </a:extLst>
          </p:cNvPr>
          <p:cNvSpPr txBox="1"/>
          <p:nvPr/>
        </p:nvSpPr>
        <p:spPr>
          <a:xfrm>
            <a:off x="6616231" y="2603751"/>
            <a:ext cx="2094592" cy="400110"/>
          </a:xfrm>
          <a:prstGeom prst="rect">
            <a:avLst/>
          </a:prstGeom>
          <a:noFill/>
        </p:spPr>
        <p:txBody>
          <a:bodyPr wrap="square" rtlCol="0">
            <a:spAutoFit/>
          </a:bodyPr>
          <a:lstStyle/>
          <a:p>
            <a:pPr defTabSz="228554"/>
            <a:r>
              <a:rPr lang="en-US" sz="2000" b="1" dirty="0">
                <a:solidFill>
                  <a:srgbClr val="172144"/>
                </a:solidFill>
                <a:latin typeface="Century Gothic"/>
              </a:rPr>
              <a:t>Abstraction</a:t>
            </a:r>
            <a:r>
              <a:rPr lang="en-US" sz="900" dirty="0">
                <a:solidFill>
                  <a:srgbClr val="172144"/>
                </a:solidFill>
                <a:latin typeface="Calibri"/>
              </a:rPr>
              <a:t>.</a:t>
            </a:r>
          </a:p>
        </p:txBody>
      </p:sp>
      <p:sp>
        <p:nvSpPr>
          <p:cNvPr id="19" name="TextBox 18">
            <a:extLst>
              <a:ext uri="{FF2B5EF4-FFF2-40B4-BE49-F238E27FC236}">
                <a16:creationId xmlns:a16="http://schemas.microsoft.com/office/drawing/2014/main" id="{9180F3C5-3B2D-4FDB-B3C5-78D1EF59C3C4}"/>
              </a:ext>
            </a:extLst>
          </p:cNvPr>
          <p:cNvSpPr txBox="1"/>
          <p:nvPr/>
        </p:nvSpPr>
        <p:spPr>
          <a:xfrm>
            <a:off x="3672040" y="3890492"/>
            <a:ext cx="2094592" cy="400110"/>
          </a:xfrm>
          <a:prstGeom prst="rect">
            <a:avLst/>
          </a:prstGeom>
          <a:noFill/>
        </p:spPr>
        <p:txBody>
          <a:bodyPr wrap="square" rtlCol="0">
            <a:spAutoFit/>
          </a:bodyPr>
          <a:lstStyle/>
          <a:p>
            <a:pPr algn="r" defTabSz="228554"/>
            <a:r>
              <a:rPr lang="en-US" sz="2000" b="1" dirty="0">
                <a:solidFill>
                  <a:srgbClr val="172144"/>
                </a:solidFill>
                <a:latin typeface="Century Gothic"/>
              </a:rPr>
              <a:t>Solution</a:t>
            </a:r>
            <a:endParaRPr lang="en-US" sz="900" dirty="0">
              <a:solidFill>
                <a:srgbClr val="172144"/>
              </a:solidFill>
              <a:latin typeface="Calibri"/>
            </a:endParaRPr>
          </a:p>
        </p:txBody>
      </p:sp>
      <p:sp>
        <p:nvSpPr>
          <p:cNvPr id="20" name="TextBox 19">
            <a:extLst>
              <a:ext uri="{FF2B5EF4-FFF2-40B4-BE49-F238E27FC236}">
                <a16:creationId xmlns:a16="http://schemas.microsoft.com/office/drawing/2014/main" id="{A1E68E28-7514-4702-94AB-1EE7C82DF7E7}"/>
              </a:ext>
            </a:extLst>
          </p:cNvPr>
          <p:cNvSpPr txBox="1"/>
          <p:nvPr/>
        </p:nvSpPr>
        <p:spPr>
          <a:xfrm>
            <a:off x="6543523" y="5104525"/>
            <a:ext cx="2498237" cy="400110"/>
          </a:xfrm>
          <a:prstGeom prst="rect">
            <a:avLst/>
          </a:prstGeom>
          <a:noFill/>
        </p:spPr>
        <p:txBody>
          <a:bodyPr wrap="square" rtlCol="0">
            <a:spAutoFit/>
          </a:bodyPr>
          <a:lstStyle/>
          <a:p>
            <a:pPr defTabSz="228554"/>
            <a:r>
              <a:rPr lang="en-US" sz="2000" b="1" dirty="0">
                <a:solidFill>
                  <a:srgbClr val="172144"/>
                </a:solidFill>
                <a:latin typeface="Century Gothic"/>
              </a:rPr>
              <a:t>Impact On Society</a:t>
            </a:r>
            <a:endParaRPr lang="en-US" sz="900" dirty="0">
              <a:solidFill>
                <a:srgbClr val="172144"/>
              </a:solidFill>
              <a:latin typeface="Calibri"/>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914759" y="24338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grpId="0" nodeType="withEffect">
                                  <p:stCondLst>
                                    <p:cond delay="9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 calcmode="lin" valueType="num">
                                      <p:cBhvr>
                                        <p:cTn id="27" dur="500" fill="hold"/>
                                        <p:tgtEl>
                                          <p:spTgt spid="11"/>
                                        </p:tgtEl>
                                        <p:attrNameLst>
                                          <p:attrName>style.rotation</p:attrName>
                                        </p:attrNameLst>
                                      </p:cBhvr>
                                      <p:tavLst>
                                        <p:tav tm="0">
                                          <p:val>
                                            <p:fltVal val="360"/>
                                          </p:val>
                                        </p:tav>
                                        <p:tav tm="100000">
                                          <p:val>
                                            <p:fltVal val="0"/>
                                          </p:val>
                                        </p:tav>
                                      </p:tavLst>
                                    </p:anim>
                                    <p:animEffect transition="in" filter="fade">
                                      <p:cBhvr>
                                        <p:cTn id="28" dur="500"/>
                                        <p:tgtEl>
                                          <p:spTgt spid="11"/>
                                        </p:tgtEl>
                                      </p:cBhvr>
                                    </p:animEffect>
                                  </p:childTnLst>
                                </p:cTn>
                              </p:par>
                              <p:par>
                                <p:cTn id="29" presetID="49" presetClass="entr" presetSubtype="0" decel="100000"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 calcmode="lin" valueType="num">
                                      <p:cBhvr>
                                        <p:cTn id="33" dur="500" fill="hold"/>
                                        <p:tgtEl>
                                          <p:spTgt spid="12"/>
                                        </p:tgtEl>
                                        <p:attrNameLst>
                                          <p:attrName>style.rotation</p:attrName>
                                        </p:attrNameLst>
                                      </p:cBhvr>
                                      <p:tavLst>
                                        <p:tav tm="0">
                                          <p:val>
                                            <p:fltVal val="360"/>
                                          </p:val>
                                        </p:tav>
                                        <p:tav tm="100000">
                                          <p:val>
                                            <p:fltVal val="0"/>
                                          </p:val>
                                        </p:tav>
                                      </p:tavLst>
                                    </p:anim>
                                    <p:animEffect transition="in" filter="fade">
                                      <p:cBhvr>
                                        <p:cTn id="34" dur="500"/>
                                        <p:tgtEl>
                                          <p:spTgt spid="12"/>
                                        </p:tgtEl>
                                      </p:cBhvr>
                                    </p:animEffect>
                                  </p:childTnLst>
                                </p:cTn>
                              </p:par>
                              <p:par>
                                <p:cTn id="35" presetID="49" presetClass="entr" presetSubtype="0" decel="10000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300"/>
                                        <p:tgtEl>
                                          <p:spTgt spid="17"/>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300"/>
                                        <p:tgtEl>
                                          <p:spTgt spid="18"/>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300"/>
                                        <p:tgtEl>
                                          <p:spTgt spid="19"/>
                                        </p:tgtEl>
                                      </p:cBhvr>
                                    </p:animEffect>
                                  </p:childTnLst>
                                </p:cTn>
                              </p:par>
                              <p:par>
                                <p:cTn id="50" presetID="10" presetClass="entr" presetSubtype="0" fill="hold" grpId="0" nodeType="withEffect">
                                  <p:stCondLst>
                                    <p:cond delay="13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0" grpId="0" animBg="1"/>
      <p:bldP spid="11" grpId="0" animBg="1"/>
      <p:bldP spid="12" grpId="0" animBg="1"/>
      <p:bldP spid="13" grpId="0" animBg="1"/>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09803" y="2249424"/>
            <a:ext cx="9720073" cy="4023360"/>
          </a:xfrm>
        </p:spPr>
        <p:txBody>
          <a:bodyPr>
            <a:normAutofit/>
          </a:bodyPr>
          <a:lstStyle/>
          <a:p>
            <a:pPr marL="447675" indent="-361950">
              <a:buFont typeface="Wingdings" panose="05000000000000000000" pitchFamily="2" charset="2"/>
              <a:buChar char="v"/>
              <a:tabLst>
                <a:tab pos="0" algn="l"/>
              </a:tabLst>
            </a:pPr>
            <a:r>
              <a:rPr lang="en-US" sz="2400" i="0" u="none" strike="noStrike" dirty="0">
                <a:effectLst/>
              </a:rPr>
              <a:t>Interpreting Doctors Prescription ,notes using handwriting recognition and           Deep Learning techniques</a:t>
            </a:r>
          </a:p>
          <a:p>
            <a:pPr marL="447675" indent="-361950">
              <a:buFont typeface="Wingdings" panose="05000000000000000000" pitchFamily="2" charset="2"/>
              <a:buChar char="v"/>
              <a:tabLst>
                <a:tab pos="0" algn="l"/>
              </a:tabLst>
            </a:pPr>
            <a:r>
              <a:rPr lang="en-US" sz="2400" i="0" dirty="0">
                <a:solidFill>
                  <a:srgbClr val="212529"/>
                </a:solidFill>
                <a:effectLst/>
              </a:rPr>
              <a:t>Solution to digitize the handwritten prescriptions which can also help to integrate tightly with other healthcare systems for seamless digitization and data flow. </a:t>
            </a:r>
          </a:p>
          <a:p>
            <a:pPr marL="447675" indent="-361950">
              <a:buFont typeface="Wingdings" panose="05000000000000000000" pitchFamily="2" charset="2"/>
              <a:buChar char="v"/>
              <a:tabLst>
                <a:tab pos="0" algn="l"/>
              </a:tabLst>
            </a:pPr>
            <a:r>
              <a:rPr lang="en-US" sz="2400" i="0" dirty="0">
                <a:solidFill>
                  <a:srgbClr val="212529"/>
                </a:solidFill>
                <a:effectLst/>
              </a:rPr>
              <a:t>Standardized forms can also be made machine readable with support for multiple local Indian languages to make digitization much simpler.</a:t>
            </a:r>
            <a:endParaRPr lang="en-IN" sz="2400" dirty="0"/>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782637" y="2084832"/>
            <a:ext cx="8912970" cy="3625850"/>
          </a:xfrm>
        </p:spPr>
        <p:txBody>
          <a:bodyPr>
            <a:noAutofit/>
          </a:bodyPr>
          <a:lstStyle/>
          <a:p>
            <a:pPr marL="361950" indent="-361950">
              <a:buFont typeface="Wingdings" panose="05000000000000000000" pitchFamily="2" charset="2"/>
              <a:buChar char="v"/>
            </a:pPr>
            <a:r>
              <a:rPr lang="en-US" sz="2400" dirty="0"/>
              <a:t>A Doctor’s prescription is a handwritten document written by doctors in the form of instructions that describes list of drugs for patients in time sickness, injuries and other disability problems. </a:t>
            </a:r>
          </a:p>
          <a:p>
            <a:pPr marL="361950" indent="-361950">
              <a:buFont typeface="Wingdings" panose="05000000000000000000" pitchFamily="2" charset="2"/>
              <a:buChar char="v"/>
            </a:pPr>
            <a:r>
              <a:rPr lang="en-US" sz="2400" dirty="0"/>
              <a:t>While we receiving a new prescription from doctor, it is unable to understand what drug name is prescribed on it. </a:t>
            </a:r>
          </a:p>
          <a:p>
            <a:pPr marL="361950" indent="-361950">
              <a:buFont typeface="Wingdings" panose="05000000000000000000" pitchFamily="2" charset="2"/>
              <a:buChar char="v"/>
            </a:pPr>
            <a:r>
              <a:rPr lang="en-US" sz="2400" dirty="0"/>
              <a:t>In most cases, however, we wouldn't be able to read it anyway   because doctors use Latin abbreviations and medical terminologies on prescriptions that are not understandable by the general persons which make reading it very difficult. </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60EBA5-168C-38C0-7725-0415831EE76D}"/>
              </a:ext>
            </a:extLst>
          </p:cNvPr>
          <p:cNvSpPr>
            <a:spLocks noGrp="1"/>
          </p:cNvSpPr>
          <p:nvPr>
            <p:ph idx="4294967295"/>
          </p:nvPr>
        </p:nvSpPr>
        <p:spPr>
          <a:xfrm>
            <a:off x="1279921" y="1175544"/>
            <a:ext cx="9632157" cy="4506912"/>
          </a:xfrm>
        </p:spPr>
        <p:txBody>
          <a:bodyPr>
            <a:noAutofit/>
          </a:bodyPr>
          <a:lstStyle/>
          <a:p>
            <a:pPr marL="361950" indent="-361950">
              <a:buFont typeface="Wingdings" panose="05000000000000000000" pitchFamily="2" charset="2"/>
              <a:buChar char="v"/>
            </a:pPr>
            <a:r>
              <a:rPr lang="en-US" sz="2400" dirty="0"/>
              <a:t>According to the National Academy of Sciences estimates that at least 1.5 million peoples are sickened, injured or killed each year by errors while reading prescription.  </a:t>
            </a:r>
          </a:p>
          <a:p>
            <a:pPr marL="361950" indent="-361950">
              <a:buFont typeface="Wingdings" panose="05000000000000000000" pitchFamily="2" charset="2"/>
              <a:buChar char="v"/>
            </a:pPr>
            <a:r>
              <a:rPr lang="en-US" sz="2400" dirty="0"/>
              <a:t> We aim to resolve the problems in doctor’s prescriptions with the help of Conventional Neural Network (CNN) to recognize handwritten medicine names and return readable digital text. </a:t>
            </a:r>
          </a:p>
          <a:p>
            <a:pPr marL="361950" indent="-361950">
              <a:buFont typeface="Wingdings" panose="05000000000000000000" pitchFamily="2" charset="2"/>
              <a:buChar char="v"/>
            </a:pPr>
            <a:r>
              <a:rPr lang="en-US" sz="2400" dirty="0"/>
              <a:t> We use TensorFlow Framework, and Custom Repository to match the partial string with the drug name. With Medicine Box, cases of misinterpretation of medicine names can be decreased. </a:t>
            </a:r>
          </a:p>
          <a:p>
            <a:pPr marL="361950" indent="-361950">
              <a:buFont typeface="Wingdings" panose="05000000000000000000" pitchFamily="2" charset="2"/>
              <a:buChar char="v"/>
            </a:pPr>
            <a:r>
              <a:rPr lang="en-US" sz="2400" dirty="0"/>
              <a:t> This makes the ordinary persons to understand what doctor is prescribed in the prescription and also help for pharmacists.</a:t>
            </a:r>
            <a:endParaRPr lang="en-IN" sz="2400" dirty="0"/>
          </a:p>
        </p:txBody>
      </p:sp>
    </p:spTree>
    <p:extLst>
      <p:ext uri="{BB962C8B-B14F-4D97-AF65-F5344CB8AC3E}">
        <p14:creationId xmlns:p14="http://schemas.microsoft.com/office/powerpoint/2010/main" val="41699819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E97B71D8-36F5-CD50-78F7-80928C507332}"/>
              </a:ext>
            </a:extLst>
          </p:cNvPr>
          <p:cNvSpPr>
            <a:spLocks noGrp="1"/>
          </p:cNvSpPr>
          <p:nvPr>
            <p:ph idx="1"/>
          </p:nvPr>
        </p:nvSpPr>
        <p:spPr>
          <a:xfrm>
            <a:off x="1024128" y="2152650"/>
            <a:ext cx="9720073" cy="4023360"/>
          </a:xfrm>
        </p:spPr>
        <p:txBody>
          <a:bodyPr>
            <a:noAutofit/>
          </a:bodyPr>
          <a:lstStyle/>
          <a:p>
            <a:pPr>
              <a:buFont typeface="Wingdings" panose="05000000000000000000" pitchFamily="2" charset="2"/>
              <a:buChar char="v"/>
            </a:pPr>
            <a:r>
              <a:rPr lang="en-IN" sz="2400" dirty="0"/>
              <a:t> We need the picture of the doctor prescription</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a:p>
            <a:pPr>
              <a:buFont typeface="Wingdings" panose="05000000000000000000" pitchFamily="2" charset="2"/>
              <a:buChar char="v"/>
            </a:pPr>
            <a:endParaRPr lang="en-IN" sz="2400" dirty="0"/>
          </a:p>
        </p:txBody>
      </p:sp>
      <p:pic>
        <p:nvPicPr>
          <p:cNvPr id="4" name="Picture 3">
            <a:extLst>
              <a:ext uri="{FF2B5EF4-FFF2-40B4-BE49-F238E27FC236}">
                <a16:creationId xmlns:a16="http://schemas.microsoft.com/office/drawing/2014/main" id="{96FF2A2A-7D7D-8725-7232-EAAADA878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928" y="2741537"/>
            <a:ext cx="4461406" cy="1901675"/>
          </a:xfrm>
          <a:prstGeom prst="rect">
            <a:avLst/>
          </a:prstGeom>
        </p:spPr>
      </p:pic>
      <p:pic>
        <p:nvPicPr>
          <p:cNvPr id="5" name="Picture 4">
            <a:extLst>
              <a:ext uri="{FF2B5EF4-FFF2-40B4-BE49-F238E27FC236}">
                <a16:creationId xmlns:a16="http://schemas.microsoft.com/office/drawing/2014/main" id="{0600BFD0-7A3F-09CE-8D20-5E68E268D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3986" y="2530325"/>
            <a:ext cx="2540000" cy="245745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457162E-616D-C2D0-76C5-EA38CEE94F9C}"/>
              </a:ext>
            </a:extLst>
          </p:cNvPr>
          <p:cNvGrpSpPr>
            <a:grpSpLocks/>
          </p:cNvGrpSpPr>
          <p:nvPr/>
        </p:nvGrpSpPr>
        <p:grpSpPr bwMode="auto">
          <a:xfrm>
            <a:off x="6802341" y="3456672"/>
            <a:ext cx="2411840" cy="1826382"/>
            <a:chOff x="7511" y="1363"/>
            <a:chExt cx="2323" cy="1729"/>
          </a:xfrm>
        </p:grpSpPr>
        <p:pic>
          <p:nvPicPr>
            <p:cNvPr id="1027" name="Picture 3">
              <a:extLst>
                <a:ext uri="{FF2B5EF4-FFF2-40B4-BE49-F238E27FC236}">
                  <a16:creationId xmlns:a16="http://schemas.microsoft.com/office/drawing/2014/main" id="{DC4C99D1-44BB-CFBE-4241-22BB6DCE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 y="1414"/>
              <a:ext cx="2197" cy="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CE53D4E-E532-7152-FA01-B4FC8E630474}"/>
                </a:ext>
              </a:extLst>
            </p:cNvPr>
            <p:cNvSpPr>
              <a:spLocks noChangeArrowheads="1"/>
            </p:cNvSpPr>
            <p:nvPr/>
          </p:nvSpPr>
          <p:spPr bwMode="auto">
            <a:xfrm>
              <a:off x="7514" y="1366"/>
              <a:ext cx="2316" cy="1722"/>
            </a:xfrm>
            <a:prstGeom prst="rect">
              <a:avLst/>
            </a:prstGeom>
            <a:noFill/>
            <a:ln w="419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id="{7F12EC55-71A6-AE5A-6CDA-AC493612296D}"/>
              </a:ext>
            </a:extLst>
          </p:cNvPr>
          <p:cNvGrpSpPr>
            <a:grpSpLocks/>
          </p:cNvGrpSpPr>
          <p:nvPr/>
        </p:nvGrpSpPr>
        <p:grpSpPr bwMode="auto">
          <a:xfrm>
            <a:off x="2924175" y="3429000"/>
            <a:ext cx="2419350" cy="1857375"/>
            <a:chOff x="5425" y="-170"/>
            <a:chExt cx="2255" cy="1678"/>
          </a:xfrm>
        </p:grpSpPr>
        <p:pic>
          <p:nvPicPr>
            <p:cNvPr id="1030" name="Picture 6">
              <a:extLst>
                <a:ext uri="{FF2B5EF4-FFF2-40B4-BE49-F238E27FC236}">
                  <a16:creationId xmlns:a16="http://schemas.microsoft.com/office/drawing/2014/main" id="{CEB9A5B3-C8A2-5858-EB84-3E7421E5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 y="-120"/>
              <a:ext cx="2133"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BAF4FE41-0069-B442-4ACF-442022ABF810}"/>
                </a:ext>
              </a:extLst>
            </p:cNvPr>
            <p:cNvSpPr>
              <a:spLocks noChangeArrowheads="1"/>
            </p:cNvSpPr>
            <p:nvPr/>
          </p:nvSpPr>
          <p:spPr bwMode="auto">
            <a:xfrm>
              <a:off x="5427" y="-168"/>
              <a:ext cx="2248" cy="1672"/>
            </a:xfrm>
            <a:prstGeom prst="rect">
              <a:avLst/>
            </a:prstGeom>
            <a:noFill/>
            <a:ln w="406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a16="http://schemas.microsoft.com/office/drawing/2014/main" id="{C298CD4D-1801-E031-5765-2E4F18FF59A3}"/>
              </a:ext>
            </a:extLst>
          </p:cNvPr>
          <p:cNvSpPr txBox="1"/>
          <p:nvPr/>
        </p:nvSpPr>
        <p:spPr>
          <a:xfrm>
            <a:off x="1209675" y="1469275"/>
            <a:ext cx="9525000" cy="1569660"/>
          </a:xfrm>
          <a:prstGeom prst="rect">
            <a:avLst/>
          </a:prstGeom>
          <a:noFill/>
        </p:spPr>
        <p:txBody>
          <a:bodyPr wrap="square">
            <a:spAutoFit/>
          </a:bodyPr>
          <a:lstStyle/>
          <a:p>
            <a:pPr marL="357188" indent="-268288">
              <a:buClr>
                <a:schemeClr val="accent1"/>
              </a:buClr>
              <a:buFont typeface="Wingdings" panose="05000000000000000000" pitchFamily="2" charset="2"/>
              <a:buChar char="v"/>
            </a:pPr>
            <a:r>
              <a:rPr lang="en-IN" sz="2400" dirty="0"/>
              <a:t> We then feed it to our model and recognize the text in it and output the text to the user.</a:t>
            </a:r>
          </a:p>
          <a:p>
            <a:pPr marL="357188" indent="-285750">
              <a:buClr>
                <a:schemeClr val="accent1"/>
              </a:buClr>
              <a:buFont typeface="Wingdings" panose="05000000000000000000" pitchFamily="2" charset="2"/>
              <a:buChar char="v"/>
            </a:pPr>
            <a:r>
              <a:rPr lang="en-IN" sz="2400" dirty="0"/>
              <a:t> Model </a:t>
            </a:r>
            <a:r>
              <a:rPr lang="en-IN" sz="2400" dirty="0" err="1"/>
              <a:t>Recognization</a:t>
            </a:r>
            <a:r>
              <a:rPr lang="en-IN" sz="2400" dirty="0"/>
              <a:t> the text in prescription.</a:t>
            </a:r>
          </a:p>
          <a:p>
            <a:pPr marL="285750" indent="-285750">
              <a:buFont typeface="Wingdings" panose="05000000000000000000" pitchFamily="2" charset="2"/>
              <a:buChar char="v"/>
            </a:pPr>
            <a:endParaRPr lang="en-IN" sz="2400" dirty="0"/>
          </a:p>
        </p:txBody>
      </p:sp>
      <p:sp>
        <p:nvSpPr>
          <p:cNvPr id="19" name="TextBox 18">
            <a:extLst>
              <a:ext uri="{FF2B5EF4-FFF2-40B4-BE49-F238E27FC236}">
                <a16:creationId xmlns:a16="http://schemas.microsoft.com/office/drawing/2014/main" id="{88109570-90E3-5AF7-2D45-3350C33A9732}"/>
              </a:ext>
            </a:extLst>
          </p:cNvPr>
          <p:cNvSpPr txBox="1"/>
          <p:nvPr/>
        </p:nvSpPr>
        <p:spPr>
          <a:xfrm>
            <a:off x="1085850" y="2926265"/>
            <a:ext cx="6096000" cy="369332"/>
          </a:xfrm>
          <a:prstGeom prst="rect">
            <a:avLst/>
          </a:prstGeom>
          <a:noFill/>
        </p:spPr>
        <p:txBody>
          <a:bodyPr wrap="square">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1552549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677D-371B-9090-F3DD-7D716F5EF08F}"/>
              </a:ext>
            </a:extLst>
          </p:cNvPr>
          <p:cNvSpPr>
            <a:spLocks noGrp="1"/>
          </p:cNvSpPr>
          <p:nvPr>
            <p:ph type="title"/>
          </p:nvPr>
        </p:nvSpPr>
        <p:spPr/>
        <p:txBody>
          <a:bodyPr/>
          <a:lstStyle/>
          <a:p>
            <a:r>
              <a:rPr lang="en-IN" dirty="0"/>
              <a:t>Impact on society</a:t>
            </a:r>
          </a:p>
        </p:txBody>
      </p:sp>
      <p:sp>
        <p:nvSpPr>
          <p:cNvPr id="3" name="Content Placeholder 2">
            <a:extLst>
              <a:ext uri="{FF2B5EF4-FFF2-40B4-BE49-F238E27FC236}">
                <a16:creationId xmlns:a16="http://schemas.microsoft.com/office/drawing/2014/main" id="{550DDCEE-52CE-2348-6281-A676B8538956}"/>
              </a:ext>
            </a:extLst>
          </p:cNvPr>
          <p:cNvSpPr>
            <a:spLocks noGrp="1"/>
          </p:cNvSpPr>
          <p:nvPr>
            <p:ph idx="1"/>
          </p:nvPr>
        </p:nvSpPr>
        <p:spPr/>
        <p:txBody>
          <a:bodyPr>
            <a:normAutofit/>
          </a:bodyPr>
          <a:lstStyle/>
          <a:p>
            <a:pPr marL="357188" indent="-357188">
              <a:buFont typeface="Wingdings" panose="05000000000000000000" pitchFamily="2" charset="2"/>
              <a:buChar char="v"/>
            </a:pPr>
            <a:r>
              <a:rPr lang="en-US" sz="2400" b="0" i="0" dirty="0">
                <a:solidFill>
                  <a:srgbClr val="333333"/>
                </a:solidFill>
                <a:effectLst/>
              </a:rPr>
              <a:t>The report – ‘To Err is Human’ – by the Institute of Medicine (IoM) states that medical errors cause </a:t>
            </a:r>
            <a:r>
              <a:rPr lang="en-US" sz="2400" b="0" i="0" dirty="0" err="1">
                <a:solidFill>
                  <a:srgbClr val="333333"/>
                </a:solidFill>
                <a:effectLst/>
              </a:rPr>
              <a:t>atleast</a:t>
            </a:r>
            <a:r>
              <a:rPr lang="en-US" sz="2400" b="0" i="0" dirty="0">
                <a:solidFill>
                  <a:srgbClr val="333333"/>
                </a:solidFill>
                <a:effectLst/>
              </a:rPr>
              <a:t> 44,000 preventable deaths annually of which 7000 deaths are due to sloppy handwriting</a:t>
            </a:r>
          </a:p>
          <a:p>
            <a:pPr marL="357188" indent="-357188">
              <a:buFont typeface="Wingdings" panose="05000000000000000000" pitchFamily="2" charset="2"/>
              <a:buChar char="v"/>
            </a:pPr>
            <a:r>
              <a:rPr lang="en-US" sz="2400" dirty="0"/>
              <a:t>According to the National Academy of Sciences estimates that at least 1.5 million peoples are sickened, injured or killed each year by errors while reading prescription.</a:t>
            </a:r>
          </a:p>
          <a:p>
            <a:pPr marL="357188" indent="-357188">
              <a:buFont typeface="Wingdings" panose="05000000000000000000" pitchFamily="2" charset="2"/>
              <a:buChar char="v"/>
            </a:pPr>
            <a:r>
              <a:rPr lang="en-US" sz="2400" dirty="0"/>
              <a:t>The impact of our project on society is we might be able to reduce those 7000 preventable deaths causing due to sloppy handwriting.</a:t>
            </a:r>
            <a:endParaRPr lang="en-IN" sz="2400" dirty="0"/>
          </a:p>
        </p:txBody>
      </p:sp>
    </p:spTree>
    <p:extLst>
      <p:ext uri="{BB962C8B-B14F-4D97-AF65-F5344CB8AC3E}">
        <p14:creationId xmlns:p14="http://schemas.microsoft.com/office/powerpoint/2010/main" val="1443670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206</TotalTime>
  <Words>431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9</vt:i4>
      </vt:variant>
    </vt:vector>
  </HeadingPairs>
  <TitlesOfParts>
    <vt:vector size="22" baseType="lpstr">
      <vt:lpstr>Arial</vt:lpstr>
      <vt:lpstr>Calibri</vt:lpstr>
      <vt:lpstr>Century Gothic</vt:lpstr>
      <vt:lpstr>Designball-Social-01</vt:lpstr>
      <vt:lpstr>Tw Cen MT</vt:lpstr>
      <vt:lpstr>Tw Cen MT Condensed</vt:lpstr>
      <vt:lpstr>Wingdings</vt:lpstr>
      <vt:lpstr>Wingdings 3</vt:lpstr>
      <vt:lpstr>5_Office Theme</vt:lpstr>
      <vt:lpstr>3_Office Theme</vt:lpstr>
      <vt:lpstr>13_Office Theme</vt:lpstr>
      <vt:lpstr>Office Theme</vt:lpstr>
      <vt:lpstr>Integral</vt:lpstr>
      <vt:lpstr>PowerPoint Presentation</vt:lpstr>
      <vt:lpstr>PowerPoint Presentation</vt:lpstr>
      <vt:lpstr>Problem Statement</vt:lpstr>
      <vt:lpstr>Abstraction</vt:lpstr>
      <vt:lpstr>PowerPoint Presentation</vt:lpstr>
      <vt:lpstr>Solution </vt:lpstr>
      <vt:lpstr>PowerPoint Presentation</vt:lpstr>
      <vt:lpstr>Impact on society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104</cp:revision>
  <dcterms:created xsi:type="dcterms:W3CDTF">2022-08-25T16:22:58Z</dcterms:created>
  <dcterms:modified xsi:type="dcterms:W3CDTF">2022-08-28T17:15:03Z</dcterms:modified>
</cp:coreProperties>
</file>