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02303D-2A37-4D66-BB78-C0911BCE91B7}">
          <p14:sldIdLst>
            <p14:sldId id="256"/>
            <p14:sldId id="267"/>
            <p14:sldId id="268"/>
            <p14:sldId id="269"/>
            <p14:sldId id="270"/>
          </p14:sldIdLst>
        </p14:section>
        <p14:section name="Untitled Section" id="{BB12B8AF-209A-496C-8FC4-4E420749AC2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29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1/14/2022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812" y="914400"/>
            <a:ext cx="10023566" cy="2193689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Algerian" panose="04020705040A02060702" pitchFamily="82" charset="0"/>
              </a:rPr>
              <a:t>NEWTON’S DIVIDED DIFFERENCE FORMULA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4071" y="3364556"/>
            <a:ext cx="7077456" cy="49334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- FOR UNEQUAL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6091" y="4467497"/>
            <a:ext cx="39711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ROLL NUMBERS: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208W1A1298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208W1A1299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208W1A12A0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609839" y="671691"/>
            <a:ext cx="80815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B050"/>
                </a:solidFill>
              </a:rPr>
              <a:t>NEWTON’S DIVIDED DIIFFERNCE INTERPOLATION:</a:t>
            </a:r>
          </a:p>
          <a:p>
            <a:endParaRPr lang="en-US" sz="2400" b="1" u="sng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 is a interpolation technique used when the interval difference is not same for all sequence of values..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Newton’s divided difference formula is also called as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Newton’s general interpolation formula..	</a:t>
            </a:r>
          </a:p>
          <a:p>
            <a:r>
              <a:rPr lang="en-US" sz="2400" b="1" u="sng" dirty="0">
                <a:solidFill>
                  <a:srgbClr val="92D050"/>
                </a:solidFill>
              </a:rPr>
              <a:t>Formula:</a:t>
            </a:r>
          </a:p>
          <a:p>
            <a:endParaRPr lang="en-US" sz="2400" b="1" u="sng" dirty="0">
              <a:solidFill>
                <a:srgbClr val="92D050"/>
              </a:solidFill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 = f(x) =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</a:t>
            </a:r>
            <a:r>
              <a:rPr lang="en-US" sz="2400" baseline="-25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f(x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+ (x-x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)f(x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,x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+ (x-x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(x-x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)f(x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,x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,x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 (x-x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(x-x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(x-x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)f(x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,x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,x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,x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+ - - - - - - - - - - - - - - - - </a:t>
            </a:r>
          </a:p>
          <a:p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u="sng" dirty="0">
                <a:solidFill>
                  <a:srgbClr val="00B050"/>
                </a:solidFill>
              </a:rPr>
              <a:t>1</a:t>
            </a:r>
            <a:r>
              <a:rPr lang="en-US" sz="2400" u="sng" baseline="30000" dirty="0">
                <a:solidFill>
                  <a:srgbClr val="00B050"/>
                </a:solidFill>
              </a:rPr>
              <a:t>st</a:t>
            </a:r>
            <a:r>
              <a:rPr lang="en-US" sz="2400" u="sng" dirty="0">
                <a:solidFill>
                  <a:srgbClr val="00B050"/>
                </a:solidFill>
              </a:rPr>
              <a:t> Divided Difference:</a:t>
            </a:r>
          </a:p>
          <a:p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4588" y="5903878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f(x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,x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=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45155" y="5605891"/>
            <a:ext cx="1584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f(x</a:t>
            </a:r>
            <a:r>
              <a:rPr lang="en-US" baseline="-25000" dirty="0">
                <a:solidFill>
                  <a:srgbClr val="FFC000"/>
                </a:solidFill>
              </a:rPr>
              <a:t>1</a:t>
            </a:r>
            <a:r>
              <a:rPr lang="en-US" dirty="0">
                <a:solidFill>
                  <a:srgbClr val="FFC000"/>
                </a:solidFill>
              </a:rPr>
              <a:t>) – f(x</a:t>
            </a:r>
            <a:r>
              <a:rPr lang="en-US" baseline="-25000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FFC000"/>
                </a:solidFill>
              </a:rPr>
              <a:t>)</a:t>
            </a:r>
          </a:p>
          <a:p>
            <a:r>
              <a:rPr lang="en-US" dirty="0">
                <a:solidFill>
                  <a:srgbClr val="FFC000"/>
                </a:solidFill>
              </a:rPr>
              <a:t>---------------</a:t>
            </a:r>
          </a:p>
          <a:p>
            <a:r>
              <a:rPr lang="en-US" dirty="0">
                <a:solidFill>
                  <a:srgbClr val="FFC000"/>
                </a:solidFill>
              </a:rPr>
              <a:t>   X</a:t>
            </a:r>
            <a:r>
              <a:rPr lang="en-US" baseline="-25000" dirty="0">
                <a:solidFill>
                  <a:srgbClr val="FFC000"/>
                </a:solidFill>
              </a:rPr>
              <a:t>1</a:t>
            </a:r>
            <a:r>
              <a:rPr lang="en-US" dirty="0">
                <a:solidFill>
                  <a:srgbClr val="FFC000"/>
                </a:solidFill>
              </a:rPr>
              <a:t> – x</a:t>
            </a:r>
            <a:r>
              <a:rPr lang="en-US" baseline="-25000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248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580557" y="418971"/>
            <a:ext cx="4516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2</a:t>
            </a:r>
            <a:r>
              <a:rPr lang="en-US" u="sng" baseline="30000" dirty="0">
                <a:solidFill>
                  <a:srgbClr val="FFC000"/>
                </a:solidFill>
              </a:rPr>
              <a:t>nd  </a:t>
            </a:r>
            <a:r>
              <a:rPr lang="en-US" u="sng" dirty="0">
                <a:solidFill>
                  <a:srgbClr val="FFC000"/>
                </a:solidFill>
              </a:rPr>
              <a:t> Divided Difference:</a:t>
            </a:r>
          </a:p>
          <a:p>
            <a:endParaRPr lang="en-US" u="sng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f(x</a:t>
            </a:r>
            <a:r>
              <a:rPr lang="en-US" baseline="-25000" dirty="0">
                <a:solidFill>
                  <a:srgbClr val="92D050"/>
                </a:solidFill>
              </a:rPr>
              <a:t>0</a:t>
            </a:r>
            <a:r>
              <a:rPr lang="en-US" dirty="0">
                <a:solidFill>
                  <a:srgbClr val="92D050"/>
                </a:solidFill>
              </a:rPr>
              <a:t> ,x</a:t>
            </a:r>
            <a:r>
              <a:rPr lang="en-US" baseline="-25000" dirty="0">
                <a:solidFill>
                  <a:srgbClr val="92D050"/>
                </a:solidFill>
              </a:rPr>
              <a:t>1</a:t>
            </a:r>
            <a:r>
              <a:rPr lang="en-US" dirty="0">
                <a:solidFill>
                  <a:srgbClr val="92D050"/>
                </a:solidFill>
              </a:rPr>
              <a:t> ,x</a:t>
            </a:r>
            <a:r>
              <a:rPr lang="en-US" baseline="-25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) =  	f(x</a:t>
            </a:r>
            <a:r>
              <a:rPr lang="en-US" baseline="-25000" dirty="0">
                <a:solidFill>
                  <a:srgbClr val="92D050"/>
                </a:solidFill>
              </a:rPr>
              <a:t>1</a:t>
            </a:r>
            <a:r>
              <a:rPr lang="en-US" dirty="0">
                <a:solidFill>
                  <a:srgbClr val="92D050"/>
                </a:solidFill>
              </a:rPr>
              <a:t>,x</a:t>
            </a:r>
            <a:r>
              <a:rPr lang="en-US" baseline="-25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) – f(x</a:t>
            </a:r>
            <a:r>
              <a:rPr lang="en-US" baseline="-25000" dirty="0">
                <a:solidFill>
                  <a:srgbClr val="92D050"/>
                </a:solidFill>
              </a:rPr>
              <a:t>0</a:t>
            </a:r>
            <a:r>
              <a:rPr lang="en-US" dirty="0">
                <a:solidFill>
                  <a:srgbClr val="92D050"/>
                </a:solidFill>
              </a:rPr>
              <a:t>,x</a:t>
            </a:r>
            <a:r>
              <a:rPr lang="en-US" baseline="-25000" dirty="0">
                <a:solidFill>
                  <a:srgbClr val="92D050"/>
                </a:solidFill>
              </a:rPr>
              <a:t>1</a:t>
            </a:r>
            <a:r>
              <a:rPr lang="en-US" dirty="0">
                <a:solidFill>
                  <a:srgbClr val="92D050"/>
                </a:solidFill>
              </a:rPr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	             --------------------------</a:t>
            </a:r>
          </a:p>
          <a:p>
            <a:r>
              <a:rPr lang="en-US" dirty="0">
                <a:solidFill>
                  <a:srgbClr val="92D050"/>
                </a:solidFill>
              </a:rPr>
              <a:t>   	         	    X</a:t>
            </a:r>
            <a:r>
              <a:rPr lang="en-US" baseline="-25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 – x</a:t>
            </a:r>
            <a:r>
              <a:rPr lang="en-US" baseline="-25000" dirty="0">
                <a:solidFill>
                  <a:srgbClr val="92D050"/>
                </a:solidFill>
              </a:rPr>
              <a:t>0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557" y="2465005"/>
            <a:ext cx="5103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3</a:t>
            </a:r>
            <a:r>
              <a:rPr lang="en-US" u="sng" baseline="30000" dirty="0">
                <a:solidFill>
                  <a:srgbClr val="FFC000"/>
                </a:solidFill>
              </a:rPr>
              <a:t>rd  </a:t>
            </a:r>
            <a:r>
              <a:rPr lang="en-US" u="sng" dirty="0">
                <a:solidFill>
                  <a:srgbClr val="FFC000"/>
                </a:solidFill>
              </a:rPr>
              <a:t> Divided Difference:</a:t>
            </a:r>
          </a:p>
          <a:p>
            <a:endParaRPr lang="en-US" u="sng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f(x</a:t>
            </a:r>
            <a:r>
              <a:rPr lang="en-US" baseline="-25000" dirty="0">
                <a:solidFill>
                  <a:srgbClr val="92D050"/>
                </a:solidFill>
              </a:rPr>
              <a:t>0</a:t>
            </a:r>
            <a:r>
              <a:rPr lang="en-US" dirty="0">
                <a:solidFill>
                  <a:srgbClr val="92D050"/>
                </a:solidFill>
              </a:rPr>
              <a:t> ,x</a:t>
            </a:r>
            <a:r>
              <a:rPr lang="en-US" baseline="-25000" dirty="0">
                <a:solidFill>
                  <a:srgbClr val="92D050"/>
                </a:solidFill>
              </a:rPr>
              <a:t>1</a:t>
            </a:r>
            <a:r>
              <a:rPr lang="en-US" dirty="0">
                <a:solidFill>
                  <a:srgbClr val="92D050"/>
                </a:solidFill>
              </a:rPr>
              <a:t> ,x</a:t>
            </a:r>
            <a:r>
              <a:rPr lang="en-US" baseline="-25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 ,x</a:t>
            </a:r>
            <a:r>
              <a:rPr lang="en-US" baseline="-25000" dirty="0">
                <a:solidFill>
                  <a:srgbClr val="92D050"/>
                </a:solidFill>
              </a:rPr>
              <a:t>3</a:t>
            </a:r>
            <a:r>
              <a:rPr lang="en-US" dirty="0">
                <a:solidFill>
                  <a:srgbClr val="92D050"/>
                </a:solidFill>
              </a:rPr>
              <a:t>)  =  	     f(x</a:t>
            </a:r>
            <a:r>
              <a:rPr lang="en-US" baseline="-25000" dirty="0">
                <a:solidFill>
                  <a:srgbClr val="92D050"/>
                </a:solidFill>
              </a:rPr>
              <a:t>1</a:t>
            </a:r>
            <a:r>
              <a:rPr lang="en-US" dirty="0">
                <a:solidFill>
                  <a:srgbClr val="92D050"/>
                </a:solidFill>
              </a:rPr>
              <a:t>,x</a:t>
            </a:r>
            <a:r>
              <a:rPr lang="en-US" baseline="-25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,x</a:t>
            </a:r>
            <a:r>
              <a:rPr lang="en-US" baseline="-25000" dirty="0">
                <a:solidFill>
                  <a:srgbClr val="92D050"/>
                </a:solidFill>
              </a:rPr>
              <a:t>3</a:t>
            </a:r>
            <a:r>
              <a:rPr lang="en-US" dirty="0">
                <a:solidFill>
                  <a:srgbClr val="92D050"/>
                </a:solidFill>
              </a:rPr>
              <a:t>) – f(x</a:t>
            </a:r>
            <a:r>
              <a:rPr lang="en-US" baseline="-25000" dirty="0">
                <a:solidFill>
                  <a:srgbClr val="92D050"/>
                </a:solidFill>
              </a:rPr>
              <a:t>0</a:t>
            </a:r>
            <a:r>
              <a:rPr lang="en-US" dirty="0">
                <a:solidFill>
                  <a:srgbClr val="92D050"/>
                </a:solidFill>
              </a:rPr>
              <a:t>,x</a:t>
            </a:r>
            <a:r>
              <a:rPr lang="en-US" baseline="-25000" dirty="0">
                <a:solidFill>
                  <a:srgbClr val="92D050"/>
                </a:solidFill>
              </a:rPr>
              <a:t>1</a:t>
            </a:r>
            <a:r>
              <a:rPr lang="en-US" dirty="0">
                <a:solidFill>
                  <a:srgbClr val="92D050"/>
                </a:solidFill>
              </a:rPr>
              <a:t>,x</a:t>
            </a:r>
            <a:r>
              <a:rPr lang="en-US" baseline="-25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	                 ---------------------------------</a:t>
            </a:r>
          </a:p>
          <a:p>
            <a:r>
              <a:rPr lang="en-US" dirty="0">
                <a:solidFill>
                  <a:srgbClr val="92D050"/>
                </a:solidFill>
              </a:rPr>
              <a:t>   	         	            X</a:t>
            </a:r>
            <a:r>
              <a:rPr lang="en-US" baseline="-25000" dirty="0">
                <a:solidFill>
                  <a:srgbClr val="92D050"/>
                </a:solidFill>
              </a:rPr>
              <a:t>3</a:t>
            </a:r>
            <a:r>
              <a:rPr lang="en-US" dirty="0">
                <a:solidFill>
                  <a:srgbClr val="92D050"/>
                </a:solidFill>
              </a:rPr>
              <a:t> – x</a:t>
            </a:r>
            <a:r>
              <a:rPr lang="en-US" baseline="-25000" dirty="0">
                <a:solidFill>
                  <a:srgbClr val="92D050"/>
                </a:solidFill>
              </a:rPr>
              <a:t>0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0557" y="4511039"/>
            <a:ext cx="91352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B0F0"/>
                </a:solidFill>
              </a:rPr>
              <a:t>Problem:</a:t>
            </a:r>
          </a:p>
          <a:p>
            <a:endParaRPr lang="en-US" sz="2400" b="1" u="sng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Using Newton’s Divided Difference Formula Compute f(8) &amp; f(15)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Given data..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77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2460"/>
              </p:ext>
            </p:extLst>
          </p:nvPr>
        </p:nvGraphicFramePr>
        <p:xfrm>
          <a:off x="267061" y="492240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559442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97981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32016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15353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010422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166442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636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0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f(x)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1210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2028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21347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9338" y="1683784"/>
            <a:ext cx="328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Divided Difference Table: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010922"/>
              </p:ext>
            </p:extLst>
          </p:nvPr>
        </p:nvGraphicFramePr>
        <p:xfrm>
          <a:off x="259079" y="2508067"/>
          <a:ext cx="2266407" cy="364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07">
                  <a:extLst>
                    <a:ext uri="{9D8B030D-6E8A-4147-A177-3AD203B41FA5}">
                      <a16:colId xmlns:a16="http://schemas.microsoft.com/office/drawing/2014/main" val="41546352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16431256"/>
                    </a:ext>
                  </a:extLst>
                </a:gridCol>
              </a:tblGrid>
              <a:tr h="493200">
                <a:tc>
                  <a:txBody>
                    <a:bodyPr/>
                    <a:lstStyle/>
                    <a:p>
                      <a:r>
                        <a:rPr lang="en-US" dirty="0"/>
                        <a:t>X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823057"/>
                  </a:ext>
                </a:extLst>
              </a:tr>
              <a:tr h="50005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=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67603"/>
                  </a:ext>
                </a:extLst>
              </a:tr>
              <a:tr h="50005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730013"/>
                  </a:ext>
                </a:extLst>
              </a:tr>
              <a:tr h="50005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=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56487"/>
                  </a:ext>
                </a:extLst>
              </a:tr>
              <a:tr h="50005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 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78629"/>
                  </a:ext>
                </a:extLst>
              </a:tr>
              <a:tr h="50005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=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18520"/>
                  </a:ext>
                </a:extLst>
              </a:tr>
              <a:tr h="50005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</a:t>
                      </a:r>
                      <a:r>
                        <a:rPr lang="en-US" baseline="0" dirty="0"/>
                        <a:t> =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2028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449714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70236"/>
              </p:ext>
            </p:extLst>
          </p:nvPr>
        </p:nvGraphicFramePr>
        <p:xfrm>
          <a:off x="2551611" y="2508067"/>
          <a:ext cx="2843350" cy="46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350">
                  <a:extLst>
                    <a:ext uri="{9D8B030D-6E8A-4147-A177-3AD203B41FA5}">
                      <a16:colId xmlns:a16="http://schemas.microsoft.com/office/drawing/2014/main" val="2314058938"/>
                    </a:ext>
                  </a:extLst>
                </a:gridCol>
              </a:tblGrid>
              <a:tr h="461556">
                <a:tc>
                  <a:txBody>
                    <a:bodyPr/>
                    <a:lstStyle/>
                    <a:p>
                      <a:r>
                        <a:rPr lang="en-US" dirty="0"/>
                        <a:t>           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37530"/>
                  </a:ext>
                </a:extLst>
              </a:tr>
            </a:tbl>
          </a:graphicData>
        </a:graphic>
      </p:graphicFrame>
      <p:sp>
        <p:nvSpPr>
          <p:cNvPr id="39" name="Isosceles Triangle 38"/>
          <p:cNvSpPr/>
          <p:nvPr/>
        </p:nvSpPr>
        <p:spPr>
          <a:xfrm>
            <a:off x="2693126" y="2555918"/>
            <a:ext cx="566057" cy="33629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cxnSpLocks/>
            <a:stCxn id="39" idx="0"/>
          </p:cNvCxnSpPr>
          <p:nvPr/>
        </p:nvCxnSpPr>
        <p:spPr>
          <a:xfrm>
            <a:off x="2976155" y="2555918"/>
            <a:ext cx="4354" cy="40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40664"/>
              </p:ext>
            </p:extLst>
          </p:nvPr>
        </p:nvGraphicFramePr>
        <p:xfrm>
          <a:off x="2538551" y="3421764"/>
          <a:ext cx="28564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410">
                  <a:extLst>
                    <a:ext uri="{9D8B030D-6E8A-4147-A177-3AD203B41FA5}">
                      <a16:colId xmlns:a16="http://schemas.microsoft.com/office/drawing/2014/main" val="3561550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b="0" dirty="0"/>
                        <a:t>100-48)/(5-4) = 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10717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92681"/>
              </p:ext>
            </p:extLst>
          </p:nvPr>
        </p:nvGraphicFramePr>
        <p:xfrm>
          <a:off x="2525486" y="4042226"/>
          <a:ext cx="2856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411">
                  <a:extLst>
                    <a:ext uri="{9D8B030D-6E8A-4147-A177-3AD203B41FA5}">
                      <a16:colId xmlns:a16="http://schemas.microsoft.com/office/drawing/2014/main" val="4170664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b="0" dirty="0"/>
                        <a:t>294-100)/(7-5) = 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18262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5593"/>
              </p:ext>
            </p:extLst>
          </p:nvPr>
        </p:nvGraphicFramePr>
        <p:xfrm>
          <a:off x="2551611" y="4590735"/>
          <a:ext cx="2856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412">
                  <a:extLst>
                    <a:ext uri="{9D8B030D-6E8A-4147-A177-3AD203B41FA5}">
                      <a16:colId xmlns:a16="http://schemas.microsoft.com/office/drawing/2014/main" val="3280690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(900-294)/(10-7) = 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57524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08721"/>
              </p:ext>
            </p:extLst>
          </p:nvPr>
        </p:nvGraphicFramePr>
        <p:xfrm>
          <a:off x="2525485" y="5104350"/>
          <a:ext cx="28564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412">
                  <a:extLst>
                    <a:ext uri="{9D8B030D-6E8A-4147-A177-3AD203B41FA5}">
                      <a16:colId xmlns:a16="http://schemas.microsoft.com/office/drawing/2014/main" val="2060653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(1210-900)/(11-10) = 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528345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70775"/>
              </p:ext>
            </p:extLst>
          </p:nvPr>
        </p:nvGraphicFramePr>
        <p:xfrm>
          <a:off x="2538551" y="5623858"/>
          <a:ext cx="29260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081">
                  <a:extLst>
                    <a:ext uri="{9D8B030D-6E8A-4147-A177-3AD203B41FA5}">
                      <a16:colId xmlns:a16="http://schemas.microsoft.com/office/drawing/2014/main" val="2281331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(2028-9210)/(13-11) = 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093052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061842"/>
              </p:ext>
            </p:extLst>
          </p:nvPr>
        </p:nvGraphicFramePr>
        <p:xfrm>
          <a:off x="5394961" y="2515648"/>
          <a:ext cx="2934789" cy="446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789">
                  <a:extLst>
                    <a:ext uri="{9D8B030D-6E8A-4147-A177-3AD203B41FA5}">
                      <a16:colId xmlns:a16="http://schemas.microsoft.com/office/drawing/2014/main" val="3495881272"/>
                    </a:ext>
                  </a:extLst>
                </a:gridCol>
              </a:tblGrid>
              <a:tr h="446231">
                <a:tc>
                  <a:txBody>
                    <a:bodyPr/>
                    <a:lstStyle/>
                    <a:p>
                      <a:r>
                        <a:rPr lang="en-US" dirty="0"/>
                        <a:t>               </a:t>
                      </a: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    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  f(x)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973378"/>
                  </a:ext>
                </a:extLst>
              </a:tr>
            </a:tbl>
          </a:graphicData>
        </a:graphic>
      </p:graphicFrame>
      <p:sp>
        <p:nvSpPr>
          <p:cNvPr id="49" name="Isosceles Triangle 48"/>
          <p:cNvSpPr/>
          <p:nvPr/>
        </p:nvSpPr>
        <p:spPr>
          <a:xfrm>
            <a:off x="6406244" y="2592733"/>
            <a:ext cx="391885" cy="2486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6602186" y="2613532"/>
            <a:ext cx="26124" cy="31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241652"/>
              </p:ext>
            </p:extLst>
          </p:nvPr>
        </p:nvGraphicFramePr>
        <p:xfrm>
          <a:off x="5408023" y="3743032"/>
          <a:ext cx="289705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053">
                  <a:extLst>
                    <a:ext uri="{9D8B030D-6E8A-4147-A177-3AD203B41FA5}">
                      <a16:colId xmlns:a16="http://schemas.microsoft.com/office/drawing/2014/main" val="382562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(97-52) / (7-4) =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389381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09173"/>
              </p:ext>
            </p:extLst>
          </p:nvPr>
        </p:nvGraphicFramePr>
        <p:xfrm>
          <a:off x="5434148" y="4351398"/>
          <a:ext cx="29347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789">
                  <a:extLst>
                    <a:ext uri="{9D8B030D-6E8A-4147-A177-3AD203B41FA5}">
                      <a16:colId xmlns:a16="http://schemas.microsoft.com/office/drawing/2014/main" val="670366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(202-97) / (10-5) = 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921184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830679"/>
              </p:ext>
            </p:extLst>
          </p:nvPr>
        </p:nvGraphicFramePr>
        <p:xfrm>
          <a:off x="5421084" y="4953824"/>
          <a:ext cx="294785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853">
                  <a:extLst>
                    <a:ext uri="{9D8B030D-6E8A-4147-A177-3AD203B41FA5}">
                      <a16:colId xmlns:a16="http://schemas.microsoft.com/office/drawing/2014/main" val="181478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(310-202) / (11-7) =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53725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54677"/>
              </p:ext>
            </p:extLst>
          </p:nvPr>
        </p:nvGraphicFramePr>
        <p:xfrm>
          <a:off x="5491849" y="5503391"/>
          <a:ext cx="29739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976">
                  <a:extLst>
                    <a:ext uri="{9D8B030D-6E8A-4147-A177-3AD203B41FA5}">
                      <a16:colId xmlns:a16="http://schemas.microsoft.com/office/drawing/2014/main" val="540248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(409-310) / (13-10)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072094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94088"/>
              </p:ext>
            </p:extLst>
          </p:nvPr>
        </p:nvGraphicFramePr>
        <p:xfrm>
          <a:off x="8329021" y="2515647"/>
          <a:ext cx="2923179" cy="45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179">
                  <a:extLst>
                    <a:ext uri="{9D8B030D-6E8A-4147-A177-3AD203B41FA5}">
                      <a16:colId xmlns:a16="http://schemas.microsoft.com/office/drawing/2014/main" val="3103754305"/>
                    </a:ext>
                  </a:extLst>
                </a:gridCol>
              </a:tblGrid>
              <a:tr h="453975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</a:t>
                      </a:r>
                      <a:r>
                        <a:rPr lang="en-US" baseline="30000" dirty="0"/>
                        <a:t>3 </a:t>
                      </a:r>
                      <a:r>
                        <a:rPr lang="en-US" baseline="0" dirty="0"/>
                        <a:t> f(x)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42812"/>
                  </a:ext>
                </a:extLst>
              </a:tr>
            </a:tbl>
          </a:graphicData>
        </a:graphic>
      </p:graphicFrame>
      <p:sp>
        <p:nvSpPr>
          <p:cNvPr id="57" name="Isosceles Triangle 56"/>
          <p:cNvSpPr/>
          <p:nvPr/>
        </p:nvSpPr>
        <p:spPr>
          <a:xfrm>
            <a:off x="9474926" y="2613532"/>
            <a:ext cx="357051" cy="22788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7" idx="0"/>
          </p:cNvCxnSpPr>
          <p:nvPr/>
        </p:nvCxnSpPr>
        <p:spPr>
          <a:xfrm>
            <a:off x="9653452" y="2613532"/>
            <a:ext cx="13062" cy="31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63796"/>
              </p:ext>
            </p:extLst>
          </p:nvPr>
        </p:nvGraphicFramePr>
        <p:xfrm>
          <a:off x="8368937" y="4037768"/>
          <a:ext cx="29471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124">
                  <a:extLst>
                    <a:ext uri="{9D8B030D-6E8A-4147-A177-3AD203B41FA5}">
                      <a16:colId xmlns:a16="http://schemas.microsoft.com/office/drawing/2014/main" val="4026079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(21-15) / (10-4)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126201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869379"/>
              </p:ext>
            </p:extLst>
          </p:nvPr>
        </p:nvGraphicFramePr>
        <p:xfrm>
          <a:off x="8395062" y="4676122"/>
          <a:ext cx="29231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179">
                  <a:extLst>
                    <a:ext uri="{9D8B030D-6E8A-4147-A177-3AD203B41FA5}">
                      <a16:colId xmlns:a16="http://schemas.microsoft.com/office/drawing/2014/main" val="486348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(27-21) / (11-5)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8981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48531"/>
              </p:ext>
            </p:extLst>
          </p:nvPr>
        </p:nvGraphicFramePr>
        <p:xfrm>
          <a:off x="8493042" y="5284690"/>
          <a:ext cx="297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250">
                  <a:extLst>
                    <a:ext uri="{9D8B030D-6E8A-4147-A177-3AD203B41FA5}">
                      <a16:colId xmlns:a16="http://schemas.microsoft.com/office/drawing/2014/main" val="2424805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(3-27) / (13-7)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46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29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521955" y="454675"/>
            <a:ext cx="7447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92D050"/>
                </a:solidFill>
              </a:rPr>
              <a:t>The Newton’s Divided Difference Formula: </a:t>
            </a:r>
          </a:p>
          <a:p>
            <a:endParaRPr lang="en-US" sz="2000" b="1" u="sng" dirty="0">
              <a:solidFill>
                <a:srgbClr val="92D050"/>
              </a:solidFill>
            </a:endParaRP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 = f(x) =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</a:t>
            </a:r>
            <a:r>
              <a:rPr lang="en-US" sz="2000" baseline="-25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f(x</a:t>
            </a:r>
            <a:r>
              <a:rPr lang="en-US" sz="20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+ (x-x</a:t>
            </a:r>
            <a:r>
              <a:rPr lang="en-US" sz="20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)f(x</a:t>
            </a:r>
            <a:r>
              <a:rPr lang="en-US" sz="20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,x</a:t>
            </a:r>
            <a:r>
              <a:rPr lang="en-US" sz="20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+ (x-x</a:t>
            </a:r>
            <a:r>
              <a:rPr lang="en-US" sz="20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(x-x</a:t>
            </a:r>
            <a:r>
              <a:rPr lang="en-US" sz="20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)f(x</a:t>
            </a:r>
            <a:r>
              <a:rPr lang="en-US" sz="20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,x</a:t>
            </a:r>
            <a:r>
              <a:rPr lang="en-US" sz="20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,x</a:t>
            </a:r>
            <a:r>
              <a:rPr lang="en-US" sz="20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+ (x-x</a:t>
            </a:r>
            <a:r>
              <a:rPr lang="en-US" sz="20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(x-x</a:t>
            </a:r>
            <a:r>
              <a:rPr lang="en-US" sz="20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(x-x</a:t>
            </a:r>
            <a:r>
              <a:rPr lang="en-US" sz="20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)f(x</a:t>
            </a:r>
            <a:r>
              <a:rPr lang="en-US" sz="20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,x</a:t>
            </a:r>
            <a:r>
              <a:rPr lang="en-US" sz="20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,x</a:t>
            </a:r>
            <a:r>
              <a:rPr lang="en-US" sz="20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,x</a:t>
            </a:r>
            <a:r>
              <a:rPr lang="en-US" sz="20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-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---- 1</a:t>
            </a:r>
            <a:endParaRPr lang="en-US" sz="2000" b="1" u="sng" dirty="0">
              <a:solidFill>
                <a:srgbClr val="92D05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444344" y="1715589"/>
            <a:ext cx="522514" cy="4468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955" y="2231178"/>
            <a:ext cx="8691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Substitute X = 8 in equation 1: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y = f(8) = 48 + (8 – 4)*52 + (8 – 4)(8 – 5)*15 + (8 – 4)(8 – 5)(8 – 7)*1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∴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y = f(8) = 448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955" y="4127754"/>
            <a:ext cx="812509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Substitute X = 15 in equation 1: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y = f(15) = 48 + (15 – 4)*52 + (15 – 4)(15 – 5)*15 + (15 – 4)(15 – 5)(15 – 7)*1</a:t>
            </a:r>
          </a:p>
          <a:p>
            <a:endParaRPr lang="en-US" dirty="0"/>
          </a:p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∴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y = f(15) = 3150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15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635</Words>
  <Application>Microsoft Office PowerPoint</Application>
  <PresentationFormat>Widescreen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Arial</vt:lpstr>
      <vt:lpstr>Calibri</vt:lpstr>
      <vt:lpstr>Trade Gothic LT Pro</vt:lpstr>
      <vt:lpstr>Trebuchet MS</vt:lpstr>
      <vt:lpstr>Wingdings</vt:lpstr>
      <vt:lpstr>Office Theme</vt:lpstr>
      <vt:lpstr>NEWTON’S DIVIDED DIFFERENCE FORMULA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2022-01-13T04:35:09Z</dcterms:created>
  <dcterms:modified xsi:type="dcterms:W3CDTF">2022-01-14T06:39:19Z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