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61" r:id="rId6"/>
    <p:sldId id="270" r:id="rId7"/>
    <p:sldId id="263" r:id="rId8"/>
    <p:sldId id="264" r:id="rId9"/>
    <p:sldId id="265" r:id="rId10"/>
    <p:sldId id="267" r:id="rId11"/>
    <p:sldId id="284" r:id="rId12"/>
    <p:sldId id="286" r:id="rId13"/>
    <p:sldId id="289" r:id="rId14"/>
    <p:sldId id="287" r:id="rId15"/>
    <p:sldId id="288" r:id="rId16"/>
    <p:sldId id="268" r:id="rId17"/>
    <p:sldId id="285" r:id="rId18"/>
    <p:sldId id="283" r:id="rId19"/>
  </p:sldIdLst>
  <p:sldSz cx="12192000" cy="6858000"/>
  <p:notesSz cx="6858000" cy="9144000"/>
  <p:defaultTextStyle>
    <a:defPPr lvl="0">
      <a:defRPr lang="en-US"/>
    </a:defPPr>
    <a:lvl1pPr lvl="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lvl="1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lvl="2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lvl="3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lvl="4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lvl="5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lvl="6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lvl="7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lvl="8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67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24" y="60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C285F-8230-43A8-91D2-90C9EBD69C26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BCD97-5320-4170-ACA4-17194D6793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922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3BCD97-5320-4170-ACA4-17194D67936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27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7A1EE-45A2-CD0C-288F-D41FE1D93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21 November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9BC7C-852E-D9AB-1B9F-209679D07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FFE54-3B3B-7257-CC90-73990331F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77803-3811-4E33-96B6-87583BD3BD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13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ED594-F26F-CD0B-9A62-E72BB3F8D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21 November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7E026-D7EB-AE28-BD31-BC95609C2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B4005-BB5E-37D4-69E1-14B2D9448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2297A-F7A9-4543-AA4E-84618346C0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77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E7234-EA20-1F2C-8C8E-9E4A8CEDC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21 November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1EDFF-7985-70C5-979F-3B2856E67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F5DF3-C42C-FDFA-8334-F2AE77366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9BDD9-8124-4A42-9A7E-E1B6851D3E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3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6F71F-4151-BD18-FF25-78CF5C0B1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21 November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D0A61-D45D-CDC5-0969-3B8A467C6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98335-CD3C-EC79-4574-DB9C5F852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0AAB8-E67E-49E3-AD59-3369384D3F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78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78CB5-F83F-E349-DB4A-44590C40E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21 November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1DEA2-0FD9-A3F4-880F-19A773127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C0178-7ACC-38F6-CAE0-728041878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4C730E-1FD7-40B0-ABEA-1BCAC026BC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53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1DE129A-F17E-6142-06AD-C73B8FD06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21 November 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0775513-B8B0-6E9B-3104-A71A5C24E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CDAF784-02A0-F4EB-99C5-ED4CFBAA6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1CEA54-427C-4EA6-8958-2C6711E32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10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6AC7010-BCBA-B70E-89A4-0F34357F1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21 November 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E6C0F01-3EDA-08A0-B0B7-4ED6695FC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15C1247-1641-B394-37BC-931301E5E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1A28B2-47C9-45E6-B675-DAAD1F4B48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7E61EA4-48C9-5F52-4CB0-D5FA8D304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21 November 2023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1DCA0B2-493B-1618-6974-5B2932A6D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BB598B0-38B4-81E7-6129-50299253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20C26-EE00-4BF0-8D67-817C3D79F0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24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51C058E-5763-5051-59A7-D13EFDC94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21 November 2023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76E19CE-376D-441A-0C42-8C9037FD9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1AD4148-6284-0972-D5EE-F6BF0D7A5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3C6FC-C88A-4315-BF64-316D007996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6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8DA2868-6BD0-B5E8-A844-B623E060A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21 November 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93A7D41-E7C7-FBBD-7C2C-22FA4529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2525D54-935A-4482-3BA3-5871ACF2D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0F7995-B77F-4925-A218-DA2A88ED32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73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3159C4E-EA24-CC61-E337-2B33BD15C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21 November 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1F5FFA3-BAAC-08FD-A796-820245501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55BAAE0-977A-525E-1392-E1DF6617C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E48C76-F887-4140-B410-75BB626F10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50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277FBC60-92BB-4D0A-91B5-63EFE7841D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9256B819-A735-05A8-9028-D10FBF71BD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AEFAC-82A3-2938-486E-6A06A4995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21 November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2EA45-D327-F070-7483-9ED3613FE1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AAF30-EBEB-3721-8FBD-1F8B93A2B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AD4C297-6FF3-40A7-8495-544A151429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</p:sldLayoutIdLst>
  <p:hf sldNum="0" hdr="0" ftr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medslife-doctor.vercel.app/" TargetMode="External"/><Relationship Id="rId2" Type="http://schemas.openxmlformats.org/officeDocument/2006/relationships/hyperlink" Target="https://imedslife-patient.vercel.app/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6329F1-88D0-4351-2A1C-5705A5729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9637" y="4419599"/>
            <a:ext cx="7832725" cy="134302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  <a:latin typeface="Century Gothic" panose="020B0502020202020204" pitchFamily="34" charset="0"/>
                <a:cs typeface="AngsanaUPC" panose="02020603050405020304" pitchFamily="18" charset="-34"/>
              </a:rPr>
              <a:t>Presented by :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100" b="1" dirty="0">
                <a:solidFill>
                  <a:srgbClr val="7030A0"/>
                </a:solidFill>
                <a:latin typeface="Century Gothic" panose="020B0502020202020204" pitchFamily="34" charset="0"/>
                <a:cs typeface="AngsanaUPC" panose="02020603050405020304" pitchFamily="18" charset="-34"/>
              </a:rPr>
              <a:t>RIZWANULLAH MD ( 208W1A1299 )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100" b="1" dirty="0">
                <a:solidFill>
                  <a:srgbClr val="7030A0"/>
                </a:solidFill>
                <a:latin typeface="Century Gothic" panose="020B0502020202020204" pitchFamily="34" charset="0"/>
                <a:cs typeface="AngsanaUPC" panose="02020603050405020304" pitchFamily="18" charset="-34"/>
              </a:rPr>
              <a:t> SRI SASHANK P ( 208W1A12B3 )</a:t>
            </a:r>
          </a:p>
          <a:p>
            <a:pPr fontAlgn="auto">
              <a:spcAft>
                <a:spcPts val="0"/>
              </a:spcAft>
              <a:defRPr/>
            </a:pPr>
            <a:endParaRPr lang="en-US" sz="2400" b="1" dirty="0">
              <a:solidFill>
                <a:srgbClr val="7030A0"/>
              </a:solidFill>
              <a:latin typeface="Century Gothic" panose="020B0502020202020204" pitchFamily="34" charset="0"/>
              <a:cs typeface="AngsanaUPC" panose="02020603050405020304" pitchFamily="18" charset="-34"/>
            </a:endParaRPr>
          </a:p>
          <a:p>
            <a:pPr fontAlgn="auto">
              <a:spcAft>
                <a:spcPts val="0"/>
              </a:spcAft>
              <a:defRPr/>
            </a:pPr>
            <a:endParaRPr lang="en-US" sz="2400" dirty="0">
              <a:latin typeface="Century Gothic" panose="020B0502020202020204" pitchFamily="34" charset="0"/>
            </a:endParaRPr>
          </a:p>
        </p:txBody>
      </p:sp>
      <p:pic>
        <p:nvPicPr>
          <p:cNvPr id="19459" name="Picture 5" descr="Image result for vrsec">
            <a:extLst>
              <a:ext uri="{FF2B5EF4-FFF2-40B4-BE49-F238E27FC236}">
                <a16:creationId xmlns:a16="http://schemas.microsoft.com/office/drawing/2014/main" id="{D0CFD199-DC09-CD10-F7D7-798740564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00" y="168275"/>
            <a:ext cx="1068388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TextBox 6">
            <a:extLst>
              <a:ext uri="{FF2B5EF4-FFF2-40B4-BE49-F238E27FC236}">
                <a16:creationId xmlns:a16="http://schemas.microsoft.com/office/drawing/2014/main" id="{46B01939-977C-C0F4-9B77-7197286FD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288" y="268288"/>
            <a:ext cx="8170862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98" tIns="9999" rIns="19998" bIns="9999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/>
            <a:r>
              <a:rPr lang="en-IN" altLang="en-US" sz="2400" b="1" dirty="0">
                <a:solidFill>
                  <a:srgbClr val="0000FF"/>
                </a:solidFill>
                <a:cs typeface="Times New Roman" panose="02020603050405020304" pitchFamily="18" charset="0"/>
              </a:rPr>
              <a:t>DEPARTMENT OF INFORMATION TECHNOLOGY</a:t>
            </a:r>
          </a:p>
          <a:p>
            <a:pPr algn="ctr" defTabSz="914400" eaLnBrk="1" hangingPunct="1">
              <a:lnSpc>
                <a:spcPct val="200000"/>
              </a:lnSpc>
            </a:pPr>
            <a:r>
              <a:rPr lang="en-IN" altLang="en-US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V R SIDDHARTHA ENGINEERING COLLEGE</a:t>
            </a:r>
          </a:p>
        </p:txBody>
      </p:sp>
      <p:sp>
        <p:nvSpPr>
          <p:cNvPr id="19461" name="TextBox 7">
            <a:extLst>
              <a:ext uri="{FF2B5EF4-FFF2-40B4-BE49-F238E27FC236}">
                <a16:creationId xmlns:a16="http://schemas.microsoft.com/office/drawing/2014/main" id="{05CEDEB0-9609-3F2B-B28B-F8E41FD1C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2825" y="3521073"/>
            <a:ext cx="52578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/>
            <a:r>
              <a:rPr lang="en-US" altLang="en-US" sz="2000" b="1" dirty="0" err="1">
                <a:solidFill>
                  <a:srgbClr val="FF0000"/>
                </a:solidFill>
              </a:rPr>
              <a:t>B.Tech</a:t>
            </a:r>
            <a:r>
              <a:rPr lang="en-US" altLang="en-US" sz="2000" b="1" dirty="0">
                <a:solidFill>
                  <a:srgbClr val="FF0000"/>
                </a:solidFill>
              </a:rPr>
              <a:t> in INFORMATION TECHNOLOGY</a:t>
            </a:r>
          </a:p>
          <a:p>
            <a:pPr algn="ctr" defTabSz="914400" eaLnBrk="1" hangingPunct="1"/>
            <a:r>
              <a:rPr lang="en-US" altLang="en-US" sz="2400" b="1" dirty="0">
                <a:solidFill>
                  <a:srgbClr val="BF11A6"/>
                </a:solidFill>
              </a:rPr>
              <a:t>MINI Project Review Presentation</a:t>
            </a:r>
          </a:p>
        </p:txBody>
      </p:sp>
      <p:sp>
        <p:nvSpPr>
          <p:cNvPr id="19462" name="Rectangle 3">
            <a:extLst>
              <a:ext uri="{FF2B5EF4-FFF2-40B4-BE49-F238E27FC236}">
                <a16:creationId xmlns:a16="http://schemas.microsoft.com/office/drawing/2014/main" id="{AA26A25C-033B-05CF-FFE3-BBEF0BABD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891212"/>
            <a:ext cx="4572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/>
            <a:r>
              <a:rPr lang="en-US" altLang="en-US" sz="1600" dirty="0">
                <a:solidFill>
                  <a:srgbClr val="000000"/>
                </a:solidFill>
                <a:ea typeface="AngsanaUPC" panose="02020603050405020304" pitchFamily="18" charset="-34"/>
              </a:rPr>
              <a:t>Under the guidance of </a:t>
            </a:r>
          </a:p>
          <a:p>
            <a:pPr algn="ctr" defTabSz="914400" eaLnBrk="1" hangingPunct="1"/>
            <a:r>
              <a:rPr lang="en-US" altLang="en-US" sz="2000" b="1" dirty="0">
                <a:solidFill>
                  <a:srgbClr val="FF0000"/>
                </a:solidFill>
                <a:ea typeface="AngsanaUPC" panose="02020603050405020304" pitchFamily="18" charset="-34"/>
              </a:rPr>
              <a:t>M RAMESH</a:t>
            </a:r>
            <a:r>
              <a:rPr lang="en-US" altLang="en-US" sz="2000" dirty="0">
                <a:solidFill>
                  <a:srgbClr val="000000"/>
                </a:solidFill>
                <a:ea typeface="AngsanaUPC" panose="02020603050405020304" pitchFamily="18" charset="-34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ea typeface="AngsanaUPC" panose="02020603050405020304" pitchFamily="18" charset="-34"/>
              </a:rPr>
              <a:t>Asst Prof</a:t>
            </a:r>
          </a:p>
        </p:txBody>
      </p:sp>
      <p:sp>
        <p:nvSpPr>
          <p:cNvPr id="19463" name="TextBox 8">
            <a:extLst>
              <a:ext uri="{FF2B5EF4-FFF2-40B4-BE49-F238E27FC236}">
                <a16:creationId xmlns:a16="http://schemas.microsoft.com/office/drawing/2014/main" id="{A1504D3D-9B78-DAB3-A617-FC6CCFE7D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2825" y="2959100"/>
            <a:ext cx="5086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/>
            <a:r>
              <a:rPr lang="en-US" altLang="en-US" sz="2000" b="1">
                <a:solidFill>
                  <a:srgbClr val="00B050"/>
                </a:solidFill>
              </a:rPr>
              <a:t>Domain : Health Care</a:t>
            </a:r>
          </a:p>
        </p:txBody>
      </p:sp>
      <p:sp>
        <p:nvSpPr>
          <p:cNvPr id="19464" name="Date Placeholder 9">
            <a:extLst>
              <a:ext uri="{FF2B5EF4-FFF2-40B4-BE49-F238E27FC236}">
                <a16:creationId xmlns:a16="http://schemas.microsoft.com/office/drawing/2014/main" id="{EEA529B8-8FF0-B21D-1445-5A7F90A6159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defTabSz="914400" eaLnBrk="1" hangingPunct="1"/>
            <a:fld id="{9966967D-33A5-4873-B0AA-4AE24E996F53}" type="datetime3">
              <a:rPr lang="en-US" altLang="en-US">
                <a:solidFill>
                  <a:srgbClr val="898989"/>
                </a:solidFill>
              </a:rPr>
              <a:pPr defTabSz="914400" eaLnBrk="1" hangingPunct="1"/>
              <a:t>21 November 2023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19465" name="Picture 11">
            <a:extLst>
              <a:ext uri="{FF2B5EF4-FFF2-40B4-BE49-F238E27FC236}">
                <a16:creationId xmlns:a16="http://schemas.microsoft.com/office/drawing/2014/main" id="{583CF3B0-775B-B6E8-3810-13B5B0B01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195263"/>
            <a:ext cx="177165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F784EDA-C092-8091-ADFD-72D5FD08E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3435" y="1650873"/>
            <a:ext cx="4837190" cy="52320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en-US" sz="2800" b="1" dirty="0" err="1">
                <a:solidFill>
                  <a:srgbClr val="FFFFFF"/>
                </a:solidFill>
              </a:rPr>
              <a:t>Avantel</a:t>
            </a:r>
            <a:r>
              <a:rPr lang="en-US" altLang="en-US" sz="2800" b="1" dirty="0">
                <a:solidFill>
                  <a:srgbClr val="FFFFFF"/>
                </a:solidFill>
              </a:rPr>
              <a:t> </a:t>
            </a:r>
            <a:r>
              <a:rPr lang="en-US" altLang="en-US" sz="2800" b="1" dirty="0" err="1">
                <a:solidFill>
                  <a:srgbClr val="FFFFFF"/>
                </a:solidFill>
              </a:rPr>
              <a:t>ImedsLife</a:t>
            </a:r>
            <a:r>
              <a:rPr lang="en-US" altLang="en-US" sz="2800" b="1" dirty="0">
                <a:solidFill>
                  <a:srgbClr val="FFFFFF"/>
                </a:solidFill>
              </a:rPr>
              <a:t> Project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2074C8-E845-B020-7944-D23BFFD5A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7400" y="2238375"/>
            <a:ext cx="6065838" cy="523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8" tIns="45714" rIns="91428" bIns="45714">
            <a:spAutoFit/>
          </a:bodyPr>
          <a:lstStyle>
            <a:lvl1pPr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en-US" sz="2800" b="1">
                <a:solidFill>
                  <a:srgbClr val="FFFFFF"/>
                </a:solidFill>
              </a:rPr>
              <a:t>Health Care Management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1">
            <a:extLst>
              <a:ext uri="{FF2B5EF4-FFF2-40B4-BE49-F238E27FC236}">
                <a16:creationId xmlns:a16="http://schemas.microsoft.com/office/drawing/2014/main" id="{A272C45D-0266-746E-06BC-66F32D307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511" y="1456009"/>
            <a:ext cx="11748977" cy="4457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200" b="1" dirty="0">
                <a:latin typeface="Aptos" panose="020B0004020202020204" pitchFamily="34" charset="0"/>
              </a:rPr>
              <a:t>Web App Interfaces</a:t>
            </a:r>
            <a:r>
              <a:rPr lang="en-US" sz="2200" dirty="0">
                <a:latin typeface="Aptos" panose="020B0004020202020204" pitchFamily="34" charset="0"/>
              </a:rPr>
              <a:t>: Create pages for logging in and signing up. Separate registration for doctors, patients, system admins, and lab admins.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200" b="1" dirty="0">
                <a:latin typeface="Aptos" panose="020B0004020202020204" pitchFamily="34" charset="0"/>
              </a:rPr>
              <a:t>Dashboard Development</a:t>
            </a:r>
            <a:r>
              <a:rPr lang="en-US" sz="2200" dirty="0">
                <a:latin typeface="Aptos" panose="020B0004020202020204" pitchFamily="34" charset="0"/>
              </a:rPr>
              <a:t>: Make dashboards for doctors, patients, system admins, and lab admins. Allow users to choose a doctor based on their symptoms or can just directly proceed with the specialist they need.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200" b="1" dirty="0">
                <a:latin typeface="Aptos" panose="020B0004020202020204" pitchFamily="34" charset="0"/>
              </a:rPr>
              <a:t>Scheduling System</a:t>
            </a:r>
            <a:r>
              <a:rPr lang="en-US" sz="2200" dirty="0">
                <a:latin typeface="Aptos" panose="020B0004020202020204" pitchFamily="34" charset="0"/>
              </a:rPr>
              <a:t>: Users can book times to see doctors. Doctors can view their schedules on a calendar.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200" b="1" dirty="0">
                <a:latin typeface="Aptos" panose="020B0004020202020204" pitchFamily="34" charset="0"/>
              </a:rPr>
              <a:t>Consultation Methods</a:t>
            </a:r>
            <a:r>
              <a:rPr lang="en-US" sz="2200" dirty="0">
                <a:latin typeface="Aptos" panose="020B0004020202020204" pitchFamily="34" charset="0"/>
              </a:rPr>
              <a:t>: Options for users to text, video call, or voice call doctors.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200" b="1" dirty="0">
                <a:latin typeface="Aptos" panose="020B0004020202020204" pitchFamily="34" charset="0"/>
              </a:rPr>
              <a:t>Prescription System</a:t>
            </a:r>
            <a:r>
              <a:rPr lang="en-US" sz="2200" dirty="0">
                <a:latin typeface="Aptos" panose="020B0004020202020204" pitchFamily="34" charset="0"/>
              </a:rPr>
              <a:t>: Doctors can give e-prescriptions. Patients can view their health details and book lab tests.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200" b="1" dirty="0">
                <a:latin typeface="Aptos" panose="020B0004020202020204" pitchFamily="34" charset="0"/>
              </a:rPr>
              <a:t>System </a:t>
            </a:r>
            <a:r>
              <a:rPr lang="en-US" sz="2200" b="1" dirty="0" err="1">
                <a:latin typeface="Aptos" panose="020B0004020202020204" pitchFamily="34" charset="0"/>
              </a:rPr>
              <a:t>Features</a:t>
            </a:r>
            <a:r>
              <a:rPr lang="en-US" sz="2200" dirty="0" err="1">
                <a:latin typeface="Aptos" panose="020B0004020202020204" pitchFamily="34" charset="0"/>
              </a:rPr>
              <a:t>:Add</a:t>
            </a:r>
            <a:r>
              <a:rPr lang="en-US" sz="2200" dirty="0">
                <a:latin typeface="Aptos" panose="020B0004020202020204" pitchFamily="34" charset="0"/>
              </a:rPr>
              <a:t> safety measures. Set up user sign-ups and log-ins.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00C912C-DA7D-DE56-12AC-2F072E8A7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58" y="445860"/>
            <a:ext cx="6400800" cy="996999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IMPLEMENTATION STEPS </a:t>
            </a:r>
            <a:br>
              <a:rPr lang="en-US" sz="4400" b="1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</a:br>
            <a:endParaRPr lang="en-IN" sz="4400" b="1" dirty="0">
              <a:solidFill>
                <a:schemeClr val="accent3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B04E31AA-A70B-10B6-C253-5F8B04586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287" y="28749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15292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5D7FD-DA52-FED6-9B7E-1E1D89A9F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8938C2-0D9A-41DA-A0F6-9A5D970295AA}" type="datetime3">
              <a:rPr lang="en-US" smtClean="0"/>
              <a:pPr>
                <a:defRPr/>
              </a:pPr>
              <a:t>21 November 2023</a:t>
            </a:fld>
            <a:endParaRPr lang="en-US"/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D86FFD63-2295-11A8-B454-ABAB169E818D}"/>
              </a:ext>
            </a:extLst>
          </p:cNvPr>
          <p:cNvSpPr txBox="1">
            <a:spLocks/>
          </p:cNvSpPr>
          <p:nvPr/>
        </p:nvSpPr>
        <p:spPr>
          <a:xfrm>
            <a:off x="-95693" y="328903"/>
            <a:ext cx="7846828" cy="723720"/>
          </a:xfrm>
          <a:prstGeom prst="rect">
            <a:avLst/>
          </a:prstGeom>
        </p:spPr>
        <p:txBody>
          <a:bodyPr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 eaLnBrk="1" hangingPunct="1"/>
            <a:r>
              <a:rPr lang="en-US" sz="4000" b="1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CURRENT WORKING MODULE </a:t>
            </a:r>
            <a:br>
              <a:rPr lang="en-US" sz="4000" b="1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</a:br>
            <a:endParaRPr lang="en-IN" sz="4000" b="1" dirty="0">
              <a:solidFill>
                <a:schemeClr val="accent3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C51F829-C43E-B9B4-CEEF-D72C62E6BD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452451"/>
              </p:ext>
            </p:extLst>
          </p:nvPr>
        </p:nvGraphicFramePr>
        <p:xfrm>
          <a:off x="404036" y="1275840"/>
          <a:ext cx="11366206" cy="534156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125187">
                  <a:extLst>
                    <a:ext uri="{9D8B030D-6E8A-4147-A177-3AD203B41FA5}">
                      <a16:colId xmlns:a16="http://schemas.microsoft.com/office/drawing/2014/main" val="2936932674"/>
                    </a:ext>
                  </a:extLst>
                </a:gridCol>
                <a:gridCol w="7241019">
                  <a:extLst>
                    <a:ext uri="{9D8B030D-6E8A-4147-A177-3AD203B41FA5}">
                      <a16:colId xmlns:a16="http://schemas.microsoft.com/office/drawing/2014/main" val="1543094781"/>
                    </a:ext>
                  </a:extLst>
                </a:gridCol>
              </a:tblGrid>
              <a:tr h="7346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1" dirty="0">
                          <a:effectLst/>
                        </a:rPr>
                        <a:t>MODULE/FEATURE</a:t>
                      </a:r>
                      <a:endParaRPr lang="en-IN" sz="2800" b="1" dirty="0">
                        <a:effectLst/>
                        <a:latin typeface="Aptos" panose="020B000402020202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200" b="1" dirty="0">
                          <a:effectLst/>
                        </a:rPr>
                        <a:t>DESCRIPTION</a:t>
                      </a:r>
                      <a:endParaRPr lang="en-IN" sz="3200" b="1" dirty="0">
                        <a:effectLst/>
                        <a:latin typeface="Aptos" panose="020B000402020202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376291682"/>
                  </a:ext>
                </a:extLst>
              </a:tr>
              <a:tr h="734653">
                <a:tc>
                  <a:txBody>
                    <a:bodyPr/>
                    <a:lstStyle/>
                    <a:p>
                      <a:pPr fontAlgn="base"/>
                      <a:r>
                        <a:rPr lang="en-IN" sz="2400" b="1" dirty="0">
                          <a:effectLst/>
                        </a:rPr>
                        <a:t>Current Working Module</a:t>
                      </a:r>
                      <a:endParaRPr lang="en-IN" sz="2400" dirty="0">
                        <a:effectLst/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400" dirty="0">
                          <a:effectLst/>
                        </a:rPr>
                        <a:t>Patient</a:t>
                      </a:r>
                      <a:endParaRPr lang="en-IN" sz="2400" dirty="0">
                        <a:effectLst/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1295489"/>
                  </a:ext>
                </a:extLst>
              </a:tr>
              <a:tr h="734653">
                <a:tc>
                  <a:txBody>
                    <a:bodyPr/>
                    <a:lstStyle/>
                    <a:p>
                      <a:pPr fontAlgn="base"/>
                      <a:r>
                        <a:rPr lang="en-IN" sz="2400" b="1" dirty="0">
                          <a:effectLst/>
                        </a:rPr>
                        <a:t>Prescription</a:t>
                      </a:r>
                      <a:endParaRPr lang="en-IN" sz="2400" dirty="0">
                        <a:effectLst/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400" dirty="0">
                          <a:effectLst/>
                          <a:latin typeface="Aptos" panose="020B0004020202020204" pitchFamily="34" charset="0"/>
                        </a:rPr>
                        <a:t>Showing Prescription to patient on request.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5650997"/>
                  </a:ext>
                </a:extLst>
              </a:tr>
              <a:tr h="734653">
                <a:tc>
                  <a:txBody>
                    <a:bodyPr/>
                    <a:lstStyle/>
                    <a:p>
                      <a:pPr fontAlgn="base"/>
                      <a:r>
                        <a:rPr lang="en-IN" sz="2400" b="1" dirty="0">
                          <a:effectLst/>
                        </a:rPr>
                        <a:t>Login</a:t>
                      </a:r>
                      <a:endParaRPr lang="en-IN" sz="2400" dirty="0">
                        <a:effectLst/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400" dirty="0">
                          <a:effectLst/>
                          <a:latin typeface="Aptos" panose="020B0004020202020204" pitchFamily="34" charset="0"/>
                        </a:rPr>
                        <a:t>Converting OTP for login to 6 digits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090710"/>
                  </a:ext>
                </a:extLst>
              </a:tr>
              <a:tr h="734653">
                <a:tc>
                  <a:txBody>
                    <a:bodyPr/>
                    <a:lstStyle/>
                    <a:p>
                      <a:pPr fontAlgn="base"/>
                      <a:r>
                        <a:rPr lang="en-IN" sz="2400" b="1">
                          <a:effectLst/>
                        </a:rPr>
                        <a:t>Dashboard</a:t>
                      </a:r>
                      <a:endParaRPr lang="en-IN" sz="2400">
                        <a:effectLst/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400" dirty="0">
                          <a:effectLst/>
                        </a:rPr>
                        <a:t>Developing special dashboard for patients with new features.</a:t>
                      </a:r>
                      <a:endParaRPr lang="en-US" sz="2400" dirty="0">
                        <a:effectLst/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2992843"/>
                  </a:ext>
                </a:extLst>
              </a:tr>
              <a:tr h="1579990">
                <a:tc>
                  <a:txBody>
                    <a:bodyPr/>
                    <a:lstStyle/>
                    <a:p>
                      <a:pPr fontAlgn="base"/>
                      <a:r>
                        <a:rPr lang="en-IN" sz="2400" b="1" dirty="0">
                          <a:effectLst/>
                        </a:rPr>
                        <a:t>Functions</a:t>
                      </a:r>
                      <a:endParaRPr lang="en-IN" sz="2400" dirty="0">
                        <a:effectLst/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400" dirty="0">
                          <a:effectLst/>
                        </a:rPr>
                        <a:t>Manage appointments , Connect with the patients and Give E-Prescription for consultation.</a:t>
                      </a:r>
                      <a:endParaRPr lang="en-US" sz="2400" dirty="0">
                        <a:effectLst/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4886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399449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ED1FC9-6541-3946-108E-8DFE271E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8938C2-0D9A-41DA-A0F6-9A5D970295AA}" type="datetime3">
              <a:rPr lang="en-US" smtClean="0"/>
              <a:pPr>
                <a:defRPr/>
              </a:pPr>
              <a:t>21 November 2023</a:t>
            </a:fld>
            <a:endParaRPr lang="en-US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260BAC75-2B10-E43F-7CB2-03D4B26D0B00}"/>
              </a:ext>
            </a:extLst>
          </p:cNvPr>
          <p:cNvSpPr txBox="1">
            <a:spLocks/>
          </p:cNvSpPr>
          <p:nvPr/>
        </p:nvSpPr>
        <p:spPr>
          <a:xfrm>
            <a:off x="-127591" y="136525"/>
            <a:ext cx="7038754" cy="723720"/>
          </a:xfrm>
          <a:prstGeom prst="rect">
            <a:avLst/>
          </a:prstGeom>
        </p:spPr>
        <p:txBody>
          <a:bodyPr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 eaLnBrk="1" hangingPunct="1"/>
            <a:r>
              <a:rPr lang="en-US" sz="4000" b="1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RESULTS OF PATIENT WEB</a:t>
            </a:r>
            <a:endParaRPr lang="en-IN" sz="4000" b="1" dirty="0">
              <a:solidFill>
                <a:schemeClr val="accent3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BD65BD-2356-D0AB-11E2-8ECA07CAF1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38" r="28227"/>
          <a:stretch/>
        </p:blipFill>
        <p:spPr>
          <a:xfrm>
            <a:off x="486624" y="860245"/>
            <a:ext cx="5124893" cy="5746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127588-0D81-D754-EDC5-EBAC119AF6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133" r="32151"/>
          <a:stretch/>
        </p:blipFill>
        <p:spPr>
          <a:xfrm>
            <a:off x="7106092" y="860245"/>
            <a:ext cx="4476308" cy="574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15198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ED1FC9-6541-3946-108E-8DFE271E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8938C2-0D9A-41DA-A0F6-9A5D970295AA}" type="datetime3">
              <a:rPr lang="en-US" smtClean="0"/>
              <a:pPr>
                <a:defRPr/>
              </a:pPr>
              <a:t>21 November 2023</a:t>
            </a:fld>
            <a:endParaRPr lang="en-US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260BAC75-2B10-E43F-7CB2-03D4B26D0B00}"/>
              </a:ext>
            </a:extLst>
          </p:cNvPr>
          <p:cNvSpPr txBox="1">
            <a:spLocks/>
          </p:cNvSpPr>
          <p:nvPr/>
        </p:nvSpPr>
        <p:spPr>
          <a:xfrm>
            <a:off x="-127591" y="136525"/>
            <a:ext cx="6857999" cy="723720"/>
          </a:xfrm>
          <a:prstGeom prst="rect">
            <a:avLst/>
          </a:prstGeom>
        </p:spPr>
        <p:txBody>
          <a:bodyPr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 eaLnBrk="1" hangingPunct="1"/>
            <a:r>
              <a:rPr lang="en-US" sz="4000" b="1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RESULTS OF PATIENT WEB</a:t>
            </a:r>
            <a:endParaRPr lang="en-IN" sz="4000" b="1" dirty="0">
              <a:solidFill>
                <a:schemeClr val="accent3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7974DC-3226-5360-347E-4BB69665F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1250"/>
            <a:ext cx="12192000" cy="574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93569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ED1FC9-6541-3946-108E-8DFE271E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8938C2-0D9A-41DA-A0F6-9A5D970295AA}" type="datetime3">
              <a:rPr lang="en-US" smtClean="0"/>
              <a:pPr>
                <a:defRPr/>
              </a:pPr>
              <a:t>21 November 2023</a:t>
            </a:fld>
            <a:endParaRPr lang="en-US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260BAC75-2B10-E43F-7CB2-03D4B26D0B00}"/>
              </a:ext>
            </a:extLst>
          </p:cNvPr>
          <p:cNvSpPr txBox="1">
            <a:spLocks/>
          </p:cNvSpPr>
          <p:nvPr/>
        </p:nvSpPr>
        <p:spPr>
          <a:xfrm>
            <a:off x="-127590" y="136525"/>
            <a:ext cx="7251404" cy="723720"/>
          </a:xfrm>
          <a:prstGeom prst="rect">
            <a:avLst/>
          </a:prstGeom>
        </p:spPr>
        <p:txBody>
          <a:bodyPr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 eaLnBrk="1" hangingPunct="1"/>
            <a:r>
              <a:rPr lang="en-US" sz="4000" b="1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RESULTS OF DOCTOR WEB</a:t>
            </a:r>
            <a:endParaRPr lang="en-IN" sz="4000" b="1" dirty="0">
              <a:solidFill>
                <a:schemeClr val="accent3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2D1DF0B-D692-8D44-DB31-19DABDF187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19" t="20112" r="32422" b="20131"/>
          <a:stretch/>
        </p:blipFill>
        <p:spPr>
          <a:xfrm>
            <a:off x="797442" y="1659381"/>
            <a:ext cx="4380614" cy="34662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7E841F4-2031-CA44-C763-D34C745A30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06" t="16567" r="32064" b="16567"/>
          <a:stretch/>
        </p:blipFill>
        <p:spPr>
          <a:xfrm>
            <a:off x="7013946" y="1287239"/>
            <a:ext cx="4380615" cy="383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48971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ED1FC9-6541-3946-108E-8DFE271E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8938C2-0D9A-41DA-A0F6-9A5D970295AA}" type="datetime3">
              <a:rPr lang="en-US" smtClean="0"/>
              <a:pPr>
                <a:defRPr/>
              </a:pPr>
              <a:t>21 November 2023</a:t>
            </a:fld>
            <a:endParaRPr lang="en-US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260BAC75-2B10-E43F-7CB2-03D4B26D0B00}"/>
              </a:ext>
            </a:extLst>
          </p:cNvPr>
          <p:cNvSpPr txBox="1">
            <a:spLocks/>
          </p:cNvSpPr>
          <p:nvPr/>
        </p:nvSpPr>
        <p:spPr>
          <a:xfrm>
            <a:off x="-127590" y="136525"/>
            <a:ext cx="6719776" cy="723720"/>
          </a:xfrm>
          <a:prstGeom prst="rect">
            <a:avLst/>
          </a:prstGeom>
        </p:spPr>
        <p:txBody>
          <a:bodyPr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 eaLnBrk="1" hangingPunct="1"/>
            <a:r>
              <a:rPr lang="en-US" sz="4000" b="1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RESULTS OF DOCTOR WEB</a:t>
            </a:r>
            <a:endParaRPr lang="en-IN" sz="4000" b="1" dirty="0">
              <a:solidFill>
                <a:schemeClr val="accent3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5FE249-AE1C-F923-93D5-C34EE6BD0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3477"/>
            <a:ext cx="12192000" cy="574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9880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D2DD84-8BA8-0224-5650-EC083734E99E}"/>
              </a:ext>
            </a:extLst>
          </p:cNvPr>
          <p:cNvSpPr txBox="1"/>
          <p:nvPr/>
        </p:nvSpPr>
        <p:spPr>
          <a:xfrm>
            <a:off x="506819" y="2565420"/>
            <a:ext cx="1168518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Aptos" panose="020B0004020202020204" pitchFamily="34" charset="0"/>
                <a:cs typeface="Times New Roman" panose="02020603050405020304" pitchFamily="18" charset="0"/>
              </a:rPr>
              <a:t>Patient Module Web :  </a:t>
            </a:r>
            <a:r>
              <a:rPr lang="en-IN" sz="3200" b="1" dirty="0">
                <a:solidFill>
                  <a:srgbClr val="00B0F0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3200" b="1" dirty="0">
                <a:solidFill>
                  <a:srgbClr val="00B0F0"/>
                </a:solidFill>
                <a:latin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https://imedslife-patient.vercel.app/</a:t>
            </a:r>
            <a:r>
              <a:rPr lang="en-IN" sz="3200" b="1" dirty="0">
                <a:solidFill>
                  <a:srgbClr val="00B0F0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en-IN" sz="3200" b="1" dirty="0">
              <a:solidFill>
                <a:srgbClr val="00B0F0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N" sz="3200" b="1" dirty="0">
                <a:latin typeface="Aptos" panose="020B0004020202020204" pitchFamily="34" charset="0"/>
                <a:cs typeface="Times New Roman" panose="02020603050405020304" pitchFamily="18" charset="0"/>
              </a:rPr>
              <a:t>Doctor Module Web :  </a:t>
            </a:r>
            <a:r>
              <a:rPr lang="en-IN" sz="3200" b="1" dirty="0">
                <a:solidFill>
                  <a:srgbClr val="00B0F0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  </a:t>
            </a:r>
            <a:r>
              <a:rPr lang="en-IN" sz="3200" b="1" dirty="0">
                <a:solidFill>
                  <a:srgbClr val="00B0F0"/>
                </a:solidFill>
                <a:latin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https://imedslife-doctor.vercel.app/ </a:t>
            </a:r>
            <a:r>
              <a:rPr lang="en-IN" sz="3200" b="1" dirty="0">
                <a:solidFill>
                  <a:srgbClr val="00B0F0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  </a:t>
            </a:r>
          </a:p>
          <a:p>
            <a:r>
              <a:rPr lang="en-IN" sz="3200" b="1" dirty="0">
                <a:solidFill>
                  <a:srgbClr val="00B0F0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48C9C1-3A46-7046-511C-EEB9C0D81B42}"/>
              </a:ext>
            </a:extLst>
          </p:cNvPr>
          <p:cNvSpPr txBox="1"/>
          <p:nvPr/>
        </p:nvSpPr>
        <p:spPr>
          <a:xfrm>
            <a:off x="201132" y="256309"/>
            <a:ext cx="614827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IMPLEMENTATION </a:t>
            </a:r>
            <a:r>
              <a:rPr lang="en-US" sz="4000" b="1" dirty="0">
                <a:solidFill>
                  <a:schemeClr val="accent3">
                    <a:lumMod val="50000"/>
                  </a:schemeClr>
                </a:solidFill>
              </a:rPr>
              <a:t>LINKS</a:t>
            </a:r>
            <a:r>
              <a:rPr lang="en-US" sz="4000" b="1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 </a:t>
            </a:r>
            <a:br>
              <a:rPr lang="en-US" sz="4000" b="1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</a:b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64134845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591921-48BA-D772-3F50-D5548CD60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8938C2-0D9A-41DA-A0F6-9A5D970295AA}" type="datetime3">
              <a:rPr lang="en-US" smtClean="0"/>
              <a:pPr>
                <a:defRPr/>
              </a:pPr>
              <a:t>21 November 2023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14FFDC-A336-E4E4-1DD4-2D58280CD6E8}"/>
              </a:ext>
            </a:extLst>
          </p:cNvPr>
          <p:cNvSpPr txBox="1"/>
          <p:nvPr/>
        </p:nvSpPr>
        <p:spPr>
          <a:xfrm>
            <a:off x="372139" y="1520203"/>
            <a:ext cx="10823945" cy="3363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latin typeface="Aptos" panose="020B0004020202020204" pitchFamily="34" charset="0"/>
              </a:rPr>
              <a:t>[1] https://nextjs.org/ 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Aptos" panose="020B0004020202020204" pitchFamily="34" charset="0"/>
              </a:rPr>
              <a:t>[2] https://react.dev/ 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Aptos" panose="020B0004020202020204" pitchFamily="34" charset="0"/>
              </a:rPr>
              <a:t>[3] https://www.mongodb.com/ 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Aptos" panose="020B0004020202020204" pitchFamily="34" charset="0"/>
              </a:rPr>
              <a:t>[4] https://www.practo.com/ 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Aptos" panose="020B0004020202020204" pitchFamily="34" charset="0"/>
              </a:rPr>
              <a:t>[5] https://www.clickittech.com/devops/web-application-architecture/ 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Aptos" panose="020B0004020202020204" pitchFamily="34" charset="0"/>
              </a:rPr>
              <a:t>[6] https://soft-builder.com/bank-management-system-database-model/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5B330EA-C94D-BEE0-00A5-DE3CD8D815A1}"/>
              </a:ext>
            </a:extLst>
          </p:cNvPr>
          <p:cNvSpPr txBox="1">
            <a:spLocks/>
          </p:cNvSpPr>
          <p:nvPr/>
        </p:nvSpPr>
        <p:spPr>
          <a:xfrm>
            <a:off x="0" y="233415"/>
            <a:ext cx="3700130" cy="723720"/>
          </a:xfrm>
          <a:prstGeom prst="rect">
            <a:avLst/>
          </a:prstGeom>
        </p:spPr>
        <p:txBody>
          <a:bodyPr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 eaLnBrk="1" hangingPunct="1"/>
            <a:r>
              <a:rPr lang="en-US" sz="4000" b="1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REFERENCES</a:t>
            </a:r>
            <a:endParaRPr lang="en-IN" sz="4000" b="1" dirty="0">
              <a:solidFill>
                <a:schemeClr val="accent3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72891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1">
            <a:extLst>
              <a:ext uri="{FF2B5EF4-FFF2-40B4-BE49-F238E27FC236}">
                <a16:creationId xmlns:a16="http://schemas.microsoft.com/office/drawing/2014/main" id="{A272C45D-0266-746E-06BC-66F32D307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5158" y="2613392"/>
            <a:ext cx="7640638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0" dirty="0">
                <a:solidFill>
                  <a:schemeClr val="tx1"/>
                </a:solidFill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7885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4F8F9-2557-9EC8-C5CC-6EB66EE22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431" y="430975"/>
            <a:ext cx="2648361" cy="82360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AGENDA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DBF72695-D348-C3CE-1238-DE24E1D1F0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109487" y="1137683"/>
            <a:ext cx="6279967" cy="545140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Aptos" panose="020B0004020202020204" pitchFamily="34" charset="0"/>
              </a:rPr>
              <a:t>Problem Statement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Aptos" panose="020B0004020202020204" pitchFamily="34" charset="0"/>
              </a:rPr>
              <a:t>Objectives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Aptos" panose="020B0004020202020204" pitchFamily="34" charset="0"/>
              </a:rPr>
              <a:t>Outcomes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Aptos" panose="020B0004020202020204" pitchFamily="34" charset="0"/>
              </a:rPr>
              <a:t>Literature review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Aptos" panose="020B0004020202020204" pitchFamily="34" charset="0"/>
              </a:rPr>
              <a:t>Requirements of Project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Aptos" panose="020B0004020202020204" pitchFamily="34" charset="0"/>
              </a:rPr>
              <a:t>Architecture Diagram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Aptos" panose="020B0004020202020204" pitchFamily="34" charset="0"/>
              </a:rPr>
              <a:t>Implementation Steps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Aptos" panose="020B0004020202020204" pitchFamily="34" charset="0"/>
              </a:rPr>
              <a:t>Current Working Module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Aptos" panose="020B0004020202020204" pitchFamily="34" charset="0"/>
              </a:rPr>
              <a:t>Results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Aptos" panose="020B0004020202020204" pitchFamily="34" charset="0"/>
              </a:rPr>
              <a:t>Implementation Links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Aptos" panose="020B0004020202020204" pitchFamily="34" charset="0"/>
              </a:rPr>
              <a:t>References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F5074-D7F4-3FA3-98BA-F390DBFD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096000" cy="12811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PROBLEM 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F9F491-B72A-ACA2-C4EA-6822EC521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8" y="1823484"/>
            <a:ext cx="11320130" cy="2493335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000" dirty="0">
                <a:solidFill>
                  <a:srgbClr val="374151"/>
                </a:solidFill>
                <a:latin typeface="Aptos" panose="020B0004020202020204" pitchFamily="34" charset="0"/>
              </a:rPr>
              <a:t>T</a:t>
            </a:r>
            <a:r>
              <a:rPr lang="en-US" sz="30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o develop a </a:t>
            </a:r>
            <a:r>
              <a:rPr lang="en-US" sz="3000" b="1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Web</a:t>
            </a:r>
            <a:r>
              <a:rPr lang="en-US" sz="30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 and </a:t>
            </a:r>
            <a:r>
              <a:rPr lang="en-US" sz="3000" b="1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Mobile</a:t>
            </a:r>
            <a:r>
              <a:rPr lang="en-US" sz="30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 application that offers healthcare services. This platform will cater to patients, doctors, pharmacists, and lab operators etc.</a:t>
            </a:r>
            <a:endParaRPr lang="en-IN" sz="3000" dirty="0">
              <a:latin typeface="Aptos" panose="020B0004020202020204" pitchFamily="34" charset="0"/>
            </a:endParaRPr>
          </a:p>
          <a:p>
            <a:pPr algn="just"/>
            <a:endParaRPr lang="en-IN" sz="3000" dirty="0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8F5EB-C562-D6A1-F7E4-0DA4338E055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" y="0"/>
            <a:ext cx="3583173" cy="847761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OBJECTIVES</a:t>
            </a:r>
            <a:r>
              <a:rPr lang="en-US" sz="4400" b="1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ACAA44A3-D5B5-22C7-6FBD-4913891664B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05808" y="922189"/>
            <a:ext cx="11380383" cy="5762847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200" b="1" dirty="0">
                <a:latin typeface="Aptos" panose="020B0004020202020204" pitchFamily="34" charset="0"/>
                <a:cs typeface="Times New Roman" panose="02020603050405020304" pitchFamily="18" charset="0"/>
              </a:rPr>
              <a:t>PHASE-1:  </a:t>
            </a:r>
          </a:p>
          <a:p>
            <a:pPr lvl="1" algn="just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Develop a web-based platform for the Health Care Management System</a:t>
            </a:r>
            <a:r>
              <a:rPr lang="en-US" sz="22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Ensure the platform is user-friendly and intuitive for all user categories: patients, doctors, pharmacists, and lab operators.</a:t>
            </a:r>
            <a:endParaRPr lang="en-US" altLang="en-US" sz="22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en-US" sz="2200" b="1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200" b="1" dirty="0">
                <a:latin typeface="Aptos" panose="020B0004020202020204" pitchFamily="34" charset="0"/>
                <a:cs typeface="Times New Roman" panose="02020603050405020304" pitchFamily="18" charset="0"/>
              </a:rPr>
              <a:t>PHASE-2: </a:t>
            </a:r>
          </a:p>
          <a:p>
            <a:pPr marL="490538" lvl="1" indent="85725"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  </a:t>
            </a:r>
            <a:r>
              <a:rPr lang="en-US" sz="22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Extend the platform by creating a mobile application version for better accessibility.</a:t>
            </a:r>
          </a:p>
          <a:p>
            <a:pPr marL="490538" lvl="1" indent="85725"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  Optimize the mobile application for various screen sizes and devices.</a:t>
            </a:r>
          </a:p>
          <a:p>
            <a:pPr marL="90488" indent="85725" algn="just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sz="22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200" b="1" dirty="0">
                <a:latin typeface="Aptos" panose="020B0004020202020204" pitchFamily="34" charset="0"/>
                <a:cs typeface="Times New Roman" panose="02020603050405020304" pitchFamily="18" charset="0"/>
              </a:rPr>
              <a:t>PHASE-3: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Enhance security across both web and mobile platforms.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Address and rectify the top vulnerabilities to ensure robust security.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Implement TLS v1.2 for secure data transfer between the server and applications.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Introduce user registration and logging features.</a:t>
            </a:r>
          </a:p>
          <a:p>
            <a:pPr marL="0" indent="0" algn="just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200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9B596-1031-E7CB-648E-24556A73A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479" y="295924"/>
            <a:ext cx="3381855" cy="8350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OUTCOMES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54D713DB-E3ED-B836-7399-F815FAE995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4480" y="1849107"/>
            <a:ext cx="11522149" cy="3966901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A versatile platform available as both a </a:t>
            </a:r>
            <a:r>
              <a:rPr lang="en-US" sz="2400" b="1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Web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 application and </a:t>
            </a:r>
            <a:r>
              <a:rPr lang="en-US" sz="2400" b="1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Mobile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 apps for </a:t>
            </a:r>
            <a:r>
              <a:rPr lang="en-US" sz="2400" b="1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iOS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 &amp; </a:t>
            </a:r>
            <a:r>
              <a:rPr lang="en-US" sz="2400" b="1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Android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Users can seamlessly schedule and consult with doctors through </a:t>
            </a:r>
            <a:r>
              <a:rPr lang="en-US" sz="2400" b="1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text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, </a:t>
            </a:r>
            <a:r>
              <a:rPr lang="en-US" sz="2400" b="1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voice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, or </a:t>
            </a:r>
            <a:r>
              <a:rPr lang="en-US" sz="2400" b="1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video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 appointments.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Doctors can efficiently manage their patients, and keep track of them easily.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Patients have the convenience of booking lab tests and ordering prescribed medicines directly through the platform.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The system features electronic prescriptions, making it straightforward for pharmacists to dispense the correct medicines.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362706-B46E-BE8E-61C3-3252C807FB4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64804" y="134937"/>
            <a:ext cx="8447568" cy="1133623"/>
          </a:xfr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4000" b="1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LITERATURE REVIEW</a:t>
            </a:r>
            <a:br>
              <a:rPr lang="en-US" sz="4000" b="1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</a:br>
            <a:endParaRPr lang="en-US" sz="4000" b="1" dirty="0">
              <a:solidFill>
                <a:schemeClr val="accent3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B2F7005D-128D-40F9-A057-5F9E3908B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978925"/>
              </p:ext>
            </p:extLst>
          </p:nvPr>
        </p:nvGraphicFramePr>
        <p:xfrm>
          <a:off x="164804" y="909530"/>
          <a:ext cx="11923368" cy="579226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01140">
                  <a:extLst>
                    <a:ext uri="{9D8B030D-6E8A-4147-A177-3AD203B41FA5}">
                      <a16:colId xmlns:a16="http://schemas.microsoft.com/office/drawing/2014/main" val="2900539554"/>
                    </a:ext>
                  </a:extLst>
                </a:gridCol>
                <a:gridCol w="4072270">
                  <a:extLst>
                    <a:ext uri="{9D8B030D-6E8A-4147-A177-3AD203B41FA5}">
                      <a16:colId xmlns:a16="http://schemas.microsoft.com/office/drawing/2014/main" val="392425642"/>
                    </a:ext>
                  </a:extLst>
                </a:gridCol>
                <a:gridCol w="4049958">
                  <a:extLst>
                    <a:ext uri="{9D8B030D-6E8A-4147-A177-3AD203B41FA5}">
                      <a16:colId xmlns:a16="http://schemas.microsoft.com/office/drawing/2014/main" val="3353695223"/>
                    </a:ext>
                  </a:extLst>
                </a:gridCol>
              </a:tblGrid>
              <a:tr h="58591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 u="none" strike="noStrike" noProof="0" dirty="0"/>
                        <a:t>PROCTO</a:t>
                      </a:r>
                      <a:endParaRPr lang="en-US" sz="2200" b="1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200" b="1" u="none" strike="noStrike" noProof="0" dirty="0"/>
                        <a:t>MY FAMILY DOCTOR</a:t>
                      </a:r>
                      <a:endParaRPr lang="en-US" sz="2200" b="1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 IMEDSLIFE  PROJECT </a:t>
                      </a:r>
                      <a:endParaRPr lang="en-US" sz="2200" b="1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664174"/>
                  </a:ext>
                </a:extLst>
              </a:tr>
              <a:tr h="10162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Virtual Consultation Available</a:t>
                      </a:r>
                      <a:endParaRPr lang="en-US" sz="22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b="0" dirty="0"/>
                        <a:t>Virtual Consultation Available</a:t>
                      </a:r>
                      <a:endParaRPr lang="en-US" sz="2200" b="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Virtual Consultation Available</a:t>
                      </a:r>
                      <a:endParaRPr lang="en-US" sz="22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504002"/>
                  </a:ext>
                </a:extLst>
              </a:tr>
              <a:tr h="1057616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2200" dirty="0"/>
                        <a:t>Online Lab Tests Booking Available. </a:t>
                      </a:r>
                      <a:endParaRPr lang="en-US" sz="22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2200" dirty="0"/>
                        <a:t>No Online Lab Tests  </a:t>
                      </a:r>
                      <a:endParaRPr lang="en-US" sz="22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2200" dirty="0"/>
                        <a:t>Online Lab Tests Booking Available. </a:t>
                      </a:r>
                      <a:endParaRPr lang="en-US" sz="22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816291"/>
                  </a:ext>
                </a:extLst>
              </a:tr>
              <a:tr h="7336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Specialized Practitioners</a:t>
                      </a:r>
                      <a:endParaRPr lang="en-US" sz="22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General Purpose Practitioners</a:t>
                      </a:r>
                      <a:endParaRPr lang="en-US" sz="22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Specialized Practitioners</a:t>
                      </a:r>
                      <a:endParaRPr lang="en-US" sz="22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472448"/>
                  </a:ext>
                </a:extLst>
              </a:tr>
              <a:tr h="5714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Multiple Countries</a:t>
                      </a:r>
                      <a:endParaRPr lang="en-US" sz="22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Only In India</a:t>
                      </a:r>
                      <a:endParaRPr lang="en-US" sz="22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Only For Hospital Patients</a:t>
                      </a:r>
                      <a:endParaRPr lang="en-US" sz="22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200321"/>
                  </a:ext>
                </a:extLst>
              </a:tr>
              <a:tr h="6091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Online pharmacy </a:t>
                      </a:r>
                      <a:endParaRPr lang="en-US" sz="22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No Online  pharmacy </a:t>
                      </a:r>
                      <a:endParaRPr lang="en-US" sz="22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2200" dirty="0"/>
                        <a:t>Online pharmacy </a:t>
                      </a:r>
                      <a:endParaRPr lang="en-US" sz="22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110347"/>
                  </a:ext>
                </a:extLst>
              </a:tr>
              <a:tr h="6091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Pay Per Service</a:t>
                      </a:r>
                      <a:endParaRPr lang="en-US" sz="22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Subscription Model</a:t>
                      </a:r>
                      <a:endParaRPr lang="en-US" sz="22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Pay Per Service</a:t>
                      </a:r>
                      <a:endParaRPr lang="en-US" sz="22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130538"/>
                  </a:ext>
                </a:extLst>
              </a:tr>
              <a:tr h="6091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No Health Packages </a:t>
                      </a:r>
                      <a:endParaRPr lang="en-US" sz="22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Health Packages Available</a:t>
                      </a:r>
                      <a:endParaRPr lang="en-US" sz="22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Health Packages Available</a:t>
                      </a:r>
                      <a:endParaRPr lang="en-US" sz="22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705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098388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BF9D358-73B5-8625-A831-D2A905DE1E0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49921" y="328720"/>
            <a:ext cx="7583614" cy="1187583"/>
          </a:xfr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4000" b="1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REQUIREMENTS OF PROJECT</a:t>
            </a:r>
            <a:br>
              <a:rPr lang="en-US" sz="4000" b="1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</a:br>
            <a:endParaRPr lang="en-US" sz="4000" b="1" dirty="0">
              <a:solidFill>
                <a:schemeClr val="accent3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39803F0-95DC-9962-4563-3B4D3E1BB59A}"/>
              </a:ext>
            </a:extLst>
          </p:cNvPr>
          <p:cNvSpPr txBox="1">
            <a:spLocks/>
          </p:cNvSpPr>
          <p:nvPr/>
        </p:nvSpPr>
        <p:spPr>
          <a:xfrm>
            <a:off x="437110" y="1449933"/>
            <a:ext cx="2392808" cy="6762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000" b="1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FRONT END</a:t>
            </a:r>
          </a:p>
          <a:p>
            <a:pPr fontAlgn="auto">
              <a:spcAft>
                <a:spcPts val="0"/>
              </a:spcAft>
              <a:defRPr/>
            </a:pPr>
            <a:endParaRPr lang="en-US" b="1" dirty="0">
              <a:solidFill>
                <a:schemeClr val="accent3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C947859-92B3-F990-96BF-A257817DA145}"/>
              </a:ext>
            </a:extLst>
          </p:cNvPr>
          <p:cNvSpPr txBox="1">
            <a:spLocks/>
          </p:cNvSpPr>
          <p:nvPr/>
        </p:nvSpPr>
        <p:spPr>
          <a:xfrm>
            <a:off x="437110" y="4393654"/>
            <a:ext cx="2327067" cy="6762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BACK END</a:t>
            </a:r>
          </a:p>
          <a:p>
            <a:pPr fontAlgn="auto">
              <a:spcAft>
                <a:spcPts val="0"/>
              </a:spcAft>
              <a:defRPr/>
            </a:pPr>
            <a:endParaRPr lang="en-US" b="1" dirty="0">
              <a:solidFill>
                <a:schemeClr val="accent3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78FB31B-E386-709C-88D2-8981AC0CD3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28" y="2587962"/>
            <a:ext cx="2600134" cy="87312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3506840-26EF-9AB0-8218-DD46E49382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893" y="5264910"/>
            <a:ext cx="2516591" cy="71742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39C49BB-F935-CE7F-B7A1-CCCECA24FD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275" y="5102291"/>
            <a:ext cx="2247900" cy="134593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C5540C7-22F8-5361-FA3B-498079001C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81" y="2168452"/>
            <a:ext cx="2868587" cy="1680813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70316666-B679-F314-42A9-6BDD12393EF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0160" y="5264910"/>
            <a:ext cx="2106888" cy="1292115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1C5EC063-BCEF-AB52-F732-1EEAAE5B7C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20564" y="5204207"/>
            <a:ext cx="2284194" cy="114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7938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6C694C7-4244-6F27-6E6F-42DC3C6A0840}"/>
              </a:ext>
            </a:extLst>
          </p:cNvPr>
          <p:cNvSpPr txBox="1">
            <a:spLocks/>
          </p:cNvSpPr>
          <p:nvPr/>
        </p:nvSpPr>
        <p:spPr>
          <a:xfrm>
            <a:off x="548453" y="3577853"/>
            <a:ext cx="5523026" cy="62388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MOBILE APP REQUIREMENTS</a:t>
            </a:r>
          </a:p>
          <a:p>
            <a:pPr fontAlgn="auto">
              <a:spcAft>
                <a:spcPts val="0"/>
              </a:spcAft>
              <a:defRPr/>
            </a:pPr>
            <a:endParaRPr lang="en-US" sz="3200" dirty="0">
              <a:solidFill>
                <a:schemeClr val="accent3">
                  <a:lumMod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2A7552-8DA7-336D-433C-828429AFF02B}"/>
              </a:ext>
            </a:extLst>
          </p:cNvPr>
          <p:cNvSpPr txBox="1">
            <a:spLocks/>
          </p:cNvSpPr>
          <p:nvPr/>
        </p:nvSpPr>
        <p:spPr>
          <a:xfrm>
            <a:off x="654261" y="133657"/>
            <a:ext cx="5417218" cy="67627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SOFTWARE REQUIREMENTS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7FB672-41E8-5D0D-D6AD-E55A821B8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82" y="4509305"/>
            <a:ext cx="1384033" cy="13786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80A472-AF32-3993-359F-7AC53E2FE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96" y="1088475"/>
            <a:ext cx="1703699" cy="17036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0F2B84-A626-CC2E-78C0-DE40DE05F0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510" y="1169124"/>
            <a:ext cx="1649229" cy="15108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E1D20F-41CB-3923-5C2D-5312868914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385" y="1149377"/>
            <a:ext cx="1703699" cy="1703699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A92D4A76-B90D-EAF6-EEAF-A4D2256D5FE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1691" r="8145" b="14428"/>
          <a:stretch/>
        </p:blipFill>
        <p:spPr>
          <a:xfrm>
            <a:off x="3668816" y="4283375"/>
            <a:ext cx="2028836" cy="1736924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DA8541B6-CCF4-9238-710F-9A7850DF06F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85277" y="997838"/>
            <a:ext cx="2668994" cy="1794336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B076CC27-B39D-C63C-70A6-69803732DA32}"/>
              </a:ext>
            </a:extLst>
          </p:cNvPr>
          <p:cNvSpPr txBox="1">
            <a:spLocks/>
          </p:cNvSpPr>
          <p:nvPr/>
        </p:nvSpPr>
        <p:spPr>
          <a:xfrm>
            <a:off x="1204029" y="2792174"/>
            <a:ext cx="1190392" cy="5563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2600" dirty="0">
                <a:solidFill>
                  <a:schemeClr val="accent3">
                    <a:lumMod val="50000"/>
                  </a:schemeClr>
                </a:solidFill>
                <a:latin typeface="Aptos" panose="020B0004020202020204" pitchFamily="34" charset="0"/>
              </a:rPr>
              <a:t>XCode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DE0121F-7EDA-4BBD-D69D-0C81F17ABCC0}"/>
              </a:ext>
            </a:extLst>
          </p:cNvPr>
          <p:cNvSpPr txBox="1">
            <a:spLocks/>
          </p:cNvSpPr>
          <p:nvPr/>
        </p:nvSpPr>
        <p:spPr>
          <a:xfrm>
            <a:off x="3627452" y="2804197"/>
            <a:ext cx="2353503" cy="5563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2600" dirty="0">
                <a:solidFill>
                  <a:schemeClr val="accent3">
                    <a:lumMod val="50000"/>
                  </a:schemeClr>
                </a:solidFill>
                <a:latin typeface="Aptos" panose="020B0004020202020204" pitchFamily="34" charset="0"/>
              </a:rPr>
              <a:t>Android Studio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6F66A530-C7C9-4178-7161-BD83B070AED4}"/>
              </a:ext>
            </a:extLst>
          </p:cNvPr>
          <p:cNvSpPr txBox="1">
            <a:spLocks/>
          </p:cNvSpPr>
          <p:nvPr/>
        </p:nvSpPr>
        <p:spPr>
          <a:xfrm>
            <a:off x="6992314" y="2786530"/>
            <a:ext cx="1703698" cy="5563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2600" dirty="0">
                <a:solidFill>
                  <a:schemeClr val="accent3">
                    <a:lumMod val="50000"/>
                  </a:schemeClr>
                </a:solidFill>
                <a:latin typeface="Aptos" panose="020B0004020202020204" pitchFamily="34" charset="0"/>
              </a:rPr>
              <a:t>Windows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FC0103E-77E9-1C25-97D2-03A447EE64FA}"/>
              </a:ext>
            </a:extLst>
          </p:cNvPr>
          <p:cNvSpPr txBox="1">
            <a:spLocks/>
          </p:cNvSpPr>
          <p:nvPr/>
        </p:nvSpPr>
        <p:spPr>
          <a:xfrm>
            <a:off x="9707371" y="2786530"/>
            <a:ext cx="1859757" cy="5563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2600" dirty="0">
                <a:solidFill>
                  <a:schemeClr val="accent3">
                    <a:lumMod val="50000"/>
                  </a:schemeClr>
                </a:solidFill>
                <a:latin typeface="Aptos" panose="020B0004020202020204" pitchFamily="34" charset="0"/>
              </a:rPr>
              <a:t>Kali Linux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590CF159-A58E-84AE-3E11-2D1ED3C6F2F1}"/>
              </a:ext>
            </a:extLst>
          </p:cNvPr>
          <p:cNvSpPr txBox="1">
            <a:spLocks/>
          </p:cNvSpPr>
          <p:nvPr/>
        </p:nvSpPr>
        <p:spPr>
          <a:xfrm>
            <a:off x="853982" y="6167971"/>
            <a:ext cx="1384033" cy="5563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2600" dirty="0" err="1">
                <a:solidFill>
                  <a:schemeClr val="accent3">
                    <a:lumMod val="50000"/>
                  </a:schemeClr>
                </a:solidFill>
                <a:latin typeface="Aptos" panose="020B0004020202020204" pitchFamily="34" charset="0"/>
              </a:rPr>
              <a:t>VSCode</a:t>
            </a:r>
            <a:endParaRPr lang="en-US" sz="2600" dirty="0">
              <a:solidFill>
                <a:schemeClr val="accent3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B11E0A-ADF4-0130-75E0-AF12A9D8AD8B}"/>
              </a:ext>
            </a:extLst>
          </p:cNvPr>
          <p:cNvSpPr txBox="1">
            <a:spLocks/>
          </p:cNvSpPr>
          <p:nvPr/>
        </p:nvSpPr>
        <p:spPr>
          <a:xfrm>
            <a:off x="8134618" y="3641979"/>
            <a:ext cx="2164311" cy="62388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STORAGE</a:t>
            </a:r>
          </a:p>
          <a:p>
            <a:pPr fontAlgn="auto">
              <a:spcAft>
                <a:spcPts val="0"/>
              </a:spcAft>
              <a:defRPr/>
            </a:pPr>
            <a:endParaRPr lang="en-US" sz="3200" dirty="0">
              <a:solidFill>
                <a:schemeClr val="accent3">
                  <a:lumMod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82A507-39F4-BC17-1267-CEC23447B09C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18" r="25211" b="25410"/>
          <a:stretch/>
        </p:blipFill>
        <p:spPr>
          <a:xfrm>
            <a:off x="8696012" y="4472103"/>
            <a:ext cx="1282425" cy="14158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C7CC6B-E1AC-96B5-4AE1-517605BEAB5B}"/>
              </a:ext>
            </a:extLst>
          </p:cNvPr>
          <p:cNvSpPr txBox="1"/>
          <p:nvPr/>
        </p:nvSpPr>
        <p:spPr>
          <a:xfrm>
            <a:off x="8910376" y="117304"/>
            <a:ext cx="95530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OS</a:t>
            </a:r>
          </a:p>
          <a:p>
            <a:pPr fontAlgn="auto">
              <a:spcAft>
                <a:spcPts val="0"/>
              </a:spcAft>
              <a:defRPr/>
            </a:pPr>
            <a:endParaRPr lang="en-US" sz="1800" dirty="0">
              <a:solidFill>
                <a:schemeClr val="accent3">
                  <a:lumMod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A82E743-1B64-A802-DAE8-09766B1D1F99}"/>
              </a:ext>
            </a:extLst>
          </p:cNvPr>
          <p:cNvSpPr txBox="1">
            <a:spLocks/>
          </p:cNvSpPr>
          <p:nvPr/>
        </p:nvSpPr>
        <p:spPr>
          <a:xfrm>
            <a:off x="3675493" y="6167971"/>
            <a:ext cx="2568813" cy="5563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2600" dirty="0">
                <a:solidFill>
                  <a:schemeClr val="accent3">
                    <a:lumMod val="50000"/>
                  </a:schemeClr>
                </a:solidFill>
                <a:latin typeface="Aptos" panose="020B0004020202020204" pitchFamily="34" charset="0"/>
              </a:rPr>
              <a:t>React Native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E00D8C3-80D8-B5EF-6667-C0474BD5860B}"/>
              </a:ext>
            </a:extLst>
          </p:cNvPr>
          <p:cNvSpPr txBox="1">
            <a:spLocks/>
          </p:cNvSpPr>
          <p:nvPr/>
        </p:nvSpPr>
        <p:spPr>
          <a:xfrm>
            <a:off x="8696012" y="6167971"/>
            <a:ext cx="1384033" cy="5563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2600" dirty="0">
                <a:solidFill>
                  <a:schemeClr val="accent3">
                    <a:lumMod val="50000"/>
                  </a:schemeClr>
                </a:solidFill>
                <a:latin typeface="Aptos" panose="020B0004020202020204" pitchFamily="34" charset="0"/>
              </a:rPr>
              <a:t>AWS S3</a:t>
            </a:r>
          </a:p>
        </p:txBody>
      </p:sp>
    </p:spTree>
    <p:extLst>
      <p:ext uri="{BB962C8B-B14F-4D97-AF65-F5344CB8AC3E}">
        <p14:creationId xmlns:p14="http://schemas.microsoft.com/office/powerpoint/2010/main" val="147298992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ECA2EC0-759D-0F97-DF75-2002C22975CD}"/>
              </a:ext>
            </a:extLst>
          </p:cNvPr>
          <p:cNvSpPr txBox="1">
            <a:spLocks/>
          </p:cNvSpPr>
          <p:nvPr/>
        </p:nvSpPr>
        <p:spPr bwMode="auto">
          <a:xfrm>
            <a:off x="368499" y="290317"/>
            <a:ext cx="5242190" cy="615204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ARCHITECTURE DIAGRAM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84B5BA-14CA-F0B5-814C-8307AECA1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1" y="1116011"/>
            <a:ext cx="12016049" cy="545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19099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</TotalTime>
  <Words>707</Words>
  <Application>Microsoft Office PowerPoint</Application>
  <PresentationFormat>Widescreen</PresentationFormat>
  <Paragraphs>131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Algerian</vt:lpstr>
      <vt:lpstr>Aptos</vt:lpstr>
      <vt:lpstr>Arial</vt:lpstr>
      <vt:lpstr>Bahnschrift Condensed</vt:lpstr>
      <vt:lpstr>Calibri</vt:lpstr>
      <vt:lpstr>Century Gothic</vt:lpstr>
      <vt:lpstr>Wingdings</vt:lpstr>
      <vt:lpstr>1_Office Theme</vt:lpstr>
      <vt:lpstr>PowerPoint Presentation</vt:lpstr>
      <vt:lpstr>AGENDA</vt:lpstr>
      <vt:lpstr>PROBLEM STATEMENT</vt:lpstr>
      <vt:lpstr>OBJECTIVES </vt:lpstr>
      <vt:lpstr>OUTCOMES</vt:lpstr>
      <vt:lpstr>LITERATURE REVIEW </vt:lpstr>
      <vt:lpstr>REQUIREMENTS OF PROJECT </vt:lpstr>
      <vt:lpstr>PowerPoint Presentation</vt:lpstr>
      <vt:lpstr>PowerPoint Presentation</vt:lpstr>
      <vt:lpstr>IMPLEMENTATION STEPS 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RIZWANULLAH M0HAMMAD</cp:lastModifiedBy>
  <cp:revision>102</cp:revision>
  <cp:lastPrinted>2023-10-27T19:40:33Z</cp:lastPrinted>
  <dcterms:modified xsi:type="dcterms:W3CDTF">2023-11-21T15:01:50Z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2023-05-23T17:41:06Z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786c2362-f6f8-4de4-bcaa-9fd63b7d90f9</vt:lpwstr>
  </property>
  <property fmtid="{D5CDD505-2E9C-101B-9397-08002B2CF9AE}" pid="7" name="MSIP_Label_defa4170-0d19-0005-0004-bc88714345d2_ActionId">
    <vt:lpwstr>0069c419-c925-4d1a-9f85-0092b0e89942</vt:lpwstr>
  </property>
  <property fmtid="{D5CDD505-2E9C-101B-9397-08002B2CF9AE}" pid="8" name="MSIP_Label_defa4170-0d19-0005-0004-bc88714345d2_ContentBits">
    <vt:lpwstr>0</vt:lpwstr>
  </property>
</Properties>
</file>