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61" r:id="rId6"/>
    <p:sldId id="270" r:id="rId7"/>
    <p:sldId id="263" r:id="rId8"/>
    <p:sldId id="264" r:id="rId9"/>
    <p:sldId id="265" r:id="rId10"/>
    <p:sldId id="267" r:id="rId11"/>
    <p:sldId id="268" r:id="rId12"/>
    <p:sldId id="283" r:id="rId13"/>
  </p:sldIdLst>
  <p:sldSz cx="12192000" cy="6858000"/>
  <p:notesSz cx="6858000" cy="9144000"/>
  <p:defaultTextStyle>
    <a:defPPr lvl="0">
      <a:defRPr lang="en-US"/>
    </a:defPPr>
    <a:lvl1pPr lvl="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1pPr>
    <a:lvl2pPr marL="457200" lvl="1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2pPr>
    <a:lvl3pPr marL="914400" lvl="2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3pPr>
    <a:lvl4pPr marL="1371600" lvl="3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4pPr>
    <a:lvl5pPr marL="1828800" lvl="4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5pPr>
    <a:lvl6pPr marL="2286000" lvl="5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6pPr>
    <a:lvl7pPr marL="2743200" lvl="6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7pPr>
    <a:lvl8pPr marL="3200400" lvl="7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8pPr>
    <a:lvl9pPr marL="3657600" lvl="8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67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4660"/>
  </p:normalViewPr>
  <p:slideViewPr>
    <p:cSldViewPr snapToGrid="0">
      <p:cViewPr varScale="1">
        <p:scale>
          <a:sx n="78" d="100"/>
          <a:sy n="78" d="100"/>
        </p:scale>
        <p:origin x="926" y="43"/>
      </p:cViewPr>
      <p:guideLst>
        <p:guide orient="horz" pos="2137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0C285F-8230-43A8-91D2-90C9EBD69C26}" type="datetimeFigureOut">
              <a:rPr lang="en-IN" smtClean="0"/>
              <a:t>23-09-2023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3BCD97-5320-4170-ACA4-17194D6793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5922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3BCD97-5320-4170-ACA4-17194D679362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273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7A1EE-45A2-CD0C-288F-D41FE1D93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8938C2-0D9A-41DA-A0F6-9A5D970295AA}" type="datetime3">
              <a:rPr lang="en-US"/>
              <a:pPr>
                <a:defRPr/>
              </a:pPr>
              <a:t>23 September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9BC7C-852E-D9AB-1B9F-209679D07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FFE54-3B3B-7257-CC90-73990331F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577803-3811-4E33-96B6-87583BD3BD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613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ED594-F26F-CD0B-9A62-E72BB3F8D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8938C2-0D9A-41DA-A0F6-9A5D970295AA}" type="datetime3">
              <a:rPr lang="en-US"/>
              <a:pPr>
                <a:defRPr/>
              </a:pPr>
              <a:t>23 September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7E026-D7EB-AE28-BD31-BC95609C2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B4005-BB5E-37D4-69E1-14B2D9448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72297A-F7A9-4543-AA4E-84618346C0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677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E7234-EA20-1F2C-8C8E-9E4A8CEDC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8938C2-0D9A-41DA-A0F6-9A5D970295AA}" type="datetime3">
              <a:rPr lang="en-US"/>
              <a:pPr>
                <a:defRPr/>
              </a:pPr>
              <a:t>23 September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D1EDFF-7985-70C5-979F-3B2856E67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FF5DF3-C42C-FDFA-8334-F2AE77366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59BDD9-8124-4A42-9A7E-E1B6851D3E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738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6F71F-4151-BD18-FF25-78CF5C0B1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8938C2-0D9A-41DA-A0F6-9A5D970295AA}" type="datetime3">
              <a:rPr lang="en-US"/>
              <a:pPr>
                <a:defRPr/>
              </a:pPr>
              <a:t>23 September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D0A61-D45D-CDC5-0969-3B8A467C6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98335-CD3C-EC79-4574-DB9C5F852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B0AAB8-E67E-49E3-AD59-3369384D3F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978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378CB5-F83F-E349-DB4A-44590C40E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8938C2-0D9A-41DA-A0F6-9A5D970295AA}" type="datetime3">
              <a:rPr lang="en-US"/>
              <a:pPr>
                <a:defRPr/>
              </a:pPr>
              <a:t>23 September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1DEA2-0FD9-A3F4-880F-19A773127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C0178-7ACC-38F6-CAE0-728041878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4C730E-1FD7-40B0-ABEA-1BCAC026BC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153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1DE129A-F17E-6142-06AD-C73B8FD06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8938C2-0D9A-41DA-A0F6-9A5D970295AA}" type="datetime3">
              <a:rPr lang="en-US"/>
              <a:pPr>
                <a:defRPr/>
              </a:pPr>
              <a:t>23 September 2023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0775513-B8B0-6E9B-3104-A71A5C24E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CDAF784-02A0-F4EB-99C5-ED4CFBAA6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1CEA54-427C-4EA6-8958-2C6711E32F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910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36AC7010-BCBA-B70E-89A4-0F34357F1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8938C2-0D9A-41DA-A0F6-9A5D970295AA}" type="datetime3">
              <a:rPr lang="en-US"/>
              <a:pPr>
                <a:defRPr/>
              </a:pPr>
              <a:t>23 September 2023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E6C0F01-3EDA-08A0-B0B7-4ED6695FC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15C1247-1641-B394-37BC-931301E5E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1A28B2-47C9-45E6-B675-DAAD1F4B48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273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7E61EA4-48C9-5F52-4CB0-D5FA8D304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8938C2-0D9A-41DA-A0F6-9A5D970295AA}" type="datetime3">
              <a:rPr lang="en-US"/>
              <a:pPr>
                <a:defRPr/>
              </a:pPr>
              <a:t>23 September 2023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1DCA0B2-493B-1618-6974-5B2932A6D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BB598B0-38B4-81E7-6129-502992535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720C26-EE00-4BF0-8D67-817C3D79F0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524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D51C058E-5763-5051-59A7-D13EFDC94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8938C2-0D9A-41DA-A0F6-9A5D970295AA}" type="datetime3">
              <a:rPr lang="en-US"/>
              <a:pPr>
                <a:defRPr/>
              </a:pPr>
              <a:t>23 September 2023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276E19CE-376D-441A-0C42-8C9037FD9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1AD4148-6284-0972-D5EE-F6BF0D7A5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A3C6FC-C88A-4315-BF64-316D007996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26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8DA2868-6BD0-B5E8-A844-B623E060A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8938C2-0D9A-41DA-A0F6-9A5D970295AA}" type="datetime3">
              <a:rPr lang="en-US"/>
              <a:pPr>
                <a:defRPr/>
              </a:pPr>
              <a:t>23 September 2023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93A7D41-E7C7-FBBD-7C2C-22FA45297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2525D54-935A-4482-3BA3-5871ACF2D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0F7995-B77F-4925-A218-DA2A88ED32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173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3159C4E-EA24-CC61-E337-2B33BD15C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8938C2-0D9A-41DA-A0F6-9A5D970295AA}" type="datetime3">
              <a:rPr lang="en-US"/>
              <a:pPr>
                <a:defRPr/>
              </a:pPr>
              <a:t>23 September 2023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1F5FFA3-BAAC-08FD-A796-820245501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55BAAE0-977A-525E-1392-E1DF6617C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E48C76-F887-4140-B410-75BB626F10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150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>
            <a:extLst>
              <a:ext uri="{FF2B5EF4-FFF2-40B4-BE49-F238E27FC236}">
                <a16:creationId xmlns:a16="http://schemas.microsoft.com/office/drawing/2014/main" id="{277FBC60-92BB-4D0A-91B5-63EFE7841D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Text Placeholder 2">
            <a:extLst>
              <a:ext uri="{FF2B5EF4-FFF2-40B4-BE49-F238E27FC236}">
                <a16:creationId xmlns:a16="http://schemas.microsoft.com/office/drawing/2014/main" id="{9256B819-A735-05A8-9028-D10FBF71BD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AEFAC-82A3-2938-486E-6A06A49957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C8938C2-0D9A-41DA-A0F6-9A5D970295AA}" type="datetime3">
              <a:rPr lang="en-US"/>
              <a:pPr>
                <a:defRPr/>
              </a:pPr>
              <a:t>23 September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2EA45-D327-F070-7483-9ED3613FE1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AAF30-EBEB-3721-8FBD-1F8B93A2BB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AD4C297-6FF3-40A7-8495-544A151429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58" r:id="rId9"/>
    <p:sldLayoutId id="2147483859" r:id="rId10"/>
    <p:sldLayoutId id="2147483860" r:id="rId11"/>
  </p:sldLayoutIdLst>
  <p:hf sldNum="0" hdr="0" ftr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imedslife-patient.vercel.app/" TargetMode="External"/><Relationship Id="rId2" Type="http://schemas.openxmlformats.org/officeDocument/2006/relationships/hyperlink" Target="https://imedslife-doctor.vercel.app/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56329F1-88D0-4351-2A1C-5705A5729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9637" y="4419599"/>
            <a:ext cx="7832725" cy="1343025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  <a:latin typeface="Century Gothic" panose="020B0502020202020204" pitchFamily="34" charset="0"/>
                <a:cs typeface="AngsanaUPC" panose="02020603050405020304" pitchFamily="18" charset="-34"/>
              </a:rPr>
              <a:t>Presented by :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100" b="1" dirty="0">
                <a:solidFill>
                  <a:srgbClr val="7030A0"/>
                </a:solidFill>
                <a:latin typeface="Century Gothic" panose="020B0502020202020204" pitchFamily="34" charset="0"/>
                <a:cs typeface="AngsanaUPC" panose="02020603050405020304" pitchFamily="18" charset="-34"/>
              </a:rPr>
              <a:t>RIZWANULLAH MD ( 208W1A1299 )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100" b="1" dirty="0">
                <a:solidFill>
                  <a:srgbClr val="7030A0"/>
                </a:solidFill>
                <a:latin typeface="Century Gothic" panose="020B0502020202020204" pitchFamily="34" charset="0"/>
                <a:cs typeface="AngsanaUPC" panose="02020603050405020304" pitchFamily="18" charset="-34"/>
              </a:rPr>
              <a:t> SRI SASHANK P ( 208W1A12B3 )</a:t>
            </a:r>
          </a:p>
          <a:p>
            <a:pPr fontAlgn="auto">
              <a:spcAft>
                <a:spcPts val="0"/>
              </a:spcAft>
              <a:defRPr/>
            </a:pPr>
            <a:endParaRPr lang="en-US" sz="2400" b="1" dirty="0">
              <a:solidFill>
                <a:srgbClr val="7030A0"/>
              </a:solidFill>
              <a:latin typeface="Century Gothic" panose="020B0502020202020204" pitchFamily="34" charset="0"/>
              <a:cs typeface="AngsanaUPC" panose="02020603050405020304" pitchFamily="18" charset="-34"/>
            </a:endParaRPr>
          </a:p>
          <a:p>
            <a:pPr fontAlgn="auto">
              <a:spcAft>
                <a:spcPts val="0"/>
              </a:spcAft>
              <a:defRPr/>
            </a:pPr>
            <a:endParaRPr lang="en-US" sz="2400" dirty="0">
              <a:latin typeface="Century Gothic" panose="020B0502020202020204" pitchFamily="34" charset="0"/>
            </a:endParaRPr>
          </a:p>
        </p:txBody>
      </p:sp>
      <p:pic>
        <p:nvPicPr>
          <p:cNvPr id="19459" name="Picture 5" descr="Image result for vrsec">
            <a:extLst>
              <a:ext uri="{FF2B5EF4-FFF2-40B4-BE49-F238E27FC236}">
                <a16:creationId xmlns:a16="http://schemas.microsoft.com/office/drawing/2014/main" id="{D0CFD199-DC09-CD10-F7D7-798740564B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400" y="168275"/>
            <a:ext cx="1068388" cy="1243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0" name="TextBox 6">
            <a:extLst>
              <a:ext uri="{FF2B5EF4-FFF2-40B4-BE49-F238E27FC236}">
                <a16:creationId xmlns:a16="http://schemas.microsoft.com/office/drawing/2014/main" id="{46B01939-977C-C0F4-9B77-7197286FD1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3288" y="268288"/>
            <a:ext cx="8170862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98" tIns="9999" rIns="19998" bIns="9999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defTabSz="914400" eaLnBrk="1" hangingPunct="1"/>
            <a:r>
              <a:rPr lang="en-IN" altLang="en-US" sz="2400" b="1">
                <a:solidFill>
                  <a:srgbClr val="0000FF"/>
                </a:solidFill>
                <a:cs typeface="Times New Roman" panose="02020603050405020304" pitchFamily="18" charset="0"/>
              </a:rPr>
              <a:t>DEPARTMENT OF INFORMATION TECHNOLOGY</a:t>
            </a:r>
          </a:p>
          <a:p>
            <a:pPr algn="ctr" defTabSz="914400" eaLnBrk="1" hangingPunct="1">
              <a:lnSpc>
                <a:spcPct val="200000"/>
              </a:lnSpc>
            </a:pPr>
            <a:r>
              <a:rPr lang="en-IN" altLang="en-US" sz="2400" b="1">
                <a:solidFill>
                  <a:srgbClr val="FF0000"/>
                </a:solidFill>
                <a:cs typeface="Times New Roman" panose="02020603050405020304" pitchFamily="18" charset="0"/>
              </a:rPr>
              <a:t>V R SIDDHARTHA ENGINEERING COLLEGE</a:t>
            </a:r>
          </a:p>
        </p:txBody>
      </p:sp>
      <p:sp>
        <p:nvSpPr>
          <p:cNvPr id="19461" name="TextBox 7">
            <a:extLst>
              <a:ext uri="{FF2B5EF4-FFF2-40B4-BE49-F238E27FC236}">
                <a16:creationId xmlns:a16="http://schemas.microsoft.com/office/drawing/2014/main" id="{05CEDEB0-9609-3F2B-B28B-F8E41FD1CC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2825" y="3521073"/>
            <a:ext cx="52578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defTabSz="914400" eaLnBrk="1" hangingPunct="1"/>
            <a:r>
              <a:rPr lang="en-US" altLang="en-US" sz="2000" b="1" dirty="0" err="1">
                <a:solidFill>
                  <a:srgbClr val="FF0000"/>
                </a:solidFill>
              </a:rPr>
              <a:t>B.Tech</a:t>
            </a:r>
            <a:r>
              <a:rPr lang="en-US" altLang="en-US" sz="2000" b="1" dirty="0">
                <a:solidFill>
                  <a:srgbClr val="FF0000"/>
                </a:solidFill>
              </a:rPr>
              <a:t> in INFORMATION TECHNOLOGY</a:t>
            </a:r>
          </a:p>
          <a:p>
            <a:pPr algn="ctr" defTabSz="914400" eaLnBrk="1" hangingPunct="1"/>
            <a:r>
              <a:rPr lang="en-US" altLang="en-US" sz="2400" b="1" dirty="0">
                <a:solidFill>
                  <a:srgbClr val="BF11A6"/>
                </a:solidFill>
              </a:rPr>
              <a:t>MINI Project Review Presentation</a:t>
            </a:r>
          </a:p>
        </p:txBody>
      </p:sp>
      <p:sp>
        <p:nvSpPr>
          <p:cNvPr id="19462" name="Rectangle 3">
            <a:extLst>
              <a:ext uri="{FF2B5EF4-FFF2-40B4-BE49-F238E27FC236}">
                <a16:creationId xmlns:a16="http://schemas.microsoft.com/office/drawing/2014/main" id="{AA26A25C-033B-05CF-FFE3-BBEF0BABD6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5891212"/>
            <a:ext cx="45720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defTabSz="914400" eaLnBrk="1" hangingPunct="1"/>
            <a:r>
              <a:rPr lang="en-US" altLang="en-US" sz="1600" dirty="0">
                <a:solidFill>
                  <a:srgbClr val="000000"/>
                </a:solidFill>
                <a:ea typeface="AngsanaUPC" panose="02020603050405020304" pitchFamily="18" charset="-34"/>
              </a:rPr>
              <a:t>Under the guidance of </a:t>
            </a:r>
          </a:p>
          <a:p>
            <a:pPr algn="ctr" defTabSz="914400" eaLnBrk="1" hangingPunct="1"/>
            <a:r>
              <a:rPr lang="en-US" altLang="en-US" sz="2000" b="1" dirty="0">
                <a:solidFill>
                  <a:srgbClr val="FF0000"/>
                </a:solidFill>
                <a:ea typeface="AngsanaUPC" panose="02020603050405020304" pitchFamily="18" charset="-34"/>
              </a:rPr>
              <a:t>M RAMESH</a:t>
            </a:r>
            <a:r>
              <a:rPr lang="en-US" altLang="en-US" sz="2000" dirty="0">
                <a:solidFill>
                  <a:srgbClr val="000000"/>
                </a:solidFill>
                <a:ea typeface="AngsanaUPC" panose="02020603050405020304" pitchFamily="18" charset="-34"/>
              </a:rPr>
              <a:t> </a:t>
            </a:r>
            <a:r>
              <a:rPr lang="en-US" altLang="en-US" b="1" dirty="0">
                <a:solidFill>
                  <a:srgbClr val="FF0000"/>
                </a:solidFill>
                <a:ea typeface="AngsanaUPC" panose="02020603050405020304" pitchFamily="18" charset="-34"/>
              </a:rPr>
              <a:t>Asst Prof</a:t>
            </a:r>
          </a:p>
        </p:txBody>
      </p:sp>
      <p:sp>
        <p:nvSpPr>
          <p:cNvPr id="19463" name="TextBox 8">
            <a:extLst>
              <a:ext uri="{FF2B5EF4-FFF2-40B4-BE49-F238E27FC236}">
                <a16:creationId xmlns:a16="http://schemas.microsoft.com/office/drawing/2014/main" id="{A1504D3D-9B78-DAB3-A617-FC6CCFE7D4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2825" y="2959100"/>
            <a:ext cx="50863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defTabSz="914400" eaLnBrk="1" hangingPunct="1"/>
            <a:r>
              <a:rPr lang="en-US" altLang="en-US" sz="2000" b="1">
                <a:solidFill>
                  <a:srgbClr val="00B050"/>
                </a:solidFill>
              </a:rPr>
              <a:t>Domain : Health Care</a:t>
            </a:r>
          </a:p>
        </p:txBody>
      </p:sp>
      <p:sp>
        <p:nvSpPr>
          <p:cNvPr id="19464" name="Date Placeholder 9">
            <a:extLst>
              <a:ext uri="{FF2B5EF4-FFF2-40B4-BE49-F238E27FC236}">
                <a16:creationId xmlns:a16="http://schemas.microsoft.com/office/drawing/2014/main" id="{EEA529B8-8FF0-B21D-1445-5A7F90A61592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defTabSz="914400" eaLnBrk="1" hangingPunct="1"/>
            <a:fld id="{9966967D-33A5-4873-B0AA-4AE24E996F53}" type="datetime3">
              <a:rPr lang="en-US" altLang="en-US">
                <a:solidFill>
                  <a:srgbClr val="898989"/>
                </a:solidFill>
              </a:rPr>
              <a:pPr defTabSz="914400" eaLnBrk="1" hangingPunct="1"/>
              <a:t>23 September 2023</a:t>
            </a:fld>
            <a:endParaRPr lang="en-US" altLang="en-US">
              <a:solidFill>
                <a:srgbClr val="898989"/>
              </a:solidFill>
            </a:endParaRPr>
          </a:p>
        </p:txBody>
      </p:sp>
      <p:pic>
        <p:nvPicPr>
          <p:cNvPr id="19465" name="Picture 11">
            <a:extLst>
              <a:ext uri="{FF2B5EF4-FFF2-40B4-BE49-F238E27FC236}">
                <a16:creationId xmlns:a16="http://schemas.microsoft.com/office/drawing/2014/main" id="{583CF3B0-775B-B6E8-3810-13B5B0B01F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13" y="195263"/>
            <a:ext cx="1771650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F784EDA-C092-8091-ADFD-72D5FD08EC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9325" y="1633538"/>
            <a:ext cx="2844800" cy="523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91428" tIns="45714" rIns="91428" bIns="45714">
            <a:spAutoFit/>
          </a:bodyPr>
          <a:lstStyle>
            <a:lvl1pPr defTabSz="227013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 defTabSz="227013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 defTabSz="227013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 defTabSz="227013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 defTabSz="227013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en-US" altLang="en-US" sz="2800" b="1" dirty="0" err="1"/>
              <a:t>Avantel</a:t>
            </a:r>
            <a:r>
              <a:rPr lang="en-US" altLang="en-US" sz="2800" b="1" dirty="0"/>
              <a:t> Project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92074C8-E845-B020-7944-D23BFFD5A5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7400" y="2238375"/>
            <a:ext cx="6131783" cy="5232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91428" tIns="45714" rIns="91428" bIns="45714">
            <a:spAutoFit/>
          </a:bodyPr>
          <a:lstStyle>
            <a:lvl1pPr defTabSz="227013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 defTabSz="227013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 defTabSz="227013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 defTabSz="227013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 defTabSz="227013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en-US" altLang="en-US" sz="2800" b="1" dirty="0"/>
              <a:t>Health Care Management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Box 1">
            <a:extLst>
              <a:ext uri="{FF2B5EF4-FFF2-40B4-BE49-F238E27FC236}">
                <a16:creationId xmlns:a16="http://schemas.microsoft.com/office/drawing/2014/main" id="{A272C45D-0266-746E-06BC-66F32D3078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9075" y="2528888"/>
            <a:ext cx="7640638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9600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00C912C-DA7D-DE56-12AC-2F072E8A7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100961" y="367786"/>
            <a:ext cx="9720072" cy="1210028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Bahnschrift Condensed" panose="020B0502040204020203" pitchFamily="34" charset="0"/>
              </a:rPr>
              <a:t>IMPLEMENTATION STEPS </a:t>
            </a:r>
            <a:br>
              <a:rPr lang="en-US" sz="4400" dirty="0">
                <a:latin typeface="Bahnschrift Condensed" panose="020B0502040204020203" pitchFamily="34" charset="0"/>
              </a:rPr>
            </a:br>
            <a:endParaRPr lang="en-IN" sz="4400" dirty="0">
              <a:latin typeface="Bahnschrift Condensed" panose="020B0502040204020203" pitchFamily="34" charset="0"/>
            </a:endParaRP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B04E31AA-A70B-10B6-C253-5F8B045860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2287" y="287496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6EA27C49-81C2-BF1D-F00B-9AC0A3BFE2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027" y="972800"/>
            <a:ext cx="1083852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393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3937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 Condensed" panose="020B0502040204020203" pitchFamily="34" charset="0"/>
              <a:cs typeface="Times New Roman" panose="02020603050405020304" pitchFamily="18" charset="0"/>
            </a:endParaRPr>
          </a:p>
          <a:p>
            <a:pPr marL="0" marR="0" lvl="0" indent="3937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Condensed" panose="020B0502040204020203" pitchFamily="34" charset="0"/>
                <a:cs typeface="Times New Roman" panose="02020603050405020304" pitchFamily="18" charset="0"/>
              </a:rPr>
              <a:t>Development of Interfaces in Web Application: </a:t>
            </a:r>
          </a:p>
          <a:p>
            <a:pPr marL="0" marR="0" lvl="0" indent="3937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 Condensed" panose="020B0502040204020203" pitchFamily="34" charset="0"/>
            </a:endParaRPr>
          </a:p>
          <a:p>
            <a:pPr marL="0" marR="0" lvl="0" indent="3937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 interface (Login, Registration pages - Doctor / Patient ) </a:t>
            </a:r>
          </a:p>
          <a:p>
            <a:pPr marL="0" marR="0" lvl="0" indent="3937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 Condensed" panose="020B0502040204020203" pitchFamily="34" charset="0"/>
            </a:endParaRPr>
          </a:p>
          <a:p>
            <a:pPr marL="428625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Bahnschrift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Doctor, Patient</a:t>
            </a:r>
            <a:r>
              <a:rPr lang="en-US" altLang="en-US" sz="2400" dirty="0">
                <a:latin typeface="Bahnschrift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marL="428625" indent="-342900" algn="just" defTabSz="914400">
              <a:buFont typeface="Wingdings" panose="05000000000000000000" pitchFamily="2" charset="2"/>
              <a:buChar char="ü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Bahnschrift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Functions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include - Doctor selection (with respect to symptom), Adding/updating the mapping of   symptom to specialization ( if any)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 Condensed" panose="020B0502040204020203" pitchFamily="34" charset="0"/>
            </a:endParaRPr>
          </a:p>
          <a:p>
            <a:pPr marL="428625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Bahnschrift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Scheduling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Bahnschrift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Booking Slots, Doctor calendar generation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 Condensed" panose="020B0502040204020203" pitchFamily="34" charset="0"/>
            </a:endParaRPr>
          </a:p>
          <a:p>
            <a:pPr marL="428625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Bahnschrift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Consultation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Text based, Video call based and Voice call based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 Condensed" panose="020B0502040204020203" pitchFamily="34" charset="0"/>
            </a:endParaRPr>
          </a:p>
          <a:p>
            <a:pPr marL="428625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Bahnschrift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Prescription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e-Prescription, Patient case study, booking for lab tests    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 Condensed" panose="020B0502040204020203" pitchFamily="34" charset="0"/>
            </a:endParaRPr>
          </a:p>
          <a:p>
            <a:pPr marL="428625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Implementation of system features like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Bahnschrift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Authentication &amp;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Bahnschrift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 registrations 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152924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Box 1">
            <a:extLst>
              <a:ext uri="{FF2B5EF4-FFF2-40B4-BE49-F238E27FC236}">
                <a16:creationId xmlns:a16="http://schemas.microsoft.com/office/drawing/2014/main" id="{A272C45D-0266-746E-06BC-66F32D3078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460" y="555122"/>
            <a:ext cx="76406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600" dirty="0">
                <a:solidFill>
                  <a:schemeClr val="tx1"/>
                </a:solidFill>
                <a:latin typeface="Algerian" panose="04020705040A02060702" pitchFamily="82" charset="0"/>
              </a:rPr>
              <a:t>IMPLEMENTATION  links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729B0A-36C4-26E2-6E90-9FC93A804C90}"/>
              </a:ext>
            </a:extLst>
          </p:cNvPr>
          <p:cNvSpPr txBox="1"/>
          <p:nvPr/>
        </p:nvSpPr>
        <p:spPr>
          <a:xfrm>
            <a:off x="840657" y="3228945"/>
            <a:ext cx="10200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Doctor Module :  </a:t>
            </a:r>
            <a:r>
              <a:rPr lang="en-IN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LINK </a:t>
            </a:r>
            <a:r>
              <a:rPr lang="en-IN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D2DD84-8BA8-0224-5650-EC083734E99E}"/>
              </a:ext>
            </a:extLst>
          </p:cNvPr>
          <p:cNvSpPr txBox="1"/>
          <p:nvPr/>
        </p:nvSpPr>
        <p:spPr>
          <a:xfrm>
            <a:off x="840657" y="2118852"/>
            <a:ext cx="9827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 Module :  </a:t>
            </a:r>
            <a:r>
              <a:rPr lang="en-IN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LINK</a:t>
            </a:r>
            <a:r>
              <a:rPr lang="en-IN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2641348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Box 1">
            <a:extLst>
              <a:ext uri="{FF2B5EF4-FFF2-40B4-BE49-F238E27FC236}">
                <a16:creationId xmlns:a16="http://schemas.microsoft.com/office/drawing/2014/main" id="{A272C45D-0266-746E-06BC-66F32D3078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9075" y="2528888"/>
            <a:ext cx="7640638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9600" dirty="0">
                <a:solidFill>
                  <a:schemeClr val="tx1"/>
                </a:solidFill>
                <a:latin typeface="Algerian" panose="04020705040A02060702" pitchFamily="8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78852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4F8F9-2557-9EC8-C5CC-6EB66EE22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654" y="879960"/>
            <a:ext cx="2191551" cy="823606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>
                <a:solidFill>
                  <a:schemeClr val="tx1"/>
                </a:solidFill>
                <a:latin typeface="Bahnschrift Condensed" panose="020B0502040204020203" pitchFamily="34" charset="0"/>
              </a:rPr>
              <a:t>AGENDA</a:t>
            </a:r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DBF72695-D348-C3CE-1238-DE24E1D1F0E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42544" y="1811721"/>
            <a:ext cx="6279967" cy="5355772"/>
          </a:xfrm>
        </p:spPr>
        <p:txBody>
          <a:bodyPr>
            <a:normAutofit/>
          </a:bodyPr>
          <a:lstStyle/>
          <a:p>
            <a:pPr marL="444500" indent="-444500" eaLnBrk="1" hangingPunct="1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altLang="en-US" sz="2800" dirty="0">
                <a:latin typeface="Bahnschrift Condensed" panose="020B0502040204020203" pitchFamily="34" charset="0"/>
              </a:rPr>
              <a:t>Problem Statement</a:t>
            </a:r>
          </a:p>
          <a:p>
            <a:pPr marL="444500" indent="-444500" eaLnBrk="1" hangingPunct="1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altLang="en-US" sz="2800" dirty="0">
                <a:latin typeface="Bahnschrift Condensed" panose="020B0502040204020203" pitchFamily="34" charset="0"/>
              </a:rPr>
              <a:t>Objectives and Outcomes</a:t>
            </a:r>
          </a:p>
          <a:p>
            <a:pPr marL="444500" indent="-444500">
              <a:buFont typeface="Wingdings" panose="05000000000000000000" pitchFamily="2" charset="2"/>
              <a:buChar char="v"/>
            </a:pPr>
            <a:r>
              <a:rPr lang="en-US" altLang="en-US" sz="2800" dirty="0">
                <a:latin typeface="Bahnschrift Condensed" panose="020B0502040204020203" pitchFamily="34" charset="0"/>
              </a:rPr>
              <a:t>Literature review</a:t>
            </a:r>
          </a:p>
          <a:p>
            <a:pPr marL="444500" indent="-444500" eaLnBrk="1" hangingPunct="1">
              <a:buFont typeface="Wingdings" panose="05000000000000000000" pitchFamily="2" charset="2"/>
              <a:buChar char="v"/>
            </a:pPr>
            <a:r>
              <a:rPr lang="en-US" altLang="en-US" sz="2800" dirty="0">
                <a:latin typeface="Bahnschrift Condensed" panose="020B0502040204020203" pitchFamily="34" charset="0"/>
              </a:rPr>
              <a:t>Requirements of Project</a:t>
            </a:r>
          </a:p>
          <a:p>
            <a:pPr marL="444500" indent="-444500" eaLnBrk="1" hangingPunct="1">
              <a:buFont typeface="Wingdings" panose="05000000000000000000" pitchFamily="2" charset="2"/>
              <a:buChar char="v"/>
            </a:pPr>
            <a:r>
              <a:rPr lang="en-US" altLang="en-US" sz="2800" dirty="0">
                <a:latin typeface="Bahnschrift Condensed" panose="020B0502040204020203" pitchFamily="34" charset="0"/>
              </a:rPr>
              <a:t>Architecture Diagram</a:t>
            </a:r>
          </a:p>
          <a:p>
            <a:pPr marL="444500" indent="-444500" eaLnBrk="1" hangingPunct="1">
              <a:buFont typeface="Wingdings" panose="05000000000000000000" pitchFamily="2" charset="2"/>
              <a:buChar char="v"/>
            </a:pPr>
            <a:r>
              <a:rPr lang="en-US" altLang="en-US" sz="2800" dirty="0">
                <a:latin typeface="Bahnschrift Condensed" panose="020B0502040204020203" pitchFamily="34" charset="0"/>
              </a:rPr>
              <a:t>Implementation </a:t>
            </a: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F5074-D7F4-3FA3-98BA-F390DBFD1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43913" y="499727"/>
            <a:ext cx="8912225" cy="128111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400" dirty="0">
                <a:latin typeface="Bahnschrift Condensed" panose="020B0502040204020203" pitchFamily="34" charset="0"/>
              </a:rPr>
              <a:t>PROBLEM STATEMENT</a:t>
            </a:r>
          </a:p>
        </p:txBody>
      </p:sp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id="{35854EF3-02EB-7A63-C60B-9CF12B97EE1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221997" y="1623093"/>
            <a:ext cx="9748006" cy="1281112"/>
          </a:xfrm>
        </p:spPr>
        <p:txBody>
          <a:bodyPr>
            <a:no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en-US" sz="3000" dirty="0">
                <a:latin typeface="Bahnschrift Condensed" panose="020B0502040204020203" pitchFamily="34" charset="0"/>
              </a:rPr>
              <a:t>To develop a Web application and Mobile application which provides health care services for Patients, Doctor’s, Pharmacists and Lab operators.</a:t>
            </a:r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8F5EB-C562-D6A1-F7E4-0DA4338E055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95250"/>
            <a:ext cx="8912225" cy="128111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400" dirty="0">
                <a:latin typeface="Bahnschrift Condensed" panose="020B0502040204020203" pitchFamily="34" charset="0"/>
              </a:rPr>
              <a:t>OBJECTIVES </a:t>
            </a:r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ACAA44A3-D5B5-22C7-6FBD-4913891664BA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432619" y="1112633"/>
            <a:ext cx="10907713" cy="5526087"/>
          </a:xfrm>
        </p:spPr>
        <p:txBody>
          <a:bodyPr>
            <a:normAutofit lnSpcReduction="10000"/>
          </a:bodyPr>
          <a:lstStyle/>
          <a:p>
            <a:pPr algn="just"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en-US" sz="2800" dirty="0">
                <a:latin typeface="Bahnschrift Condensed" panose="020B0502040204020203" pitchFamily="34" charset="0"/>
                <a:cs typeface="Times New Roman" panose="02020603050405020304" pitchFamily="18" charset="0"/>
              </a:rPr>
              <a:t>PHASE-1:  </a:t>
            </a:r>
          </a:p>
          <a:p>
            <a:pPr lvl="1" algn="just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Bahnschrift Condensed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>
                <a:latin typeface="Bahnschrift Condensed" panose="020B0502040204020203" pitchFamily="34" charset="0"/>
                <a:cs typeface="Times New Roman" panose="02020603050405020304" pitchFamily="18" charset="0"/>
              </a:rPr>
              <a:t>Developing the </a:t>
            </a:r>
            <a:r>
              <a:rPr lang="en-US" altLang="en-US" sz="2800" dirty="0">
                <a:solidFill>
                  <a:schemeClr val="accent2"/>
                </a:solidFill>
                <a:latin typeface="Bahnschrift Condensed" panose="020B0502040204020203" pitchFamily="34" charset="0"/>
                <a:cs typeface="Times New Roman" panose="02020603050405020304" pitchFamily="18" charset="0"/>
              </a:rPr>
              <a:t>Web Application </a:t>
            </a:r>
            <a:r>
              <a:rPr lang="en-US" altLang="en-US" sz="2800" dirty="0">
                <a:latin typeface="Bahnschrift Condensed" panose="020B0502040204020203" pitchFamily="34" charset="0"/>
                <a:cs typeface="Times New Roman" panose="02020603050405020304" pitchFamily="18" charset="0"/>
              </a:rPr>
              <a:t>for the Health Care Management System.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altLang="en-US" sz="2800" dirty="0">
              <a:latin typeface="Bahnschrift Condensed" panose="020B0502040204020203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en-US" sz="2800" dirty="0">
                <a:latin typeface="Bahnschrift Condensed" panose="020B0502040204020203" pitchFamily="34" charset="0"/>
                <a:cs typeface="Times New Roman" panose="02020603050405020304" pitchFamily="18" charset="0"/>
              </a:rPr>
              <a:t>PHASE-2: </a:t>
            </a:r>
          </a:p>
          <a:p>
            <a:pPr marL="90488" indent="85725" algn="just"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Bahnschrift Condensed" panose="020B0502040204020203" pitchFamily="34" charset="0"/>
                <a:cs typeface="Times New Roman" panose="02020603050405020304" pitchFamily="18" charset="0"/>
              </a:rPr>
              <a:t>  Developing </a:t>
            </a:r>
            <a:r>
              <a:rPr lang="en-US" altLang="en-US" sz="2800" dirty="0">
                <a:solidFill>
                  <a:schemeClr val="accent2"/>
                </a:solidFill>
                <a:latin typeface="Bahnschrift Condensed" panose="020B0502040204020203" pitchFamily="34" charset="0"/>
                <a:cs typeface="Times New Roman" panose="02020603050405020304" pitchFamily="18" charset="0"/>
              </a:rPr>
              <a:t>Mobile Application </a:t>
            </a:r>
            <a:r>
              <a:rPr lang="en-US" altLang="en-US" sz="2800" dirty="0">
                <a:latin typeface="Bahnschrift Condensed" panose="020B0502040204020203" pitchFamily="34" charset="0"/>
                <a:cs typeface="Times New Roman" panose="02020603050405020304" pitchFamily="18" charset="0"/>
              </a:rPr>
              <a:t>for the Health Care Management System.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altLang="en-US" sz="2800" dirty="0">
              <a:latin typeface="Bahnschrift Condensed" panose="020B0502040204020203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en-US" sz="2800" dirty="0">
                <a:latin typeface="Bahnschrift Condensed" panose="020B0502040204020203" pitchFamily="34" charset="0"/>
                <a:cs typeface="Times New Roman" panose="02020603050405020304" pitchFamily="18" charset="0"/>
              </a:rPr>
              <a:t>PHASE-3: </a:t>
            </a:r>
          </a:p>
          <a:p>
            <a:pPr marL="857250" lvl="1" indent="-457200" algn="just"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Bahnschrift Condensed" panose="020B0502040204020203" pitchFamily="34" charset="0"/>
                <a:cs typeface="Times New Roman" panose="02020603050405020304" pitchFamily="18" charset="0"/>
              </a:rPr>
              <a:t>Apply </a:t>
            </a:r>
            <a:r>
              <a:rPr lang="en-US" altLang="en-US" sz="2800" dirty="0">
                <a:solidFill>
                  <a:schemeClr val="accent2"/>
                </a:solidFill>
                <a:latin typeface="Bahnschrift Condensed" panose="020B0502040204020203" pitchFamily="34" charset="0"/>
                <a:cs typeface="Times New Roman" panose="02020603050405020304" pitchFamily="18" charset="0"/>
              </a:rPr>
              <a:t>Authentication &amp; Security </a:t>
            </a:r>
            <a:r>
              <a:rPr lang="en-US" altLang="en-US" sz="2800" dirty="0">
                <a:latin typeface="Bahnschrift Condensed" panose="020B0502040204020203" pitchFamily="34" charset="0"/>
                <a:cs typeface="Times New Roman" panose="02020603050405020304" pitchFamily="18" charset="0"/>
              </a:rPr>
              <a:t>in Web application and Mobile application. Identify and handle </a:t>
            </a:r>
            <a:r>
              <a:rPr lang="en-US" altLang="en-US" sz="2800" dirty="0">
                <a:solidFill>
                  <a:schemeClr val="accent2"/>
                </a:solidFill>
                <a:latin typeface="Bahnschrift Condensed" panose="020B0502040204020203" pitchFamily="34" charset="0"/>
                <a:cs typeface="Times New Roman" panose="02020603050405020304" pitchFamily="18" charset="0"/>
              </a:rPr>
              <a:t>OWASP API Security</a:t>
            </a:r>
            <a:r>
              <a:rPr lang="en-US" altLang="en-US" sz="2800" dirty="0">
                <a:latin typeface="Bahnschrift Condensed" panose="020B0502040204020203" pitchFamily="34" charset="0"/>
                <a:cs typeface="Times New Roman" panose="02020603050405020304" pitchFamily="18" charset="0"/>
              </a:rPr>
              <a:t> the Top 10 Vulnerabilities 2019 in APIs exposed by   the web application.</a:t>
            </a:r>
          </a:p>
          <a:p>
            <a:pPr marL="857250" lvl="1" indent="-457200" algn="just"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Bahnschrift Condensed" panose="020B0502040204020203" pitchFamily="34" charset="0"/>
                <a:cs typeface="Times New Roman" panose="02020603050405020304" pitchFamily="18" charset="0"/>
              </a:rPr>
              <a:t>Implement </a:t>
            </a:r>
            <a:r>
              <a:rPr lang="en-US" altLang="en-US" sz="2800" dirty="0">
                <a:solidFill>
                  <a:schemeClr val="accent2"/>
                </a:solidFill>
                <a:latin typeface="Bahnschrift Condensed" panose="020B0502040204020203" pitchFamily="34" charset="0"/>
                <a:cs typeface="Times New Roman" panose="02020603050405020304" pitchFamily="18" charset="0"/>
              </a:rPr>
              <a:t>TLS v1.2 in APIs </a:t>
            </a:r>
            <a:r>
              <a:rPr lang="en-US" altLang="en-US" sz="2800" dirty="0">
                <a:latin typeface="Bahnschrift Condensed" panose="020B0502040204020203" pitchFamily="34" charset="0"/>
                <a:cs typeface="Times New Roman" panose="02020603050405020304" pitchFamily="18" charset="0"/>
              </a:rPr>
              <a:t>for securing data transfer between web server and mobile/web   application. Implementation of </a:t>
            </a:r>
            <a:r>
              <a:rPr lang="en-US" altLang="en-US" sz="2800" dirty="0">
                <a:solidFill>
                  <a:schemeClr val="accent2"/>
                </a:solidFill>
                <a:latin typeface="Bahnschrift Condensed" panose="020B0502040204020203" pitchFamily="34" charset="0"/>
                <a:cs typeface="Times New Roman" panose="02020603050405020304" pitchFamily="18" charset="0"/>
              </a:rPr>
              <a:t>logging</a:t>
            </a:r>
            <a:r>
              <a:rPr lang="en-US" altLang="en-US" sz="2800" dirty="0">
                <a:latin typeface="Bahnschrift Condensed" panose="020B0502040204020203" pitchFamily="34" charset="0"/>
                <a:cs typeface="Times New Roman" panose="02020603050405020304" pitchFamily="18" charset="0"/>
              </a:rPr>
              <a:t> and </a:t>
            </a:r>
            <a:r>
              <a:rPr lang="en-US" altLang="en-US" sz="2800" dirty="0">
                <a:solidFill>
                  <a:schemeClr val="accent2"/>
                </a:solidFill>
                <a:latin typeface="Bahnschrift Condensed" panose="020B0502040204020203" pitchFamily="34" charset="0"/>
                <a:cs typeface="Times New Roman" panose="02020603050405020304" pitchFamily="18" charset="0"/>
              </a:rPr>
              <a:t>registration</a:t>
            </a:r>
            <a:r>
              <a:rPr lang="en-US" altLang="en-US" sz="2800" dirty="0">
                <a:latin typeface="Bahnschrift Condensed" panose="020B0502040204020203" pitchFamily="34" charset="0"/>
                <a:cs typeface="Times New Roman" panose="02020603050405020304" pitchFamily="18" charset="0"/>
              </a:rPr>
              <a:t> for all users in the proposed system. Design registrations, </a:t>
            </a:r>
            <a:r>
              <a:rPr lang="en-US" altLang="en-US" sz="2800" dirty="0">
                <a:solidFill>
                  <a:schemeClr val="accent2"/>
                </a:solidFill>
                <a:latin typeface="Bahnschrift Condensed" panose="020B0502040204020203" pitchFamily="34" charset="0"/>
                <a:cs typeface="Times New Roman" panose="02020603050405020304" pitchFamily="18" charset="0"/>
              </a:rPr>
              <a:t>schedules</a:t>
            </a:r>
            <a:r>
              <a:rPr lang="en-US" altLang="en-US" sz="2800" dirty="0">
                <a:latin typeface="Bahnschrift Condensed" panose="020B0502040204020203" pitchFamily="34" charset="0"/>
                <a:cs typeface="Times New Roman" panose="02020603050405020304" pitchFamily="18" charset="0"/>
              </a:rPr>
              <a:t>, </a:t>
            </a:r>
            <a:r>
              <a:rPr lang="en-US" altLang="en-US" sz="2800" dirty="0">
                <a:solidFill>
                  <a:schemeClr val="accent2"/>
                </a:solidFill>
                <a:latin typeface="Bahnschrift Condensed" panose="020B0502040204020203" pitchFamily="34" charset="0"/>
                <a:cs typeface="Times New Roman" panose="02020603050405020304" pitchFamily="18" charset="0"/>
              </a:rPr>
              <a:t>calendars</a:t>
            </a:r>
            <a:r>
              <a:rPr lang="en-US" altLang="en-US" sz="2800" dirty="0">
                <a:latin typeface="Bahnschrift Condensed" panose="020B0502040204020203" pitchFamily="34" charset="0"/>
                <a:cs typeface="Times New Roman" panose="02020603050405020304" pitchFamily="18" charset="0"/>
              </a:rPr>
              <a:t>, </a:t>
            </a:r>
            <a:r>
              <a:rPr lang="en-US" altLang="en-US" sz="2800" dirty="0">
                <a:solidFill>
                  <a:schemeClr val="accent2"/>
                </a:solidFill>
                <a:latin typeface="Bahnschrift Condensed" panose="020B0502040204020203" pitchFamily="34" charset="0"/>
                <a:cs typeface="Times New Roman" panose="02020603050405020304" pitchFamily="18" charset="0"/>
              </a:rPr>
              <a:t>e-prescription</a:t>
            </a:r>
            <a:r>
              <a:rPr lang="en-US" altLang="en-US" sz="2800" dirty="0">
                <a:latin typeface="Bahnschrift Condensed" panose="020B0502040204020203" pitchFamily="34" charset="0"/>
                <a:cs typeface="Times New Roman" panose="02020603050405020304" pitchFamily="18" charset="0"/>
              </a:rPr>
              <a:t> through dashboard.</a:t>
            </a:r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9B596-1031-E7CB-648E-24556A73A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75143" y="770960"/>
            <a:ext cx="8912225" cy="83502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400" dirty="0">
                <a:latin typeface="Bahnschrift Condensed" panose="020B0502040204020203" pitchFamily="34" charset="0"/>
              </a:rPr>
              <a:t>OUTCOMES</a:t>
            </a:r>
          </a:p>
        </p:txBody>
      </p: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54D713DB-E3ED-B836-7399-F815FAE9957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02313" y="2221248"/>
            <a:ext cx="10640270" cy="2686050"/>
          </a:xfrm>
        </p:spPr>
        <p:txBody>
          <a:bodyPr/>
          <a:lstStyle/>
          <a:p>
            <a:pPr marL="360363" indent="-360363" eaLnBrk="1" hangingPunct="1"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chemeClr val="accent2"/>
                </a:solidFill>
                <a:latin typeface="Bahnschrift Condensed" panose="020B0502040204020203" pitchFamily="34" charset="0"/>
              </a:rPr>
              <a:t>Web Application </a:t>
            </a:r>
            <a:r>
              <a:rPr lang="en-US" altLang="en-US" sz="2800" dirty="0">
                <a:latin typeface="Bahnschrift Condensed" panose="020B0502040204020203" pitchFamily="34" charset="0"/>
              </a:rPr>
              <a:t>and </a:t>
            </a:r>
            <a:r>
              <a:rPr lang="en-US" altLang="en-US" sz="2800" dirty="0">
                <a:solidFill>
                  <a:schemeClr val="accent2"/>
                </a:solidFill>
                <a:latin typeface="Bahnschrift Condensed" panose="020B0502040204020203" pitchFamily="34" charset="0"/>
              </a:rPr>
              <a:t>Mobile Application </a:t>
            </a:r>
            <a:r>
              <a:rPr lang="en-US" altLang="en-US" sz="2800" dirty="0">
                <a:latin typeface="Bahnschrift Condensed" panose="020B0502040204020203" pitchFamily="34" charset="0"/>
              </a:rPr>
              <a:t>for both operating systems (IOS &amp; Android ) where users can consult a doctor via text ( or ) voice ( or ) video by scheduling an appointment before hand.</a:t>
            </a:r>
          </a:p>
          <a:p>
            <a:pPr marL="360363" indent="-360363" eaLnBrk="1" hangingPunct="1"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Bahnschrift Condensed" panose="020B0502040204020203" pitchFamily="34" charset="0"/>
              </a:rPr>
              <a:t>Patients are able to easily book lab tests and medicines prescribed by doctor.</a:t>
            </a:r>
          </a:p>
          <a:p>
            <a:pPr marL="360363" indent="-360363" eaLnBrk="1" hangingPunct="1"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Bahnschrift Condensed" panose="020B0502040204020203" pitchFamily="34" charset="0"/>
              </a:rPr>
              <a:t>It has e-prescription of doctor which will be easy for pharmacists to give medicines.</a:t>
            </a:r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0362706-B46E-BE8E-61C3-3252C807FB4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43950" y="564842"/>
            <a:ext cx="8912225" cy="742950"/>
          </a:xfr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4000" b="1" dirty="0">
                <a:solidFill>
                  <a:schemeClr val="tx1"/>
                </a:solidFill>
                <a:latin typeface="Bahnschrift Condensed" panose="020B0502040204020203" pitchFamily="34" charset="0"/>
              </a:rPr>
              <a:t>LITERATURE REVIEW</a:t>
            </a:r>
            <a:br>
              <a:rPr lang="en-US" sz="4000" b="1" dirty="0">
                <a:solidFill>
                  <a:schemeClr val="tx1"/>
                </a:solidFill>
                <a:latin typeface="Bahnschrift Condensed" panose="020B0502040204020203" pitchFamily="34" charset="0"/>
              </a:rPr>
            </a:br>
            <a:endParaRPr lang="en-US" sz="4000" b="1" dirty="0">
              <a:solidFill>
                <a:schemeClr val="tx1"/>
              </a:solidFill>
              <a:latin typeface="Bahnschrift Condensed" panose="020B0502040204020203" pitchFamily="34" charset="0"/>
            </a:endParaRP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B2F7005D-128D-40F9-A057-5F9E3908B2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9914230"/>
              </p:ext>
            </p:extLst>
          </p:nvPr>
        </p:nvGraphicFramePr>
        <p:xfrm>
          <a:off x="159987" y="1092757"/>
          <a:ext cx="11700745" cy="5598095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4465152">
                  <a:extLst>
                    <a:ext uri="{9D8B030D-6E8A-4147-A177-3AD203B41FA5}">
                      <a16:colId xmlns:a16="http://schemas.microsoft.com/office/drawing/2014/main" val="2900539554"/>
                    </a:ext>
                  </a:extLst>
                </a:gridCol>
                <a:gridCol w="3532464">
                  <a:extLst>
                    <a:ext uri="{9D8B030D-6E8A-4147-A177-3AD203B41FA5}">
                      <a16:colId xmlns:a16="http://schemas.microsoft.com/office/drawing/2014/main" val="392425642"/>
                    </a:ext>
                  </a:extLst>
                </a:gridCol>
                <a:gridCol w="3703129">
                  <a:extLst>
                    <a:ext uri="{9D8B030D-6E8A-4147-A177-3AD203B41FA5}">
                      <a16:colId xmlns:a16="http://schemas.microsoft.com/office/drawing/2014/main" val="3353695223"/>
                    </a:ext>
                  </a:extLst>
                </a:gridCol>
              </a:tblGrid>
              <a:tr h="54079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b="1" u="none" strike="noStrike" noProof="0" dirty="0"/>
                        <a:t>PROCTO</a:t>
                      </a:r>
                      <a:endParaRPr lang="en-US" sz="2200" b="1" dirty="0"/>
                    </a:p>
                  </a:txBody>
                  <a:tcPr>
                    <a:solidFill>
                      <a:srgbClr val="13676C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200" b="1" u="none" strike="noStrike" noProof="0" dirty="0"/>
                        <a:t>MY FAMILY DOCTOR</a:t>
                      </a:r>
                      <a:endParaRPr lang="en-US" sz="2200" b="1" dirty="0">
                        <a:latin typeface="Times New Roman"/>
                      </a:endParaRPr>
                    </a:p>
                  </a:txBody>
                  <a:tcPr>
                    <a:solidFill>
                      <a:srgbClr val="13676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 AVANTEL  PROJECT </a:t>
                      </a:r>
                      <a:endParaRPr lang="en-US" sz="2200" b="1" dirty="0">
                        <a:latin typeface="Times New Roman"/>
                      </a:endParaRPr>
                    </a:p>
                  </a:txBody>
                  <a:tcPr>
                    <a:solidFill>
                      <a:srgbClr val="1367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8664174"/>
                  </a:ext>
                </a:extLst>
              </a:tr>
              <a:tr h="57411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200" dirty="0"/>
                        <a:t>Virtual Consultation Available</a:t>
                      </a:r>
                      <a:endParaRPr lang="en-US" sz="2200" dirty="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200" dirty="0"/>
                        <a:t>Virtual Consultation Available</a:t>
                      </a:r>
                      <a:endParaRPr lang="en-US" sz="2200" dirty="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200" dirty="0"/>
                        <a:t>Virtual Consultation Available</a:t>
                      </a:r>
                      <a:endParaRPr lang="en-US" sz="2200" dirty="0">
                        <a:latin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504002"/>
                  </a:ext>
                </a:extLst>
              </a:tr>
              <a:tr h="972964"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2200" dirty="0"/>
                        <a:t>Online Lab Tests Booking Available. </a:t>
                      </a:r>
                      <a:endParaRPr lang="en-US" sz="2200" dirty="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2200" dirty="0"/>
                        <a:t>No Online Lab Tests  </a:t>
                      </a:r>
                      <a:endParaRPr lang="en-US" sz="2200" dirty="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2200" dirty="0"/>
                        <a:t>Online Lab Tests Booking Available. </a:t>
                      </a:r>
                      <a:endParaRPr lang="en-US" sz="2200" dirty="0">
                        <a:latin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816291"/>
                  </a:ext>
                </a:extLst>
              </a:tr>
              <a:tr h="97296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200" dirty="0"/>
                        <a:t>Specialized Practitioners</a:t>
                      </a:r>
                      <a:endParaRPr lang="en-US" sz="2200" dirty="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200" dirty="0"/>
                        <a:t>General Purpose Practitioners</a:t>
                      </a:r>
                      <a:endParaRPr lang="en-US" sz="2200" dirty="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/>
                        <a:t>Specialized Practitioners</a:t>
                      </a:r>
                      <a:endParaRPr lang="en-US" sz="2200" dirty="0">
                        <a:latin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472448"/>
                  </a:ext>
                </a:extLst>
              </a:tr>
              <a:tr h="57076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200" dirty="0"/>
                        <a:t>Multiple Countries</a:t>
                      </a:r>
                      <a:endParaRPr lang="en-US" sz="2200" dirty="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200" dirty="0"/>
                        <a:t>Only In India</a:t>
                      </a:r>
                      <a:endParaRPr lang="en-US" sz="2200" dirty="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200" dirty="0"/>
                        <a:t>Only For Hospital Patients</a:t>
                      </a:r>
                      <a:endParaRPr lang="en-US" sz="2200" dirty="0">
                        <a:latin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200321"/>
                  </a:ext>
                </a:extLst>
              </a:tr>
              <a:tr h="60843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200" dirty="0"/>
                        <a:t>Online pharmacy </a:t>
                      </a:r>
                      <a:endParaRPr lang="en-US" sz="2200" dirty="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200" dirty="0"/>
                        <a:t>No Online  pharmacy </a:t>
                      </a:r>
                      <a:endParaRPr lang="en-US" sz="2200" dirty="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50000"/>
                        </a:lnSpc>
                        <a:buNone/>
                      </a:pPr>
                      <a:r>
                        <a:rPr lang="en-US" sz="2200" dirty="0"/>
                        <a:t>Online pharmacy </a:t>
                      </a:r>
                      <a:endParaRPr lang="en-US" sz="2200" dirty="0">
                        <a:latin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9110347"/>
                  </a:ext>
                </a:extLst>
              </a:tr>
              <a:tr h="60843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200" dirty="0"/>
                        <a:t>Pay Per Service</a:t>
                      </a:r>
                      <a:endParaRPr lang="en-US" sz="2200" dirty="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200" dirty="0"/>
                        <a:t>Subscription Model</a:t>
                      </a:r>
                      <a:endParaRPr lang="en-US" sz="2200" dirty="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200" dirty="0"/>
                        <a:t>Pay Per Service</a:t>
                      </a:r>
                      <a:endParaRPr lang="en-US" sz="2200" dirty="0">
                        <a:latin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130538"/>
                  </a:ext>
                </a:extLst>
              </a:tr>
              <a:tr h="60843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200" dirty="0"/>
                        <a:t>No Health Packages </a:t>
                      </a:r>
                      <a:endParaRPr lang="en-US" sz="2200" dirty="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200" dirty="0"/>
                        <a:t>Health Packages Available</a:t>
                      </a:r>
                      <a:endParaRPr lang="en-US" sz="2200" dirty="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200" dirty="0"/>
                        <a:t>Health Packages Available</a:t>
                      </a:r>
                      <a:endParaRPr lang="en-US" sz="2200" dirty="0">
                        <a:latin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7051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098388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BF9D358-73B5-8625-A831-D2A905DE1E0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83459" y="412872"/>
            <a:ext cx="6430963" cy="873125"/>
          </a:xfr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Bahnschrift Condensed" panose="020B0502040204020203" pitchFamily="34" charset="0"/>
              </a:rPr>
              <a:t>REQUIREMENTS OF PROJECT</a:t>
            </a:r>
            <a:br>
              <a:rPr lang="en-US" sz="4000" dirty="0">
                <a:solidFill>
                  <a:schemeClr val="accent3">
                    <a:lumMod val="50000"/>
                  </a:schemeClr>
                </a:solidFill>
                <a:latin typeface="Bahnschrift Condensed" panose="020B0502040204020203" pitchFamily="34" charset="0"/>
              </a:rPr>
            </a:br>
            <a:endParaRPr lang="en-US" sz="4000" dirty="0">
              <a:solidFill>
                <a:schemeClr val="accent3">
                  <a:lumMod val="50000"/>
                </a:schemeClr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39803F0-95DC-9962-4563-3B4D3E1BB59A}"/>
              </a:ext>
            </a:extLst>
          </p:cNvPr>
          <p:cNvSpPr txBox="1">
            <a:spLocks/>
          </p:cNvSpPr>
          <p:nvPr/>
        </p:nvSpPr>
        <p:spPr>
          <a:xfrm>
            <a:off x="5255419" y="869102"/>
            <a:ext cx="1681162" cy="67627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Bahnschrift Condensed" panose="020B0502040204020203" pitchFamily="34" charset="0"/>
              </a:rPr>
              <a:t>Front End</a:t>
            </a:r>
          </a:p>
          <a:p>
            <a:pPr fontAlgn="auto">
              <a:spcAft>
                <a:spcPts val="0"/>
              </a:spcAft>
              <a:defRPr/>
            </a:pPr>
            <a:endParaRPr lang="en-US" sz="3200" dirty="0">
              <a:solidFill>
                <a:schemeClr val="accent3">
                  <a:lumMod val="50000"/>
                </a:schemeClr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C947859-92B3-F990-96BF-A257817DA145}"/>
              </a:ext>
            </a:extLst>
          </p:cNvPr>
          <p:cNvSpPr txBox="1">
            <a:spLocks/>
          </p:cNvSpPr>
          <p:nvPr/>
        </p:nvSpPr>
        <p:spPr>
          <a:xfrm>
            <a:off x="5446018" y="3593251"/>
            <a:ext cx="1681163" cy="67627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Bahnschrift Condensed" panose="020B0502040204020203" pitchFamily="34" charset="0"/>
              </a:rPr>
              <a:t>Back End</a:t>
            </a:r>
          </a:p>
          <a:p>
            <a:pPr fontAlgn="auto">
              <a:spcAft>
                <a:spcPts val="0"/>
              </a:spcAft>
              <a:defRPr/>
            </a:pPr>
            <a:endParaRPr lang="en-US" sz="3200" dirty="0">
              <a:solidFill>
                <a:schemeClr val="accent3">
                  <a:lumMod val="50000"/>
                </a:schemeClr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078FB31B-E386-709C-88D2-8981AC0CD3B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547" y="2033270"/>
            <a:ext cx="2600134" cy="87312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E3506840-26EF-9AB0-8218-DD46E49382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7704" y="5718987"/>
            <a:ext cx="2516591" cy="71742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639C49BB-F935-CE7F-B7A1-CCCECA24FD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614" y="4184334"/>
            <a:ext cx="2247900" cy="134593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DC5540C7-22F8-5361-FA3B-498079001C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389" y="1629425"/>
            <a:ext cx="2868587" cy="1680813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70316666-B679-F314-42A9-6BDD12393EF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20302" y="4313157"/>
            <a:ext cx="2106888" cy="1292115"/>
          </a:xfrm>
          <a:prstGeom prst="rect">
            <a:avLst/>
          </a:prstGeom>
        </p:spPr>
      </p:pic>
      <p:pic>
        <p:nvPicPr>
          <p:cNvPr id="45" name="Graphic 44">
            <a:extLst>
              <a:ext uri="{FF2B5EF4-FFF2-40B4-BE49-F238E27FC236}">
                <a16:creationId xmlns:a16="http://schemas.microsoft.com/office/drawing/2014/main" id="{1C5EC063-BCEF-AB52-F732-1EEAAE5B7C9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37704" y="4324219"/>
            <a:ext cx="2284194" cy="1142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79389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6C694C7-4244-6F27-6E6F-42DC3C6A0840}"/>
              </a:ext>
            </a:extLst>
          </p:cNvPr>
          <p:cNvSpPr txBox="1">
            <a:spLocks/>
          </p:cNvSpPr>
          <p:nvPr/>
        </p:nvSpPr>
        <p:spPr>
          <a:xfrm>
            <a:off x="1314484" y="3623633"/>
            <a:ext cx="4018202" cy="623887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Bahnschrift Condensed" panose="020B0502040204020203" pitchFamily="34" charset="0"/>
              </a:rPr>
              <a:t>Mobile App Requirements</a:t>
            </a:r>
          </a:p>
          <a:p>
            <a:pPr fontAlgn="auto">
              <a:spcAft>
                <a:spcPts val="0"/>
              </a:spcAft>
              <a:defRPr/>
            </a:pPr>
            <a:endParaRPr lang="en-US" sz="3200" dirty="0">
              <a:solidFill>
                <a:schemeClr val="accent3">
                  <a:lumMod val="50000"/>
                </a:schemeClr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E2A7552-8DA7-336D-433C-828429AFF02B}"/>
              </a:ext>
            </a:extLst>
          </p:cNvPr>
          <p:cNvSpPr txBox="1">
            <a:spLocks/>
          </p:cNvSpPr>
          <p:nvPr/>
        </p:nvSpPr>
        <p:spPr>
          <a:xfrm>
            <a:off x="4550635" y="273377"/>
            <a:ext cx="3736975" cy="676275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Bahnschrift Condensed" panose="020B0502040204020203" pitchFamily="34" charset="0"/>
              </a:rPr>
              <a:t>Software Requirements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7FB672-41E8-5D0D-D6AD-E55A821B8F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982" y="4641672"/>
            <a:ext cx="1384033" cy="13786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A80A472-AF32-3993-359F-7AC53E2FE8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596" y="1088475"/>
            <a:ext cx="1703699" cy="170369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30F2B84-A626-CC2E-78C0-DE40DE05F01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7510" y="1169124"/>
            <a:ext cx="1649229" cy="151083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5E1D20F-41CB-3923-5C2D-5312868914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1385" y="1149377"/>
            <a:ext cx="1703699" cy="1703699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A92D4A76-B90D-EAF6-EEAF-A4D2256D5FE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23585" y="4431047"/>
            <a:ext cx="2334080" cy="1871932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DA8541B6-CCF4-9238-710F-9A7850DF06F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085277" y="997838"/>
            <a:ext cx="2668994" cy="1794336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B076CC27-B39D-C63C-70A6-69803732DA32}"/>
              </a:ext>
            </a:extLst>
          </p:cNvPr>
          <p:cNvSpPr txBox="1">
            <a:spLocks/>
          </p:cNvSpPr>
          <p:nvPr/>
        </p:nvSpPr>
        <p:spPr>
          <a:xfrm>
            <a:off x="1338567" y="2792174"/>
            <a:ext cx="1018739" cy="55637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2600" dirty="0">
                <a:solidFill>
                  <a:schemeClr val="accent3">
                    <a:lumMod val="50000"/>
                  </a:schemeClr>
                </a:solidFill>
                <a:latin typeface="Bahnschrift Condensed" panose="020B0502040204020203" pitchFamily="34" charset="0"/>
              </a:rPr>
              <a:t>XCode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DE0121F-7EDA-4BBD-D69D-0C81F17ABCC0}"/>
              </a:ext>
            </a:extLst>
          </p:cNvPr>
          <p:cNvSpPr txBox="1">
            <a:spLocks/>
          </p:cNvSpPr>
          <p:nvPr/>
        </p:nvSpPr>
        <p:spPr>
          <a:xfrm>
            <a:off x="3949520" y="2792174"/>
            <a:ext cx="1859757" cy="55637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2600" dirty="0">
                <a:solidFill>
                  <a:schemeClr val="accent3">
                    <a:lumMod val="50000"/>
                  </a:schemeClr>
                </a:solidFill>
                <a:latin typeface="Bahnschrift Condensed" panose="020B0502040204020203" pitchFamily="34" charset="0"/>
              </a:rPr>
              <a:t>Android Studio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6F66A530-C7C9-4178-7161-BD83B070AED4}"/>
              </a:ext>
            </a:extLst>
          </p:cNvPr>
          <p:cNvSpPr txBox="1">
            <a:spLocks/>
          </p:cNvSpPr>
          <p:nvPr/>
        </p:nvSpPr>
        <p:spPr>
          <a:xfrm>
            <a:off x="7127298" y="2777752"/>
            <a:ext cx="1281512" cy="55637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2600" dirty="0">
                <a:solidFill>
                  <a:schemeClr val="accent3">
                    <a:lumMod val="50000"/>
                  </a:schemeClr>
                </a:solidFill>
                <a:latin typeface="Bahnschrift Condensed" panose="020B0502040204020203" pitchFamily="34" charset="0"/>
              </a:rPr>
              <a:t>Windows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6FC0103E-77E9-1C25-97D2-03A447EE64FA}"/>
              </a:ext>
            </a:extLst>
          </p:cNvPr>
          <p:cNvSpPr txBox="1">
            <a:spLocks/>
          </p:cNvSpPr>
          <p:nvPr/>
        </p:nvSpPr>
        <p:spPr>
          <a:xfrm>
            <a:off x="9853216" y="2792174"/>
            <a:ext cx="1859757" cy="55637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2600" dirty="0">
                <a:solidFill>
                  <a:schemeClr val="accent3">
                    <a:lumMod val="50000"/>
                  </a:schemeClr>
                </a:solidFill>
                <a:latin typeface="Bahnschrift Condensed" panose="020B0502040204020203" pitchFamily="34" charset="0"/>
              </a:rPr>
              <a:t>Kali Linux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590CF159-A58E-84AE-3E11-2D1ED3C6F2F1}"/>
              </a:ext>
            </a:extLst>
          </p:cNvPr>
          <p:cNvSpPr txBox="1">
            <a:spLocks/>
          </p:cNvSpPr>
          <p:nvPr/>
        </p:nvSpPr>
        <p:spPr>
          <a:xfrm>
            <a:off x="1153827" y="6024793"/>
            <a:ext cx="1018739" cy="55637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2600" dirty="0" err="1">
                <a:solidFill>
                  <a:schemeClr val="accent3">
                    <a:lumMod val="50000"/>
                  </a:schemeClr>
                </a:solidFill>
                <a:latin typeface="Bahnschrift Condensed" panose="020B0502040204020203" pitchFamily="34" charset="0"/>
              </a:rPr>
              <a:t>VSCode</a:t>
            </a:r>
            <a:endParaRPr lang="en-US" sz="2600" dirty="0">
              <a:solidFill>
                <a:schemeClr val="accent3">
                  <a:lumMod val="50000"/>
                </a:schemeClr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B11E0A-ADF4-0130-75E0-AF12A9D8AD8B}"/>
              </a:ext>
            </a:extLst>
          </p:cNvPr>
          <p:cNvSpPr txBox="1">
            <a:spLocks/>
          </p:cNvSpPr>
          <p:nvPr/>
        </p:nvSpPr>
        <p:spPr>
          <a:xfrm>
            <a:off x="7915354" y="3692980"/>
            <a:ext cx="1449801" cy="623887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Bahnschrift Condensed" panose="020B0502040204020203" pitchFamily="34" charset="0"/>
              </a:rPr>
              <a:t>Storage</a:t>
            </a:r>
          </a:p>
          <a:p>
            <a:pPr fontAlgn="auto">
              <a:spcAft>
                <a:spcPts val="0"/>
              </a:spcAft>
              <a:defRPr/>
            </a:pPr>
            <a:endParaRPr lang="en-US" sz="3200" dirty="0">
              <a:solidFill>
                <a:schemeClr val="accent3">
                  <a:lumMod val="50000"/>
                </a:schemeClr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82A507-39F4-BC17-1267-CEC23447B09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1301" y="4537734"/>
            <a:ext cx="2530875" cy="1898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989922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ECA2EC0-759D-0F97-DF75-2002C22975CD}"/>
              </a:ext>
            </a:extLst>
          </p:cNvPr>
          <p:cNvSpPr txBox="1">
            <a:spLocks/>
          </p:cNvSpPr>
          <p:nvPr/>
        </p:nvSpPr>
        <p:spPr bwMode="auto">
          <a:xfrm>
            <a:off x="368499" y="290317"/>
            <a:ext cx="5242190" cy="615204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>
            <a:normAutofit lnSpcReduction="10000"/>
          </a:bodyPr>
          <a:lstStyle>
            <a:lvl1pPr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Bahnschrift Condensed"/>
              </a:rPr>
              <a:t>ARCHITECTURE DIAGRAM </a:t>
            </a:r>
            <a:endParaRPr lang="en-US" dirty="0">
              <a:solidFill>
                <a:schemeClr val="accent3">
                  <a:lumMod val="50000"/>
                </a:schemeClr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84B5BA-14CA-F0B5-814C-8307AECA1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21" y="1116011"/>
            <a:ext cx="12016049" cy="5451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19099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382</TotalTime>
  <Words>465</Words>
  <Application>Microsoft Office PowerPoint</Application>
  <PresentationFormat>Widescreen</PresentationFormat>
  <Paragraphs>90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Algerian</vt:lpstr>
      <vt:lpstr>Arial</vt:lpstr>
      <vt:lpstr>Bahnschrift Condensed</vt:lpstr>
      <vt:lpstr>Calibri</vt:lpstr>
      <vt:lpstr>Century Gothic</vt:lpstr>
      <vt:lpstr>Times New Roman</vt:lpstr>
      <vt:lpstr>Wingdings</vt:lpstr>
      <vt:lpstr>1_Office Theme</vt:lpstr>
      <vt:lpstr>PowerPoint Presentation</vt:lpstr>
      <vt:lpstr>AGENDA</vt:lpstr>
      <vt:lpstr>PROBLEM STATEMENT</vt:lpstr>
      <vt:lpstr>OBJECTIVES </vt:lpstr>
      <vt:lpstr>OUTCOMES</vt:lpstr>
      <vt:lpstr>LITERATURE REVIEW </vt:lpstr>
      <vt:lpstr>REQUIREMENTS OF PROJECT </vt:lpstr>
      <vt:lpstr>PowerPoint Presentation</vt:lpstr>
      <vt:lpstr>PowerPoint Presentation</vt:lpstr>
      <vt:lpstr>IMPLEMENTATION STEPS 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Sri sashank</cp:lastModifiedBy>
  <cp:revision>44</cp:revision>
  <dcterms:modified xsi:type="dcterms:W3CDTF">2023-09-23T04:55:34Z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2023-05-23T17:41:06Z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786c2362-f6f8-4de4-bcaa-9fd63b7d90f9</vt:lpwstr>
  </property>
  <property fmtid="{D5CDD505-2E9C-101B-9397-08002B2CF9AE}" pid="7" name="MSIP_Label_defa4170-0d19-0005-0004-bc88714345d2_ActionId">
    <vt:lpwstr>0069c419-c925-4d1a-9f85-0092b0e89942</vt:lpwstr>
  </property>
  <property fmtid="{D5CDD505-2E9C-101B-9397-08002B2CF9AE}" pid="8" name="MSIP_Label_defa4170-0d19-0005-0004-bc88714345d2_ContentBits">
    <vt:lpwstr>0</vt:lpwstr>
  </property>
</Properties>
</file>