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hW9G57GOvEz/EKcgzIYMcU7bGA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777A5C9-E859-488F-9E0B-294FEF75D62B}">
  <a:tblStyle styleId="{3777A5C9-E859-488F-9E0B-294FEF75D62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330" y="1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3639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5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5: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5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8: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0: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2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3: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5: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6: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7: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2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8: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2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9: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2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0: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p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56: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5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57: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0" name="Google Shape;410;p5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p3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p3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p3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5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p3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5: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6: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p3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7: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4" name="Google Shape;454;p3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8: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3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9: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0" name="Google Shape;470;p3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4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4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4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4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4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9"/>
          <p:cNvSpPr>
            <a:spLocks noGrp="1"/>
          </p:cNvSpPr>
          <p:nvPr>
            <p:ph type="pic" idx="2"/>
          </p:nvPr>
        </p:nvSpPr>
        <p:spPr>
          <a:xfrm>
            <a:off x="1792288" y="612775"/>
            <a:ext cx="5486400" cy="4114800"/>
          </a:xfrm>
          <a:prstGeom prst="rect">
            <a:avLst/>
          </a:prstGeom>
          <a:noFill/>
          <a:ln>
            <a:noFill/>
          </a:ln>
        </p:spPr>
      </p:sp>
      <p:sp>
        <p:nvSpPr>
          <p:cNvPr id="68" name="Google Shape;68;p4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0" y="0"/>
            <a:ext cx="9144000" cy="14478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6000"/>
              <a:buFont typeface="Calibri"/>
              <a:buNone/>
            </a:pPr>
            <a:r>
              <a:rPr lang="en-US" sz="6000" b="1">
                <a:solidFill>
                  <a:schemeClr val="lt1"/>
                </a:solidFill>
              </a:rPr>
              <a:t>MACHINE LEARNING</a:t>
            </a:r>
            <a:endParaRPr sz="6000" b="1">
              <a:solidFill>
                <a:schemeClr val="lt1"/>
              </a:solidFill>
            </a:endParaRPr>
          </a:p>
        </p:txBody>
      </p:sp>
      <p:sp>
        <p:nvSpPr>
          <p:cNvPr id="89" name="Google Shape;89;p1"/>
          <p:cNvSpPr txBox="1">
            <a:spLocks noGrp="1"/>
          </p:cNvSpPr>
          <p:nvPr>
            <p:ph type="subTitle" idx="1"/>
          </p:nvPr>
        </p:nvSpPr>
        <p:spPr>
          <a:xfrm>
            <a:off x="1295400" y="1676400"/>
            <a:ext cx="6400800" cy="38862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0070C0"/>
              </a:buClr>
              <a:buSzPts val="4400"/>
              <a:buNone/>
            </a:pPr>
            <a:r>
              <a:rPr lang="en-US" sz="4400" b="1" u="sng">
                <a:solidFill>
                  <a:srgbClr val="0070C0"/>
                </a:solidFill>
              </a:rPr>
              <a:t>UNIT-1</a:t>
            </a:r>
            <a:endParaRPr/>
          </a:p>
          <a:p>
            <a:pPr marL="0" lvl="0" indent="0" algn="ctr" rtl="0">
              <a:lnSpc>
                <a:spcPct val="100000"/>
              </a:lnSpc>
              <a:spcBef>
                <a:spcPts val="880"/>
              </a:spcBef>
              <a:spcAft>
                <a:spcPts val="0"/>
              </a:spcAft>
              <a:buClr>
                <a:srgbClr val="0070C0"/>
              </a:buClr>
              <a:buSzPts val="4400"/>
              <a:buNone/>
            </a:pPr>
            <a:r>
              <a:rPr lang="en-US" sz="4400" b="1">
                <a:solidFill>
                  <a:srgbClr val="0070C0"/>
                </a:solidFill>
              </a:rPr>
              <a:t>Ingredients </a:t>
            </a:r>
            <a:endParaRPr/>
          </a:p>
          <a:p>
            <a:pPr marL="0" lvl="0" indent="0" algn="ctr" rtl="0">
              <a:lnSpc>
                <a:spcPct val="100000"/>
              </a:lnSpc>
              <a:spcBef>
                <a:spcPts val="880"/>
              </a:spcBef>
              <a:spcAft>
                <a:spcPts val="0"/>
              </a:spcAft>
              <a:buClr>
                <a:srgbClr val="0070C0"/>
              </a:buClr>
              <a:buSzPts val="4400"/>
              <a:buNone/>
            </a:pPr>
            <a:r>
              <a:rPr lang="en-US" sz="4400" b="1">
                <a:solidFill>
                  <a:srgbClr val="0070C0"/>
                </a:solidFill>
              </a:rPr>
              <a:t>of </a:t>
            </a:r>
            <a:endParaRPr/>
          </a:p>
          <a:p>
            <a:pPr marL="0" lvl="0" indent="0" algn="ctr" rtl="0">
              <a:lnSpc>
                <a:spcPct val="100000"/>
              </a:lnSpc>
              <a:spcBef>
                <a:spcPts val="880"/>
              </a:spcBef>
              <a:spcAft>
                <a:spcPts val="0"/>
              </a:spcAft>
              <a:buClr>
                <a:srgbClr val="0070C0"/>
              </a:buClr>
              <a:buSzPts val="4400"/>
              <a:buNone/>
            </a:pPr>
            <a:r>
              <a:rPr lang="en-US" sz="4400" b="1">
                <a:solidFill>
                  <a:srgbClr val="0070C0"/>
                </a:solidFill>
              </a:rPr>
              <a:t>Machine Learning</a:t>
            </a:r>
            <a:endParaRPr sz="4400" b="1">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54"/>
          <p:cNvSpPr txBox="1">
            <a:spLocks noGrp="1"/>
          </p:cNvSpPr>
          <p:nvPr>
            <p:ph type="title"/>
          </p:nvPr>
        </p:nvSpPr>
        <p:spPr>
          <a:xfrm>
            <a:off x="0" y="0"/>
            <a:ext cx="9144000" cy="538385"/>
          </a:xfrm>
          <a:prstGeom prst="rect">
            <a:avLst/>
          </a:prstGeom>
          <a:solidFill>
            <a:srgbClr val="0070C0"/>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b="1">
                <a:solidFill>
                  <a:schemeClr val="lt1"/>
                </a:solidFill>
              </a:rPr>
              <a:t>Quiz</a:t>
            </a:r>
            <a:endParaRPr b="1">
              <a:solidFill>
                <a:schemeClr val="lt1"/>
              </a:solidFill>
            </a:endParaRPr>
          </a:p>
        </p:txBody>
      </p:sp>
      <p:sp>
        <p:nvSpPr>
          <p:cNvPr id="146" name="Google Shape;146;p54"/>
          <p:cNvSpPr txBox="1">
            <a:spLocks noGrp="1"/>
          </p:cNvSpPr>
          <p:nvPr>
            <p:ph type="body" idx="1"/>
          </p:nvPr>
        </p:nvSpPr>
        <p:spPr>
          <a:xfrm>
            <a:off x="220054" y="572568"/>
            <a:ext cx="8686800" cy="5606041"/>
          </a:xfrm>
          <a:prstGeom prst="rect">
            <a:avLst/>
          </a:prstGeom>
          <a:noFill/>
          <a:ln>
            <a:noFill/>
          </a:ln>
        </p:spPr>
        <p:txBody>
          <a:bodyPr spcFirstLastPara="1" wrap="square" lIns="91425" tIns="45700" rIns="91425" bIns="45700" anchor="t" anchorCtr="0">
            <a:normAutofit/>
          </a:bodyPr>
          <a:lstStyle/>
          <a:p>
            <a:pPr marL="342900" lvl="0" indent="-215900" algn="just" rtl="0">
              <a:lnSpc>
                <a:spcPct val="100000"/>
              </a:lnSpc>
              <a:spcBef>
                <a:spcPts val="544"/>
              </a:spcBef>
              <a:spcAft>
                <a:spcPts val="0"/>
              </a:spcAft>
              <a:buClr>
                <a:schemeClr val="dk1"/>
              </a:buClr>
              <a:buSzPts val="2000"/>
              <a:buNone/>
            </a:pPr>
            <a:endParaRPr sz="2000"/>
          </a:p>
          <a:p>
            <a:pPr marL="342900" lvl="0" indent="-215900" algn="just" rtl="0">
              <a:lnSpc>
                <a:spcPct val="100000"/>
              </a:lnSpc>
              <a:spcBef>
                <a:spcPts val="544"/>
              </a:spcBef>
              <a:spcAft>
                <a:spcPts val="0"/>
              </a:spcAft>
              <a:buClr>
                <a:schemeClr val="dk1"/>
              </a:buClr>
              <a:buSzPts val="2000"/>
              <a:buNone/>
            </a:pPr>
            <a:endParaRPr sz="2000"/>
          </a:p>
          <a:p>
            <a:pPr marL="342900" lvl="0" indent="-215900" algn="just" rtl="0">
              <a:lnSpc>
                <a:spcPct val="100000"/>
              </a:lnSpc>
              <a:spcBef>
                <a:spcPts val="544"/>
              </a:spcBef>
              <a:spcAft>
                <a:spcPts val="0"/>
              </a:spcAft>
              <a:buClr>
                <a:schemeClr val="dk1"/>
              </a:buClr>
              <a:buSzPts val="2000"/>
              <a:buNone/>
            </a:pPr>
            <a:endParaRPr sz="2000"/>
          </a:p>
          <a:p>
            <a:pPr marL="0" lvl="0" indent="0" algn="just" rtl="0">
              <a:lnSpc>
                <a:spcPct val="100000"/>
              </a:lnSpc>
              <a:spcBef>
                <a:spcPts val="544"/>
              </a:spcBef>
              <a:spcAft>
                <a:spcPts val="0"/>
              </a:spcAft>
              <a:buClr>
                <a:schemeClr val="dk1"/>
              </a:buClr>
              <a:buSzPts val="2000"/>
              <a:buNone/>
            </a:pPr>
            <a:r>
              <a:rPr lang="en-US" sz="2000"/>
              <a:t> </a:t>
            </a:r>
            <a:endParaRPr sz="2000"/>
          </a:p>
          <a:p>
            <a:pPr marL="0" lvl="0" indent="0" algn="just" rtl="0">
              <a:lnSpc>
                <a:spcPct val="100000"/>
              </a:lnSpc>
              <a:spcBef>
                <a:spcPts val="544"/>
              </a:spcBef>
              <a:spcAft>
                <a:spcPts val="0"/>
              </a:spcAft>
              <a:buClr>
                <a:schemeClr val="dk1"/>
              </a:buClr>
              <a:buSzPts val="2000"/>
              <a:buNone/>
            </a:pPr>
            <a:r>
              <a:rPr lang="en-US" sz="2000"/>
              <a:t> </a:t>
            </a:r>
            <a:endParaRPr sz="2000"/>
          </a:p>
        </p:txBody>
      </p:sp>
      <p:pic>
        <p:nvPicPr>
          <p:cNvPr id="147" name="Google Shape;147;p54"/>
          <p:cNvPicPr preferRelativeResize="0"/>
          <p:nvPr/>
        </p:nvPicPr>
        <p:blipFill rotWithShape="1">
          <a:blip r:embed="rId3">
            <a:alphaModFix/>
          </a:blip>
          <a:srcRect l="4402"/>
          <a:stretch/>
        </p:blipFill>
        <p:spPr>
          <a:xfrm>
            <a:off x="720984" y="879551"/>
            <a:ext cx="4980818" cy="1581637"/>
          </a:xfrm>
          <a:prstGeom prst="rect">
            <a:avLst/>
          </a:prstGeom>
          <a:noFill/>
          <a:ln>
            <a:noFill/>
          </a:ln>
        </p:spPr>
      </p:pic>
      <p:pic>
        <p:nvPicPr>
          <p:cNvPr id="148" name="Google Shape;148;p54"/>
          <p:cNvPicPr preferRelativeResize="0"/>
          <p:nvPr/>
        </p:nvPicPr>
        <p:blipFill rotWithShape="1">
          <a:blip r:embed="rId4">
            <a:alphaModFix/>
          </a:blip>
          <a:srcRect/>
          <a:stretch/>
        </p:blipFill>
        <p:spPr>
          <a:xfrm>
            <a:off x="626980" y="2837203"/>
            <a:ext cx="6867683" cy="37516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0" y="0"/>
            <a:ext cx="9144000" cy="8382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Tasks-classification</a:t>
            </a:r>
            <a:endParaRPr b="1">
              <a:solidFill>
                <a:schemeClr val="lt1"/>
              </a:solidFill>
            </a:endParaRPr>
          </a:p>
        </p:txBody>
      </p:sp>
      <p:sp>
        <p:nvSpPr>
          <p:cNvPr id="154" name="Google Shape;154;p8"/>
          <p:cNvSpPr txBox="1">
            <a:spLocks noGrp="1"/>
          </p:cNvSpPr>
          <p:nvPr>
            <p:ph type="body" idx="1"/>
          </p:nvPr>
        </p:nvSpPr>
        <p:spPr>
          <a:xfrm>
            <a:off x="228600" y="990600"/>
            <a:ext cx="8686800" cy="56388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00000"/>
              </a:lnSpc>
              <a:spcBef>
                <a:spcPts val="0"/>
              </a:spcBef>
              <a:spcAft>
                <a:spcPts val="0"/>
              </a:spcAft>
              <a:buClr>
                <a:schemeClr val="dk1"/>
              </a:buClr>
              <a:buSzPct val="100000"/>
              <a:buChar char="•"/>
            </a:pPr>
            <a:r>
              <a:rPr lang="en-US" sz="2800"/>
              <a:t>Classification is a process of finding a function which helps in dividing the dataset into classes based on different parameters, i.e., The task of the classification is to find the </a:t>
            </a:r>
            <a:r>
              <a:rPr lang="en-US" sz="2800" b="1">
                <a:solidFill>
                  <a:srgbClr val="FF0000"/>
                </a:solidFill>
              </a:rPr>
              <a:t>mapping function to map the input(x) to the discrete output(y).</a:t>
            </a:r>
            <a:endParaRPr b="1">
              <a:solidFill>
                <a:srgbClr val="FF0000"/>
              </a:solidFill>
            </a:endParaRPr>
          </a:p>
          <a:p>
            <a:pPr marL="0" lvl="0" indent="0" algn="just" rtl="0">
              <a:lnSpc>
                <a:spcPct val="100000"/>
              </a:lnSpc>
              <a:spcBef>
                <a:spcPts val="476"/>
              </a:spcBef>
              <a:spcAft>
                <a:spcPts val="0"/>
              </a:spcAft>
              <a:buClr>
                <a:schemeClr val="dk1"/>
              </a:buClr>
              <a:buSzPct val="100000"/>
              <a:buNone/>
            </a:pPr>
            <a:r>
              <a:rPr lang="en-US" sz="2800"/>
              <a:t> </a:t>
            </a:r>
            <a:endParaRPr/>
          </a:p>
          <a:p>
            <a:pPr marL="342900" lvl="0" indent="-342900" algn="just" rtl="0">
              <a:lnSpc>
                <a:spcPct val="100000"/>
              </a:lnSpc>
              <a:spcBef>
                <a:spcPts val="476"/>
              </a:spcBef>
              <a:spcAft>
                <a:spcPts val="0"/>
              </a:spcAft>
              <a:buClr>
                <a:schemeClr val="dk1"/>
              </a:buClr>
              <a:buSzPct val="100000"/>
              <a:buChar char="•"/>
            </a:pPr>
            <a:r>
              <a:rPr lang="en-US" sz="2800"/>
              <a:t>In Classification, a computer program is trained on the training dataset and based on that training, it categorizes the data into different classes.</a:t>
            </a:r>
            <a:endParaRPr/>
          </a:p>
          <a:p>
            <a:pPr marL="342900" lvl="0" indent="-191770" algn="just" rtl="0">
              <a:lnSpc>
                <a:spcPct val="100000"/>
              </a:lnSpc>
              <a:spcBef>
                <a:spcPts val="476"/>
              </a:spcBef>
              <a:spcAft>
                <a:spcPts val="0"/>
              </a:spcAft>
              <a:buClr>
                <a:schemeClr val="dk1"/>
              </a:buClr>
              <a:buSzPct val="100000"/>
              <a:buNone/>
            </a:pPr>
            <a:endParaRPr sz="2800"/>
          </a:p>
          <a:p>
            <a:pPr marL="342900" lvl="0" indent="-342900" algn="just" rtl="0">
              <a:lnSpc>
                <a:spcPct val="100000"/>
              </a:lnSpc>
              <a:spcBef>
                <a:spcPts val="476"/>
              </a:spcBef>
              <a:spcAft>
                <a:spcPts val="0"/>
              </a:spcAft>
              <a:buClr>
                <a:schemeClr val="dk1"/>
              </a:buClr>
              <a:buSzPct val="100000"/>
              <a:buChar char="•"/>
            </a:pPr>
            <a:r>
              <a:rPr lang="en-US" sz="2800" b="1"/>
              <a:t>Example:</a:t>
            </a:r>
            <a:r>
              <a:rPr lang="en-US" sz="2800"/>
              <a:t> The best example to understand the Classification problem is Email Spam Detection.</a:t>
            </a:r>
            <a:endParaRPr/>
          </a:p>
          <a:p>
            <a:pPr marL="342900" lvl="0" indent="-213359" algn="just" rtl="0">
              <a:lnSpc>
                <a:spcPct val="100000"/>
              </a:lnSpc>
              <a:spcBef>
                <a:spcPts val="408"/>
              </a:spcBef>
              <a:spcAft>
                <a:spcPts val="0"/>
              </a:spcAft>
              <a:buClr>
                <a:schemeClr val="dk1"/>
              </a:buClr>
              <a:buSzPct val="100000"/>
              <a:buNone/>
            </a:pPr>
            <a:endParaRPr sz="2400" b="1">
              <a:latin typeface="Bookman Old Style"/>
              <a:ea typeface="Bookman Old Style"/>
              <a:cs typeface="Bookman Old Style"/>
              <a:sym typeface="Bookman Old Style"/>
            </a:endParaRPr>
          </a:p>
          <a:p>
            <a:pPr marL="342900" lvl="0" indent="-342900" algn="just" rtl="0">
              <a:lnSpc>
                <a:spcPct val="100000"/>
              </a:lnSpc>
              <a:spcBef>
                <a:spcPts val="544"/>
              </a:spcBef>
              <a:spcAft>
                <a:spcPts val="0"/>
              </a:spcAft>
              <a:buClr>
                <a:schemeClr val="dk1"/>
              </a:buClr>
              <a:buSzPct val="100000"/>
              <a:buChar char="•"/>
            </a:pPr>
            <a:r>
              <a:rPr lang="en-US" b="1"/>
              <a:t>The most common types of classification are</a:t>
            </a:r>
            <a:r>
              <a:rPr lang="en-US"/>
              <a:t> </a:t>
            </a:r>
            <a:endParaRPr/>
          </a:p>
          <a:p>
            <a:pPr marL="742950" lvl="1" indent="-285750" algn="just" rtl="0">
              <a:lnSpc>
                <a:spcPct val="100000"/>
              </a:lnSpc>
              <a:spcBef>
                <a:spcPts val="476"/>
              </a:spcBef>
              <a:spcAft>
                <a:spcPts val="0"/>
              </a:spcAft>
              <a:buClr>
                <a:schemeClr val="dk1"/>
              </a:buClr>
              <a:buSzPct val="100000"/>
              <a:buChar char="–"/>
            </a:pPr>
            <a:r>
              <a:rPr lang="en-US"/>
              <a:t>Binary classification</a:t>
            </a:r>
            <a:endParaRPr/>
          </a:p>
          <a:p>
            <a:pPr marL="742950" lvl="1" indent="-285750" algn="just" rtl="0">
              <a:lnSpc>
                <a:spcPct val="100000"/>
              </a:lnSpc>
              <a:spcBef>
                <a:spcPts val="476"/>
              </a:spcBef>
              <a:spcAft>
                <a:spcPts val="0"/>
              </a:spcAft>
              <a:buClr>
                <a:schemeClr val="dk1"/>
              </a:buClr>
              <a:buSzPct val="100000"/>
              <a:buChar char="–"/>
            </a:pPr>
            <a:r>
              <a:rPr lang="en-US"/>
              <a:t>Non-binary  in terms of  two binary classifications</a:t>
            </a:r>
            <a:endParaRPr/>
          </a:p>
          <a:p>
            <a:pPr marL="742950" lvl="1" indent="-285750" algn="just" rtl="0">
              <a:lnSpc>
                <a:spcPct val="100000"/>
              </a:lnSpc>
              <a:spcBef>
                <a:spcPts val="476"/>
              </a:spcBef>
              <a:spcAft>
                <a:spcPts val="0"/>
              </a:spcAft>
              <a:buClr>
                <a:schemeClr val="dk1"/>
              </a:buClr>
              <a:buSzPct val="100000"/>
              <a:buChar char="–"/>
            </a:pPr>
            <a:r>
              <a:rPr lang="en-US"/>
              <a:t>Multi-class Classification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0" y="0"/>
            <a:ext cx="9144000" cy="7620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Tasks-Regression</a:t>
            </a:r>
            <a:endParaRPr b="1">
              <a:solidFill>
                <a:schemeClr val="lt1"/>
              </a:solidFill>
            </a:endParaRPr>
          </a:p>
        </p:txBody>
      </p:sp>
      <p:sp>
        <p:nvSpPr>
          <p:cNvPr id="160" name="Google Shape;160;p9"/>
          <p:cNvSpPr txBox="1">
            <a:spLocks noGrp="1"/>
          </p:cNvSpPr>
          <p:nvPr>
            <p:ph type="body" idx="1"/>
          </p:nvPr>
        </p:nvSpPr>
        <p:spPr>
          <a:xfrm>
            <a:off x="304800" y="990600"/>
            <a:ext cx="8534400" cy="5715000"/>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lnSpc>
                <a:spcPct val="100000"/>
              </a:lnSpc>
              <a:spcBef>
                <a:spcPts val="0"/>
              </a:spcBef>
              <a:spcAft>
                <a:spcPts val="0"/>
              </a:spcAft>
              <a:buClr>
                <a:schemeClr val="dk1"/>
              </a:buClr>
              <a:buSzPts val="2400"/>
              <a:buChar char="•"/>
            </a:pPr>
            <a:r>
              <a:rPr lang="en-US" sz="2400"/>
              <a:t>Regression is a process of finding the correlations between dependent and independent variables.</a:t>
            </a:r>
            <a:endParaRPr/>
          </a:p>
          <a:p>
            <a:pPr marL="342900" lvl="0" indent="-190500" algn="just" rtl="0">
              <a:lnSpc>
                <a:spcPct val="100000"/>
              </a:lnSpc>
              <a:spcBef>
                <a:spcPts val="0"/>
              </a:spcBef>
              <a:spcAft>
                <a:spcPts val="0"/>
              </a:spcAft>
              <a:buClr>
                <a:schemeClr val="dk1"/>
              </a:buClr>
              <a:buSzPts val="2400"/>
              <a:buNone/>
            </a:pPr>
            <a:endParaRPr sz="2400"/>
          </a:p>
          <a:p>
            <a:pPr marL="342900" lvl="0" indent="-342900" algn="just" rtl="0">
              <a:lnSpc>
                <a:spcPct val="100000"/>
              </a:lnSpc>
              <a:spcBef>
                <a:spcPts val="0"/>
              </a:spcBef>
              <a:spcAft>
                <a:spcPts val="0"/>
              </a:spcAft>
              <a:buSzPts val="2400"/>
              <a:buChar char="•"/>
            </a:pPr>
            <a:r>
              <a:rPr lang="en-US" sz="2400"/>
              <a:t>The task of the Regression algorithm is to </a:t>
            </a:r>
            <a:r>
              <a:rPr lang="en-US" sz="2400" b="1">
                <a:solidFill>
                  <a:srgbClr val="FF0000"/>
                </a:solidFill>
              </a:rPr>
              <a:t>find the mapping function to map the input variable(x) to the continuous output variable(y).</a:t>
            </a:r>
            <a:endParaRPr/>
          </a:p>
          <a:p>
            <a:pPr marL="0" lvl="0" indent="0" algn="just" rtl="0">
              <a:lnSpc>
                <a:spcPct val="100000"/>
              </a:lnSpc>
              <a:spcBef>
                <a:spcPts val="480"/>
              </a:spcBef>
              <a:spcAft>
                <a:spcPts val="0"/>
              </a:spcAft>
              <a:buClr>
                <a:schemeClr val="dk1"/>
              </a:buClr>
              <a:buSzPts val="2400"/>
              <a:buNone/>
            </a:pPr>
            <a:endParaRPr sz="2400"/>
          </a:p>
          <a:p>
            <a:pPr marL="342900" lvl="0" indent="-342900" algn="just" rtl="0">
              <a:lnSpc>
                <a:spcPct val="100000"/>
              </a:lnSpc>
              <a:spcBef>
                <a:spcPts val="480"/>
              </a:spcBef>
              <a:spcAft>
                <a:spcPts val="0"/>
              </a:spcAft>
              <a:buClr>
                <a:schemeClr val="dk1"/>
              </a:buClr>
              <a:buSzPts val="2400"/>
              <a:buChar char="•"/>
            </a:pPr>
            <a:r>
              <a:rPr lang="en-US" sz="2400"/>
              <a:t>It helps in predicting the continuous variables such as prediction of </a:t>
            </a:r>
            <a:r>
              <a:rPr lang="en-US" sz="2400" b="1"/>
              <a:t>Market Trends</a:t>
            </a:r>
            <a:r>
              <a:rPr lang="en-US" sz="2400"/>
              <a:t>, </a:t>
            </a:r>
            <a:r>
              <a:rPr lang="en-US" sz="2400" b="1"/>
              <a:t>prediction of tomorrow temparature</a:t>
            </a:r>
            <a:r>
              <a:rPr lang="en-US" sz="2400"/>
              <a:t> etc.</a:t>
            </a:r>
            <a:endParaRPr/>
          </a:p>
          <a:p>
            <a:pPr marL="342900" lvl="0" indent="-190500" algn="just" rtl="0">
              <a:lnSpc>
                <a:spcPct val="100000"/>
              </a:lnSpc>
              <a:spcBef>
                <a:spcPts val="480"/>
              </a:spcBef>
              <a:spcAft>
                <a:spcPts val="0"/>
              </a:spcAft>
              <a:buClr>
                <a:schemeClr val="dk1"/>
              </a:buClr>
              <a:buSzPts val="2400"/>
              <a:buNone/>
            </a:pPr>
            <a:endParaRPr sz="2400"/>
          </a:p>
          <a:p>
            <a:pPr marL="342900" lvl="0" indent="-190500" algn="just" rtl="0">
              <a:lnSpc>
                <a:spcPct val="100000"/>
              </a:lnSpc>
              <a:spcBef>
                <a:spcPts val="480"/>
              </a:spcBef>
              <a:spcAft>
                <a:spcPts val="0"/>
              </a:spcAft>
              <a:buClr>
                <a:schemeClr val="dk1"/>
              </a:buClr>
              <a:buSzPts val="2400"/>
              <a:buNone/>
            </a:pPr>
            <a:endParaRPr sz="2400"/>
          </a:p>
          <a:p>
            <a:pPr marL="342900" lvl="0" indent="-342900" algn="just" rtl="0">
              <a:lnSpc>
                <a:spcPct val="100000"/>
              </a:lnSpc>
              <a:spcBef>
                <a:spcPts val="480"/>
              </a:spcBef>
              <a:spcAft>
                <a:spcPts val="0"/>
              </a:spcAft>
              <a:buClr>
                <a:schemeClr val="dk1"/>
              </a:buClr>
              <a:buSzPts val="2400"/>
              <a:buChar char="•"/>
            </a:pPr>
            <a:r>
              <a:rPr lang="en-US" sz="2400" b="1"/>
              <a:t>Example:</a:t>
            </a:r>
            <a:r>
              <a:rPr lang="en-US" sz="2400"/>
              <a:t> Suppose we want to do weather forecasting. In weather prediction, the model is trained on the past data, and once the training is completed, it can easily predict the weather for future days.</a:t>
            </a:r>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55"/>
          <p:cNvSpPr txBox="1">
            <a:spLocks noGrp="1"/>
          </p:cNvSpPr>
          <p:nvPr>
            <p:ph type="title"/>
          </p:nvPr>
        </p:nvSpPr>
        <p:spPr>
          <a:xfrm>
            <a:off x="0" y="0"/>
            <a:ext cx="9144000" cy="715962"/>
          </a:xfrm>
          <a:prstGeom prst="rect">
            <a:avLst/>
          </a:prstGeom>
          <a:solidFill>
            <a:srgbClr val="0070C0"/>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b="1">
                <a:solidFill>
                  <a:schemeClr val="lt1"/>
                </a:solidFill>
              </a:rPr>
              <a:t>Quiz</a:t>
            </a:r>
            <a:endParaRPr b="1">
              <a:solidFill>
                <a:schemeClr val="lt1"/>
              </a:solidFill>
            </a:endParaRPr>
          </a:p>
        </p:txBody>
      </p:sp>
      <p:sp>
        <p:nvSpPr>
          <p:cNvPr id="166" name="Google Shape;166;p55"/>
          <p:cNvSpPr txBox="1">
            <a:spLocks noGrp="1"/>
          </p:cNvSpPr>
          <p:nvPr>
            <p:ph type="body" idx="1"/>
          </p:nvPr>
        </p:nvSpPr>
        <p:spPr>
          <a:xfrm>
            <a:off x="228600" y="794759"/>
            <a:ext cx="8686800" cy="5606041"/>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544"/>
              </a:spcBef>
              <a:spcAft>
                <a:spcPts val="0"/>
              </a:spcAft>
              <a:buClr>
                <a:schemeClr val="dk1"/>
              </a:buClr>
              <a:buSzPts val="2000"/>
              <a:buChar char="•"/>
            </a:pPr>
            <a:r>
              <a:rPr lang="en-US" sz="2000"/>
              <a:t> </a:t>
            </a:r>
            <a:endParaRPr/>
          </a:p>
        </p:txBody>
      </p:sp>
      <p:pic>
        <p:nvPicPr>
          <p:cNvPr id="167" name="Google Shape;167;p55"/>
          <p:cNvPicPr preferRelativeResize="0"/>
          <p:nvPr/>
        </p:nvPicPr>
        <p:blipFill rotWithShape="1">
          <a:blip r:embed="rId3">
            <a:alphaModFix/>
          </a:blip>
          <a:srcRect/>
          <a:stretch/>
        </p:blipFill>
        <p:spPr>
          <a:xfrm>
            <a:off x="537095" y="896910"/>
            <a:ext cx="5095875" cy="1478822"/>
          </a:xfrm>
          <a:prstGeom prst="rect">
            <a:avLst/>
          </a:prstGeom>
          <a:noFill/>
          <a:ln>
            <a:noFill/>
          </a:ln>
        </p:spPr>
      </p:pic>
      <p:pic>
        <p:nvPicPr>
          <p:cNvPr id="168" name="Google Shape;168;p55"/>
          <p:cNvPicPr preferRelativeResize="0"/>
          <p:nvPr/>
        </p:nvPicPr>
        <p:blipFill rotWithShape="1">
          <a:blip r:embed="rId4">
            <a:alphaModFix/>
          </a:blip>
          <a:srcRect/>
          <a:stretch/>
        </p:blipFill>
        <p:spPr>
          <a:xfrm>
            <a:off x="581025" y="2507257"/>
            <a:ext cx="7981950" cy="1057275"/>
          </a:xfrm>
          <a:prstGeom prst="rect">
            <a:avLst/>
          </a:prstGeom>
          <a:noFill/>
          <a:ln>
            <a:noFill/>
          </a:ln>
        </p:spPr>
      </p:pic>
      <p:pic>
        <p:nvPicPr>
          <p:cNvPr id="169" name="Google Shape;169;p55"/>
          <p:cNvPicPr preferRelativeResize="0"/>
          <p:nvPr/>
        </p:nvPicPr>
        <p:blipFill rotWithShape="1">
          <a:blip r:embed="rId5">
            <a:alphaModFix/>
          </a:blip>
          <a:srcRect/>
          <a:stretch/>
        </p:blipFill>
        <p:spPr>
          <a:xfrm>
            <a:off x="452927" y="3564532"/>
            <a:ext cx="7147187" cy="1724025"/>
          </a:xfrm>
          <a:prstGeom prst="rect">
            <a:avLst/>
          </a:prstGeom>
          <a:noFill/>
          <a:ln>
            <a:noFill/>
          </a:ln>
        </p:spPr>
      </p:pic>
      <p:pic>
        <p:nvPicPr>
          <p:cNvPr id="170" name="Google Shape;170;p55"/>
          <p:cNvPicPr preferRelativeResize="0"/>
          <p:nvPr/>
        </p:nvPicPr>
        <p:blipFill rotWithShape="1">
          <a:blip r:embed="rId6">
            <a:alphaModFix/>
          </a:blip>
          <a:srcRect/>
          <a:stretch/>
        </p:blipFill>
        <p:spPr>
          <a:xfrm>
            <a:off x="346866" y="5288557"/>
            <a:ext cx="7495883" cy="14882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animEffect transition="in" filter="fade">
                                      <p:cBhvr>
                                        <p:cTn id="7" dur="500"/>
                                        <p:tgtEl>
                                          <p:spTgt spid="1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body" idx="1"/>
          </p:nvPr>
        </p:nvSpPr>
        <p:spPr>
          <a:xfrm>
            <a:off x="228600" y="914400"/>
            <a:ext cx="8458200" cy="57150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800"/>
              <a:buChar char="•"/>
            </a:pPr>
            <a:r>
              <a:rPr lang="en-US" sz="2800" b="1"/>
              <a:t>Can we learn to separate the data without a labelled training set? </a:t>
            </a:r>
            <a:endParaRPr sz="2800" b="1"/>
          </a:p>
          <a:p>
            <a:pPr marL="342900" lvl="0" indent="-165100" algn="just" rtl="0">
              <a:lnSpc>
                <a:spcPct val="100000"/>
              </a:lnSpc>
              <a:spcBef>
                <a:spcPts val="560"/>
              </a:spcBef>
              <a:spcAft>
                <a:spcPts val="0"/>
              </a:spcAft>
              <a:buClr>
                <a:schemeClr val="dk1"/>
              </a:buClr>
              <a:buSzPts val="2800"/>
              <a:buNone/>
            </a:pPr>
            <a:endParaRPr sz="2800"/>
          </a:p>
          <a:p>
            <a:pPr marL="342900" lvl="0" indent="-342900" algn="just" rtl="0">
              <a:lnSpc>
                <a:spcPct val="100000"/>
              </a:lnSpc>
              <a:spcBef>
                <a:spcPts val="560"/>
              </a:spcBef>
              <a:spcAft>
                <a:spcPts val="0"/>
              </a:spcAft>
              <a:buSzPts val="2800"/>
              <a:buChar char="•"/>
            </a:pPr>
            <a:r>
              <a:rPr lang="en-US" sz="2800" b="1">
                <a:solidFill>
                  <a:srgbClr val="FF0000"/>
                </a:solidFill>
              </a:rPr>
              <a:t>The task of grouping data without prior information (labels) of data is called </a:t>
            </a:r>
            <a:r>
              <a:rPr lang="en-US" sz="2800" b="1" i="1">
                <a:solidFill>
                  <a:srgbClr val="FF0000"/>
                </a:solidFill>
              </a:rPr>
              <a:t>clustering</a:t>
            </a:r>
            <a:r>
              <a:rPr lang="en-US" sz="2800" b="1">
                <a:solidFill>
                  <a:srgbClr val="FF0000"/>
                </a:solidFill>
              </a:rPr>
              <a:t>.</a:t>
            </a:r>
            <a:endParaRPr b="1">
              <a:solidFill>
                <a:srgbClr val="FF0000"/>
              </a:solidFill>
            </a:endParaRPr>
          </a:p>
          <a:p>
            <a:pPr marL="342900" lvl="0" indent="-165100" algn="just" rtl="0">
              <a:lnSpc>
                <a:spcPct val="100000"/>
              </a:lnSpc>
              <a:spcBef>
                <a:spcPts val="560"/>
              </a:spcBef>
              <a:spcAft>
                <a:spcPts val="0"/>
              </a:spcAft>
              <a:buClr>
                <a:schemeClr val="dk1"/>
              </a:buClr>
              <a:buSzPts val="2800"/>
              <a:buNone/>
            </a:pPr>
            <a:endParaRPr sz="2800"/>
          </a:p>
          <a:p>
            <a:pPr marL="342900" lvl="0" indent="-342900" algn="just" rtl="0">
              <a:lnSpc>
                <a:spcPct val="100000"/>
              </a:lnSpc>
              <a:spcBef>
                <a:spcPts val="560"/>
              </a:spcBef>
              <a:spcAft>
                <a:spcPts val="0"/>
              </a:spcAft>
              <a:buClr>
                <a:schemeClr val="dk1"/>
              </a:buClr>
              <a:buSzPts val="2800"/>
              <a:buChar char="•"/>
            </a:pPr>
            <a:r>
              <a:rPr lang="en-US" sz="2800"/>
              <a:t>clustering algorithm works by assessing the similarity between instances (the things we’re trying to cluster) and putting similar instances in the same cluster and ‘dissimilar’ instances in different clusters.</a:t>
            </a:r>
            <a:endParaRPr/>
          </a:p>
        </p:txBody>
      </p:sp>
      <p:sp>
        <p:nvSpPr>
          <p:cNvPr id="176" name="Google Shape;176;p10"/>
          <p:cNvSpPr txBox="1"/>
          <p:nvPr/>
        </p:nvSpPr>
        <p:spPr>
          <a:xfrm>
            <a:off x="0" y="0"/>
            <a:ext cx="9144000" cy="762000"/>
          </a:xfrm>
          <a:prstGeom prst="rect">
            <a:avLst/>
          </a:prstGeom>
          <a:solidFill>
            <a:srgbClr val="0070C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Tasks-Clustering</a:t>
            </a:r>
            <a:endParaRPr sz="4400" b="1" i="0" u="none" strike="noStrike" cap="non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0" y="0"/>
            <a:ext cx="9144000" cy="11430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Tasks-Evaluating the Performance</a:t>
            </a:r>
            <a:endParaRPr b="1">
              <a:solidFill>
                <a:schemeClr val="lt1"/>
              </a:solidFill>
            </a:endParaRPr>
          </a:p>
        </p:txBody>
      </p:sp>
      <p:sp>
        <p:nvSpPr>
          <p:cNvPr id="182" name="Google Shape;182;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Char char="•"/>
            </a:pPr>
            <a:r>
              <a:rPr lang="en-US" sz="2400">
                <a:latin typeface="Bookman Old Style"/>
                <a:ea typeface="Bookman Old Style"/>
                <a:cs typeface="Bookman Old Style"/>
                <a:sym typeface="Bookman Old Style"/>
              </a:rPr>
              <a:t>Test Data</a:t>
            </a:r>
            <a:endParaRPr/>
          </a:p>
          <a:p>
            <a:pPr marL="342900" lvl="0" indent="-342900" algn="l" rtl="0">
              <a:lnSpc>
                <a:spcPct val="150000"/>
              </a:lnSpc>
              <a:spcBef>
                <a:spcPts val="480"/>
              </a:spcBef>
              <a:spcAft>
                <a:spcPts val="0"/>
              </a:spcAft>
              <a:buClr>
                <a:schemeClr val="dk1"/>
              </a:buClr>
              <a:buSzPts val="2400"/>
              <a:buChar char="•"/>
            </a:pPr>
            <a:r>
              <a:rPr lang="en-US" sz="2400">
                <a:latin typeface="Bookman Old Style"/>
                <a:ea typeface="Bookman Old Style"/>
                <a:cs typeface="Bookman Old Style"/>
                <a:sym typeface="Bookman Old Style"/>
              </a:rPr>
              <a:t>Cross-validation</a:t>
            </a:r>
            <a:endParaRPr/>
          </a:p>
          <a:p>
            <a:pPr marL="342900" lvl="0" indent="-342900" algn="l" rtl="0">
              <a:lnSpc>
                <a:spcPct val="150000"/>
              </a:lnSpc>
              <a:spcBef>
                <a:spcPts val="480"/>
              </a:spcBef>
              <a:spcAft>
                <a:spcPts val="0"/>
              </a:spcAft>
              <a:buClr>
                <a:schemeClr val="dk1"/>
              </a:buClr>
              <a:buSzPts val="2400"/>
              <a:buChar char="•"/>
            </a:pPr>
            <a:r>
              <a:rPr lang="en-US" sz="2400">
                <a:latin typeface="Bookman Old Style"/>
                <a:ea typeface="Bookman Old Style"/>
                <a:cs typeface="Bookman Old Style"/>
                <a:sym typeface="Bookman Old Style"/>
              </a:rPr>
              <a:t>Performance measures</a:t>
            </a:r>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a:spLocks noGrp="1"/>
          </p:cNvSpPr>
          <p:nvPr>
            <p:ph type="title"/>
          </p:nvPr>
        </p:nvSpPr>
        <p:spPr>
          <a:xfrm>
            <a:off x="0" y="0"/>
            <a:ext cx="9144000" cy="8382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Ingredient-2: Models</a:t>
            </a:r>
            <a:endParaRPr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0" y="0"/>
            <a:ext cx="9144000" cy="8382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Models</a:t>
            </a:r>
            <a:endParaRPr b="1">
              <a:solidFill>
                <a:schemeClr val="lt1"/>
              </a:solidFill>
            </a:endParaRPr>
          </a:p>
        </p:txBody>
      </p:sp>
      <p:sp>
        <p:nvSpPr>
          <p:cNvPr id="193" name="Google Shape;193;p13"/>
          <p:cNvSpPr txBox="1">
            <a:spLocks noGrp="1"/>
          </p:cNvSpPr>
          <p:nvPr>
            <p:ph type="body" idx="1"/>
          </p:nvPr>
        </p:nvSpPr>
        <p:spPr>
          <a:xfrm>
            <a:off x="304800" y="1066800"/>
            <a:ext cx="8382000" cy="54102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rgbClr val="FF0000"/>
              </a:buClr>
              <a:buSzPts val="2400"/>
              <a:buChar char="•"/>
            </a:pPr>
            <a:r>
              <a:rPr lang="en-US" sz="2400" b="1">
                <a:solidFill>
                  <a:srgbClr val="FF0000"/>
                </a:solidFill>
                <a:latin typeface="Bookman Old Style"/>
                <a:ea typeface="Bookman Old Style"/>
                <a:cs typeface="Bookman Old Style"/>
                <a:sym typeface="Bookman Old Style"/>
              </a:rPr>
              <a:t>Models are the output of machine learning. </a:t>
            </a:r>
            <a:r>
              <a:rPr lang="en-US" sz="2400"/>
              <a:t>Models form the central concept in machine learning as they are </a:t>
            </a:r>
            <a:r>
              <a:rPr lang="en-US" sz="2400" b="1"/>
              <a:t>what is being learned from the data, in order to solve a given task</a:t>
            </a:r>
            <a:r>
              <a:rPr lang="en-US" sz="2400"/>
              <a:t>.</a:t>
            </a:r>
            <a:endParaRPr/>
          </a:p>
          <a:p>
            <a:pPr marL="342900" lvl="0" indent="-342900" algn="l" rtl="0">
              <a:lnSpc>
                <a:spcPct val="100000"/>
              </a:lnSpc>
              <a:spcBef>
                <a:spcPts val="480"/>
              </a:spcBef>
              <a:spcAft>
                <a:spcPts val="0"/>
              </a:spcAft>
              <a:buClr>
                <a:srgbClr val="FF0000"/>
              </a:buClr>
              <a:buSzPts val="2400"/>
              <a:buChar char="•"/>
            </a:pPr>
            <a:r>
              <a:rPr lang="en-US" sz="2400" b="1">
                <a:solidFill>
                  <a:srgbClr val="FF0000"/>
                </a:solidFill>
              </a:rPr>
              <a:t>Categorization of Models:</a:t>
            </a:r>
            <a:r>
              <a:rPr lang="en-US" sz="2400">
                <a:solidFill>
                  <a:srgbClr val="FF0000"/>
                </a:solidFill>
              </a:rPr>
              <a:t> </a:t>
            </a:r>
            <a:r>
              <a:rPr lang="en-US" sz="2400"/>
              <a:t>Predictive Vs Descriptive </a:t>
            </a:r>
            <a:endParaRPr/>
          </a:p>
          <a:p>
            <a:pPr marL="342900" lvl="0" indent="-342900" algn="l" rtl="0">
              <a:lnSpc>
                <a:spcPct val="100000"/>
              </a:lnSpc>
              <a:spcBef>
                <a:spcPts val="480"/>
              </a:spcBef>
              <a:spcAft>
                <a:spcPts val="0"/>
              </a:spcAft>
              <a:buClr>
                <a:schemeClr val="dk1"/>
              </a:buClr>
              <a:buSzPts val="2400"/>
              <a:buChar char="•"/>
            </a:pPr>
            <a:r>
              <a:rPr lang="en-US" sz="2400"/>
              <a:t>whether the model output involves the target variable or not?</a:t>
            </a:r>
            <a:endParaRPr/>
          </a:p>
          <a:p>
            <a:pPr marL="342900" lvl="0" indent="-342900" algn="l" rtl="0">
              <a:lnSpc>
                <a:spcPct val="100000"/>
              </a:lnSpc>
              <a:spcBef>
                <a:spcPts val="480"/>
              </a:spcBef>
              <a:spcAft>
                <a:spcPts val="0"/>
              </a:spcAft>
              <a:buClr>
                <a:schemeClr val="dk1"/>
              </a:buClr>
              <a:buSzPts val="2400"/>
              <a:buChar char="•"/>
            </a:pPr>
            <a:r>
              <a:rPr lang="en-US" sz="2400"/>
              <a:t>Predictive model if it does, and a descriptive model if it does not.</a:t>
            </a:r>
            <a:endParaRPr/>
          </a:p>
          <a:p>
            <a:pPr marL="0" lvl="0" indent="0" algn="just" rtl="0">
              <a:lnSpc>
                <a:spcPct val="100000"/>
              </a:lnSpc>
              <a:spcBef>
                <a:spcPts val="560"/>
              </a:spcBef>
              <a:spcAft>
                <a:spcPts val="0"/>
              </a:spcAft>
              <a:buClr>
                <a:schemeClr val="dk1"/>
              </a:buClr>
              <a:buSzPts val="2800"/>
              <a:buNone/>
            </a:pPr>
            <a:endParaRPr sz="2800" b="1">
              <a:latin typeface="Bookman Old Style"/>
              <a:ea typeface="Bookman Old Style"/>
              <a:cs typeface="Bookman Old Style"/>
              <a:sym typeface="Bookman Old Style"/>
            </a:endParaRPr>
          </a:p>
        </p:txBody>
      </p:sp>
      <p:pic>
        <p:nvPicPr>
          <p:cNvPr id="194" name="Google Shape;194;p13"/>
          <p:cNvPicPr preferRelativeResize="0"/>
          <p:nvPr/>
        </p:nvPicPr>
        <p:blipFill rotWithShape="1">
          <a:blip r:embed="rId3">
            <a:alphaModFix/>
          </a:blip>
          <a:srcRect/>
          <a:stretch/>
        </p:blipFill>
        <p:spPr>
          <a:xfrm>
            <a:off x="623976" y="4267200"/>
            <a:ext cx="7851775" cy="19446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4"/>
          <p:cNvSpPr txBox="1">
            <a:spLocks noGrp="1"/>
          </p:cNvSpPr>
          <p:nvPr>
            <p:ph type="title"/>
          </p:nvPr>
        </p:nvSpPr>
        <p:spPr>
          <a:xfrm>
            <a:off x="0" y="0"/>
            <a:ext cx="9144000" cy="8382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Models</a:t>
            </a:r>
            <a:endParaRPr b="1">
              <a:solidFill>
                <a:schemeClr val="lt1"/>
              </a:solidFill>
            </a:endParaRPr>
          </a:p>
        </p:txBody>
      </p:sp>
      <p:sp>
        <p:nvSpPr>
          <p:cNvPr id="200" name="Google Shape;200;p14"/>
          <p:cNvSpPr txBox="1">
            <a:spLocks noGrp="1"/>
          </p:cNvSpPr>
          <p:nvPr>
            <p:ph type="body" idx="1"/>
          </p:nvPr>
        </p:nvSpPr>
        <p:spPr>
          <a:xfrm>
            <a:off x="298450" y="1117600"/>
            <a:ext cx="8382000" cy="54102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Char char="•"/>
            </a:pPr>
            <a:r>
              <a:rPr lang="en-US" sz="2800"/>
              <a:t>Another Categorization of Models: based on the process used</a:t>
            </a:r>
            <a:endParaRPr sz="2800" b="1">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342900" algn="l" rtl="0">
              <a:lnSpc>
                <a:spcPct val="100000"/>
              </a:lnSpc>
              <a:spcBef>
                <a:spcPts val="560"/>
              </a:spcBef>
              <a:spcAft>
                <a:spcPts val="0"/>
              </a:spcAft>
              <a:buClr>
                <a:schemeClr val="dk1"/>
              </a:buClr>
              <a:buSzPts val="2800"/>
              <a:buChar char="•"/>
            </a:pPr>
            <a:r>
              <a:rPr lang="en-US" sz="2800" b="1"/>
              <a:t>Three groups of models: </a:t>
            </a:r>
            <a:endParaRPr sz="2800" b="1"/>
          </a:p>
          <a:p>
            <a:pPr marL="742950" lvl="1" indent="-285750" algn="l" rtl="0">
              <a:lnSpc>
                <a:spcPct val="100000"/>
              </a:lnSpc>
              <a:spcBef>
                <a:spcPts val="560"/>
              </a:spcBef>
              <a:spcAft>
                <a:spcPts val="0"/>
              </a:spcAft>
              <a:buClr>
                <a:schemeClr val="dk1"/>
              </a:buClr>
              <a:buSzPts val="2800"/>
              <a:buChar char="–"/>
            </a:pPr>
            <a:r>
              <a:rPr lang="en-US"/>
              <a:t>Geometric models</a:t>
            </a:r>
            <a:endParaRPr/>
          </a:p>
          <a:p>
            <a:pPr marL="742950" lvl="1" indent="-285750" algn="l" rtl="0">
              <a:lnSpc>
                <a:spcPct val="100000"/>
              </a:lnSpc>
              <a:spcBef>
                <a:spcPts val="560"/>
              </a:spcBef>
              <a:spcAft>
                <a:spcPts val="0"/>
              </a:spcAft>
              <a:buClr>
                <a:schemeClr val="dk1"/>
              </a:buClr>
              <a:buSzPts val="2800"/>
              <a:buChar char="–"/>
            </a:pPr>
            <a:r>
              <a:rPr lang="en-US"/>
              <a:t>probabilistic models and </a:t>
            </a:r>
            <a:endParaRPr/>
          </a:p>
          <a:p>
            <a:pPr marL="742950" lvl="1" indent="-285750" algn="l" rtl="0">
              <a:lnSpc>
                <a:spcPct val="100000"/>
              </a:lnSpc>
              <a:spcBef>
                <a:spcPts val="560"/>
              </a:spcBef>
              <a:spcAft>
                <a:spcPts val="0"/>
              </a:spcAft>
              <a:buClr>
                <a:schemeClr val="dk1"/>
              </a:buClr>
              <a:buSzPts val="2800"/>
              <a:buChar char="–"/>
            </a:pPr>
            <a:r>
              <a:rPr lang="en-US"/>
              <a:t>logical models</a:t>
            </a:r>
            <a:endParaRPr b="1">
              <a:latin typeface="Bookman Old Style"/>
              <a:ea typeface="Bookman Old Style"/>
              <a:cs typeface="Bookman Old Style"/>
              <a:sym typeface="Bookman Old Style"/>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0" y="0"/>
            <a:ext cx="9144000" cy="685800"/>
          </a:xfrm>
          <a:prstGeom prst="rect">
            <a:avLst/>
          </a:prstGeom>
          <a:solidFill>
            <a:srgbClr val="0070C0"/>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b="1">
                <a:solidFill>
                  <a:schemeClr val="lt1"/>
                </a:solidFill>
              </a:rPr>
              <a:t/>
            </a:r>
            <a:br>
              <a:rPr lang="en-US" b="1">
                <a:solidFill>
                  <a:schemeClr val="lt1"/>
                </a:solidFill>
              </a:rPr>
            </a:br>
            <a:r>
              <a:rPr lang="en-US" b="1">
                <a:solidFill>
                  <a:schemeClr val="lt1"/>
                </a:solidFill>
              </a:rPr>
              <a:t>Geometric Model</a:t>
            </a:r>
            <a:br>
              <a:rPr lang="en-US" b="1">
                <a:solidFill>
                  <a:schemeClr val="lt1"/>
                </a:solidFill>
              </a:rPr>
            </a:br>
            <a:endParaRPr b="1">
              <a:solidFill>
                <a:schemeClr val="lt1"/>
              </a:solidFill>
            </a:endParaRPr>
          </a:p>
        </p:txBody>
      </p:sp>
      <p:sp>
        <p:nvSpPr>
          <p:cNvPr id="206" name="Google Shape;206;p15"/>
          <p:cNvSpPr txBox="1">
            <a:spLocks noGrp="1"/>
          </p:cNvSpPr>
          <p:nvPr>
            <p:ph type="body" idx="1"/>
          </p:nvPr>
        </p:nvSpPr>
        <p:spPr>
          <a:xfrm>
            <a:off x="152400" y="914400"/>
            <a:ext cx="8856984" cy="557748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lnSpc>
                <a:spcPct val="100000"/>
              </a:lnSpc>
              <a:spcBef>
                <a:spcPts val="0"/>
              </a:spcBef>
              <a:spcAft>
                <a:spcPts val="0"/>
              </a:spcAft>
              <a:buClr>
                <a:schemeClr val="dk1"/>
              </a:buClr>
              <a:buSzPct val="100000"/>
              <a:buChar char="•"/>
            </a:pPr>
            <a:r>
              <a:rPr lang="en-US"/>
              <a:t>The </a:t>
            </a:r>
            <a:r>
              <a:rPr lang="en-US" b="1" i="1">
                <a:solidFill>
                  <a:srgbClr val="FF0000"/>
                </a:solidFill>
              </a:rPr>
              <a:t>instance space </a:t>
            </a:r>
            <a:r>
              <a:rPr lang="en-US"/>
              <a:t>is the set of all possible or describable instances, whether they are present in our data set or not.</a:t>
            </a:r>
            <a:endParaRPr/>
          </a:p>
          <a:p>
            <a:pPr marL="342900" lvl="0" indent="-342900" algn="just" rtl="0">
              <a:lnSpc>
                <a:spcPct val="100000"/>
              </a:lnSpc>
              <a:spcBef>
                <a:spcPts val="592"/>
              </a:spcBef>
              <a:spcAft>
                <a:spcPts val="0"/>
              </a:spcAft>
              <a:buClr>
                <a:schemeClr val="dk1"/>
              </a:buClr>
              <a:buSzPct val="100000"/>
              <a:buChar char="•"/>
            </a:pPr>
            <a:r>
              <a:rPr lang="en-US"/>
              <a:t>A geometric model is constructed directly in instance space, </a:t>
            </a:r>
            <a:r>
              <a:rPr lang="en-US" b="1"/>
              <a:t>using geometric concepts such as lines, planes and distances.</a:t>
            </a:r>
            <a:endParaRPr b="1"/>
          </a:p>
          <a:p>
            <a:pPr marL="342900" lvl="0" indent="-342900" algn="l" rtl="0">
              <a:lnSpc>
                <a:spcPct val="100000"/>
              </a:lnSpc>
              <a:spcBef>
                <a:spcPts val="592"/>
              </a:spcBef>
              <a:spcAft>
                <a:spcPts val="0"/>
              </a:spcAft>
              <a:buClr>
                <a:schemeClr val="dk1"/>
              </a:buClr>
              <a:buSzPct val="100000"/>
              <a:buChar char="•"/>
            </a:pPr>
            <a:r>
              <a:rPr lang="en-US"/>
              <a:t>Geometric Models are Easy to Visualize.</a:t>
            </a:r>
            <a:endParaRPr/>
          </a:p>
          <a:p>
            <a:pPr marL="342900" lvl="0" indent="-342900" algn="l" rtl="0">
              <a:lnSpc>
                <a:spcPct val="100000"/>
              </a:lnSpc>
              <a:spcBef>
                <a:spcPts val="592"/>
              </a:spcBef>
              <a:spcAft>
                <a:spcPts val="0"/>
              </a:spcAft>
              <a:buClr>
                <a:schemeClr val="dk1"/>
              </a:buClr>
              <a:buSzPct val="100000"/>
              <a:buChar char="•"/>
            </a:pPr>
            <a:r>
              <a:rPr lang="en-US"/>
              <a:t>Geometric concepts that potentially apply to high-dimensional spaces are usually prefixed with ‘hyper-’: for instance,</a:t>
            </a:r>
            <a:endParaRPr/>
          </a:p>
          <a:p>
            <a:pPr marL="342900" lvl="0" indent="-342900" algn="l" rtl="0">
              <a:lnSpc>
                <a:spcPct val="100000"/>
              </a:lnSpc>
              <a:spcBef>
                <a:spcPts val="592"/>
              </a:spcBef>
              <a:spcAft>
                <a:spcPts val="0"/>
              </a:spcAft>
              <a:buClr>
                <a:schemeClr val="dk1"/>
              </a:buClr>
              <a:buSzPct val="100000"/>
              <a:buChar char="•"/>
            </a:pPr>
            <a:r>
              <a:rPr lang="en-US"/>
              <a:t>A decision boundary in an unspecified number of dimensions is called a </a:t>
            </a:r>
            <a:r>
              <a:rPr lang="en-US" i="1">
                <a:solidFill>
                  <a:srgbClr val="FF0000"/>
                </a:solidFill>
              </a:rPr>
              <a:t>hyperplane</a:t>
            </a:r>
            <a:r>
              <a:rPr lang="en-US">
                <a:solidFill>
                  <a:srgbClr val="FF0000"/>
                </a:solidFill>
              </a:rPr>
              <a:t>.</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0" y="0"/>
            <a:ext cx="9144000" cy="11430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Topics</a:t>
            </a:r>
            <a:endParaRPr b="1">
              <a:solidFill>
                <a:schemeClr val="lt1"/>
              </a:solidFill>
            </a:endParaRPr>
          </a:p>
        </p:txBody>
      </p:sp>
      <p:sp>
        <p:nvSpPr>
          <p:cNvPr id="96" name="Google Shape;96;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90500" algn="l" rtl="0">
              <a:lnSpc>
                <a:spcPct val="100000"/>
              </a:lnSpc>
              <a:spcBef>
                <a:spcPts val="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342900" algn="l" rtl="0">
              <a:lnSpc>
                <a:spcPct val="100000"/>
              </a:lnSpc>
              <a:spcBef>
                <a:spcPts val="560"/>
              </a:spcBef>
              <a:spcAft>
                <a:spcPts val="0"/>
              </a:spcAft>
              <a:buClr>
                <a:schemeClr val="dk1"/>
              </a:buClr>
              <a:buSzPts val="2800"/>
              <a:buChar char="•"/>
            </a:pPr>
            <a:r>
              <a:rPr lang="en-US" sz="2800" b="1">
                <a:latin typeface="Bookman Old Style"/>
                <a:ea typeface="Bookman Old Style"/>
                <a:cs typeface="Bookman Old Style"/>
                <a:sym typeface="Bookman Old Style"/>
              </a:rPr>
              <a:t>Definition of Machine Learning</a:t>
            </a:r>
            <a:endParaRPr/>
          </a:p>
          <a:p>
            <a:pPr marL="342900" lvl="0" indent="-165100" algn="l" rtl="0">
              <a:lnSpc>
                <a:spcPct val="100000"/>
              </a:lnSpc>
              <a:spcBef>
                <a:spcPts val="560"/>
              </a:spcBef>
              <a:spcAft>
                <a:spcPts val="0"/>
              </a:spcAft>
              <a:buClr>
                <a:schemeClr val="dk1"/>
              </a:buClr>
              <a:buSzPts val="2800"/>
              <a:buNone/>
            </a:pPr>
            <a:endParaRPr sz="2800" b="1">
              <a:latin typeface="Bookman Old Style"/>
              <a:ea typeface="Bookman Old Style"/>
              <a:cs typeface="Bookman Old Style"/>
              <a:sym typeface="Bookman Old Style"/>
            </a:endParaRPr>
          </a:p>
          <a:p>
            <a:pPr marL="342900" lvl="0" indent="-165100" algn="l" rtl="0">
              <a:lnSpc>
                <a:spcPct val="100000"/>
              </a:lnSpc>
              <a:spcBef>
                <a:spcPts val="560"/>
              </a:spcBef>
              <a:spcAft>
                <a:spcPts val="0"/>
              </a:spcAft>
              <a:buClr>
                <a:schemeClr val="dk1"/>
              </a:buClr>
              <a:buSzPts val="2800"/>
              <a:buNone/>
            </a:pPr>
            <a:endParaRPr sz="2800" b="1">
              <a:latin typeface="Bookman Old Style"/>
              <a:ea typeface="Bookman Old Style"/>
              <a:cs typeface="Bookman Old Style"/>
              <a:sym typeface="Bookman Old Style"/>
            </a:endParaRPr>
          </a:p>
          <a:p>
            <a:pPr marL="342900" lvl="0" indent="-342900" algn="l" rtl="0">
              <a:lnSpc>
                <a:spcPct val="100000"/>
              </a:lnSpc>
              <a:spcBef>
                <a:spcPts val="560"/>
              </a:spcBef>
              <a:spcAft>
                <a:spcPts val="0"/>
              </a:spcAft>
              <a:buClr>
                <a:schemeClr val="dk1"/>
              </a:buClr>
              <a:buSzPts val="2800"/>
              <a:buChar char="•"/>
            </a:pPr>
            <a:r>
              <a:rPr lang="en-US" sz="2800" b="1">
                <a:latin typeface="Bookman Old Style"/>
                <a:ea typeface="Bookman Old Style"/>
                <a:cs typeface="Bookman Old Style"/>
                <a:sym typeface="Bookman Old Style"/>
              </a:rPr>
              <a:t>Ingredients of Machine Learning</a:t>
            </a:r>
            <a:endParaRPr sz="2800" b="1">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16"/>
          <p:cNvPicPr preferRelativeResize="0"/>
          <p:nvPr/>
        </p:nvPicPr>
        <p:blipFill rotWithShape="1">
          <a:blip r:embed="rId3">
            <a:alphaModFix/>
          </a:blip>
          <a:srcRect/>
          <a:stretch/>
        </p:blipFill>
        <p:spPr>
          <a:xfrm>
            <a:off x="683568" y="1196752"/>
            <a:ext cx="3379791" cy="2625080"/>
          </a:xfrm>
          <a:prstGeom prst="rect">
            <a:avLst/>
          </a:prstGeom>
          <a:noFill/>
          <a:ln>
            <a:noFill/>
          </a:ln>
        </p:spPr>
      </p:pic>
      <p:pic>
        <p:nvPicPr>
          <p:cNvPr id="212" name="Google Shape;212;p16"/>
          <p:cNvPicPr preferRelativeResize="0"/>
          <p:nvPr/>
        </p:nvPicPr>
        <p:blipFill rotWithShape="1">
          <a:blip r:embed="rId4">
            <a:alphaModFix/>
          </a:blip>
          <a:srcRect/>
          <a:stretch/>
        </p:blipFill>
        <p:spPr>
          <a:xfrm>
            <a:off x="5292080" y="1458623"/>
            <a:ext cx="3261343" cy="2524497"/>
          </a:xfrm>
          <a:prstGeom prst="rect">
            <a:avLst/>
          </a:prstGeom>
          <a:noFill/>
          <a:ln>
            <a:noFill/>
          </a:ln>
        </p:spPr>
      </p:pic>
      <p:sp>
        <p:nvSpPr>
          <p:cNvPr id="213" name="Google Shape;213;p16"/>
          <p:cNvSpPr txBox="1">
            <a:spLocks noGrp="1"/>
          </p:cNvSpPr>
          <p:nvPr>
            <p:ph type="title"/>
          </p:nvPr>
        </p:nvSpPr>
        <p:spPr>
          <a:xfrm>
            <a:off x="0" y="0"/>
            <a:ext cx="9144000" cy="836712"/>
          </a:xfrm>
          <a:prstGeom prst="rect">
            <a:avLst/>
          </a:prstGeom>
          <a:solidFill>
            <a:srgbClr val="0070C0"/>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b="1">
                <a:solidFill>
                  <a:schemeClr val="lt1"/>
                </a:solidFill>
              </a:rPr>
              <a:t/>
            </a:r>
            <a:br>
              <a:rPr lang="en-US" b="1">
                <a:solidFill>
                  <a:schemeClr val="lt1"/>
                </a:solidFill>
              </a:rPr>
            </a:br>
            <a:r>
              <a:rPr lang="en-US" b="1">
                <a:solidFill>
                  <a:schemeClr val="lt1"/>
                </a:solidFill>
              </a:rPr>
              <a:t>Geometric Models </a:t>
            </a:r>
            <a:br>
              <a:rPr lang="en-US" b="1">
                <a:solidFill>
                  <a:schemeClr val="lt1"/>
                </a:solidFill>
              </a:rPr>
            </a:br>
            <a:endParaRPr b="1">
              <a:solidFill>
                <a:schemeClr val="lt1"/>
              </a:solidFill>
            </a:endParaRPr>
          </a:p>
        </p:txBody>
      </p:sp>
      <p:sp>
        <p:nvSpPr>
          <p:cNvPr id="214" name="Google Shape;214;p16"/>
          <p:cNvSpPr txBox="1"/>
          <p:nvPr/>
        </p:nvSpPr>
        <p:spPr>
          <a:xfrm>
            <a:off x="827584" y="3983120"/>
            <a:ext cx="23042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Basic Linear Classifier</a:t>
            </a:r>
            <a:endParaRPr sz="1800" b="0" i="0" u="none" strike="noStrike" cap="none">
              <a:solidFill>
                <a:srgbClr val="FF0000"/>
              </a:solidFill>
              <a:latin typeface="Calibri"/>
              <a:ea typeface="Calibri"/>
              <a:cs typeface="Calibri"/>
              <a:sym typeface="Calibri"/>
            </a:endParaRPr>
          </a:p>
        </p:txBody>
      </p:sp>
      <p:sp>
        <p:nvSpPr>
          <p:cNvPr id="215" name="Google Shape;215;p16"/>
          <p:cNvSpPr txBox="1"/>
          <p:nvPr/>
        </p:nvSpPr>
        <p:spPr>
          <a:xfrm>
            <a:off x="5724128" y="3980836"/>
            <a:ext cx="26642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Calibri"/>
                <a:ea typeface="Calibri"/>
                <a:cs typeface="Calibri"/>
                <a:sym typeface="Calibri"/>
              </a:rPr>
              <a:t>Support Vector Machine</a:t>
            </a:r>
            <a:endParaRPr sz="1800" b="0" i="0" u="none" strike="noStrike" cap="none">
              <a:solidFill>
                <a:srgbClr val="FF0000"/>
              </a:solidFill>
              <a:latin typeface="Calibri"/>
              <a:ea typeface="Calibri"/>
              <a:cs typeface="Calibri"/>
              <a:sym typeface="Calibri"/>
            </a:endParaRPr>
          </a:p>
        </p:txBody>
      </p:sp>
      <p:sp>
        <p:nvSpPr>
          <p:cNvPr id="216" name="Google Shape;216;p16"/>
          <p:cNvSpPr/>
          <p:nvPr/>
        </p:nvSpPr>
        <p:spPr>
          <a:xfrm>
            <a:off x="611560" y="4509120"/>
            <a:ext cx="338437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w</a:t>
            </a:r>
            <a:r>
              <a:rPr lang="en-US" sz="1800" b="0" i="1" u="none" strike="noStrike" cap="none">
                <a:solidFill>
                  <a:schemeClr val="dk1"/>
                </a:solidFill>
                <a:latin typeface="Calibri"/>
                <a:ea typeface="Calibri"/>
                <a:cs typeface="Calibri"/>
                <a:sym typeface="Calibri"/>
              </a:rPr>
              <a:t>·</a:t>
            </a:r>
            <a:r>
              <a:rPr lang="en-US" sz="1800" b="1" i="0" u="none" strike="noStrike" cap="none">
                <a:solidFill>
                  <a:schemeClr val="dk1"/>
                </a:solidFill>
                <a:latin typeface="Calibri"/>
                <a:ea typeface="Calibri"/>
                <a:cs typeface="Calibri"/>
                <a:sym typeface="Calibri"/>
              </a:rPr>
              <a:t>x </a:t>
            </a:r>
            <a:r>
              <a:rPr lang="en-US" sz="1800" b="0" i="1" u="none" strike="noStrike" cap="none">
                <a:solidFill>
                  <a:schemeClr val="dk1"/>
                </a:solidFill>
                <a:latin typeface="Calibri"/>
                <a:ea typeface="Calibri"/>
                <a:cs typeface="Calibri"/>
                <a:sym typeface="Calibri"/>
              </a:rPr>
              <a:t>=t</a:t>
            </a:r>
            <a:r>
              <a:rPr lang="en-US" sz="1800" b="0" i="0" u="none" strike="noStrike" cap="none">
                <a:solidFill>
                  <a:schemeClr val="dk1"/>
                </a:solidFill>
                <a:latin typeface="Calibri"/>
                <a:ea typeface="Calibri"/>
                <a:cs typeface="Calibri"/>
                <a:sym typeface="Calibri"/>
              </a:rPr>
              <a:t>, with </a:t>
            </a:r>
            <a:r>
              <a:rPr lang="en-US" sz="1800" b="1" i="0" u="none" strike="noStrike" cap="none">
                <a:solidFill>
                  <a:schemeClr val="dk1"/>
                </a:solidFill>
                <a:latin typeface="Calibri"/>
                <a:ea typeface="Calibri"/>
                <a:cs typeface="Calibri"/>
                <a:sym typeface="Calibri"/>
              </a:rPr>
              <a:t>w</a:t>
            </a:r>
            <a:r>
              <a:rPr lang="en-US" sz="1800" b="0" i="1" u="none" strike="noStrike" cap="none">
                <a:solidFill>
                  <a:schemeClr val="dk1"/>
                </a:solidFill>
                <a:latin typeface="Calibri"/>
                <a:ea typeface="Calibri"/>
                <a:cs typeface="Calibri"/>
                <a:sym typeface="Calibri"/>
              </a:rPr>
              <a:t>= </a:t>
            </a:r>
            <a:r>
              <a:rPr lang="en-US" sz="1800" b="1" i="0" u="none" strike="noStrike" cap="none">
                <a:solidFill>
                  <a:schemeClr val="dk1"/>
                </a:solidFill>
                <a:latin typeface="Calibri"/>
                <a:ea typeface="Calibri"/>
                <a:cs typeface="Calibri"/>
                <a:sym typeface="Calibri"/>
              </a:rPr>
              <a:t>p</a:t>
            </a:r>
            <a:r>
              <a:rPr lang="en-US" sz="1800" b="0" i="1" u="none" strike="noStrike" cap="none">
                <a:solidFill>
                  <a:schemeClr val="dk1"/>
                </a:solidFill>
                <a:latin typeface="Calibri"/>
                <a:ea typeface="Calibri"/>
                <a:cs typeface="Calibri"/>
                <a:sym typeface="Calibri"/>
              </a:rPr>
              <a:t>−</a:t>
            </a:r>
            <a:r>
              <a:rPr lang="en-US" sz="1800" b="1" i="0" u="none" strike="noStrike" cap="none">
                <a:solidFill>
                  <a:schemeClr val="dk1"/>
                </a:solidFill>
                <a:latin typeface="Calibri"/>
                <a:ea typeface="Calibri"/>
                <a:cs typeface="Calibri"/>
                <a:sym typeface="Calibri"/>
              </a:rPr>
              <a:t>n</a:t>
            </a:r>
            <a:r>
              <a:rPr lang="en-US" sz="1800" b="0" i="0" u="none" strike="noStrike" cap="none">
                <a:solidFill>
                  <a:schemeClr val="dk1"/>
                </a:solidFill>
                <a:latin typeface="Calibri"/>
                <a:ea typeface="Calibri"/>
                <a:cs typeface="Calibri"/>
                <a:sym typeface="Calibri"/>
              </a:rPr>
              <a:t>; the decision threshold can be found by (</a:t>
            </a:r>
            <a:r>
              <a:rPr lang="en-US" sz="1800" b="1" i="0" u="none" strike="noStrike" cap="none">
                <a:solidFill>
                  <a:schemeClr val="dk1"/>
                </a:solidFill>
                <a:latin typeface="Calibri"/>
                <a:ea typeface="Calibri"/>
                <a:cs typeface="Calibri"/>
                <a:sym typeface="Calibri"/>
              </a:rPr>
              <a:t>p</a:t>
            </a:r>
            <a:r>
              <a:rPr lang="en-US" sz="1800" b="0" i="1" u="none" strike="noStrike" cap="none">
                <a:solidFill>
                  <a:schemeClr val="dk1"/>
                </a:solidFill>
                <a:latin typeface="Calibri"/>
                <a:ea typeface="Calibri"/>
                <a:cs typeface="Calibri"/>
                <a:sym typeface="Calibri"/>
              </a:rPr>
              <a:t>+</a:t>
            </a:r>
            <a:r>
              <a:rPr lang="en-US" sz="1800" b="1" i="0" u="none" strike="noStrike" cap="none">
                <a:solidFill>
                  <a:schemeClr val="dk1"/>
                </a:solidFill>
                <a:latin typeface="Calibri"/>
                <a:ea typeface="Calibri"/>
                <a:cs typeface="Calibri"/>
                <a:sym typeface="Calibri"/>
              </a:rPr>
              <a:t>n</a:t>
            </a:r>
            <a:r>
              <a:rPr lang="en-US" sz="1800" b="0" i="0" u="none" strike="noStrike" cap="none">
                <a:solidFill>
                  <a:schemeClr val="dk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217" name="Google Shape;217;p16"/>
          <p:cNvSpPr txBox="1"/>
          <p:nvPr/>
        </p:nvSpPr>
        <p:spPr>
          <a:xfrm>
            <a:off x="678114" y="5373216"/>
            <a:ext cx="237626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 Center of mass of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N= Center of mass of -</a:t>
            </a:r>
            <a:endParaRPr sz="1800" b="0" i="0" u="none" strike="noStrike" cap="none">
              <a:solidFill>
                <a:schemeClr val="dk1"/>
              </a:solidFill>
              <a:latin typeface="Calibri"/>
              <a:ea typeface="Calibri"/>
              <a:cs typeface="Calibri"/>
              <a:sym typeface="Calibri"/>
            </a:endParaRPr>
          </a:p>
        </p:txBody>
      </p:sp>
      <p:pic>
        <p:nvPicPr>
          <p:cNvPr id="218" name="Google Shape;218;p16"/>
          <p:cNvPicPr preferRelativeResize="0"/>
          <p:nvPr/>
        </p:nvPicPr>
        <p:blipFill rotWithShape="1">
          <a:blip r:embed="rId5">
            <a:alphaModFix/>
          </a:blip>
          <a:srcRect/>
          <a:stretch/>
        </p:blipFill>
        <p:spPr>
          <a:xfrm>
            <a:off x="5076056" y="4388215"/>
            <a:ext cx="3418175" cy="17770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0" y="0"/>
            <a:ext cx="9144000" cy="836712"/>
          </a:xfrm>
          <a:prstGeom prst="rect">
            <a:avLst/>
          </a:prstGeom>
          <a:solidFill>
            <a:srgbClr val="0070C0"/>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
            </a:r>
            <a:br>
              <a:rPr lang="en-US"/>
            </a:br>
            <a:r>
              <a:rPr lang="en-US" b="1">
                <a:solidFill>
                  <a:schemeClr val="lt1"/>
                </a:solidFill>
              </a:rPr>
              <a:t>Geometric Model</a:t>
            </a:r>
            <a:br>
              <a:rPr lang="en-US" b="1">
                <a:solidFill>
                  <a:schemeClr val="lt1"/>
                </a:solidFill>
              </a:rPr>
            </a:br>
            <a:endParaRPr b="1">
              <a:solidFill>
                <a:schemeClr val="lt1"/>
              </a:solidFill>
            </a:endParaRPr>
          </a:p>
        </p:txBody>
      </p:sp>
      <p:sp>
        <p:nvSpPr>
          <p:cNvPr id="224" name="Google Shape;224;p17"/>
          <p:cNvSpPr txBox="1">
            <a:spLocks noGrp="1"/>
          </p:cNvSpPr>
          <p:nvPr>
            <p:ph type="body" idx="1"/>
          </p:nvPr>
        </p:nvSpPr>
        <p:spPr>
          <a:xfrm>
            <a:off x="179512" y="1219200"/>
            <a:ext cx="8856984" cy="5339011"/>
          </a:xfrm>
          <a:prstGeom prst="rect">
            <a:avLst/>
          </a:prstGeom>
          <a:blipFill rotWithShape="1">
            <a:blip r:embed="rId3">
              <a:alphaModFix/>
            </a:blip>
            <a:stretch>
              <a:fillRect l="-1511" t="-2393" r="-1783" b="-1365"/>
            </a:stretch>
          </a:blip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3200"/>
              <a:buChar char="•"/>
            </a:pP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8"/>
          <p:cNvSpPr txBox="1">
            <a:spLocks noGrp="1"/>
          </p:cNvSpPr>
          <p:nvPr>
            <p:ph type="body" idx="1"/>
          </p:nvPr>
        </p:nvSpPr>
        <p:spPr>
          <a:xfrm>
            <a:off x="190500" y="1066800"/>
            <a:ext cx="8763000" cy="54864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lnSpc>
                <a:spcPct val="100000"/>
              </a:lnSpc>
              <a:spcBef>
                <a:spcPts val="0"/>
              </a:spcBef>
              <a:spcAft>
                <a:spcPts val="0"/>
              </a:spcAft>
              <a:buClr>
                <a:schemeClr val="dk1"/>
              </a:buClr>
              <a:buSzPct val="100000"/>
              <a:buChar char="•"/>
            </a:pPr>
            <a:r>
              <a:rPr lang="en-US"/>
              <a:t>Let X denote the variables we know about, (feature values) and let Y denote the target variables we’re interested in, (the instance’s class). </a:t>
            </a:r>
            <a:endParaRPr/>
          </a:p>
          <a:p>
            <a:pPr marL="342900" lvl="0" indent="-154940" algn="just" rtl="0">
              <a:lnSpc>
                <a:spcPct val="100000"/>
              </a:lnSpc>
              <a:spcBef>
                <a:spcPts val="592"/>
              </a:spcBef>
              <a:spcAft>
                <a:spcPts val="0"/>
              </a:spcAft>
              <a:buClr>
                <a:schemeClr val="dk1"/>
              </a:buClr>
              <a:buSzPct val="100000"/>
              <a:buNone/>
            </a:pPr>
            <a:endParaRPr/>
          </a:p>
          <a:p>
            <a:pPr marL="342900" lvl="0" indent="-342900" algn="just" rtl="0">
              <a:lnSpc>
                <a:spcPct val="100000"/>
              </a:lnSpc>
              <a:spcBef>
                <a:spcPts val="592"/>
              </a:spcBef>
              <a:spcAft>
                <a:spcPts val="0"/>
              </a:spcAft>
              <a:buClr>
                <a:schemeClr val="dk1"/>
              </a:buClr>
              <a:buSzPct val="100000"/>
              <a:buChar char="•"/>
            </a:pPr>
            <a:r>
              <a:rPr lang="en-US"/>
              <a:t>The key question in machine learning is how to model the relationship between X and Y  i.e., </a:t>
            </a:r>
            <a:r>
              <a:rPr lang="en-US">
                <a:solidFill>
                  <a:srgbClr val="FF0000"/>
                </a:solidFill>
              </a:rPr>
              <a:t>conditional probability </a:t>
            </a:r>
            <a:r>
              <a:rPr lang="en-US" i="1">
                <a:solidFill>
                  <a:srgbClr val="FF0000"/>
                </a:solidFill>
              </a:rPr>
              <a:t>P</a:t>
            </a:r>
            <a:r>
              <a:rPr lang="en-US">
                <a:solidFill>
                  <a:srgbClr val="FF0000"/>
                </a:solidFill>
              </a:rPr>
              <a:t>(</a:t>
            </a:r>
            <a:r>
              <a:rPr lang="en-US" i="1">
                <a:solidFill>
                  <a:srgbClr val="FF0000"/>
                </a:solidFill>
              </a:rPr>
              <a:t>Y |X</a:t>
            </a:r>
            <a:r>
              <a:rPr lang="en-US">
                <a:solidFill>
                  <a:srgbClr val="FF0000"/>
                </a:solidFill>
              </a:rPr>
              <a:t>)</a:t>
            </a:r>
            <a:r>
              <a:rPr lang="en-US"/>
              <a:t>.</a:t>
            </a:r>
            <a:endParaRPr/>
          </a:p>
          <a:p>
            <a:pPr marL="342900" lvl="0" indent="-154940" algn="just" rtl="0">
              <a:lnSpc>
                <a:spcPct val="100000"/>
              </a:lnSpc>
              <a:spcBef>
                <a:spcPts val="592"/>
              </a:spcBef>
              <a:spcAft>
                <a:spcPts val="0"/>
              </a:spcAft>
              <a:buClr>
                <a:schemeClr val="dk1"/>
              </a:buClr>
              <a:buSzPct val="100000"/>
              <a:buNone/>
            </a:pPr>
            <a:endParaRPr/>
          </a:p>
          <a:p>
            <a:pPr marL="342900" lvl="0" indent="-342900" algn="just" rtl="0">
              <a:lnSpc>
                <a:spcPct val="100000"/>
              </a:lnSpc>
              <a:spcBef>
                <a:spcPts val="592"/>
              </a:spcBef>
              <a:spcAft>
                <a:spcPts val="0"/>
              </a:spcAft>
              <a:buClr>
                <a:schemeClr val="dk1"/>
              </a:buClr>
              <a:buSzPct val="100000"/>
              <a:buChar char="•"/>
            </a:pPr>
            <a:r>
              <a:rPr lang="en-US"/>
              <a:t>This is called a </a:t>
            </a:r>
            <a:r>
              <a:rPr lang="en-US" i="1">
                <a:solidFill>
                  <a:srgbClr val="FF0000"/>
                </a:solidFill>
              </a:rPr>
              <a:t>posterior probability </a:t>
            </a:r>
            <a:r>
              <a:rPr lang="en-US"/>
              <a:t>because it is used </a:t>
            </a:r>
            <a:r>
              <a:rPr lang="en-US" i="1"/>
              <a:t>after </a:t>
            </a:r>
            <a:r>
              <a:rPr lang="en-US"/>
              <a:t>the features </a:t>
            </a:r>
            <a:r>
              <a:rPr lang="en-US" i="1"/>
              <a:t>X</a:t>
            </a:r>
            <a:endParaRPr/>
          </a:p>
          <a:p>
            <a:pPr marL="342900" lvl="0" indent="-154940" algn="just" rtl="0">
              <a:lnSpc>
                <a:spcPct val="100000"/>
              </a:lnSpc>
              <a:spcBef>
                <a:spcPts val="592"/>
              </a:spcBef>
              <a:spcAft>
                <a:spcPts val="0"/>
              </a:spcAft>
              <a:buClr>
                <a:schemeClr val="dk1"/>
              </a:buClr>
              <a:buSzPct val="100000"/>
              <a:buNone/>
            </a:pPr>
            <a:endParaRPr/>
          </a:p>
          <a:p>
            <a:pPr marL="342900" lvl="0" indent="-342900" algn="just" rtl="0">
              <a:lnSpc>
                <a:spcPct val="100000"/>
              </a:lnSpc>
              <a:spcBef>
                <a:spcPts val="592"/>
              </a:spcBef>
              <a:spcAft>
                <a:spcPts val="0"/>
              </a:spcAft>
              <a:buClr>
                <a:schemeClr val="dk1"/>
              </a:buClr>
              <a:buSzPct val="100000"/>
              <a:buChar char="•"/>
            </a:pPr>
            <a:r>
              <a:rPr lang="en-US"/>
              <a:t>There exists another conditional probability, called as  </a:t>
            </a:r>
            <a:r>
              <a:rPr lang="en-US" i="1">
                <a:solidFill>
                  <a:srgbClr val="FF0000"/>
                </a:solidFill>
              </a:rPr>
              <a:t>likelihood function P</a:t>
            </a:r>
            <a:r>
              <a:rPr lang="en-US">
                <a:solidFill>
                  <a:srgbClr val="FF0000"/>
                </a:solidFill>
              </a:rPr>
              <a:t>(</a:t>
            </a:r>
            <a:r>
              <a:rPr lang="en-US" i="1">
                <a:solidFill>
                  <a:srgbClr val="FF0000"/>
                </a:solidFill>
              </a:rPr>
              <a:t>X|Y </a:t>
            </a:r>
            <a:r>
              <a:rPr lang="en-US">
                <a:solidFill>
                  <a:srgbClr val="FF0000"/>
                </a:solidFill>
              </a:rPr>
              <a:t>)</a:t>
            </a:r>
            <a:r>
              <a:rPr lang="en-US" i="1">
                <a:solidFill>
                  <a:srgbClr val="FF0000"/>
                </a:solidFill>
              </a:rPr>
              <a:t> </a:t>
            </a:r>
            <a:r>
              <a:rPr lang="en-US"/>
              <a:t>are observed.</a:t>
            </a:r>
            <a:endParaRPr/>
          </a:p>
        </p:txBody>
      </p:sp>
      <p:sp>
        <p:nvSpPr>
          <p:cNvPr id="230" name="Google Shape;230;p18"/>
          <p:cNvSpPr txBox="1"/>
          <p:nvPr/>
        </p:nvSpPr>
        <p:spPr>
          <a:xfrm>
            <a:off x="0" y="0"/>
            <a:ext cx="9144000" cy="914400"/>
          </a:xfrm>
          <a:prstGeom prst="rect">
            <a:avLst/>
          </a:prstGeom>
          <a:solidFill>
            <a:srgbClr val="0070C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Probabilistic Models</a:t>
            </a:r>
            <a:endParaRPr sz="4400" b="1" i="0" u="none" strike="noStrike" cap="none">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txBox="1">
            <a:spLocks noGrp="1"/>
          </p:cNvSpPr>
          <p:nvPr>
            <p:ph type="title"/>
          </p:nvPr>
        </p:nvSpPr>
        <p:spPr>
          <a:xfrm>
            <a:off x="0" y="0"/>
            <a:ext cx="9144000" cy="1143000"/>
          </a:xfrm>
          <a:prstGeom prst="rect">
            <a:avLst/>
          </a:prstGeom>
          <a:solidFill>
            <a:srgbClr val="0070C0"/>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Bookman Old Style"/>
              <a:buNone/>
            </a:pPr>
            <a:r>
              <a:rPr lang="en-US" b="1">
                <a:solidFill>
                  <a:schemeClr val="lt1"/>
                </a:solidFill>
                <a:latin typeface="Bookman Old Style"/>
                <a:ea typeface="Bookman Old Style"/>
                <a:cs typeface="Bookman Old Style"/>
                <a:sym typeface="Bookman Old Style"/>
              </a:rPr>
              <a:t>Probabilistic Models:</a:t>
            </a:r>
            <a:br>
              <a:rPr lang="en-US" b="1">
                <a:solidFill>
                  <a:schemeClr val="lt1"/>
                </a:solidFill>
                <a:latin typeface="Bookman Old Style"/>
                <a:ea typeface="Bookman Old Style"/>
                <a:cs typeface="Bookman Old Style"/>
                <a:sym typeface="Bookman Old Style"/>
              </a:rPr>
            </a:br>
            <a:r>
              <a:rPr lang="en-US" b="1">
                <a:solidFill>
                  <a:schemeClr val="lt1"/>
                </a:solidFill>
                <a:latin typeface="Bookman Old Style"/>
                <a:ea typeface="Bookman Old Style"/>
                <a:cs typeface="Bookman Old Style"/>
                <a:sym typeface="Bookman Old Style"/>
              </a:rPr>
              <a:t>Bayes Theorem</a:t>
            </a:r>
            <a:endParaRPr b="1">
              <a:solidFill>
                <a:schemeClr val="lt1"/>
              </a:solidFill>
            </a:endParaRPr>
          </a:p>
        </p:txBody>
      </p:sp>
      <p:sp>
        <p:nvSpPr>
          <p:cNvPr id="236" name="Google Shape;236;p19"/>
          <p:cNvSpPr txBox="1">
            <a:spLocks noGrp="1"/>
          </p:cNvSpPr>
          <p:nvPr>
            <p:ph type="body" idx="1"/>
          </p:nvPr>
        </p:nvSpPr>
        <p:spPr>
          <a:xfrm>
            <a:off x="457200" y="1600200"/>
            <a:ext cx="8229600" cy="4525963"/>
          </a:xfrm>
          <a:prstGeom prst="rect">
            <a:avLst/>
          </a:prstGeom>
          <a:blipFill rotWithShape="1">
            <a:blip r:embed="rId3">
              <a:alphaModFix/>
            </a:blip>
            <a:stretch>
              <a:fillRect l="-959"/>
            </a:stretch>
          </a:blip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3200"/>
              <a:buChar char="•"/>
            </a:pPr>
            <a:r>
              <a:rPr lang="en-US"/>
              <a:t> </a:t>
            </a:r>
            <a:endParaRPr/>
          </a:p>
        </p:txBody>
      </p:sp>
      <p:pic>
        <p:nvPicPr>
          <p:cNvPr id="237" name="Google Shape;237;p19"/>
          <p:cNvPicPr preferRelativeResize="0"/>
          <p:nvPr/>
        </p:nvPicPr>
        <p:blipFill rotWithShape="1">
          <a:blip r:embed="rId4">
            <a:alphaModFix/>
          </a:blip>
          <a:srcRect/>
          <a:stretch/>
        </p:blipFill>
        <p:spPr>
          <a:xfrm>
            <a:off x="1600200" y="4116866"/>
            <a:ext cx="5705475" cy="10020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0"/>
          <p:cNvSpPr txBox="1">
            <a:spLocks noGrp="1"/>
          </p:cNvSpPr>
          <p:nvPr>
            <p:ph type="title"/>
          </p:nvPr>
        </p:nvSpPr>
        <p:spPr>
          <a:xfrm>
            <a:off x="0" y="0"/>
            <a:ext cx="9144000" cy="7620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Example for Probabilistic Model</a:t>
            </a:r>
            <a:endParaRPr b="1">
              <a:solidFill>
                <a:schemeClr val="lt1"/>
              </a:solidFill>
            </a:endParaRPr>
          </a:p>
        </p:txBody>
      </p:sp>
      <p:pic>
        <p:nvPicPr>
          <p:cNvPr id="243" name="Google Shape;243;p20"/>
          <p:cNvPicPr preferRelativeResize="0"/>
          <p:nvPr/>
        </p:nvPicPr>
        <p:blipFill rotWithShape="1">
          <a:blip r:embed="rId3">
            <a:alphaModFix/>
          </a:blip>
          <a:srcRect/>
          <a:stretch/>
        </p:blipFill>
        <p:spPr>
          <a:xfrm>
            <a:off x="1089804" y="838200"/>
            <a:ext cx="6046787" cy="4981575"/>
          </a:xfrm>
          <a:prstGeom prst="rect">
            <a:avLst/>
          </a:prstGeom>
          <a:noFill/>
          <a:ln>
            <a:noFill/>
          </a:ln>
        </p:spPr>
      </p:pic>
      <p:sp>
        <p:nvSpPr>
          <p:cNvPr id="244" name="Google Shape;244;p20"/>
          <p:cNvSpPr txBox="1"/>
          <p:nvPr/>
        </p:nvSpPr>
        <p:spPr>
          <a:xfrm>
            <a:off x="1089804" y="5905066"/>
            <a:ext cx="657665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D15         Sunny             Cool              High         Strong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1"/>
          <p:cNvSpPr txBox="1"/>
          <p:nvPr/>
        </p:nvSpPr>
        <p:spPr>
          <a:xfrm>
            <a:off x="1475655" y="476672"/>
            <a:ext cx="148160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Total=14</a:t>
            </a:r>
            <a:endParaRPr sz="2400" b="0" i="0" u="none" strike="noStrike" cap="none">
              <a:solidFill>
                <a:schemeClr val="dk1"/>
              </a:solidFill>
              <a:latin typeface="Calibri"/>
              <a:ea typeface="Calibri"/>
              <a:cs typeface="Calibri"/>
              <a:sym typeface="Calibri"/>
            </a:endParaRPr>
          </a:p>
        </p:txBody>
      </p:sp>
      <p:sp>
        <p:nvSpPr>
          <p:cNvPr id="250" name="Google Shape;250;p21"/>
          <p:cNvSpPr txBox="1"/>
          <p:nvPr/>
        </p:nvSpPr>
        <p:spPr>
          <a:xfrm>
            <a:off x="2109916" y="1081602"/>
            <a:ext cx="148160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No=5</a:t>
            </a:r>
            <a:endParaRPr sz="2400" b="0" i="0" u="none" strike="noStrike" cap="none">
              <a:solidFill>
                <a:schemeClr val="dk1"/>
              </a:solidFill>
              <a:latin typeface="Calibri"/>
              <a:ea typeface="Calibri"/>
              <a:cs typeface="Calibri"/>
              <a:sym typeface="Calibri"/>
            </a:endParaRPr>
          </a:p>
        </p:txBody>
      </p:sp>
      <p:sp>
        <p:nvSpPr>
          <p:cNvPr id="251" name="Google Shape;251;p21"/>
          <p:cNvSpPr txBox="1"/>
          <p:nvPr/>
        </p:nvSpPr>
        <p:spPr>
          <a:xfrm>
            <a:off x="556319" y="1130226"/>
            <a:ext cx="148160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Yes=9</a:t>
            </a:r>
            <a:endParaRPr sz="2400" b="0" i="0" u="none" strike="noStrike" cap="none">
              <a:solidFill>
                <a:schemeClr val="dk1"/>
              </a:solidFill>
              <a:latin typeface="Calibri"/>
              <a:ea typeface="Calibri"/>
              <a:cs typeface="Calibri"/>
              <a:sym typeface="Calibri"/>
            </a:endParaRPr>
          </a:p>
        </p:txBody>
      </p:sp>
      <p:sp>
        <p:nvSpPr>
          <p:cNvPr id="252" name="Google Shape;252;p21"/>
          <p:cNvSpPr txBox="1"/>
          <p:nvPr/>
        </p:nvSpPr>
        <p:spPr>
          <a:xfrm>
            <a:off x="323528" y="1588507"/>
            <a:ext cx="172769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P(Yes)=9/14</a:t>
            </a:r>
            <a:endParaRPr sz="2400" b="0" i="0" u="none" strike="noStrike" cap="none">
              <a:solidFill>
                <a:schemeClr val="dk1"/>
              </a:solidFill>
              <a:latin typeface="Calibri"/>
              <a:ea typeface="Calibri"/>
              <a:cs typeface="Calibri"/>
              <a:sym typeface="Calibri"/>
            </a:endParaRPr>
          </a:p>
        </p:txBody>
      </p:sp>
      <p:sp>
        <p:nvSpPr>
          <p:cNvPr id="253" name="Google Shape;253;p21"/>
          <p:cNvSpPr txBox="1"/>
          <p:nvPr/>
        </p:nvSpPr>
        <p:spPr>
          <a:xfrm>
            <a:off x="1979711" y="1580046"/>
            <a:ext cx="174201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P(No)=5/14</a:t>
            </a:r>
            <a:endParaRPr sz="2400" b="0" i="0" u="none" strike="noStrike" cap="none">
              <a:solidFill>
                <a:schemeClr val="dk1"/>
              </a:solidFill>
              <a:latin typeface="Calibri"/>
              <a:ea typeface="Calibri"/>
              <a:cs typeface="Calibri"/>
              <a:sym typeface="Calibri"/>
            </a:endParaRPr>
          </a:p>
        </p:txBody>
      </p:sp>
      <p:sp>
        <p:nvSpPr>
          <p:cNvPr id="254" name="Google Shape;254;p21"/>
          <p:cNvSpPr txBox="1"/>
          <p:nvPr/>
        </p:nvSpPr>
        <p:spPr>
          <a:xfrm>
            <a:off x="5940151" y="188640"/>
            <a:ext cx="148160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Wind=14</a:t>
            </a:r>
            <a:endParaRPr sz="2400" b="0" i="0" u="none" strike="noStrike" cap="none">
              <a:solidFill>
                <a:schemeClr val="dk1"/>
              </a:solidFill>
              <a:latin typeface="Calibri"/>
              <a:ea typeface="Calibri"/>
              <a:cs typeface="Calibri"/>
              <a:sym typeface="Calibri"/>
            </a:endParaRPr>
          </a:p>
        </p:txBody>
      </p:sp>
      <p:sp>
        <p:nvSpPr>
          <p:cNvPr id="255" name="Google Shape;255;p21"/>
          <p:cNvSpPr txBox="1"/>
          <p:nvPr/>
        </p:nvSpPr>
        <p:spPr>
          <a:xfrm>
            <a:off x="5603417" y="1433633"/>
            <a:ext cx="148160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No=2</a:t>
            </a:r>
            <a:endParaRPr sz="2400" b="0" i="0" u="none" strike="noStrike" cap="none">
              <a:solidFill>
                <a:schemeClr val="dk1"/>
              </a:solidFill>
              <a:latin typeface="Calibri"/>
              <a:ea typeface="Calibri"/>
              <a:cs typeface="Calibri"/>
              <a:sym typeface="Calibri"/>
            </a:endParaRPr>
          </a:p>
        </p:txBody>
      </p:sp>
      <p:sp>
        <p:nvSpPr>
          <p:cNvPr id="256" name="Google Shape;256;p21"/>
          <p:cNvSpPr txBox="1"/>
          <p:nvPr/>
        </p:nvSpPr>
        <p:spPr>
          <a:xfrm>
            <a:off x="4690431" y="1414116"/>
            <a:ext cx="9819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Yes=6</a:t>
            </a:r>
            <a:endParaRPr sz="2400" b="0" i="0" u="none" strike="noStrike" cap="none">
              <a:solidFill>
                <a:schemeClr val="dk1"/>
              </a:solidFill>
              <a:latin typeface="Calibri"/>
              <a:ea typeface="Calibri"/>
              <a:cs typeface="Calibri"/>
              <a:sym typeface="Calibri"/>
            </a:endParaRPr>
          </a:p>
        </p:txBody>
      </p:sp>
      <p:sp>
        <p:nvSpPr>
          <p:cNvPr id="257" name="Google Shape;257;p21"/>
          <p:cNvSpPr txBox="1"/>
          <p:nvPr/>
        </p:nvSpPr>
        <p:spPr>
          <a:xfrm>
            <a:off x="3923927" y="1939806"/>
            <a:ext cx="277353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P(Weak/Yes)=6/9</a:t>
            </a:r>
            <a:endParaRPr sz="2400" b="0" i="0" u="none" strike="noStrike" cap="none">
              <a:solidFill>
                <a:schemeClr val="dk1"/>
              </a:solidFill>
              <a:latin typeface="Calibri"/>
              <a:ea typeface="Calibri"/>
              <a:cs typeface="Calibri"/>
              <a:sym typeface="Calibri"/>
            </a:endParaRPr>
          </a:p>
        </p:txBody>
      </p:sp>
      <p:sp>
        <p:nvSpPr>
          <p:cNvPr id="258" name="Google Shape;258;p21"/>
          <p:cNvSpPr txBox="1"/>
          <p:nvPr/>
        </p:nvSpPr>
        <p:spPr>
          <a:xfrm>
            <a:off x="5220071" y="724962"/>
            <a:ext cx="148160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Weak=8</a:t>
            </a:r>
            <a:endParaRPr sz="2400" b="0" i="0" u="none" strike="noStrike" cap="none">
              <a:solidFill>
                <a:schemeClr val="dk1"/>
              </a:solidFill>
              <a:latin typeface="Calibri"/>
              <a:ea typeface="Calibri"/>
              <a:cs typeface="Calibri"/>
              <a:sym typeface="Calibri"/>
            </a:endParaRPr>
          </a:p>
        </p:txBody>
      </p:sp>
      <p:sp>
        <p:nvSpPr>
          <p:cNvPr id="259" name="Google Shape;259;p21"/>
          <p:cNvSpPr txBox="1"/>
          <p:nvPr/>
        </p:nvSpPr>
        <p:spPr>
          <a:xfrm>
            <a:off x="6444207" y="722402"/>
            <a:ext cx="148160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Strong=6</a:t>
            </a:r>
            <a:endParaRPr sz="2400" b="0" i="0" u="none" strike="noStrike" cap="none">
              <a:solidFill>
                <a:schemeClr val="dk1"/>
              </a:solidFill>
              <a:latin typeface="Calibri"/>
              <a:ea typeface="Calibri"/>
              <a:cs typeface="Calibri"/>
              <a:sym typeface="Calibri"/>
            </a:endParaRPr>
          </a:p>
        </p:txBody>
      </p:sp>
      <p:sp>
        <p:nvSpPr>
          <p:cNvPr id="260" name="Google Shape;260;p21"/>
          <p:cNvSpPr txBox="1"/>
          <p:nvPr/>
        </p:nvSpPr>
        <p:spPr>
          <a:xfrm>
            <a:off x="6552220" y="1427115"/>
            <a:ext cx="9819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Yes=3</a:t>
            </a:r>
            <a:endParaRPr sz="2400" b="0" i="0" u="none" strike="noStrike" cap="none">
              <a:solidFill>
                <a:schemeClr val="dk1"/>
              </a:solidFill>
              <a:latin typeface="Calibri"/>
              <a:ea typeface="Calibri"/>
              <a:cs typeface="Calibri"/>
              <a:sym typeface="Calibri"/>
            </a:endParaRPr>
          </a:p>
        </p:txBody>
      </p:sp>
      <p:sp>
        <p:nvSpPr>
          <p:cNvPr id="261" name="Google Shape;261;p21"/>
          <p:cNvSpPr txBox="1"/>
          <p:nvPr/>
        </p:nvSpPr>
        <p:spPr>
          <a:xfrm>
            <a:off x="7358240" y="1478141"/>
            <a:ext cx="148160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No=3</a:t>
            </a:r>
            <a:endParaRPr sz="2400" b="0" i="0" u="none" strike="noStrike" cap="none">
              <a:solidFill>
                <a:schemeClr val="dk1"/>
              </a:solidFill>
              <a:latin typeface="Calibri"/>
              <a:ea typeface="Calibri"/>
              <a:cs typeface="Calibri"/>
              <a:sym typeface="Calibri"/>
            </a:endParaRPr>
          </a:p>
        </p:txBody>
      </p:sp>
      <p:sp>
        <p:nvSpPr>
          <p:cNvPr id="262" name="Google Shape;262;p21"/>
          <p:cNvSpPr txBox="1"/>
          <p:nvPr/>
        </p:nvSpPr>
        <p:spPr>
          <a:xfrm>
            <a:off x="3995935" y="2461538"/>
            <a:ext cx="277353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P(Weak/No)=2/5</a:t>
            </a:r>
            <a:endParaRPr sz="2400" b="0" i="0" u="none" strike="noStrike" cap="none">
              <a:solidFill>
                <a:schemeClr val="dk1"/>
              </a:solidFill>
              <a:latin typeface="Calibri"/>
              <a:ea typeface="Calibri"/>
              <a:cs typeface="Calibri"/>
              <a:sym typeface="Calibri"/>
            </a:endParaRPr>
          </a:p>
        </p:txBody>
      </p:sp>
      <p:sp>
        <p:nvSpPr>
          <p:cNvPr id="263" name="Google Shape;263;p21"/>
          <p:cNvSpPr txBox="1"/>
          <p:nvPr/>
        </p:nvSpPr>
        <p:spPr>
          <a:xfrm>
            <a:off x="6552219" y="1939806"/>
            <a:ext cx="277353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P(Strong/Yes)=3/9</a:t>
            </a:r>
            <a:endParaRPr sz="2400" b="0" i="0" u="none" strike="noStrike" cap="none">
              <a:solidFill>
                <a:schemeClr val="dk1"/>
              </a:solidFill>
              <a:latin typeface="Calibri"/>
              <a:ea typeface="Calibri"/>
              <a:cs typeface="Calibri"/>
              <a:sym typeface="Calibri"/>
            </a:endParaRPr>
          </a:p>
        </p:txBody>
      </p:sp>
      <p:sp>
        <p:nvSpPr>
          <p:cNvPr id="264" name="Google Shape;264;p21"/>
          <p:cNvSpPr txBox="1"/>
          <p:nvPr/>
        </p:nvSpPr>
        <p:spPr>
          <a:xfrm>
            <a:off x="6552219" y="2462207"/>
            <a:ext cx="277353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P(Strong/No)=3/5</a:t>
            </a:r>
            <a:endParaRPr sz="2400" b="0" i="0" u="none" strike="noStrike" cap="none">
              <a:solidFill>
                <a:schemeClr val="dk1"/>
              </a:solidFill>
              <a:latin typeface="Calibri"/>
              <a:ea typeface="Calibri"/>
              <a:cs typeface="Calibri"/>
              <a:sym typeface="Calibri"/>
            </a:endParaRPr>
          </a:p>
        </p:txBody>
      </p:sp>
      <p:cxnSp>
        <p:nvCxnSpPr>
          <p:cNvPr id="265" name="Google Shape;265;p21"/>
          <p:cNvCxnSpPr/>
          <p:nvPr/>
        </p:nvCxnSpPr>
        <p:spPr>
          <a:xfrm flipH="1">
            <a:off x="1168388" y="846004"/>
            <a:ext cx="582602" cy="391398"/>
          </a:xfrm>
          <a:prstGeom prst="straightConnector1">
            <a:avLst/>
          </a:prstGeom>
          <a:noFill/>
          <a:ln w="38100" cap="flat" cmpd="sng">
            <a:solidFill>
              <a:schemeClr val="accent4"/>
            </a:solidFill>
            <a:prstDash val="solid"/>
            <a:round/>
            <a:headEnd type="none" w="sm" len="sm"/>
            <a:tailEnd type="stealth" w="med" len="med"/>
          </a:ln>
          <a:effectLst>
            <a:outerShdw blurRad="40000" dist="23000" dir="5400000" rotWithShape="0">
              <a:srgbClr val="000000">
                <a:alpha val="34117"/>
              </a:srgbClr>
            </a:outerShdw>
          </a:effectLst>
        </p:spPr>
      </p:cxnSp>
      <p:cxnSp>
        <p:nvCxnSpPr>
          <p:cNvPr id="266" name="Google Shape;266;p21"/>
          <p:cNvCxnSpPr/>
          <p:nvPr/>
        </p:nvCxnSpPr>
        <p:spPr>
          <a:xfrm>
            <a:off x="1772330" y="839706"/>
            <a:ext cx="527173" cy="397696"/>
          </a:xfrm>
          <a:prstGeom prst="straightConnector1">
            <a:avLst/>
          </a:prstGeom>
          <a:noFill/>
          <a:ln w="38100" cap="flat" cmpd="sng">
            <a:solidFill>
              <a:schemeClr val="accent4"/>
            </a:solidFill>
            <a:prstDash val="solid"/>
            <a:round/>
            <a:headEnd type="none" w="sm" len="sm"/>
            <a:tailEnd type="stealth" w="med" len="med"/>
          </a:ln>
          <a:effectLst>
            <a:outerShdw blurRad="40000" dist="23000" dir="5400000" rotWithShape="0">
              <a:srgbClr val="000000">
                <a:alpha val="34117"/>
              </a:srgbClr>
            </a:outerShdw>
          </a:effectLst>
        </p:spPr>
      </p:cxnSp>
      <p:cxnSp>
        <p:nvCxnSpPr>
          <p:cNvPr id="267" name="Google Shape;267;p21"/>
          <p:cNvCxnSpPr/>
          <p:nvPr/>
        </p:nvCxnSpPr>
        <p:spPr>
          <a:xfrm flipH="1">
            <a:off x="5940152" y="557972"/>
            <a:ext cx="347342" cy="281734"/>
          </a:xfrm>
          <a:prstGeom prst="straightConnector1">
            <a:avLst/>
          </a:prstGeom>
          <a:noFill/>
          <a:ln w="38100" cap="flat" cmpd="sng">
            <a:solidFill>
              <a:schemeClr val="accent4"/>
            </a:solidFill>
            <a:prstDash val="solid"/>
            <a:round/>
            <a:headEnd type="none" w="sm" len="sm"/>
            <a:tailEnd type="stealth" w="med" len="med"/>
          </a:ln>
          <a:effectLst>
            <a:outerShdw blurRad="40000" dist="23000" dir="5400000" rotWithShape="0">
              <a:srgbClr val="000000">
                <a:alpha val="34117"/>
              </a:srgbClr>
            </a:outerShdw>
          </a:effectLst>
        </p:spPr>
      </p:cxnSp>
      <p:cxnSp>
        <p:nvCxnSpPr>
          <p:cNvPr id="268" name="Google Shape;268;p21"/>
          <p:cNvCxnSpPr/>
          <p:nvPr/>
        </p:nvCxnSpPr>
        <p:spPr>
          <a:xfrm>
            <a:off x="6295530" y="557972"/>
            <a:ext cx="436710" cy="281734"/>
          </a:xfrm>
          <a:prstGeom prst="straightConnector1">
            <a:avLst/>
          </a:prstGeom>
          <a:noFill/>
          <a:ln w="38100" cap="flat" cmpd="sng">
            <a:solidFill>
              <a:schemeClr val="accent4"/>
            </a:solidFill>
            <a:prstDash val="solid"/>
            <a:round/>
            <a:headEnd type="none" w="sm" len="sm"/>
            <a:tailEnd type="stealth" w="med" len="med"/>
          </a:ln>
          <a:effectLst>
            <a:outerShdw blurRad="40000" dist="23000" dir="5400000" rotWithShape="0">
              <a:srgbClr val="000000">
                <a:alpha val="34117"/>
              </a:srgbClr>
            </a:outerShdw>
          </a:effectLst>
        </p:spPr>
      </p:cxnSp>
      <p:cxnSp>
        <p:nvCxnSpPr>
          <p:cNvPr id="269" name="Google Shape;269;p21"/>
          <p:cNvCxnSpPr>
            <a:endCxn id="256" idx="0"/>
          </p:cNvCxnSpPr>
          <p:nvPr/>
        </p:nvCxnSpPr>
        <p:spPr>
          <a:xfrm flipH="1">
            <a:off x="5181414" y="1038516"/>
            <a:ext cx="422100" cy="375600"/>
          </a:xfrm>
          <a:prstGeom prst="straightConnector1">
            <a:avLst/>
          </a:prstGeom>
          <a:noFill/>
          <a:ln w="38100" cap="flat" cmpd="sng">
            <a:solidFill>
              <a:schemeClr val="accent1"/>
            </a:solidFill>
            <a:prstDash val="solid"/>
            <a:round/>
            <a:headEnd type="none" w="sm" len="sm"/>
            <a:tailEnd type="stealth" w="med" len="med"/>
          </a:ln>
          <a:effectLst>
            <a:outerShdw blurRad="40000" dist="23000" dir="5400000" rotWithShape="0">
              <a:srgbClr val="000000">
                <a:alpha val="34117"/>
              </a:srgbClr>
            </a:outerShdw>
          </a:effectLst>
        </p:spPr>
      </p:cxnSp>
      <p:cxnSp>
        <p:nvCxnSpPr>
          <p:cNvPr id="270" name="Google Shape;270;p21"/>
          <p:cNvCxnSpPr/>
          <p:nvPr/>
        </p:nvCxnSpPr>
        <p:spPr>
          <a:xfrm>
            <a:off x="5603418" y="1052736"/>
            <a:ext cx="336734" cy="402285"/>
          </a:xfrm>
          <a:prstGeom prst="straightConnector1">
            <a:avLst/>
          </a:prstGeom>
          <a:noFill/>
          <a:ln w="38100" cap="flat" cmpd="sng">
            <a:solidFill>
              <a:schemeClr val="accent1"/>
            </a:solidFill>
            <a:prstDash val="solid"/>
            <a:round/>
            <a:headEnd type="none" w="sm" len="sm"/>
            <a:tailEnd type="stealth" w="med" len="med"/>
          </a:ln>
          <a:effectLst>
            <a:outerShdw blurRad="40000" dist="23000" dir="5400000" rotWithShape="0">
              <a:srgbClr val="000000">
                <a:alpha val="34117"/>
              </a:srgbClr>
            </a:outerShdw>
          </a:effectLst>
        </p:spPr>
      </p:cxnSp>
      <p:cxnSp>
        <p:nvCxnSpPr>
          <p:cNvPr id="271" name="Google Shape;271;p21"/>
          <p:cNvCxnSpPr/>
          <p:nvPr/>
        </p:nvCxnSpPr>
        <p:spPr>
          <a:xfrm flipH="1">
            <a:off x="6682549" y="1055409"/>
            <a:ext cx="507325" cy="375562"/>
          </a:xfrm>
          <a:prstGeom prst="straightConnector1">
            <a:avLst/>
          </a:prstGeom>
          <a:noFill/>
          <a:ln w="38100" cap="flat" cmpd="sng">
            <a:solidFill>
              <a:schemeClr val="accent1"/>
            </a:solidFill>
            <a:prstDash val="solid"/>
            <a:round/>
            <a:headEnd type="none" w="sm" len="sm"/>
            <a:tailEnd type="stealth" w="med" len="med"/>
          </a:ln>
          <a:effectLst>
            <a:outerShdw blurRad="40000" dist="23000" dir="5400000" rotWithShape="0">
              <a:srgbClr val="000000">
                <a:alpha val="34117"/>
              </a:srgbClr>
            </a:outerShdw>
          </a:effectLst>
        </p:spPr>
      </p:cxnSp>
      <p:cxnSp>
        <p:nvCxnSpPr>
          <p:cNvPr id="272" name="Google Shape;272;p21"/>
          <p:cNvCxnSpPr/>
          <p:nvPr/>
        </p:nvCxnSpPr>
        <p:spPr>
          <a:xfrm>
            <a:off x="7189873" y="1069591"/>
            <a:ext cx="336734" cy="402285"/>
          </a:xfrm>
          <a:prstGeom prst="straightConnector1">
            <a:avLst/>
          </a:prstGeom>
          <a:noFill/>
          <a:ln w="38100" cap="flat" cmpd="sng">
            <a:solidFill>
              <a:schemeClr val="accent1"/>
            </a:solidFill>
            <a:prstDash val="solid"/>
            <a:round/>
            <a:headEnd type="none" w="sm" len="sm"/>
            <a:tailEnd type="stealth" w="med" len="med"/>
          </a:ln>
          <a:effectLst>
            <a:outerShdw blurRad="40000" dist="23000" dir="5400000" rotWithShape="0">
              <a:srgbClr val="000000">
                <a:alpha val="34117"/>
              </a:srgbClr>
            </a:outerShdw>
          </a:effectLst>
        </p:spPr>
      </p:cxnSp>
      <p:sp>
        <p:nvSpPr>
          <p:cNvPr id="273" name="Google Shape;273;p21"/>
          <p:cNvSpPr txBox="1"/>
          <p:nvPr/>
        </p:nvSpPr>
        <p:spPr>
          <a:xfrm>
            <a:off x="3065271" y="3212976"/>
            <a:ext cx="19988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Humidity=14</a:t>
            </a:r>
            <a:endParaRPr sz="2400" b="0" i="0" u="none" strike="noStrike" cap="none">
              <a:solidFill>
                <a:schemeClr val="dk1"/>
              </a:solidFill>
              <a:latin typeface="Calibri"/>
              <a:ea typeface="Calibri"/>
              <a:cs typeface="Calibri"/>
              <a:sym typeface="Calibri"/>
            </a:endParaRPr>
          </a:p>
        </p:txBody>
      </p:sp>
      <p:sp>
        <p:nvSpPr>
          <p:cNvPr id="274" name="Google Shape;274;p21"/>
          <p:cNvSpPr txBox="1"/>
          <p:nvPr/>
        </p:nvSpPr>
        <p:spPr>
          <a:xfrm>
            <a:off x="2728536" y="4457969"/>
            <a:ext cx="148160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No=4</a:t>
            </a:r>
            <a:endParaRPr sz="2400" b="0" i="0" u="none" strike="noStrike" cap="none">
              <a:solidFill>
                <a:schemeClr val="dk1"/>
              </a:solidFill>
              <a:latin typeface="Calibri"/>
              <a:ea typeface="Calibri"/>
              <a:cs typeface="Calibri"/>
              <a:sym typeface="Calibri"/>
            </a:endParaRPr>
          </a:p>
        </p:txBody>
      </p:sp>
      <p:sp>
        <p:nvSpPr>
          <p:cNvPr id="275" name="Google Shape;275;p21"/>
          <p:cNvSpPr txBox="1"/>
          <p:nvPr/>
        </p:nvSpPr>
        <p:spPr>
          <a:xfrm>
            <a:off x="1815550" y="4438452"/>
            <a:ext cx="9819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Yes=3</a:t>
            </a:r>
            <a:endParaRPr sz="2400" b="0" i="0" u="none" strike="noStrike" cap="none">
              <a:solidFill>
                <a:schemeClr val="dk1"/>
              </a:solidFill>
              <a:latin typeface="Calibri"/>
              <a:ea typeface="Calibri"/>
              <a:cs typeface="Calibri"/>
              <a:sym typeface="Calibri"/>
            </a:endParaRPr>
          </a:p>
        </p:txBody>
      </p:sp>
      <p:sp>
        <p:nvSpPr>
          <p:cNvPr id="276" name="Google Shape;276;p21"/>
          <p:cNvSpPr txBox="1"/>
          <p:nvPr/>
        </p:nvSpPr>
        <p:spPr>
          <a:xfrm>
            <a:off x="1049046" y="4964142"/>
            <a:ext cx="277353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P(High/Yes)=3/9</a:t>
            </a:r>
            <a:endParaRPr sz="2400" b="0" i="0" u="none" strike="noStrike" cap="none">
              <a:solidFill>
                <a:schemeClr val="dk1"/>
              </a:solidFill>
              <a:latin typeface="Calibri"/>
              <a:ea typeface="Calibri"/>
              <a:cs typeface="Calibri"/>
              <a:sym typeface="Calibri"/>
            </a:endParaRPr>
          </a:p>
        </p:txBody>
      </p:sp>
      <p:sp>
        <p:nvSpPr>
          <p:cNvPr id="277" name="Google Shape;277;p21"/>
          <p:cNvSpPr txBox="1"/>
          <p:nvPr/>
        </p:nvSpPr>
        <p:spPr>
          <a:xfrm>
            <a:off x="2345190" y="3749298"/>
            <a:ext cx="148160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High=7</a:t>
            </a:r>
            <a:endParaRPr sz="2400" b="0" i="0" u="none" strike="noStrike" cap="none">
              <a:solidFill>
                <a:schemeClr val="dk1"/>
              </a:solidFill>
              <a:latin typeface="Calibri"/>
              <a:ea typeface="Calibri"/>
              <a:cs typeface="Calibri"/>
              <a:sym typeface="Calibri"/>
            </a:endParaRPr>
          </a:p>
        </p:txBody>
      </p:sp>
      <p:sp>
        <p:nvSpPr>
          <p:cNvPr id="278" name="Google Shape;278;p21"/>
          <p:cNvSpPr txBox="1"/>
          <p:nvPr/>
        </p:nvSpPr>
        <p:spPr>
          <a:xfrm>
            <a:off x="3569326" y="3779748"/>
            <a:ext cx="148160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Normal=7</a:t>
            </a:r>
            <a:endParaRPr sz="2400" b="0" i="0" u="none" strike="noStrike" cap="none">
              <a:solidFill>
                <a:schemeClr val="dk1"/>
              </a:solidFill>
              <a:latin typeface="Calibri"/>
              <a:ea typeface="Calibri"/>
              <a:cs typeface="Calibri"/>
              <a:sym typeface="Calibri"/>
            </a:endParaRPr>
          </a:p>
        </p:txBody>
      </p:sp>
      <p:sp>
        <p:nvSpPr>
          <p:cNvPr id="279" name="Google Shape;279;p21"/>
          <p:cNvSpPr txBox="1"/>
          <p:nvPr/>
        </p:nvSpPr>
        <p:spPr>
          <a:xfrm>
            <a:off x="3677339" y="4451451"/>
            <a:ext cx="9819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Yes=6</a:t>
            </a:r>
            <a:endParaRPr sz="2400" b="0" i="0" u="none" strike="noStrike" cap="none">
              <a:solidFill>
                <a:schemeClr val="dk1"/>
              </a:solidFill>
              <a:latin typeface="Calibri"/>
              <a:ea typeface="Calibri"/>
              <a:cs typeface="Calibri"/>
              <a:sym typeface="Calibri"/>
            </a:endParaRPr>
          </a:p>
        </p:txBody>
      </p:sp>
      <p:sp>
        <p:nvSpPr>
          <p:cNvPr id="280" name="Google Shape;280;p21"/>
          <p:cNvSpPr txBox="1"/>
          <p:nvPr/>
        </p:nvSpPr>
        <p:spPr>
          <a:xfrm>
            <a:off x="4530557" y="4479357"/>
            <a:ext cx="148160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No=1</a:t>
            </a:r>
            <a:endParaRPr sz="2400" b="0" i="0" u="none" strike="noStrike" cap="none">
              <a:solidFill>
                <a:schemeClr val="dk1"/>
              </a:solidFill>
              <a:latin typeface="Calibri"/>
              <a:ea typeface="Calibri"/>
              <a:cs typeface="Calibri"/>
              <a:sym typeface="Calibri"/>
            </a:endParaRPr>
          </a:p>
        </p:txBody>
      </p:sp>
      <p:sp>
        <p:nvSpPr>
          <p:cNvPr id="281" name="Google Shape;281;p21"/>
          <p:cNvSpPr txBox="1"/>
          <p:nvPr/>
        </p:nvSpPr>
        <p:spPr>
          <a:xfrm>
            <a:off x="1121054" y="5485874"/>
            <a:ext cx="277353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P(High/No)=4/5</a:t>
            </a:r>
            <a:endParaRPr sz="2400" b="0" i="0" u="none" strike="noStrike" cap="none">
              <a:solidFill>
                <a:schemeClr val="dk1"/>
              </a:solidFill>
              <a:latin typeface="Calibri"/>
              <a:ea typeface="Calibri"/>
              <a:cs typeface="Calibri"/>
              <a:sym typeface="Calibri"/>
            </a:endParaRPr>
          </a:p>
        </p:txBody>
      </p:sp>
      <p:sp>
        <p:nvSpPr>
          <p:cNvPr id="282" name="Google Shape;282;p21"/>
          <p:cNvSpPr txBox="1"/>
          <p:nvPr/>
        </p:nvSpPr>
        <p:spPr>
          <a:xfrm>
            <a:off x="3677338" y="4964142"/>
            <a:ext cx="277353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P(Normal/Yes)=6/9</a:t>
            </a:r>
            <a:endParaRPr sz="2400" b="0" i="0" u="none" strike="noStrike" cap="none">
              <a:solidFill>
                <a:schemeClr val="dk1"/>
              </a:solidFill>
              <a:latin typeface="Calibri"/>
              <a:ea typeface="Calibri"/>
              <a:cs typeface="Calibri"/>
              <a:sym typeface="Calibri"/>
            </a:endParaRPr>
          </a:p>
        </p:txBody>
      </p:sp>
      <p:sp>
        <p:nvSpPr>
          <p:cNvPr id="283" name="Google Shape;283;p21"/>
          <p:cNvSpPr txBox="1"/>
          <p:nvPr/>
        </p:nvSpPr>
        <p:spPr>
          <a:xfrm>
            <a:off x="3677338" y="5486543"/>
            <a:ext cx="277353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P(Normal/No)=1/5</a:t>
            </a:r>
            <a:endParaRPr sz="2400" b="0" i="0" u="none" strike="noStrike" cap="none">
              <a:solidFill>
                <a:schemeClr val="dk1"/>
              </a:solidFill>
              <a:latin typeface="Calibri"/>
              <a:ea typeface="Calibri"/>
              <a:cs typeface="Calibri"/>
              <a:sym typeface="Calibri"/>
            </a:endParaRPr>
          </a:p>
        </p:txBody>
      </p:sp>
      <p:cxnSp>
        <p:nvCxnSpPr>
          <p:cNvPr id="284" name="Google Shape;284;p21"/>
          <p:cNvCxnSpPr/>
          <p:nvPr/>
        </p:nvCxnSpPr>
        <p:spPr>
          <a:xfrm flipH="1">
            <a:off x="3065271" y="3582308"/>
            <a:ext cx="347342" cy="281734"/>
          </a:xfrm>
          <a:prstGeom prst="straightConnector1">
            <a:avLst/>
          </a:prstGeom>
          <a:noFill/>
          <a:ln w="38100" cap="flat" cmpd="sng">
            <a:solidFill>
              <a:schemeClr val="accent4"/>
            </a:solidFill>
            <a:prstDash val="solid"/>
            <a:round/>
            <a:headEnd type="none" w="sm" len="sm"/>
            <a:tailEnd type="stealth" w="med" len="med"/>
          </a:ln>
          <a:effectLst>
            <a:outerShdw blurRad="40000" dist="23000" dir="5400000" rotWithShape="0">
              <a:srgbClr val="000000">
                <a:alpha val="34117"/>
              </a:srgbClr>
            </a:outerShdw>
          </a:effectLst>
        </p:spPr>
      </p:cxnSp>
      <p:cxnSp>
        <p:nvCxnSpPr>
          <p:cNvPr id="285" name="Google Shape;285;p21"/>
          <p:cNvCxnSpPr/>
          <p:nvPr/>
        </p:nvCxnSpPr>
        <p:spPr>
          <a:xfrm>
            <a:off x="3420649" y="3582308"/>
            <a:ext cx="436710" cy="281734"/>
          </a:xfrm>
          <a:prstGeom prst="straightConnector1">
            <a:avLst/>
          </a:prstGeom>
          <a:noFill/>
          <a:ln w="38100" cap="flat" cmpd="sng">
            <a:solidFill>
              <a:schemeClr val="accent4"/>
            </a:solidFill>
            <a:prstDash val="solid"/>
            <a:round/>
            <a:headEnd type="none" w="sm" len="sm"/>
            <a:tailEnd type="stealth" w="med" len="med"/>
          </a:ln>
          <a:effectLst>
            <a:outerShdw blurRad="40000" dist="23000" dir="5400000" rotWithShape="0">
              <a:srgbClr val="000000">
                <a:alpha val="34117"/>
              </a:srgbClr>
            </a:outerShdw>
          </a:effectLst>
        </p:spPr>
      </p:cxnSp>
      <p:cxnSp>
        <p:nvCxnSpPr>
          <p:cNvPr id="286" name="Google Shape;286;p21"/>
          <p:cNvCxnSpPr>
            <a:endCxn id="275" idx="0"/>
          </p:cNvCxnSpPr>
          <p:nvPr/>
        </p:nvCxnSpPr>
        <p:spPr>
          <a:xfrm flipH="1">
            <a:off x="2306533" y="4062852"/>
            <a:ext cx="422100" cy="375600"/>
          </a:xfrm>
          <a:prstGeom prst="straightConnector1">
            <a:avLst/>
          </a:prstGeom>
          <a:noFill/>
          <a:ln w="38100" cap="flat" cmpd="sng">
            <a:solidFill>
              <a:schemeClr val="accent1"/>
            </a:solidFill>
            <a:prstDash val="solid"/>
            <a:round/>
            <a:headEnd type="none" w="sm" len="sm"/>
            <a:tailEnd type="stealth" w="med" len="med"/>
          </a:ln>
          <a:effectLst>
            <a:outerShdw blurRad="40000" dist="23000" dir="5400000" rotWithShape="0">
              <a:srgbClr val="000000">
                <a:alpha val="34117"/>
              </a:srgbClr>
            </a:outerShdw>
          </a:effectLst>
        </p:spPr>
      </p:cxnSp>
      <p:cxnSp>
        <p:nvCxnSpPr>
          <p:cNvPr id="287" name="Google Shape;287;p21"/>
          <p:cNvCxnSpPr/>
          <p:nvPr/>
        </p:nvCxnSpPr>
        <p:spPr>
          <a:xfrm>
            <a:off x="2728537" y="4077072"/>
            <a:ext cx="336734" cy="402285"/>
          </a:xfrm>
          <a:prstGeom prst="straightConnector1">
            <a:avLst/>
          </a:prstGeom>
          <a:noFill/>
          <a:ln w="38100" cap="flat" cmpd="sng">
            <a:solidFill>
              <a:schemeClr val="accent1"/>
            </a:solidFill>
            <a:prstDash val="solid"/>
            <a:round/>
            <a:headEnd type="none" w="sm" len="sm"/>
            <a:tailEnd type="stealth" w="med" len="med"/>
          </a:ln>
          <a:effectLst>
            <a:outerShdw blurRad="40000" dist="23000" dir="5400000" rotWithShape="0">
              <a:srgbClr val="000000">
                <a:alpha val="34117"/>
              </a:srgbClr>
            </a:outerShdw>
          </a:effectLst>
        </p:spPr>
      </p:cxnSp>
      <p:cxnSp>
        <p:nvCxnSpPr>
          <p:cNvPr id="288" name="Google Shape;288;p21"/>
          <p:cNvCxnSpPr/>
          <p:nvPr/>
        </p:nvCxnSpPr>
        <p:spPr>
          <a:xfrm flipH="1">
            <a:off x="3807668" y="4079745"/>
            <a:ext cx="507325" cy="375562"/>
          </a:xfrm>
          <a:prstGeom prst="straightConnector1">
            <a:avLst/>
          </a:prstGeom>
          <a:noFill/>
          <a:ln w="38100" cap="flat" cmpd="sng">
            <a:solidFill>
              <a:schemeClr val="accent1"/>
            </a:solidFill>
            <a:prstDash val="solid"/>
            <a:round/>
            <a:headEnd type="none" w="sm" len="sm"/>
            <a:tailEnd type="stealth" w="med" len="med"/>
          </a:ln>
          <a:effectLst>
            <a:outerShdw blurRad="40000" dist="23000" dir="5400000" rotWithShape="0">
              <a:srgbClr val="000000">
                <a:alpha val="34117"/>
              </a:srgbClr>
            </a:outerShdw>
          </a:effectLst>
        </p:spPr>
      </p:cxnSp>
      <p:cxnSp>
        <p:nvCxnSpPr>
          <p:cNvPr id="289" name="Google Shape;289;p21"/>
          <p:cNvCxnSpPr/>
          <p:nvPr/>
        </p:nvCxnSpPr>
        <p:spPr>
          <a:xfrm>
            <a:off x="4314992" y="4093927"/>
            <a:ext cx="336734" cy="402285"/>
          </a:xfrm>
          <a:prstGeom prst="straightConnector1">
            <a:avLst/>
          </a:prstGeom>
          <a:noFill/>
          <a:ln w="38100" cap="flat" cmpd="sng">
            <a:solidFill>
              <a:schemeClr val="accent1"/>
            </a:solidFill>
            <a:prstDash val="solid"/>
            <a:round/>
            <a:headEnd type="none" w="sm" len="sm"/>
            <a:tailEnd type="stealth" w="med" len="med"/>
          </a:ln>
          <a:effectLst>
            <a:outerShdw blurRad="40000" dist="23000" dir="5400000" rotWithShape="0">
              <a:srgbClr val="000000">
                <a:alpha val="34117"/>
              </a:srgbClr>
            </a:outerShdw>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p:nvPr/>
        </p:nvSpPr>
        <p:spPr>
          <a:xfrm>
            <a:off x="1416916" y="404664"/>
            <a:ext cx="188059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Temperature</a:t>
            </a:r>
            <a:endParaRPr sz="1800" b="0" i="0" u="none" strike="noStrike" cap="none">
              <a:solidFill>
                <a:schemeClr val="dk1"/>
              </a:solidFill>
              <a:latin typeface="Calibri"/>
              <a:ea typeface="Calibri"/>
              <a:cs typeface="Calibri"/>
              <a:sym typeface="Calibri"/>
            </a:endParaRPr>
          </a:p>
        </p:txBody>
      </p:sp>
      <p:sp>
        <p:nvSpPr>
          <p:cNvPr id="295" name="Google Shape;295;p22"/>
          <p:cNvSpPr txBox="1"/>
          <p:nvPr/>
        </p:nvSpPr>
        <p:spPr>
          <a:xfrm>
            <a:off x="961881" y="1251999"/>
            <a:ext cx="8234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Hot=4</a:t>
            </a:r>
            <a:endParaRPr sz="1800" b="0" i="0" u="none" strike="noStrike" cap="none">
              <a:solidFill>
                <a:schemeClr val="dk1"/>
              </a:solidFill>
              <a:latin typeface="Calibri"/>
              <a:ea typeface="Calibri"/>
              <a:cs typeface="Calibri"/>
              <a:sym typeface="Calibri"/>
            </a:endParaRPr>
          </a:p>
        </p:txBody>
      </p:sp>
      <p:sp>
        <p:nvSpPr>
          <p:cNvPr id="296" name="Google Shape;296;p22"/>
          <p:cNvSpPr txBox="1"/>
          <p:nvPr/>
        </p:nvSpPr>
        <p:spPr>
          <a:xfrm>
            <a:off x="3017860" y="1231196"/>
            <a:ext cx="99134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Cool=4</a:t>
            </a:r>
            <a:endParaRPr sz="1800" b="0" i="0" u="none" strike="noStrike" cap="none">
              <a:solidFill>
                <a:schemeClr val="dk1"/>
              </a:solidFill>
              <a:latin typeface="Calibri"/>
              <a:ea typeface="Calibri"/>
              <a:cs typeface="Calibri"/>
              <a:sym typeface="Calibri"/>
            </a:endParaRPr>
          </a:p>
        </p:txBody>
      </p:sp>
      <p:sp>
        <p:nvSpPr>
          <p:cNvPr id="297" name="Google Shape;297;p22"/>
          <p:cNvSpPr txBox="1"/>
          <p:nvPr/>
        </p:nvSpPr>
        <p:spPr>
          <a:xfrm>
            <a:off x="2001364" y="1251999"/>
            <a:ext cx="10164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Mild=6</a:t>
            </a:r>
            <a:endParaRPr sz="1800" b="0" i="0" u="none" strike="noStrike" cap="none">
              <a:solidFill>
                <a:schemeClr val="dk1"/>
              </a:solidFill>
              <a:latin typeface="Calibri"/>
              <a:ea typeface="Calibri"/>
              <a:cs typeface="Calibri"/>
              <a:sym typeface="Calibri"/>
            </a:endParaRPr>
          </a:p>
        </p:txBody>
      </p:sp>
      <p:sp>
        <p:nvSpPr>
          <p:cNvPr id="298" name="Google Shape;298;p22"/>
          <p:cNvSpPr txBox="1"/>
          <p:nvPr/>
        </p:nvSpPr>
        <p:spPr>
          <a:xfrm>
            <a:off x="539552" y="1988840"/>
            <a:ext cx="8234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Yes=2</a:t>
            </a:r>
            <a:endParaRPr sz="1800" b="0" i="0" u="none" strike="noStrike" cap="none">
              <a:solidFill>
                <a:schemeClr val="dk1"/>
              </a:solidFill>
              <a:latin typeface="Calibri"/>
              <a:ea typeface="Calibri"/>
              <a:cs typeface="Calibri"/>
              <a:sym typeface="Calibri"/>
            </a:endParaRPr>
          </a:p>
        </p:txBody>
      </p:sp>
      <p:sp>
        <p:nvSpPr>
          <p:cNvPr id="299" name="Google Shape;299;p22"/>
          <p:cNvSpPr txBox="1"/>
          <p:nvPr/>
        </p:nvSpPr>
        <p:spPr>
          <a:xfrm>
            <a:off x="3937196" y="1956574"/>
            <a:ext cx="8234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No=1</a:t>
            </a:r>
            <a:endParaRPr sz="1800" b="0" i="0" u="none" strike="noStrike" cap="none">
              <a:solidFill>
                <a:schemeClr val="dk1"/>
              </a:solidFill>
              <a:latin typeface="Calibri"/>
              <a:ea typeface="Calibri"/>
              <a:cs typeface="Calibri"/>
              <a:sym typeface="Calibri"/>
            </a:endParaRPr>
          </a:p>
        </p:txBody>
      </p:sp>
      <p:sp>
        <p:nvSpPr>
          <p:cNvPr id="300" name="Google Shape;300;p22"/>
          <p:cNvSpPr txBox="1"/>
          <p:nvPr/>
        </p:nvSpPr>
        <p:spPr>
          <a:xfrm>
            <a:off x="1956725" y="2004260"/>
            <a:ext cx="8234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Yes=4</a:t>
            </a:r>
            <a:endParaRPr sz="1800" b="0" i="0" u="none" strike="noStrike" cap="none">
              <a:solidFill>
                <a:schemeClr val="dk1"/>
              </a:solidFill>
              <a:latin typeface="Calibri"/>
              <a:ea typeface="Calibri"/>
              <a:cs typeface="Calibri"/>
              <a:sym typeface="Calibri"/>
            </a:endParaRPr>
          </a:p>
        </p:txBody>
      </p:sp>
      <p:sp>
        <p:nvSpPr>
          <p:cNvPr id="301" name="Google Shape;301;p22"/>
          <p:cNvSpPr txBox="1"/>
          <p:nvPr/>
        </p:nvSpPr>
        <p:spPr>
          <a:xfrm>
            <a:off x="2606130" y="2021699"/>
            <a:ext cx="8234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No=2</a:t>
            </a:r>
            <a:endParaRPr sz="1800" b="0" i="0" u="none" strike="noStrike" cap="none">
              <a:solidFill>
                <a:schemeClr val="dk1"/>
              </a:solidFill>
              <a:latin typeface="Calibri"/>
              <a:ea typeface="Calibri"/>
              <a:cs typeface="Calibri"/>
              <a:sym typeface="Calibri"/>
            </a:endParaRPr>
          </a:p>
        </p:txBody>
      </p:sp>
      <p:sp>
        <p:nvSpPr>
          <p:cNvPr id="302" name="Google Shape;302;p22"/>
          <p:cNvSpPr txBox="1"/>
          <p:nvPr/>
        </p:nvSpPr>
        <p:spPr>
          <a:xfrm>
            <a:off x="3351997" y="1961478"/>
            <a:ext cx="8234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Yes=3</a:t>
            </a:r>
            <a:endParaRPr sz="1800" b="0" i="0" u="none" strike="noStrike" cap="none">
              <a:solidFill>
                <a:schemeClr val="dk1"/>
              </a:solidFill>
              <a:latin typeface="Calibri"/>
              <a:ea typeface="Calibri"/>
              <a:cs typeface="Calibri"/>
              <a:sym typeface="Calibri"/>
            </a:endParaRPr>
          </a:p>
        </p:txBody>
      </p:sp>
      <p:sp>
        <p:nvSpPr>
          <p:cNvPr id="303" name="Google Shape;303;p22"/>
          <p:cNvSpPr txBox="1"/>
          <p:nvPr/>
        </p:nvSpPr>
        <p:spPr>
          <a:xfrm>
            <a:off x="1195966" y="2004260"/>
            <a:ext cx="8234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No=2</a:t>
            </a:r>
            <a:endParaRPr sz="1800" b="0" i="0" u="none" strike="noStrike" cap="none">
              <a:solidFill>
                <a:schemeClr val="dk1"/>
              </a:solidFill>
              <a:latin typeface="Calibri"/>
              <a:ea typeface="Calibri"/>
              <a:cs typeface="Calibri"/>
              <a:sym typeface="Calibri"/>
            </a:endParaRPr>
          </a:p>
        </p:txBody>
      </p:sp>
      <p:cxnSp>
        <p:nvCxnSpPr>
          <p:cNvPr id="304" name="Google Shape;304;p22"/>
          <p:cNvCxnSpPr/>
          <p:nvPr/>
        </p:nvCxnSpPr>
        <p:spPr>
          <a:xfrm flipH="1">
            <a:off x="1488924" y="773996"/>
            <a:ext cx="648072" cy="478003"/>
          </a:xfrm>
          <a:prstGeom prst="straightConnector1">
            <a:avLst/>
          </a:prstGeom>
          <a:noFill/>
          <a:ln w="38100" cap="flat" cmpd="sng">
            <a:solidFill>
              <a:schemeClr val="accent6"/>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05" name="Google Shape;305;p22"/>
          <p:cNvCxnSpPr>
            <a:endCxn id="297" idx="0"/>
          </p:cNvCxnSpPr>
          <p:nvPr/>
        </p:nvCxnSpPr>
        <p:spPr>
          <a:xfrm>
            <a:off x="2137012" y="769299"/>
            <a:ext cx="372600" cy="482700"/>
          </a:xfrm>
          <a:prstGeom prst="straightConnector1">
            <a:avLst/>
          </a:prstGeom>
          <a:noFill/>
          <a:ln w="38100" cap="flat" cmpd="sng">
            <a:solidFill>
              <a:schemeClr val="accent6"/>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06" name="Google Shape;306;p22"/>
          <p:cNvCxnSpPr/>
          <p:nvPr/>
        </p:nvCxnSpPr>
        <p:spPr>
          <a:xfrm>
            <a:off x="2157327" y="773996"/>
            <a:ext cx="1131797" cy="478003"/>
          </a:xfrm>
          <a:prstGeom prst="straightConnector1">
            <a:avLst/>
          </a:prstGeom>
          <a:noFill/>
          <a:ln w="38100" cap="flat" cmpd="sng">
            <a:solidFill>
              <a:schemeClr val="accent6"/>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07" name="Google Shape;307;p22"/>
          <p:cNvCxnSpPr>
            <a:endCxn id="298" idx="0"/>
          </p:cNvCxnSpPr>
          <p:nvPr/>
        </p:nvCxnSpPr>
        <p:spPr>
          <a:xfrm flipH="1">
            <a:off x="951282" y="1600640"/>
            <a:ext cx="244800" cy="388200"/>
          </a:xfrm>
          <a:prstGeom prst="straightConnector1">
            <a:avLst/>
          </a:prstGeom>
          <a:noFill/>
          <a:ln w="38100" cap="flat" cmpd="sng">
            <a:solidFill>
              <a:schemeClr val="accent3"/>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08" name="Google Shape;308;p22"/>
          <p:cNvCxnSpPr/>
          <p:nvPr/>
        </p:nvCxnSpPr>
        <p:spPr>
          <a:xfrm>
            <a:off x="1195966" y="1633387"/>
            <a:ext cx="292958" cy="388312"/>
          </a:xfrm>
          <a:prstGeom prst="straightConnector1">
            <a:avLst/>
          </a:prstGeom>
          <a:noFill/>
          <a:ln w="38100" cap="flat" cmpd="sng">
            <a:solidFill>
              <a:schemeClr val="accent3"/>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09" name="Google Shape;309;p22"/>
          <p:cNvCxnSpPr/>
          <p:nvPr/>
        </p:nvCxnSpPr>
        <p:spPr>
          <a:xfrm flipH="1">
            <a:off x="2280814" y="1540307"/>
            <a:ext cx="244684" cy="388312"/>
          </a:xfrm>
          <a:prstGeom prst="straightConnector1">
            <a:avLst/>
          </a:prstGeom>
          <a:noFill/>
          <a:ln w="38100" cap="flat" cmpd="sng">
            <a:solidFill>
              <a:schemeClr val="accent3"/>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10" name="Google Shape;310;p22"/>
          <p:cNvCxnSpPr/>
          <p:nvPr/>
        </p:nvCxnSpPr>
        <p:spPr>
          <a:xfrm>
            <a:off x="2525498" y="1573166"/>
            <a:ext cx="292958" cy="388312"/>
          </a:xfrm>
          <a:prstGeom prst="straightConnector1">
            <a:avLst/>
          </a:prstGeom>
          <a:noFill/>
          <a:ln w="38100" cap="flat" cmpd="sng">
            <a:solidFill>
              <a:schemeClr val="accent3"/>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11" name="Google Shape;311;p22"/>
          <p:cNvCxnSpPr/>
          <p:nvPr/>
        </p:nvCxnSpPr>
        <p:spPr>
          <a:xfrm flipH="1">
            <a:off x="3399554" y="1540307"/>
            <a:ext cx="244684" cy="388312"/>
          </a:xfrm>
          <a:prstGeom prst="straightConnector1">
            <a:avLst/>
          </a:prstGeom>
          <a:noFill/>
          <a:ln w="38100" cap="flat" cmpd="sng">
            <a:solidFill>
              <a:schemeClr val="accent3"/>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12" name="Google Shape;312;p22"/>
          <p:cNvCxnSpPr/>
          <p:nvPr/>
        </p:nvCxnSpPr>
        <p:spPr>
          <a:xfrm>
            <a:off x="3644238" y="1573166"/>
            <a:ext cx="364966" cy="383408"/>
          </a:xfrm>
          <a:prstGeom prst="straightConnector1">
            <a:avLst/>
          </a:prstGeom>
          <a:noFill/>
          <a:ln w="38100" cap="flat" cmpd="sng">
            <a:solidFill>
              <a:schemeClr val="accent3"/>
            </a:solidFill>
            <a:prstDash val="solid"/>
            <a:round/>
            <a:headEnd type="none" w="sm" len="sm"/>
            <a:tailEnd type="stealth" w="med" len="med"/>
          </a:ln>
          <a:effectLst>
            <a:outerShdw blurRad="40000" dist="23000" dir="5400000" rotWithShape="0">
              <a:srgbClr val="000000">
                <a:alpha val="34117"/>
              </a:srgbClr>
            </a:outerShdw>
          </a:effectLst>
        </p:spPr>
      </p:cxnSp>
      <p:sp>
        <p:nvSpPr>
          <p:cNvPr id="313" name="Google Shape;313;p22"/>
          <p:cNvSpPr txBox="1"/>
          <p:nvPr/>
        </p:nvSpPr>
        <p:spPr>
          <a:xfrm>
            <a:off x="5220072" y="548680"/>
            <a:ext cx="3600400"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P(Hot/Yes)=2/9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P(Hot/No)=2/5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P(Mild/Yes)=4/5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P(Mild/No)=2/5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P(Cool/Yes)=3/9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P(Cool/No)=1/5</a:t>
            </a:r>
            <a:endParaRPr sz="2400" b="0" i="0" u="none" strike="noStrike" cap="none">
              <a:solidFill>
                <a:schemeClr val="dk1"/>
              </a:solidFill>
              <a:latin typeface="Calibri"/>
              <a:ea typeface="Calibri"/>
              <a:cs typeface="Calibri"/>
              <a:sym typeface="Calibri"/>
            </a:endParaRPr>
          </a:p>
        </p:txBody>
      </p:sp>
      <p:sp>
        <p:nvSpPr>
          <p:cNvPr id="314" name="Google Shape;314;p22"/>
          <p:cNvSpPr txBox="1"/>
          <p:nvPr/>
        </p:nvSpPr>
        <p:spPr>
          <a:xfrm>
            <a:off x="1812960" y="3356992"/>
            <a:ext cx="94557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Outlook</a:t>
            </a:r>
            <a:endParaRPr sz="1800" b="0" i="0" u="none" strike="noStrike" cap="none">
              <a:solidFill>
                <a:schemeClr val="dk1"/>
              </a:solidFill>
              <a:latin typeface="Calibri"/>
              <a:ea typeface="Calibri"/>
              <a:cs typeface="Calibri"/>
              <a:sym typeface="Calibri"/>
            </a:endParaRPr>
          </a:p>
        </p:txBody>
      </p:sp>
      <p:sp>
        <p:nvSpPr>
          <p:cNvPr id="315" name="Google Shape;315;p22"/>
          <p:cNvSpPr txBox="1"/>
          <p:nvPr/>
        </p:nvSpPr>
        <p:spPr>
          <a:xfrm>
            <a:off x="827585" y="4204327"/>
            <a:ext cx="11101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Sunny=5</a:t>
            </a:r>
            <a:endParaRPr sz="1800" b="0" i="0" u="none" strike="noStrike" cap="none">
              <a:solidFill>
                <a:schemeClr val="dk1"/>
              </a:solidFill>
              <a:latin typeface="Calibri"/>
              <a:ea typeface="Calibri"/>
              <a:cs typeface="Calibri"/>
              <a:sym typeface="Calibri"/>
            </a:endParaRPr>
          </a:p>
        </p:txBody>
      </p:sp>
      <p:sp>
        <p:nvSpPr>
          <p:cNvPr id="316" name="Google Shape;316;p22"/>
          <p:cNvSpPr txBox="1"/>
          <p:nvPr/>
        </p:nvSpPr>
        <p:spPr>
          <a:xfrm>
            <a:off x="3170260" y="4183524"/>
            <a:ext cx="99134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Rain=5</a:t>
            </a:r>
            <a:endParaRPr sz="1800" b="0" i="0" u="none" strike="noStrike" cap="none">
              <a:solidFill>
                <a:schemeClr val="dk1"/>
              </a:solidFill>
              <a:latin typeface="Calibri"/>
              <a:ea typeface="Calibri"/>
              <a:cs typeface="Calibri"/>
              <a:sym typeface="Calibri"/>
            </a:endParaRPr>
          </a:p>
        </p:txBody>
      </p:sp>
      <p:sp>
        <p:nvSpPr>
          <p:cNvPr id="317" name="Google Shape;317;p22"/>
          <p:cNvSpPr txBox="1"/>
          <p:nvPr/>
        </p:nvSpPr>
        <p:spPr>
          <a:xfrm>
            <a:off x="1812960" y="4204327"/>
            <a:ext cx="13573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Overcast=4</a:t>
            </a:r>
            <a:endParaRPr sz="1800" b="0" i="0" u="none" strike="noStrike" cap="none">
              <a:solidFill>
                <a:schemeClr val="dk1"/>
              </a:solidFill>
              <a:latin typeface="Calibri"/>
              <a:ea typeface="Calibri"/>
              <a:cs typeface="Calibri"/>
              <a:sym typeface="Calibri"/>
            </a:endParaRPr>
          </a:p>
        </p:txBody>
      </p:sp>
      <p:sp>
        <p:nvSpPr>
          <p:cNvPr id="318" name="Google Shape;318;p22"/>
          <p:cNvSpPr txBox="1"/>
          <p:nvPr/>
        </p:nvSpPr>
        <p:spPr>
          <a:xfrm>
            <a:off x="691952" y="4941168"/>
            <a:ext cx="8234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Yes=1</a:t>
            </a:r>
            <a:endParaRPr sz="1800" b="0" i="0" u="none" strike="noStrike" cap="none">
              <a:solidFill>
                <a:schemeClr val="dk1"/>
              </a:solidFill>
              <a:latin typeface="Calibri"/>
              <a:ea typeface="Calibri"/>
              <a:cs typeface="Calibri"/>
              <a:sym typeface="Calibri"/>
            </a:endParaRPr>
          </a:p>
        </p:txBody>
      </p:sp>
      <p:sp>
        <p:nvSpPr>
          <p:cNvPr id="319" name="Google Shape;319;p22"/>
          <p:cNvSpPr txBox="1"/>
          <p:nvPr/>
        </p:nvSpPr>
        <p:spPr>
          <a:xfrm>
            <a:off x="4089596" y="4908902"/>
            <a:ext cx="8234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No=2</a:t>
            </a:r>
            <a:endParaRPr sz="1800" b="0" i="0" u="none" strike="noStrike" cap="none">
              <a:solidFill>
                <a:schemeClr val="dk1"/>
              </a:solidFill>
              <a:latin typeface="Calibri"/>
              <a:ea typeface="Calibri"/>
              <a:cs typeface="Calibri"/>
              <a:sym typeface="Calibri"/>
            </a:endParaRPr>
          </a:p>
        </p:txBody>
      </p:sp>
      <p:sp>
        <p:nvSpPr>
          <p:cNvPr id="320" name="Google Shape;320;p22"/>
          <p:cNvSpPr txBox="1"/>
          <p:nvPr/>
        </p:nvSpPr>
        <p:spPr>
          <a:xfrm>
            <a:off x="2109125" y="4956588"/>
            <a:ext cx="8234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Yes=4</a:t>
            </a:r>
            <a:endParaRPr sz="1800" b="0" i="0" u="none" strike="noStrike" cap="none">
              <a:solidFill>
                <a:schemeClr val="dk1"/>
              </a:solidFill>
              <a:latin typeface="Calibri"/>
              <a:ea typeface="Calibri"/>
              <a:cs typeface="Calibri"/>
              <a:sym typeface="Calibri"/>
            </a:endParaRPr>
          </a:p>
        </p:txBody>
      </p:sp>
      <p:sp>
        <p:nvSpPr>
          <p:cNvPr id="321" name="Google Shape;321;p22"/>
          <p:cNvSpPr txBox="1"/>
          <p:nvPr/>
        </p:nvSpPr>
        <p:spPr>
          <a:xfrm>
            <a:off x="2758530" y="4974027"/>
            <a:ext cx="8234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No=0</a:t>
            </a:r>
            <a:endParaRPr sz="1800" b="0" i="0" u="none" strike="noStrike" cap="none">
              <a:solidFill>
                <a:schemeClr val="dk1"/>
              </a:solidFill>
              <a:latin typeface="Calibri"/>
              <a:ea typeface="Calibri"/>
              <a:cs typeface="Calibri"/>
              <a:sym typeface="Calibri"/>
            </a:endParaRPr>
          </a:p>
        </p:txBody>
      </p:sp>
      <p:sp>
        <p:nvSpPr>
          <p:cNvPr id="322" name="Google Shape;322;p22"/>
          <p:cNvSpPr txBox="1"/>
          <p:nvPr/>
        </p:nvSpPr>
        <p:spPr>
          <a:xfrm>
            <a:off x="3504397" y="4913806"/>
            <a:ext cx="8234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Yes=3</a:t>
            </a:r>
            <a:endParaRPr sz="1800" b="0" i="0" u="none" strike="noStrike" cap="none">
              <a:solidFill>
                <a:schemeClr val="dk1"/>
              </a:solidFill>
              <a:latin typeface="Calibri"/>
              <a:ea typeface="Calibri"/>
              <a:cs typeface="Calibri"/>
              <a:sym typeface="Calibri"/>
            </a:endParaRPr>
          </a:p>
        </p:txBody>
      </p:sp>
      <p:sp>
        <p:nvSpPr>
          <p:cNvPr id="323" name="Google Shape;323;p22"/>
          <p:cNvSpPr txBox="1"/>
          <p:nvPr/>
        </p:nvSpPr>
        <p:spPr>
          <a:xfrm>
            <a:off x="1348366" y="4956588"/>
            <a:ext cx="8234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No=4</a:t>
            </a:r>
            <a:endParaRPr sz="1800" b="0" i="0" u="none" strike="noStrike" cap="none">
              <a:solidFill>
                <a:schemeClr val="dk1"/>
              </a:solidFill>
              <a:latin typeface="Calibri"/>
              <a:ea typeface="Calibri"/>
              <a:cs typeface="Calibri"/>
              <a:sym typeface="Calibri"/>
            </a:endParaRPr>
          </a:p>
        </p:txBody>
      </p:sp>
      <p:cxnSp>
        <p:nvCxnSpPr>
          <p:cNvPr id="324" name="Google Shape;324;p22"/>
          <p:cNvCxnSpPr/>
          <p:nvPr/>
        </p:nvCxnSpPr>
        <p:spPr>
          <a:xfrm flipH="1">
            <a:off x="1641324" y="3726324"/>
            <a:ext cx="648072" cy="478003"/>
          </a:xfrm>
          <a:prstGeom prst="straightConnector1">
            <a:avLst/>
          </a:prstGeom>
          <a:noFill/>
          <a:ln w="38100" cap="flat" cmpd="sng">
            <a:solidFill>
              <a:schemeClr val="accent6"/>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25" name="Google Shape;325;p22"/>
          <p:cNvCxnSpPr>
            <a:endCxn id="317" idx="0"/>
          </p:cNvCxnSpPr>
          <p:nvPr/>
        </p:nvCxnSpPr>
        <p:spPr>
          <a:xfrm>
            <a:off x="2289410" y="3721627"/>
            <a:ext cx="202200" cy="482700"/>
          </a:xfrm>
          <a:prstGeom prst="straightConnector1">
            <a:avLst/>
          </a:prstGeom>
          <a:noFill/>
          <a:ln w="38100" cap="flat" cmpd="sng">
            <a:solidFill>
              <a:schemeClr val="accent6"/>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26" name="Google Shape;326;p22"/>
          <p:cNvCxnSpPr/>
          <p:nvPr/>
        </p:nvCxnSpPr>
        <p:spPr>
          <a:xfrm>
            <a:off x="2309727" y="3726324"/>
            <a:ext cx="1131797" cy="478003"/>
          </a:xfrm>
          <a:prstGeom prst="straightConnector1">
            <a:avLst/>
          </a:prstGeom>
          <a:noFill/>
          <a:ln w="38100" cap="flat" cmpd="sng">
            <a:solidFill>
              <a:schemeClr val="accent6"/>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27" name="Google Shape;327;p22"/>
          <p:cNvCxnSpPr>
            <a:endCxn id="318" idx="0"/>
          </p:cNvCxnSpPr>
          <p:nvPr/>
        </p:nvCxnSpPr>
        <p:spPr>
          <a:xfrm flipH="1">
            <a:off x="1103682" y="4552968"/>
            <a:ext cx="244800" cy="388200"/>
          </a:xfrm>
          <a:prstGeom prst="straightConnector1">
            <a:avLst/>
          </a:prstGeom>
          <a:noFill/>
          <a:ln w="38100" cap="flat" cmpd="sng">
            <a:solidFill>
              <a:schemeClr val="accent3"/>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28" name="Google Shape;328;p22"/>
          <p:cNvCxnSpPr/>
          <p:nvPr/>
        </p:nvCxnSpPr>
        <p:spPr>
          <a:xfrm>
            <a:off x="1348366" y="4585715"/>
            <a:ext cx="292958" cy="388312"/>
          </a:xfrm>
          <a:prstGeom prst="straightConnector1">
            <a:avLst/>
          </a:prstGeom>
          <a:noFill/>
          <a:ln w="38100" cap="flat" cmpd="sng">
            <a:solidFill>
              <a:schemeClr val="accent3"/>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29" name="Google Shape;329;p22"/>
          <p:cNvCxnSpPr/>
          <p:nvPr/>
        </p:nvCxnSpPr>
        <p:spPr>
          <a:xfrm flipH="1">
            <a:off x="2433214" y="4492635"/>
            <a:ext cx="244684" cy="388312"/>
          </a:xfrm>
          <a:prstGeom prst="straightConnector1">
            <a:avLst/>
          </a:prstGeom>
          <a:noFill/>
          <a:ln w="38100" cap="flat" cmpd="sng">
            <a:solidFill>
              <a:schemeClr val="accent3"/>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30" name="Google Shape;330;p22"/>
          <p:cNvCxnSpPr/>
          <p:nvPr/>
        </p:nvCxnSpPr>
        <p:spPr>
          <a:xfrm>
            <a:off x="2677898" y="4525494"/>
            <a:ext cx="292958" cy="388312"/>
          </a:xfrm>
          <a:prstGeom prst="straightConnector1">
            <a:avLst/>
          </a:prstGeom>
          <a:noFill/>
          <a:ln w="38100" cap="flat" cmpd="sng">
            <a:solidFill>
              <a:schemeClr val="accent3"/>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31" name="Google Shape;331;p22"/>
          <p:cNvCxnSpPr/>
          <p:nvPr/>
        </p:nvCxnSpPr>
        <p:spPr>
          <a:xfrm flipH="1">
            <a:off x="3551954" y="4492635"/>
            <a:ext cx="244684" cy="388312"/>
          </a:xfrm>
          <a:prstGeom prst="straightConnector1">
            <a:avLst/>
          </a:prstGeom>
          <a:noFill/>
          <a:ln w="38100" cap="flat" cmpd="sng">
            <a:solidFill>
              <a:schemeClr val="accent3"/>
            </a:solidFill>
            <a:prstDash val="solid"/>
            <a:round/>
            <a:headEnd type="none" w="sm" len="sm"/>
            <a:tailEnd type="stealth" w="med" len="med"/>
          </a:ln>
          <a:effectLst>
            <a:outerShdw blurRad="40000" dist="23000" dir="5400000" rotWithShape="0">
              <a:srgbClr val="000000">
                <a:alpha val="34117"/>
              </a:srgbClr>
            </a:outerShdw>
          </a:effectLst>
        </p:spPr>
      </p:cxnSp>
      <p:cxnSp>
        <p:nvCxnSpPr>
          <p:cNvPr id="332" name="Google Shape;332;p22"/>
          <p:cNvCxnSpPr/>
          <p:nvPr/>
        </p:nvCxnSpPr>
        <p:spPr>
          <a:xfrm>
            <a:off x="3796638" y="4525494"/>
            <a:ext cx="364966" cy="383408"/>
          </a:xfrm>
          <a:prstGeom prst="straightConnector1">
            <a:avLst/>
          </a:prstGeom>
          <a:noFill/>
          <a:ln w="38100" cap="flat" cmpd="sng">
            <a:solidFill>
              <a:schemeClr val="accent3"/>
            </a:solidFill>
            <a:prstDash val="solid"/>
            <a:round/>
            <a:headEnd type="none" w="sm" len="sm"/>
            <a:tailEnd type="stealth" w="med" len="med"/>
          </a:ln>
          <a:effectLst>
            <a:outerShdw blurRad="40000" dist="23000" dir="5400000" rotWithShape="0">
              <a:srgbClr val="000000">
                <a:alpha val="34117"/>
              </a:srgbClr>
            </a:outerShdw>
          </a:effectLst>
        </p:spPr>
      </p:cxnSp>
      <p:sp>
        <p:nvSpPr>
          <p:cNvPr id="333" name="Google Shape;333;p22"/>
          <p:cNvSpPr txBox="1"/>
          <p:nvPr/>
        </p:nvSpPr>
        <p:spPr>
          <a:xfrm>
            <a:off x="5220072" y="3501008"/>
            <a:ext cx="3231976"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P(Sunny/Yes)=1/9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P(Sunny/No)=4/5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P(Overcast/Yes)=4/9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P(Overcast/No)=0/5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P(Rain/Yes)=3/9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P(Rain/No)=2/5</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0" y="0"/>
            <a:ext cx="9144000" cy="706090"/>
          </a:xfrm>
          <a:prstGeom prst="rect">
            <a:avLst/>
          </a:prstGeom>
          <a:solidFill>
            <a:srgbClr val="0070C0"/>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Naïve bayes</a:t>
            </a:r>
            <a:endParaRPr/>
          </a:p>
        </p:txBody>
      </p:sp>
      <p:sp>
        <p:nvSpPr>
          <p:cNvPr id="340" name="Google Shape;340;p23"/>
          <p:cNvSpPr txBox="1">
            <a:spLocks noGrp="1"/>
          </p:cNvSpPr>
          <p:nvPr>
            <p:ph type="body" idx="1"/>
          </p:nvPr>
        </p:nvSpPr>
        <p:spPr>
          <a:xfrm>
            <a:off x="107504" y="990600"/>
            <a:ext cx="8856984" cy="5462736"/>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X={</a:t>
            </a:r>
            <a:r>
              <a:rPr lang="en-US">
                <a:solidFill>
                  <a:srgbClr val="FFC000"/>
                </a:solidFill>
              </a:rPr>
              <a:t>sunny</a:t>
            </a:r>
            <a:r>
              <a:rPr lang="en-US"/>
              <a:t>, </a:t>
            </a:r>
            <a:r>
              <a:rPr lang="en-US">
                <a:solidFill>
                  <a:srgbClr val="FF0000"/>
                </a:solidFill>
              </a:rPr>
              <a:t>cool</a:t>
            </a:r>
            <a:r>
              <a:rPr lang="en-US"/>
              <a:t>, </a:t>
            </a:r>
            <a:r>
              <a:rPr lang="en-US">
                <a:solidFill>
                  <a:srgbClr val="7030A0"/>
                </a:solidFill>
              </a:rPr>
              <a:t>high</a:t>
            </a:r>
            <a:r>
              <a:rPr lang="en-US"/>
              <a:t>, </a:t>
            </a:r>
            <a:r>
              <a:rPr lang="en-US">
                <a:solidFill>
                  <a:srgbClr val="00B050"/>
                </a:solidFill>
              </a:rPr>
              <a:t>strong</a:t>
            </a:r>
            <a:r>
              <a:rPr lang="en-US"/>
              <a:t>}</a:t>
            </a:r>
            <a:endParaRPr/>
          </a:p>
          <a:p>
            <a:pPr marL="0" lvl="0" indent="0" algn="l" rtl="0">
              <a:lnSpc>
                <a:spcPct val="100000"/>
              </a:lnSpc>
              <a:spcBef>
                <a:spcPts val="460"/>
              </a:spcBef>
              <a:spcAft>
                <a:spcPts val="0"/>
              </a:spcAft>
              <a:buClr>
                <a:schemeClr val="dk1"/>
              </a:buClr>
              <a:buSzPts val="2300"/>
              <a:buNone/>
            </a:pPr>
            <a:endParaRPr sz="2300"/>
          </a:p>
          <a:p>
            <a:pPr marL="342900" lvl="0" indent="-342900" algn="l" rtl="0">
              <a:lnSpc>
                <a:spcPct val="100000"/>
              </a:lnSpc>
              <a:spcBef>
                <a:spcPts val="460"/>
              </a:spcBef>
              <a:spcAft>
                <a:spcPts val="0"/>
              </a:spcAft>
              <a:buClr>
                <a:schemeClr val="dk1"/>
              </a:buClr>
              <a:buSzPts val="2300"/>
              <a:buChar char="•"/>
            </a:pPr>
            <a:r>
              <a:rPr lang="en-US" sz="2300"/>
              <a:t>P(X/Yes)=</a:t>
            </a:r>
            <a:endParaRPr/>
          </a:p>
          <a:p>
            <a:pPr marL="0" lvl="0" indent="0" algn="l" rtl="0">
              <a:lnSpc>
                <a:spcPct val="100000"/>
              </a:lnSpc>
              <a:spcBef>
                <a:spcPts val="460"/>
              </a:spcBef>
              <a:spcAft>
                <a:spcPts val="0"/>
              </a:spcAft>
              <a:buClr>
                <a:schemeClr val="dk1"/>
              </a:buClr>
              <a:buSzPts val="2300"/>
              <a:buNone/>
            </a:pPr>
            <a:r>
              <a:rPr lang="en-US" sz="2300"/>
              <a:t>               P(Yes)*P(</a:t>
            </a:r>
            <a:r>
              <a:rPr lang="en-US" sz="2300">
                <a:solidFill>
                  <a:srgbClr val="FFC000"/>
                </a:solidFill>
              </a:rPr>
              <a:t>Sunny</a:t>
            </a:r>
            <a:r>
              <a:rPr lang="en-US" sz="2300"/>
              <a:t>/Yes) )*P(</a:t>
            </a:r>
            <a:r>
              <a:rPr lang="en-US" sz="2300">
                <a:solidFill>
                  <a:srgbClr val="FF0000"/>
                </a:solidFill>
              </a:rPr>
              <a:t>Cool</a:t>
            </a:r>
            <a:r>
              <a:rPr lang="en-US" sz="2300"/>
              <a:t>/Yes) *P(</a:t>
            </a:r>
            <a:r>
              <a:rPr lang="en-US" sz="2300">
                <a:solidFill>
                  <a:srgbClr val="7030A0"/>
                </a:solidFill>
              </a:rPr>
              <a:t>high</a:t>
            </a:r>
            <a:r>
              <a:rPr lang="en-US" sz="2300"/>
              <a:t>/Yes) *P(</a:t>
            </a:r>
            <a:r>
              <a:rPr lang="en-US" sz="2300">
                <a:solidFill>
                  <a:srgbClr val="00B050"/>
                </a:solidFill>
              </a:rPr>
              <a:t>strong</a:t>
            </a:r>
            <a:r>
              <a:rPr lang="en-US" sz="2300"/>
              <a:t>/Yes)</a:t>
            </a:r>
            <a:endParaRPr/>
          </a:p>
          <a:p>
            <a:pPr marL="0" lvl="0" indent="0" algn="l" rtl="0">
              <a:lnSpc>
                <a:spcPct val="100000"/>
              </a:lnSpc>
              <a:spcBef>
                <a:spcPts val="460"/>
              </a:spcBef>
              <a:spcAft>
                <a:spcPts val="0"/>
              </a:spcAft>
              <a:buClr>
                <a:schemeClr val="dk1"/>
              </a:buClr>
              <a:buSzPts val="2300"/>
              <a:buNone/>
            </a:pPr>
            <a:r>
              <a:rPr lang="en-US" sz="2300"/>
              <a:t>               =0.0053</a:t>
            </a:r>
            <a:endParaRPr/>
          </a:p>
          <a:p>
            <a:pPr marL="342900" lvl="0" indent="-342900" algn="l" rtl="0">
              <a:lnSpc>
                <a:spcPct val="100000"/>
              </a:lnSpc>
              <a:spcBef>
                <a:spcPts val="460"/>
              </a:spcBef>
              <a:spcAft>
                <a:spcPts val="0"/>
              </a:spcAft>
              <a:buClr>
                <a:schemeClr val="dk1"/>
              </a:buClr>
              <a:buSzPts val="2300"/>
              <a:buChar char="•"/>
            </a:pPr>
            <a:r>
              <a:rPr lang="en-US" sz="2300"/>
              <a:t>P(X/No)=</a:t>
            </a:r>
            <a:endParaRPr/>
          </a:p>
          <a:p>
            <a:pPr marL="0" lvl="0" indent="0" algn="l" rtl="0">
              <a:lnSpc>
                <a:spcPct val="100000"/>
              </a:lnSpc>
              <a:spcBef>
                <a:spcPts val="460"/>
              </a:spcBef>
              <a:spcAft>
                <a:spcPts val="0"/>
              </a:spcAft>
              <a:buClr>
                <a:schemeClr val="dk1"/>
              </a:buClr>
              <a:buSzPts val="2300"/>
              <a:buNone/>
            </a:pPr>
            <a:r>
              <a:rPr lang="en-US" sz="2300"/>
              <a:t>              P(No)*P(</a:t>
            </a:r>
            <a:r>
              <a:rPr lang="en-US" sz="2300">
                <a:solidFill>
                  <a:srgbClr val="FFC000"/>
                </a:solidFill>
              </a:rPr>
              <a:t>Sunny</a:t>
            </a:r>
            <a:r>
              <a:rPr lang="en-US" sz="2300"/>
              <a:t>/No)*P(</a:t>
            </a:r>
            <a:r>
              <a:rPr lang="en-US" sz="2300">
                <a:solidFill>
                  <a:srgbClr val="FF0000"/>
                </a:solidFill>
              </a:rPr>
              <a:t>Cool</a:t>
            </a:r>
            <a:r>
              <a:rPr lang="en-US" sz="2300"/>
              <a:t>/No) *P(</a:t>
            </a:r>
            <a:r>
              <a:rPr lang="en-US" sz="2300">
                <a:solidFill>
                  <a:srgbClr val="7030A0"/>
                </a:solidFill>
              </a:rPr>
              <a:t>high</a:t>
            </a:r>
            <a:r>
              <a:rPr lang="en-US" sz="2300"/>
              <a:t>/No) *P(</a:t>
            </a:r>
            <a:r>
              <a:rPr lang="en-US" sz="2300">
                <a:solidFill>
                  <a:srgbClr val="00B050"/>
                </a:solidFill>
              </a:rPr>
              <a:t>strong</a:t>
            </a:r>
            <a:r>
              <a:rPr lang="en-US" sz="2300"/>
              <a:t>/No)</a:t>
            </a:r>
            <a:endParaRPr/>
          </a:p>
          <a:p>
            <a:pPr marL="0" lvl="0" indent="0" algn="l" rtl="0">
              <a:lnSpc>
                <a:spcPct val="100000"/>
              </a:lnSpc>
              <a:spcBef>
                <a:spcPts val="460"/>
              </a:spcBef>
              <a:spcAft>
                <a:spcPts val="0"/>
              </a:spcAft>
              <a:buClr>
                <a:schemeClr val="dk1"/>
              </a:buClr>
              <a:buSzPts val="2300"/>
              <a:buNone/>
            </a:pPr>
            <a:r>
              <a:rPr lang="en-US" sz="2300"/>
              <a:t>               =0.206</a:t>
            </a:r>
            <a:endParaRPr/>
          </a:p>
          <a:p>
            <a:pPr marL="342900" lvl="0" indent="-342900" algn="l" rtl="0">
              <a:lnSpc>
                <a:spcPct val="100000"/>
              </a:lnSpc>
              <a:spcBef>
                <a:spcPts val="400"/>
              </a:spcBef>
              <a:spcAft>
                <a:spcPts val="0"/>
              </a:spcAft>
              <a:buClr>
                <a:schemeClr val="dk1"/>
              </a:buClr>
              <a:buSzPts val="2000"/>
              <a:buChar char="•"/>
            </a:pPr>
            <a:r>
              <a:rPr lang="en-US" sz="2000">
                <a:latin typeface="Bookman Old Style"/>
                <a:ea typeface="Bookman Old Style"/>
                <a:cs typeface="Bookman Old Style"/>
                <a:sym typeface="Bookman Old Style"/>
              </a:rPr>
              <a:t>Maximum A Posteriori (MAP):</a:t>
            </a:r>
            <a:endParaRPr sz="2000">
              <a:latin typeface="Bookman Old Style"/>
              <a:ea typeface="Bookman Old Style"/>
              <a:cs typeface="Bookman Old Style"/>
              <a:sym typeface="Bookman Old Style"/>
            </a:endParaRPr>
          </a:p>
          <a:p>
            <a:pPr marL="0" lvl="0" indent="0" algn="l" rtl="0">
              <a:lnSpc>
                <a:spcPct val="100000"/>
              </a:lnSpc>
              <a:spcBef>
                <a:spcPts val="460"/>
              </a:spcBef>
              <a:spcAft>
                <a:spcPts val="0"/>
              </a:spcAft>
              <a:buClr>
                <a:schemeClr val="dk1"/>
              </a:buClr>
              <a:buSzPts val="2300"/>
              <a:buNone/>
            </a:pPr>
            <a:endParaRPr sz="2300"/>
          </a:p>
          <a:p>
            <a:pPr marL="0" lvl="0" indent="0" algn="l" rtl="0">
              <a:lnSpc>
                <a:spcPct val="100000"/>
              </a:lnSpc>
              <a:spcBef>
                <a:spcPts val="460"/>
              </a:spcBef>
              <a:spcAft>
                <a:spcPts val="0"/>
              </a:spcAft>
              <a:buClr>
                <a:schemeClr val="dk1"/>
              </a:buClr>
              <a:buSzPts val="2300"/>
              <a:buNone/>
            </a:pPr>
            <a:r>
              <a:rPr lang="en-US" sz="2300"/>
              <a:t>     According to Majority class Rule: Max(0.0053,0.206)=0.206</a:t>
            </a:r>
            <a:endParaRPr/>
          </a:p>
          <a:p>
            <a:pPr marL="0" lvl="0" indent="0" algn="l" rtl="0">
              <a:lnSpc>
                <a:spcPct val="100000"/>
              </a:lnSpc>
              <a:spcBef>
                <a:spcPts val="460"/>
              </a:spcBef>
              <a:spcAft>
                <a:spcPts val="0"/>
              </a:spcAft>
              <a:buClr>
                <a:schemeClr val="dk1"/>
              </a:buClr>
              <a:buSzPts val="2300"/>
              <a:buNone/>
            </a:pPr>
            <a:r>
              <a:rPr lang="en-US" sz="2300"/>
              <a:t>       The Answer is NO </a:t>
            </a:r>
            <a:endParaRPr/>
          </a:p>
          <a:p>
            <a:pPr marL="0" lvl="0" indent="0" algn="l" rtl="0">
              <a:lnSpc>
                <a:spcPct val="100000"/>
              </a:lnSpc>
              <a:spcBef>
                <a:spcPts val="340"/>
              </a:spcBef>
              <a:spcAft>
                <a:spcPts val="0"/>
              </a:spcAft>
              <a:buClr>
                <a:schemeClr val="dk1"/>
              </a:buClr>
              <a:buSzPts val="1700"/>
              <a:buNone/>
            </a:pPr>
            <a:endParaRPr sz="1700"/>
          </a:p>
          <a:p>
            <a:pPr marL="0" lvl="0" indent="0" algn="l" rtl="0">
              <a:lnSpc>
                <a:spcPct val="100000"/>
              </a:lnSpc>
              <a:spcBef>
                <a:spcPts val="640"/>
              </a:spcBef>
              <a:spcAft>
                <a:spcPts val="0"/>
              </a:spcAft>
              <a:buClr>
                <a:schemeClr val="dk1"/>
              </a:buClr>
              <a:buSzPts val="3200"/>
              <a:buNone/>
            </a:pPr>
            <a:endParaRPr/>
          </a:p>
          <a:p>
            <a:pPr marL="342900" lvl="0" indent="-139700" algn="l" rtl="0">
              <a:lnSpc>
                <a:spcPct val="100000"/>
              </a:lnSpc>
              <a:spcBef>
                <a:spcPts val="640"/>
              </a:spcBef>
              <a:spcAft>
                <a:spcPts val="0"/>
              </a:spcAft>
              <a:buClr>
                <a:schemeClr val="dk1"/>
              </a:buClr>
              <a:buSzPts val="3200"/>
              <a:buNone/>
            </a:pPr>
            <a:endParaRPr/>
          </a:p>
          <a:p>
            <a:pPr marL="342900" lvl="0" indent="-139700" algn="l" rtl="0">
              <a:lnSpc>
                <a:spcPct val="100000"/>
              </a:lnSpc>
              <a:spcBef>
                <a:spcPts val="640"/>
              </a:spcBef>
              <a:spcAft>
                <a:spcPts val="0"/>
              </a:spcAft>
              <a:buClr>
                <a:schemeClr val="dk1"/>
              </a:buClr>
              <a:buSzPts val="3200"/>
              <a:buNone/>
            </a:pPr>
            <a:endParaRPr/>
          </a:p>
          <a:p>
            <a:pPr marL="342900" lvl="0" indent="-139700" algn="l" rtl="0">
              <a:lnSpc>
                <a:spcPct val="100000"/>
              </a:lnSpc>
              <a:spcBef>
                <a:spcPts val="640"/>
              </a:spcBef>
              <a:spcAft>
                <a:spcPts val="0"/>
              </a:spcAft>
              <a:buClr>
                <a:schemeClr val="dk1"/>
              </a:buClr>
              <a:buSzPts val="3200"/>
              <a:buNone/>
            </a:pPr>
            <a:endParaRPr/>
          </a:p>
        </p:txBody>
      </p:sp>
      <p:sp>
        <p:nvSpPr>
          <p:cNvPr id="341" name="Google Shape;341;p23"/>
          <p:cNvSpPr txBox="1"/>
          <p:nvPr/>
        </p:nvSpPr>
        <p:spPr>
          <a:xfrm>
            <a:off x="0" y="0"/>
            <a:ext cx="9144000" cy="762000"/>
          </a:xfrm>
          <a:prstGeom prst="rect">
            <a:avLst/>
          </a:prstGeom>
          <a:solidFill>
            <a:srgbClr val="0070C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Example for Probabilistic Model</a:t>
            </a:r>
            <a:endParaRPr sz="4400" b="1" i="0" u="none" strike="noStrike" cap="none">
              <a:solidFill>
                <a:schemeClr val="lt1"/>
              </a:solidFill>
              <a:latin typeface="Calibri"/>
              <a:ea typeface="Calibri"/>
              <a:cs typeface="Calibri"/>
              <a:sym typeface="Calibri"/>
            </a:endParaRPr>
          </a:p>
        </p:txBody>
      </p:sp>
      <p:pic>
        <p:nvPicPr>
          <p:cNvPr id="342" name="Google Shape;342;p23"/>
          <p:cNvPicPr preferRelativeResize="0"/>
          <p:nvPr/>
        </p:nvPicPr>
        <p:blipFill rotWithShape="1">
          <a:blip r:embed="rId3">
            <a:alphaModFix/>
          </a:blip>
          <a:srcRect/>
          <a:stretch/>
        </p:blipFill>
        <p:spPr>
          <a:xfrm>
            <a:off x="4284451" y="4172483"/>
            <a:ext cx="4859547" cy="963539"/>
          </a:xfrm>
          <a:prstGeom prst="rect">
            <a:avLst/>
          </a:prstGeom>
          <a:noFill/>
          <a:ln>
            <a:noFill/>
          </a:ln>
        </p:spPr>
      </p:pic>
      <p:pic>
        <p:nvPicPr>
          <p:cNvPr id="343" name="Google Shape;343;p23"/>
          <p:cNvPicPr preferRelativeResize="0"/>
          <p:nvPr/>
        </p:nvPicPr>
        <p:blipFill rotWithShape="1">
          <a:blip r:embed="rId4">
            <a:alphaModFix/>
          </a:blip>
          <a:srcRect l="48215" r="34246"/>
          <a:stretch/>
        </p:blipFill>
        <p:spPr>
          <a:xfrm>
            <a:off x="7152831" y="944726"/>
            <a:ext cx="999858" cy="1006475"/>
          </a:xfrm>
          <a:prstGeom prst="rect">
            <a:avLst/>
          </a:prstGeom>
          <a:noFill/>
          <a:ln>
            <a:noFill/>
          </a:ln>
        </p:spPr>
      </p:pic>
      <p:pic>
        <p:nvPicPr>
          <p:cNvPr id="344" name="Google Shape;344;p23"/>
          <p:cNvPicPr preferRelativeResize="0"/>
          <p:nvPr/>
        </p:nvPicPr>
        <p:blipFill rotWithShape="1">
          <a:blip r:embed="rId4">
            <a:alphaModFix/>
          </a:blip>
          <a:srcRect l="24679" r="62428"/>
          <a:stretch/>
        </p:blipFill>
        <p:spPr>
          <a:xfrm>
            <a:off x="6417893" y="944726"/>
            <a:ext cx="734938" cy="1006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4"/>
          <p:cNvSpPr txBox="1">
            <a:spLocks noGrp="1"/>
          </p:cNvSpPr>
          <p:nvPr>
            <p:ph type="body" idx="1"/>
          </p:nvPr>
        </p:nvSpPr>
        <p:spPr>
          <a:xfrm>
            <a:off x="190500" y="1066800"/>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sz="2800"/>
              <a:t>The third type of model are more algorithmic in nature.</a:t>
            </a:r>
            <a:endParaRPr sz="2800"/>
          </a:p>
          <a:p>
            <a:pPr marL="342900" lvl="0" indent="-139700" algn="l" rtl="0">
              <a:lnSpc>
                <a:spcPct val="100000"/>
              </a:lnSpc>
              <a:spcBef>
                <a:spcPts val="640"/>
              </a:spcBef>
              <a:spcAft>
                <a:spcPts val="0"/>
              </a:spcAft>
              <a:buClr>
                <a:schemeClr val="dk1"/>
              </a:buClr>
              <a:buSzPts val="3200"/>
              <a:buNone/>
            </a:pPr>
            <a:endParaRPr sz="2800"/>
          </a:p>
          <a:p>
            <a:pPr marL="342900" lvl="0" indent="-342900" algn="l" rtl="0">
              <a:lnSpc>
                <a:spcPct val="100000"/>
              </a:lnSpc>
              <a:spcBef>
                <a:spcPts val="640"/>
              </a:spcBef>
              <a:spcAft>
                <a:spcPts val="0"/>
              </a:spcAft>
              <a:buClr>
                <a:schemeClr val="dk1"/>
              </a:buClr>
              <a:buSzPts val="3200"/>
              <a:buChar char="•"/>
            </a:pPr>
            <a:r>
              <a:rPr lang="en-US" sz="2800"/>
              <a:t>They are called </a:t>
            </a:r>
            <a:r>
              <a:rPr lang="en-US" sz="2800" b="1">
                <a:solidFill>
                  <a:srgbClr val="FF0000"/>
                </a:solidFill>
              </a:rPr>
              <a:t>‘logical’ because models of this type can be easily translated into rules that are understandable by humans</a:t>
            </a:r>
            <a:r>
              <a:rPr lang="en-US" sz="2800"/>
              <a:t>, such as “If </a:t>
            </a:r>
            <a:r>
              <a:rPr lang="en-US" sz="2800" i="1"/>
              <a:t>condition</a:t>
            </a:r>
            <a:r>
              <a:rPr lang="en-US" sz="2800"/>
              <a:t> then </a:t>
            </a:r>
            <a:r>
              <a:rPr lang="en-US" sz="2800" i="1"/>
              <a:t>class = C1</a:t>
            </a:r>
            <a:r>
              <a:rPr lang="en-US" sz="2800"/>
              <a:t>.” </a:t>
            </a:r>
            <a:endParaRPr sz="2800"/>
          </a:p>
          <a:p>
            <a:pPr marL="342900" lvl="0" indent="-139700" algn="l" rtl="0">
              <a:lnSpc>
                <a:spcPct val="100000"/>
              </a:lnSpc>
              <a:spcBef>
                <a:spcPts val="640"/>
              </a:spcBef>
              <a:spcAft>
                <a:spcPts val="0"/>
              </a:spcAft>
              <a:buClr>
                <a:schemeClr val="dk1"/>
              </a:buClr>
              <a:buSzPts val="3200"/>
              <a:buNone/>
            </a:pPr>
            <a:endParaRPr sz="2800"/>
          </a:p>
          <a:p>
            <a:pPr marL="342900" lvl="0" indent="-342900" algn="l" rtl="0">
              <a:lnSpc>
                <a:spcPct val="100000"/>
              </a:lnSpc>
              <a:spcBef>
                <a:spcPts val="640"/>
              </a:spcBef>
              <a:spcAft>
                <a:spcPts val="0"/>
              </a:spcAft>
              <a:buClr>
                <a:schemeClr val="dk1"/>
              </a:buClr>
              <a:buSzPts val="3200"/>
              <a:buChar char="•"/>
            </a:pPr>
            <a:r>
              <a:rPr lang="en-US" sz="2800"/>
              <a:t>Such rules are easily organized from a tree structure, which is called as feature tree.</a:t>
            </a:r>
            <a:endParaRPr sz="2800"/>
          </a:p>
        </p:txBody>
      </p:sp>
      <p:sp>
        <p:nvSpPr>
          <p:cNvPr id="350" name="Google Shape;350;p24"/>
          <p:cNvSpPr txBox="1"/>
          <p:nvPr/>
        </p:nvSpPr>
        <p:spPr>
          <a:xfrm>
            <a:off x="0" y="0"/>
            <a:ext cx="9144000" cy="838200"/>
          </a:xfrm>
          <a:prstGeom prst="rect">
            <a:avLst/>
          </a:prstGeom>
          <a:solidFill>
            <a:srgbClr val="0070C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Logical Models</a:t>
            </a:r>
            <a:endParaRPr sz="4400" b="1" i="0" u="none" strike="noStrike" cap="non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5"/>
          <p:cNvSpPr txBox="1">
            <a:spLocks noGrp="1"/>
          </p:cNvSpPr>
          <p:nvPr>
            <p:ph type="body" idx="1"/>
          </p:nvPr>
        </p:nvSpPr>
        <p:spPr>
          <a:xfrm>
            <a:off x="190500" y="1066800"/>
            <a:ext cx="8763000" cy="5638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Feature Tree</a:t>
            </a:r>
            <a:endParaRPr/>
          </a:p>
          <a:p>
            <a:pPr marL="742950" lvl="1" indent="-285750" algn="l" rtl="0">
              <a:lnSpc>
                <a:spcPct val="100000"/>
              </a:lnSpc>
              <a:spcBef>
                <a:spcPts val="560"/>
              </a:spcBef>
              <a:spcAft>
                <a:spcPts val="0"/>
              </a:spcAft>
              <a:buClr>
                <a:schemeClr val="dk1"/>
              </a:buClr>
              <a:buSzPts val="2800"/>
              <a:buChar char="–"/>
            </a:pPr>
            <a:r>
              <a:rPr lang="en-US"/>
              <a:t>Features are used to iteratively partition the instance space.</a:t>
            </a:r>
            <a:endParaRPr/>
          </a:p>
          <a:p>
            <a:pPr marL="742950" lvl="1" indent="-285750" algn="l" rtl="0">
              <a:lnSpc>
                <a:spcPct val="100000"/>
              </a:lnSpc>
              <a:spcBef>
                <a:spcPts val="560"/>
              </a:spcBef>
              <a:spcAft>
                <a:spcPts val="0"/>
              </a:spcAft>
              <a:buClr>
                <a:schemeClr val="dk1"/>
              </a:buClr>
              <a:buSzPts val="2800"/>
              <a:buChar char="–"/>
            </a:pPr>
            <a:r>
              <a:rPr lang="en-US"/>
              <a:t>Leaves denote instance class.</a:t>
            </a:r>
            <a:endParaRPr/>
          </a:p>
          <a:p>
            <a:pPr marL="342900" lvl="0" indent="-139700" algn="just" rtl="0">
              <a:lnSpc>
                <a:spcPct val="100000"/>
              </a:lnSpc>
              <a:spcBef>
                <a:spcPts val="640"/>
              </a:spcBef>
              <a:spcAft>
                <a:spcPts val="0"/>
              </a:spcAft>
              <a:buClr>
                <a:schemeClr val="dk1"/>
              </a:buClr>
              <a:buSzPts val="3200"/>
              <a:buNone/>
            </a:pPr>
            <a:endParaRPr/>
          </a:p>
          <a:p>
            <a:pPr marL="342900" lvl="0" indent="-342900" algn="just" rtl="0">
              <a:lnSpc>
                <a:spcPct val="100000"/>
              </a:lnSpc>
              <a:spcBef>
                <a:spcPts val="640"/>
              </a:spcBef>
              <a:spcAft>
                <a:spcPts val="0"/>
              </a:spcAft>
              <a:buClr>
                <a:schemeClr val="dk1"/>
              </a:buClr>
              <a:buSzPts val="3200"/>
              <a:buChar char="•"/>
            </a:pPr>
            <a:r>
              <a:rPr lang="en-US"/>
              <a:t>Feature Trees whose leaves are labeled with classes area commonly called as decision trees.</a:t>
            </a:r>
            <a:endParaRPr/>
          </a:p>
          <a:p>
            <a:pPr marL="342900" lvl="0" indent="-139700" algn="l" rtl="0">
              <a:lnSpc>
                <a:spcPct val="100000"/>
              </a:lnSpc>
              <a:spcBef>
                <a:spcPts val="640"/>
              </a:spcBef>
              <a:spcAft>
                <a:spcPts val="0"/>
              </a:spcAft>
              <a:buClr>
                <a:schemeClr val="dk1"/>
              </a:buClr>
              <a:buSzPts val="3200"/>
              <a:buNone/>
            </a:pPr>
            <a:endParaRPr/>
          </a:p>
          <a:p>
            <a:pPr marL="342900" lvl="0" indent="-342900" algn="l" rtl="0">
              <a:lnSpc>
                <a:spcPct val="100000"/>
              </a:lnSpc>
              <a:spcBef>
                <a:spcPts val="640"/>
              </a:spcBef>
              <a:spcAft>
                <a:spcPts val="0"/>
              </a:spcAft>
              <a:buClr>
                <a:schemeClr val="dk1"/>
              </a:buClr>
              <a:buSzPts val="3200"/>
              <a:buChar char="•"/>
            </a:pPr>
            <a:r>
              <a:rPr lang="en-US"/>
              <a:t>Example:</a:t>
            </a:r>
            <a:endParaRPr/>
          </a:p>
          <a:p>
            <a:pPr marL="742950" lvl="1" indent="-285750" algn="l" rtl="0">
              <a:lnSpc>
                <a:spcPct val="100000"/>
              </a:lnSpc>
              <a:spcBef>
                <a:spcPts val="560"/>
              </a:spcBef>
              <a:spcAft>
                <a:spcPts val="0"/>
              </a:spcAft>
              <a:buClr>
                <a:schemeClr val="dk1"/>
              </a:buClr>
              <a:buSzPts val="2800"/>
              <a:buChar char="–"/>
            </a:pPr>
            <a:r>
              <a:rPr lang="en-US"/>
              <a:t>Decision Tree Induction Algorithm</a:t>
            </a:r>
            <a:endParaRPr/>
          </a:p>
        </p:txBody>
      </p:sp>
      <p:sp>
        <p:nvSpPr>
          <p:cNvPr id="356" name="Google Shape;356;p25"/>
          <p:cNvSpPr txBox="1"/>
          <p:nvPr/>
        </p:nvSpPr>
        <p:spPr>
          <a:xfrm>
            <a:off x="0" y="0"/>
            <a:ext cx="9144000" cy="838200"/>
          </a:xfrm>
          <a:prstGeom prst="rect">
            <a:avLst/>
          </a:prstGeom>
          <a:solidFill>
            <a:srgbClr val="0070C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Logical Models</a:t>
            </a:r>
            <a:endParaRPr sz="4400" b="1"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body" idx="1"/>
          </p:nvPr>
        </p:nvSpPr>
        <p:spPr>
          <a:xfrm>
            <a:off x="457200" y="1219200"/>
            <a:ext cx="8229600" cy="56388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800"/>
              <a:buChar char="•"/>
            </a:pPr>
            <a:r>
              <a:rPr lang="en-US" sz="2800"/>
              <a:t>The field of study that gives computers, the ability to learn without being explicitly programmed.</a:t>
            </a:r>
            <a:endParaRPr/>
          </a:p>
          <a:p>
            <a:pPr marL="342900" lvl="0" indent="-342900" algn="just" rtl="0">
              <a:lnSpc>
                <a:spcPct val="100000"/>
              </a:lnSpc>
              <a:spcBef>
                <a:spcPts val="434"/>
              </a:spcBef>
              <a:spcAft>
                <a:spcPts val="0"/>
              </a:spcAft>
              <a:buClr>
                <a:schemeClr val="dk1"/>
              </a:buClr>
              <a:buSzPts val="2800"/>
              <a:buNone/>
            </a:pPr>
            <a:endParaRPr sz="2800"/>
          </a:p>
          <a:p>
            <a:pPr marL="342900" lvl="0" indent="-342900" algn="just" rtl="0">
              <a:lnSpc>
                <a:spcPct val="100000"/>
              </a:lnSpc>
              <a:spcBef>
                <a:spcPts val="434"/>
              </a:spcBef>
              <a:spcAft>
                <a:spcPts val="0"/>
              </a:spcAft>
              <a:buClr>
                <a:schemeClr val="dk1"/>
              </a:buClr>
              <a:buSzPts val="2800"/>
              <a:buChar char="•"/>
            </a:pPr>
            <a:r>
              <a:rPr lang="en-US" sz="2800"/>
              <a:t>Machine learning is the systematic study of algorithms and systems that improve their knowledge or performance with experience.</a:t>
            </a:r>
            <a:endParaRPr/>
          </a:p>
          <a:p>
            <a:pPr marL="342900" lvl="0" indent="-205105" algn="just" rtl="0">
              <a:lnSpc>
                <a:spcPct val="100000"/>
              </a:lnSpc>
              <a:spcBef>
                <a:spcPts val="434"/>
              </a:spcBef>
              <a:spcAft>
                <a:spcPts val="0"/>
              </a:spcAft>
              <a:buClr>
                <a:schemeClr val="dk1"/>
              </a:buClr>
              <a:buSzPts val="2800"/>
              <a:buNone/>
            </a:pPr>
            <a:endParaRPr sz="2800"/>
          </a:p>
        </p:txBody>
      </p:sp>
      <p:sp>
        <p:nvSpPr>
          <p:cNvPr id="102" name="Google Shape;102;p3"/>
          <p:cNvSpPr txBox="1"/>
          <p:nvPr/>
        </p:nvSpPr>
        <p:spPr>
          <a:xfrm>
            <a:off x="0" y="0"/>
            <a:ext cx="9144000" cy="762000"/>
          </a:xfrm>
          <a:prstGeom prst="rect">
            <a:avLst/>
          </a:prstGeom>
          <a:solidFill>
            <a:srgbClr val="0070C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Machine Learning Definition</a:t>
            </a:r>
            <a:endParaRPr sz="4400" b="1" i="0" u="none" strike="noStrike" cap="non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6"/>
          <p:cNvSpPr txBox="1">
            <a:spLocks noGrp="1"/>
          </p:cNvSpPr>
          <p:nvPr>
            <p:ph type="title"/>
          </p:nvPr>
        </p:nvSpPr>
        <p:spPr>
          <a:xfrm>
            <a:off x="0" y="0"/>
            <a:ext cx="9144000" cy="11430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Example for Logical Models</a:t>
            </a:r>
            <a:endParaRPr b="1">
              <a:solidFill>
                <a:schemeClr val="lt1"/>
              </a:solidFill>
            </a:endParaRPr>
          </a:p>
        </p:txBody>
      </p:sp>
      <p:sp>
        <p:nvSpPr>
          <p:cNvPr id="362" name="Google Shape;362;p26"/>
          <p:cNvSpPr txBox="1">
            <a:spLocks noGrp="1"/>
          </p:cNvSpPr>
          <p:nvPr>
            <p:ph type="body" idx="1"/>
          </p:nvPr>
        </p:nvSpPr>
        <p:spPr>
          <a:xfrm>
            <a:off x="4953000" y="1600200"/>
            <a:ext cx="37338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400"/>
              <a:buChar char="•"/>
            </a:pPr>
            <a:r>
              <a:rPr lang="en-US" sz="2400">
                <a:latin typeface="Bookman Old Style"/>
                <a:ea typeface="Bookman Old Style"/>
                <a:cs typeface="Bookman Old Style"/>
                <a:sym typeface="Bookman Old Style"/>
              </a:rPr>
              <a:t>Disjunction(or,V) or Conjunction(and,^) are used to form the rules from the feature tree.</a:t>
            </a:r>
            <a:endParaRPr sz="2400">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39700" algn="l" rtl="0">
              <a:lnSpc>
                <a:spcPct val="100000"/>
              </a:lnSpc>
              <a:spcBef>
                <a:spcPts val="640"/>
              </a:spcBef>
              <a:spcAft>
                <a:spcPts val="0"/>
              </a:spcAft>
              <a:buClr>
                <a:schemeClr val="dk1"/>
              </a:buClr>
              <a:buSzPts val="3200"/>
              <a:buNone/>
            </a:pPr>
            <a:endParaRPr/>
          </a:p>
        </p:txBody>
      </p:sp>
      <p:pic>
        <p:nvPicPr>
          <p:cNvPr id="363" name="Google Shape;363;p26"/>
          <p:cNvPicPr preferRelativeResize="0"/>
          <p:nvPr/>
        </p:nvPicPr>
        <p:blipFill rotWithShape="1">
          <a:blip r:embed="rId3">
            <a:alphaModFix/>
          </a:blip>
          <a:srcRect t="38752" r="52445" b="10375"/>
          <a:stretch/>
        </p:blipFill>
        <p:spPr>
          <a:xfrm>
            <a:off x="5751" y="1447800"/>
            <a:ext cx="5055079" cy="4800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7"/>
          <p:cNvSpPr txBox="1">
            <a:spLocks noGrp="1"/>
          </p:cNvSpPr>
          <p:nvPr>
            <p:ph type="title"/>
          </p:nvPr>
        </p:nvSpPr>
        <p:spPr>
          <a:xfrm>
            <a:off x="0" y="0"/>
            <a:ext cx="9144000" cy="9144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Logical Models</a:t>
            </a:r>
            <a:endParaRPr b="1">
              <a:solidFill>
                <a:schemeClr val="lt1"/>
              </a:solidFill>
            </a:endParaRPr>
          </a:p>
        </p:txBody>
      </p:sp>
      <p:sp>
        <p:nvSpPr>
          <p:cNvPr id="369" name="Google Shape;369;p27"/>
          <p:cNvSpPr txBox="1">
            <a:spLocks noGrp="1"/>
          </p:cNvSpPr>
          <p:nvPr>
            <p:ph type="body" idx="1"/>
          </p:nvPr>
        </p:nvSpPr>
        <p:spPr>
          <a:xfrm>
            <a:off x="228600" y="1295400"/>
            <a:ext cx="8458200" cy="48307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400"/>
              <a:buChar char="•"/>
            </a:pPr>
            <a:r>
              <a:rPr lang="en-US" sz="2400"/>
              <a:t>An interesting aspect of logical models, which sets them aside from most geometric and probabilistic models, is that they can, to some extent, </a:t>
            </a:r>
            <a:r>
              <a:rPr lang="en-US" sz="2400">
                <a:solidFill>
                  <a:srgbClr val="FF0000"/>
                </a:solidFill>
              </a:rPr>
              <a:t>provide </a:t>
            </a:r>
            <a:r>
              <a:rPr lang="en-US" sz="2400" i="1">
                <a:solidFill>
                  <a:srgbClr val="FF0000"/>
                </a:solidFill>
              </a:rPr>
              <a:t>explanations </a:t>
            </a:r>
            <a:r>
              <a:rPr lang="en-US" sz="2400">
                <a:solidFill>
                  <a:srgbClr val="FF0000"/>
                </a:solidFill>
              </a:rPr>
              <a:t>for their predictions</a:t>
            </a:r>
            <a:r>
              <a:rPr lang="en-US" sz="2400"/>
              <a:t>. </a:t>
            </a:r>
            <a:endParaRPr sz="2400"/>
          </a:p>
          <a:p>
            <a:pPr marL="342900" lvl="0" indent="-190500" algn="l" rtl="0">
              <a:lnSpc>
                <a:spcPct val="100000"/>
              </a:lnSpc>
              <a:spcBef>
                <a:spcPts val="480"/>
              </a:spcBef>
              <a:spcAft>
                <a:spcPts val="0"/>
              </a:spcAft>
              <a:buClr>
                <a:schemeClr val="dk1"/>
              </a:buClr>
              <a:buSzPts val="2400"/>
              <a:buNone/>
            </a:pPr>
            <a:endParaRPr sz="2400"/>
          </a:p>
          <a:p>
            <a:pPr marL="342900" lvl="0" indent="-342900" algn="l" rtl="0">
              <a:lnSpc>
                <a:spcPct val="100000"/>
              </a:lnSpc>
              <a:spcBef>
                <a:spcPts val="480"/>
              </a:spcBef>
              <a:spcAft>
                <a:spcPts val="0"/>
              </a:spcAft>
              <a:buClr>
                <a:schemeClr val="dk1"/>
              </a:buClr>
              <a:buSzPts val="2400"/>
              <a:buChar char="•"/>
            </a:pPr>
            <a:r>
              <a:rPr lang="en-US" sz="2400"/>
              <a:t>For example, a prediction assigned by a decision tree could be explained by reading off the conditions that led to the prediction from root to leaf.</a:t>
            </a:r>
            <a:endParaRPr/>
          </a:p>
          <a:p>
            <a:pPr marL="342900" lvl="0" indent="-190500" algn="l" rtl="0">
              <a:lnSpc>
                <a:spcPct val="100000"/>
              </a:lnSpc>
              <a:spcBef>
                <a:spcPts val="480"/>
              </a:spcBef>
              <a:spcAft>
                <a:spcPts val="0"/>
              </a:spcAft>
              <a:buClr>
                <a:schemeClr val="dk1"/>
              </a:buClr>
              <a:buSzPts val="2400"/>
              <a:buNone/>
            </a:pPr>
            <a:endParaRPr sz="2400"/>
          </a:p>
          <a:p>
            <a:pPr marL="342900" lvl="0" indent="-342900" algn="l" rtl="0">
              <a:lnSpc>
                <a:spcPct val="100000"/>
              </a:lnSpc>
              <a:spcBef>
                <a:spcPts val="480"/>
              </a:spcBef>
              <a:spcAft>
                <a:spcPts val="0"/>
              </a:spcAft>
              <a:buClr>
                <a:schemeClr val="dk1"/>
              </a:buClr>
              <a:buSzPts val="2400"/>
              <a:buChar char="•"/>
            </a:pPr>
            <a:r>
              <a:rPr lang="en-US" sz="2400"/>
              <a:t>The model itself can also easily be inspected by humans, which is why they are sometimes called </a:t>
            </a:r>
            <a:r>
              <a:rPr lang="en-US" sz="2400" i="1">
                <a:solidFill>
                  <a:srgbClr val="FF0000"/>
                </a:solidFill>
              </a:rPr>
              <a:t>declarative</a:t>
            </a:r>
            <a:r>
              <a:rPr lang="en-US" sz="2400"/>
              <a:t>.</a:t>
            </a:r>
            <a:endParaRPr sz="2400" b="1">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8"/>
          <p:cNvSpPr txBox="1">
            <a:spLocks noGrp="1"/>
          </p:cNvSpPr>
          <p:nvPr>
            <p:ph type="body" idx="1"/>
          </p:nvPr>
        </p:nvSpPr>
        <p:spPr>
          <a:xfrm>
            <a:off x="228600" y="1143000"/>
            <a:ext cx="8839200" cy="54864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800"/>
              <a:buChar char="•"/>
            </a:pPr>
            <a:r>
              <a:rPr lang="en-US" sz="2800"/>
              <a:t>Based om the way of handling the instance space.</a:t>
            </a:r>
            <a:endParaRPr/>
          </a:p>
          <a:p>
            <a:pPr marL="342900" lvl="0" indent="-165100" algn="just" rtl="0">
              <a:lnSpc>
                <a:spcPct val="100000"/>
              </a:lnSpc>
              <a:spcBef>
                <a:spcPts val="560"/>
              </a:spcBef>
              <a:spcAft>
                <a:spcPts val="0"/>
              </a:spcAft>
              <a:buClr>
                <a:schemeClr val="dk1"/>
              </a:buClr>
              <a:buSzPts val="2800"/>
              <a:buNone/>
            </a:pPr>
            <a:endParaRPr sz="2800"/>
          </a:p>
          <a:p>
            <a:pPr marL="342900" lvl="0" indent="-342900" algn="just" rtl="0">
              <a:lnSpc>
                <a:spcPct val="100000"/>
              </a:lnSpc>
              <a:spcBef>
                <a:spcPts val="560"/>
              </a:spcBef>
              <a:spcAft>
                <a:spcPts val="0"/>
              </a:spcAft>
              <a:buClr>
                <a:srgbClr val="FF0000"/>
              </a:buClr>
              <a:buSzPts val="2800"/>
              <a:buChar char="•"/>
            </a:pPr>
            <a:r>
              <a:rPr lang="en-US" sz="2800">
                <a:solidFill>
                  <a:srgbClr val="FF0000"/>
                </a:solidFill>
              </a:rPr>
              <a:t>Groping and Grading Models.</a:t>
            </a:r>
            <a:endParaRPr/>
          </a:p>
          <a:p>
            <a:pPr marL="342900" lvl="0" indent="-165100" algn="just" rtl="0">
              <a:lnSpc>
                <a:spcPct val="100000"/>
              </a:lnSpc>
              <a:spcBef>
                <a:spcPts val="560"/>
              </a:spcBef>
              <a:spcAft>
                <a:spcPts val="0"/>
              </a:spcAft>
              <a:buClr>
                <a:schemeClr val="dk1"/>
              </a:buClr>
              <a:buSzPts val="2800"/>
              <a:buNone/>
            </a:pPr>
            <a:endParaRPr sz="2800"/>
          </a:p>
          <a:p>
            <a:pPr marL="342900" lvl="0" indent="-342900" algn="just" rtl="0">
              <a:lnSpc>
                <a:spcPct val="100000"/>
              </a:lnSpc>
              <a:spcBef>
                <a:spcPts val="560"/>
              </a:spcBef>
              <a:spcAft>
                <a:spcPts val="0"/>
              </a:spcAft>
              <a:buClr>
                <a:srgbClr val="FF0000"/>
              </a:buClr>
              <a:buSzPts val="2800"/>
              <a:buChar char="•"/>
            </a:pPr>
            <a:r>
              <a:rPr lang="en-US" sz="2800">
                <a:solidFill>
                  <a:srgbClr val="FF0000"/>
                </a:solidFill>
              </a:rPr>
              <a:t>Grouping models do this by breaking up the instance space into groups or </a:t>
            </a:r>
            <a:r>
              <a:rPr lang="en-US" sz="2800" i="1">
                <a:solidFill>
                  <a:srgbClr val="FF0000"/>
                </a:solidFill>
              </a:rPr>
              <a:t>segments</a:t>
            </a:r>
            <a:r>
              <a:rPr lang="en-US" sz="2800"/>
              <a:t>, the number of which is determined at training time.</a:t>
            </a:r>
            <a:endParaRPr/>
          </a:p>
          <a:p>
            <a:pPr marL="342900" lvl="0" indent="-165100" algn="just" rtl="0">
              <a:lnSpc>
                <a:spcPct val="100000"/>
              </a:lnSpc>
              <a:spcBef>
                <a:spcPts val="560"/>
              </a:spcBef>
              <a:spcAft>
                <a:spcPts val="0"/>
              </a:spcAft>
              <a:buClr>
                <a:schemeClr val="dk1"/>
              </a:buClr>
              <a:buSzPts val="2800"/>
              <a:buNone/>
            </a:pPr>
            <a:endParaRPr sz="2800"/>
          </a:p>
          <a:p>
            <a:pPr marL="342900" lvl="0" indent="-342900" algn="just" rtl="0">
              <a:lnSpc>
                <a:spcPct val="100000"/>
              </a:lnSpc>
              <a:spcBef>
                <a:spcPts val="560"/>
              </a:spcBef>
              <a:spcAft>
                <a:spcPts val="0"/>
              </a:spcAft>
              <a:buClr>
                <a:schemeClr val="dk1"/>
              </a:buClr>
              <a:buSzPts val="2800"/>
              <a:buChar char="•"/>
            </a:pPr>
            <a:r>
              <a:rPr lang="en-US" sz="2800"/>
              <a:t>Grading models, on the other hand, do not employ such a notion of segment. Rather than applying very simple, local models, they form one global model over the instance space.</a:t>
            </a:r>
            <a:endParaRPr sz="2800"/>
          </a:p>
        </p:txBody>
      </p:sp>
      <p:sp>
        <p:nvSpPr>
          <p:cNvPr id="375" name="Google Shape;375;p28"/>
          <p:cNvSpPr txBox="1"/>
          <p:nvPr/>
        </p:nvSpPr>
        <p:spPr>
          <a:xfrm>
            <a:off x="0" y="0"/>
            <a:ext cx="9144000" cy="990600"/>
          </a:xfrm>
          <a:prstGeom prst="rect">
            <a:avLst/>
          </a:prstGeom>
          <a:solidFill>
            <a:srgbClr val="0070C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Another Categorization of Models</a:t>
            </a:r>
            <a:endParaRPr sz="4400" b="1" i="0" u="none" strike="noStrike" cap="non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9"/>
          <p:cNvSpPr txBox="1">
            <a:spLocks noGrp="1"/>
          </p:cNvSpPr>
          <p:nvPr>
            <p:ph type="title"/>
          </p:nvPr>
        </p:nvSpPr>
        <p:spPr>
          <a:xfrm>
            <a:off x="0" y="0"/>
            <a:ext cx="9144000" cy="11430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Algorithms Vs Models</a:t>
            </a:r>
            <a:endParaRPr b="1">
              <a:solidFill>
                <a:schemeClr val="lt1"/>
              </a:solidFill>
            </a:endParaRPr>
          </a:p>
        </p:txBody>
      </p:sp>
      <p:sp>
        <p:nvSpPr>
          <p:cNvPr id="381" name="Google Shape;381;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90500" algn="l" rtl="0">
              <a:lnSpc>
                <a:spcPct val="100000"/>
              </a:lnSpc>
              <a:spcBef>
                <a:spcPts val="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39700" algn="l" rtl="0">
              <a:lnSpc>
                <a:spcPct val="100000"/>
              </a:lnSpc>
              <a:spcBef>
                <a:spcPts val="640"/>
              </a:spcBef>
              <a:spcAft>
                <a:spcPts val="0"/>
              </a:spcAft>
              <a:buClr>
                <a:schemeClr val="dk1"/>
              </a:buClr>
              <a:buSzPts val="3200"/>
              <a:buNone/>
            </a:pPr>
            <a:endParaRPr/>
          </a:p>
        </p:txBody>
      </p:sp>
      <p:graphicFrame>
        <p:nvGraphicFramePr>
          <p:cNvPr id="382" name="Google Shape;382;p29"/>
          <p:cNvGraphicFramePr/>
          <p:nvPr/>
        </p:nvGraphicFramePr>
        <p:xfrm>
          <a:off x="838200" y="1447800"/>
          <a:ext cx="3000000" cy="3000000"/>
        </p:xfrm>
        <a:graphic>
          <a:graphicData uri="http://schemas.openxmlformats.org/drawingml/2006/table">
            <a:tbl>
              <a:tblPr firstRow="1" bandRow="1">
                <a:noFill/>
                <a:tableStyleId>{3777A5C9-E859-488F-9E0B-294FEF75D62B}</a:tableStyleId>
              </a:tblPr>
              <a:tblGrid>
                <a:gridCol w="1371600"/>
                <a:gridCol w="1371600"/>
                <a:gridCol w="1485900"/>
                <a:gridCol w="1079500"/>
                <a:gridCol w="1079500"/>
                <a:gridCol w="1079500"/>
              </a:tblGrid>
              <a:tr h="5994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Geometric</a:t>
                      </a:r>
                      <a:endParaRPr sz="1800" u="none" strike="noStrike" cap="none"/>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Probabilistic</a:t>
                      </a:r>
                      <a:endParaRPr sz="1800" u="none" strike="noStrike" cap="none"/>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Logical</a:t>
                      </a:r>
                      <a:endParaRPr sz="1800" u="none" strike="noStrike" cap="none"/>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Grouping</a:t>
                      </a:r>
                      <a:endParaRPr sz="1800" u="none" strike="noStrike" cap="none"/>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Grading</a:t>
                      </a:r>
                      <a:endParaRPr sz="1800" u="none" strike="noStrike" cap="none"/>
                    </a:p>
                  </a:txBody>
                  <a:tcPr marL="91450" marR="91450" marT="45725" marB="45725">
                    <a:solidFill>
                      <a:srgbClr val="0070C0"/>
                    </a:solidFill>
                  </a:tcPr>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lt1"/>
                          </a:solidFill>
                        </a:rPr>
                        <a:t>Decision Trees</a:t>
                      </a:r>
                      <a:endParaRPr sz="1800" b="1" u="none" strike="noStrike" cap="none">
                        <a:solidFill>
                          <a:schemeClr val="lt1"/>
                        </a:solidFill>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lt1"/>
                          </a:solidFill>
                        </a:rPr>
                        <a:t>Naïve Bayes</a:t>
                      </a:r>
                      <a:endParaRPr sz="1800" b="1" u="none" strike="noStrike" cap="none">
                        <a:solidFill>
                          <a:schemeClr val="lt1"/>
                        </a:solidFill>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lt1"/>
                          </a:solidFill>
                        </a:rPr>
                        <a:t>SVM</a:t>
                      </a:r>
                      <a:endParaRPr sz="1800" b="1" u="none" strike="noStrike" cap="none">
                        <a:solidFill>
                          <a:schemeClr val="lt1"/>
                        </a:solidFill>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lt1"/>
                          </a:solidFill>
                        </a:rPr>
                        <a:t>K-means</a:t>
                      </a:r>
                      <a:endParaRPr sz="1800" b="1" u="none" strike="noStrike" cap="none">
                        <a:solidFill>
                          <a:schemeClr val="lt1"/>
                        </a:solidFill>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lt1"/>
                          </a:solidFill>
                        </a:rPr>
                        <a:t>Associations</a:t>
                      </a:r>
                      <a:endParaRPr sz="1800" b="1" u="none" strike="noStrike" cap="none">
                        <a:solidFill>
                          <a:schemeClr val="lt1"/>
                        </a:solidFill>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lt1"/>
                          </a:solidFill>
                        </a:rPr>
                        <a:t>ANN</a:t>
                      </a:r>
                      <a:endParaRPr sz="1800" b="1" u="none" strike="noStrike" cap="none">
                        <a:solidFill>
                          <a:schemeClr val="lt1"/>
                        </a:solidFill>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0"/>
          <p:cNvSpPr txBox="1">
            <a:spLocks noGrp="1"/>
          </p:cNvSpPr>
          <p:nvPr>
            <p:ph type="title"/>
          </p:nvPr>
        </p:nvSpPr>
        <p:spPr>
          <a:xfrm>
            <a:off x="0" y="0"/>
            <a:ext cx="9144000" cy="11430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Algorithms Vs Models</a:t>
            </a:r>
            <a:endParaRPr b="1">
              <a:solidFill>
                <a:schemeClr val="lt1"/>
              </a:solidFill>
            </a:endParaRPr>
          </a:p>
        </p:txBody>
      </p:sp>
      <p:graphicFrame>
        <p:nvGraphicFramePr>
          <p:cNvPr id="388" name="Google Shape;388;p30"/>
          <p:cNvGraphicFramePr/>
          <p:nvPr/>
        </p:nvGraphicFramePr>
        <p:xfrm>
          <a:off x="838200" y="1447800"/>
          <a:ext cx="3000000" cy="3000000"/>
        </p:xfrm>
        <a:graphic>
          <a:graphicData uri="http://schemas.openxmlformats.org/drawingml/2006/table">
            <a:tbl>
              <a:tblPr firstRow="1" bandRow="1">
                <a:noFill/>
                <a:tableStyleId>{3777A5C9-E859-488F-9E0B-294FEF75D62B}</a:tableStyleId>
              </a:tblPr>
              <a:tblGrid>
                <a:gridCol w="1371600"/>
                <a:gridCol w="1371600"/>
                <a:gridCol w="1485900"/>
                <a:gridCol w="1079500"/>
                <a:gridCol w="1079500"/>
                <a:gridCol w="1079500"/>
              </a:tblGrid>
              <a:tr h="5994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Geometric</a:t>
                      </a:r>
                      <a:endParaRPr sz="1800" u="none" strike="noStrike" cap="none"/>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Probabilistic</a:t>
                      </a:r>
                      <a:endParaRPr sz="1800" u="none" strike="noStrike" cap="none"/>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Logical</a:t>
                      </a:r>
                      <a:endParaRPr sz="1800" u="none" strike="noStrike" cap="none"/>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Grouping</a:t>
                      </a:r>
                      <a:endParaRPr sz="1800" u="none" strike="noStrike" cap="none"/>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Grading</a:t>
                      </a:r>
                      <a:endParaRPr sz="1800" u="none" strike="noStrike" cap="none"/>
                    </a:p>
                  </a:txBody>
                  <a:tcPr marL="91450" marR="91450" marT="45725" marB="45725">
                    <a:solidFill>
                      <a:srgbClr val="0070C0"/>
                    </a:solidFill>
                  </a:tcPr>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lt1"/>
                          </a:solidFill>
                        </a:rPr>
                        <a:t>Decision Trees</a:t>
                      </a:r>
                      <a:endParaRPr sz="1800" b="1" u="none" strike="noStrike" cap="none">
                        <a:solidFill>
                          <a:schemeClr val="lt1"/>
                        </a:solidFill>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t>
                      </a:r>
                      <a:endParaRPr sz="1400" u="none" strike="noStrike" cap="none"/>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lt1"/>
                          </a:solidFill>
                        </a:rPr>
                        <a:t>Naïve Bayes</a:t>
                      </a:r>
                      <a:endParaRPr sz="1800" b="1" u="none" strike="noStrike" cap="none">
                        <a:solidFill>
                          <a:schemeClr val="lt1"/>
                        </a:solidFill>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lt1"/>
                          </a:solidFill>
                        </a:rPr>
                        <a:t>SVM</a:t>
                      </a:r>
                      <a:endParaRPr sz="1800" b="1" u="none" strike="noStrike" cap="none">
                        <a:solidFill>
                          <a:schemeClr val="lt1"/>
                        </a:solidFill>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lt1"/>
                          </a:solidFill>
                        </a:rPr>
                        <a:t>K-means</a:t>
                      </a:r>
                      <a:endParaRPr sz="1800" b="1" u="none" strike="noStrike" cap="none">
                        <a:solidFill>
                          <a:schemeClr val="lt1"/>
                        </a:solidFill>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lt1"/>
                          </a:solidFill>
                        </a:rPr>
                        <a:t>Associations</a:t>
                      </a:r>
                      <a:endParaRPr sz="1800" b="1" u="none" strike="noStrike" cap="none">
                        <a:solidFill>
                          <a:schemeClr val="lt1"/>
                        </a:solidFill>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lt1"/>
                          </a:solidFill>
                        </a:rPr>
                        <a:t>ANN</a:t>
                      </a:r>
                      <a:endParaRPr sz="1800" b="1" u="none" strike="noStrike" cap="none">
                        <a:solidFill>
                          <a:schemeClr val="lt1"/>
                        </a:solidFill>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bl>
          </a:graphicData>
        </a:graphic>
      </p:graphicFrame>
      <p:pic>
        <p:nvPicPr>
          <p:cNvPr id="389" name="Google Shape;389;p30"/>
          <p:cNvPicPr preferRelativeResize="0"/>
          <p:nvPr/>
        </p:nvPicPr>
        <p:blipFill rotWithShape="1">
          <a:blip r:embed="rId3">
            <a:alphaModFix/>
          </a:blip>
          <a:srcRect/>
          <a:stretch/>
        </p:blipFill>
        <p:spPr>
          <a:xfrm>
            <a:off x="4191000" y="2819400"/>
            <a:ext cx="381000" cy="381000"/>
          </a:xfrm>
          <a:prstGeom prst="rect">
            <a:avLst/>
          </a:prstGeom>
          <a:noFill/>
          <a:ln>
            <a:noFill/>
          </a:ln>
        </p:spPr>
      </p:pic>
      <p:pic>
        <p:nvPicPr>
          <p:cNvPr id="390" name="Google Shape;390;p30"/>
          <p:cNvPicPr preferRelativeResize="0"/>
          <p:nvPr/>
        </p:nvPicPr>
        <p:blipFill rotWithShape="1">
          <a:blip r:embed="rId3">
            <a:alphaModFix/>
          </a:blip>
          <a:srcRect/>
          <a:stretch/>
        </p:blipFill>
        <p:spPr>
          <a:xfrm>
            <a:off x="5410200" y="2133600"/>
            <a:ext cx="381000" cy="381000"/>
          </a:xfrm>
          <a:prstGeom prst="rect">
            <a:avLst/>
          </a:prstGeom>
          <a:noFill/>
          <a:ln>
            <a:noFill/>
          </a:ln>
        </p:spPr>
      </p:pic>
      <p:pic>
        <p:nvPicPr>
          <p:cNvPr id="391" name="Google Shape;391;p30"/>
          <p:cNvPicPr preferRelativeResize="0"/>
          <p:nvPr/>
        </p:nvPicPr>
        <p:blipFill rotWithShape="1">
          <a:blip r:embed="rId3">
            <a:alphaModFix/>
          </a:blip>
          <a:srcRect/>
          <a:stretch/>
        </p:blipFill>
        <p:spPr>
          <a:xfrm>
            <a:off x="2667000" y="3429000"/>
            <a:ext cx="381000" cy="381000"/>
          </a:xfrm>
          <a:prstGeom prst="rect">
            <a:avLst/>
          </a:prstGeom>
          <a:noFill/>
          <a:ln>
            <a:noFill/>
          </a:ln>
        </p:spPr>
      </p:pic>
      <p:pic>
        <p:nvPicPr>
          <p:cNvPr id="392" name="Google Shape;392;p30"/>
          <p:cNvPicPr preferRelativeResize="0"/>
          <p:nvPr/>
        </p:nvPicPr>
        <p:blipFill rotWithShape="1">
          <a:blip r:embed="rId3">
            <a:alphaModFix/>
          </a:blip>
          <a:srcRect/>
          <a:stretch/>
        </p:blipFill>
        <p:spPr>
          <a:xfrm>
            <a:off x="2684253" y="4114800"/>
            <a:ext cx="381000" cy="381000"/>
          </a:xfrm>
          <a:prstGeom prst="rect">
            <a:avLst/>
          </a:prstGeom>
          <a:noFill/>
          <a:ln>
            <a:noFill/>
          </a:ln>
        </p:spPr>
      </p:pic>
      <p:pic>
        <p:nvPicPr>
          <p:cNvPr id="393" name="Google Shape;393;p30"/>
          <p:cNvPicPr preferRelativeResize="0"/>
          <p:nvPr/>
        </p:nvPicPr>
        <p:blipFill rotWithShape="1">
          <a:blip r:embed="rId3">
            <a:alphaModFix/>
          </a:blip>
          <a:srcRect/>
          <a:stretch/>
        </p:blipFill>
        <p:spPr>
          <a:xfrm>
            <a:off x="5427453" y="4724400"/>
            <a:ext cx="381000" cy="381000"/>
          </a:xfrm>
          <a:prstGeom prst="rect">
            <a:avLst/>
          </a:prstGeom>
          <a:noFill/>
          <a:ln>
            <a:noFill/>
          </a:ln>
        </p:spPr>
      </p:pic>
      <p:pic>
        <p:nvPicPr>
          <p:cNvPr id="394" name="Google Shape;394;p30"/>
          <p:cNvPicPr preferRelativeResize="0"/>
          <p:nvPr/>
        </p:nvPicPr>
        <p:blipFill rotWithShape="1">
          <a:blip r:embed="rId3">
            <a:alphaModFix/>
          </a:blip>
          <a:srcRect/>
          <a:stretch/>
        </p:blipFill>
        <p:spPr>
          <a:xfrm>
            <a:off x="5428891" y="5334000"/>
            <a:ext cx="381000" cy="381000"/>
          </a:xfrm>
          <a:prstGeom prst="rect">
            <a:avLst/>
          </a:prstGeom>
          <a:noFill/>
          <a:ln>
            <a:noFill/>
          </a:ln>
        </p:spPr>
      </p:pic>
      <p:pic>
        <p:nvPicPr>
          <p:cNvPr id="395" name="Google Shape;395;p30"/>
          <p:cNvPicPr preferRelativeResize="0"/>
          <p:nvPr/>
        </p:nvPicPr>
        <p:blipFill rotWithShape="1">
          <a:blip r:embed="rId3">
            <a:alphaModFix/>
          </a:blip>
          <a:srcRect/>
          <a:stretch/>
        </p:blipFill>
        <p:spPr>
          <a:xfrm>
            <a:off x="6553200" y="2209800"/>
            <a:ext cx="381000" cy="381000"/>
          </a:xfrm>
          <a:prstGeom prst="rect">
            <a:avLst/>
          </a:prstGeom>
          <a:noFill/>
          <a:ln>
            <a:noFill/>
          </a:ln>
        </p:spPr>
      </p:pic>
      <p:pic>
        <p:nvPicPr>
          <p:cNvPr id="396" name="Google Shape;396;p30"/>
          <p:cNvPicPr preferRelativeResize="0"/>
          <p:nvPr/>
        </p:nvPicPr>
        <p:blipFill rotWithShape="1">
          <a:blip r:embed="rId3">
            <a:alphaModFix/>
          </a:blip>
          <a:srcRect/>
          <a:stretch/>
        </p:blipFill>
        <p:spPr>
          <a:xfrm>
            <a:off x="7620000" y="2858938"/>
            <a:ext cx="381000" cy="381000"/>
          </a:xfrm>
          <a:prstGeom prst="rect">
            <a:avLst/>
          </a:prstGeom>
          <a:noFill/>
          <a:ln>
            <a:noFill/>
          </a:ln>
        </p:spPr>
      </p:pic>
      <p:pic>
        <p:nvPicPr>
          <p:cNvPr id="397" name="Google Shape;397;p30"/>
          <p:cNvPicPr preferRelativeResize="0"/>
          <p:nvPr/>
        </p:nvPicPr>
        <p:blipFill rotWithShape="1">
          <a:blip r:embed="rId3">
            <a:alphaModFix/>
          </a:blip>
          <a:srcRect/>
          <a:stretch/>
        </p:blipFill>
        <p:spPr>
          <a:xfrm>
            <a:off x="7620000" y="3408153"/>
            <a:ext cx="381000" cy="381000"/>
          </a:xfrm>
          <a:prstGeom prst="rect">
            <a:avLst/>
          </a:prstGeom>
          <a:noFill/>
          <a:ln>
            <a:noFill/>
          </a:ln>
        </p:spPr>
      </p:pic>
      <p:pic>
        <p:nvPicPr>
          <p:cNvPr id="398" name="Google Shape;398;p30"/>
          <p:cNvPicPr preferRelativeResize="0"/>
          <p:nvPr/>
        </p:nvPicPr>
        <p:blipFill rotWithShape="1">
          <a:blip r:embed="rId3">
            <a:alphaModFix/>
          </a:blip>
          <a:srcRect/>
          <a:stretch/>
        </p:blipFill>
        <p:spPr>
          <a:xfrm>
            <a:off x="7620000" y="4119832"/>
            <a:ext cx="381000" cy="381000"/>
          </a:xfrm>
          <a:prstGeom prst="rect">
            <a:avLst/>
          </a:prstGeom>
          <a:noFill/>
          <a:ln>
            <a:noFill/>
          </a:ln>
        </p:spPr>
      </p:pic>
      <p:pic>
        <p:nvPicPr>
          <p:cNvPr id="399" name="Google Shape;399;p30"/>
          <p:cNvPicPr preferRelativeResize="0"/>
          <p:nvPr/>
        </p:nvPicPr>
        <p:blipFill rotWithShape="1">
          <a:blip r:embed="rId3">
            <a:alphaModFix/>
          </a:blip>
          <a:srcRect/>
          <a:stretch/>
        </p:blipFill>
        <p:spPr>
          <a:xfrm>
            <a:off x="6553200" y="4715774"/>
            <a:ext cx="381000" cy="381000"/>
          </a:xfrm>
          <a:prstGeom prst="rect">
            <a:avLst/>
          </a:prstGeom>
          <a:noFill/>
          <a:ln>
            <a:noFill/>
          </a:ln>
        </p:spPr>
      </p:pic>
      <p:pic>
        <p:nvPicPr>
          <p:cNvPr id="400" name="Google Shape;400;p30"/>
          <p:cNvPicPr preferRelativeResize="0"/>
          <p:nvPr/>
        </p:nvPicPr>
        <p:blipFill rotWithShape="1">
          <a:blip r:embed="rId3">
            <a:alphaModFix/>
          </a:blip>
          <a:srcRect/>
          <a:stretch/>
        </p:blipFill>
        <p:spPr>
          <a:xfrm>
            <a:off x="7620000" y="5339032"/>
            <a:ext cx="381000" cy="381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6"/>
          <p:cNvSpPr txBox="1">
            <a:spLocks noGrp="1"/>
          </p:cNvSpPr>
          <p:nvPr>
            <p:ph type="title"/>
          </p:nvPr>
        </p:nvSpPr>
        <p:spPr>
          <a:xfrm>
            <a:off x="0" y="0"/>
            <a:ext cx="9144000" cy="11430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Algorithms Vs Models</a:t>
            </a:r>
            <a:endParaRPr b="1">
              <a:solidFill>
                <a:schemeClr val="lt1"/>
              </a:solidFill>
            </a:endParaRPr>
          </a:p>
        </p:txBody>
      </p:sp>
      <p:pic>
        <p:nvPicPr>
          <p:cNvPr id="406" name="Google Shape;406;p56"/>
          <p:cNvPicPr preferRelativeResize="0"/>
          <p:nvPr/>
        </p:nvPicPr>
        <p:blipFill rotWithShape="1">
          <a:blip r:embed="rId3">
            <a:alphaModFix/>
          </a:blip>
          <a:srcRect/>
          <a:stretch/>
        </p:blipFill>
        <p:spPr>
          <a:xfrm>
            <a:off x="113722" y="1622099"/>
            <a:ext cx="6848475" cy="4229100"/>
          </a:xfrm>
          <a:prstGeom prst="rect">
            <a:avLst/>
          </a:prstGeom>
          <a:noFill/>
          <a:ln>
            <a:noFill/>
          </a:ln>
        </p:spPr>
      </p:pic>
      <p:pic>
        <p:nvPicPr>
          <p:cNvPr id="407" name="Google Shape;407;p56"/>
          <p:cNvPicPr preferRelativeResize="0"/>
          <p:nvPr/>
        </p:nvPicPr>
        <p:blipFill rotWithShape="1">
          <a:blip r:embed="rId4">
            <a:alphaModFix/>
          </a:blip>
          <a:srcRect/>
          <a:stretch/>
        </p:blipFill>
        <p:spPr>
          <a:xfrm>
            <a:off x="6962197" y="1553732"/>
            <a:ext cx="1721353" cy="4229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7"/>
          <p:cNvSpPr txBox="1">
            <a:spLocks noGrp="1"/>
          </p:cNvSpPr>
          <p:nvPr>
            <p:ph type="title"/>
          </p:nvPr>
        </p:nvSpPr>
        <p:spPr>
          <a:xfrm>
            <a:off x="0" y="0"/>
            <a:ext cx="9144000" cy="644434"/>
          </a:xfrm>
          <a:prstGeom prst="rect">
            <a:avLst/>
          </a:prstGeom>
          <a:solidFill>
            <a:srgbClr val="0070C0"/>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11111"/>
              <a:buFont typeface="Calibri"/>
              <a:buNone/>
            </a:pPr>
            <a:r>
              <a:rPr lang="en-US" b="1">
                <a:solidFill>
                  <a:schemeClr val="lt1"/>
                </a:solidFill>
              </a:rPr>
              <a:t>Algorithms Vs Models</a:t>
            </a:r>
            <a:endParaRPr b="1">
              <a:solidFill>
                <a:schemeClr val="lt1"/>
              </a:solidFill>
            </a:endParaRPr>
          </a:p>
        </p:txBody>
      </p:sp>
      <p:pic>
        <p:nvPicPr>
          <p:cNvPr id="413" name="Google Shape;413;p57"/>
          <p:cNvPicPr preferRelativeResize="0"/>
          <p:nvPr/>
        </p:nvPicPr>
        <p:blipFill rotWithShape="1">
          <a:blip r:embed="rId3">
            <a:alphaModFix/>
          </a:blip>
          <a:srcRect/>
          <a:stretch/>
        </p:blipFill>
        <p:spPr>
          <a:xfrm>
            <a:off x="113211" y="783771"/>
            <a:ext cx="8943703" cy="5781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1"/>
          <p:cNvSpPr txBox="1">
            <a:spLocks noGrp="1"/>
          </p:cNvSpPr>
          <p:nvPr>
            <p:ph type="title"/>
          </p:nvPr>
        </p:nvSpPr>
        <p:spPr>
          <a:xfrm>
            <a:off x="0" y="0"/>
            <a:ext cx="9144000" cy="9906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Ingredient 3: Features</a:t>
            </a:r>
            <a:endParaRPr b="1">
              <a:solidFill>
                <a:schemeClr val="lt1"/>
              </a:solidFill>
            </a:endParaRPr>
          </a:p>
        </p:txBody>
      </p:sp>
      <p:sp>
        <p:nvSpPr>
          <p:cNvPr id="419" name="Google Shape;419;p31"/>
          <p:cNvSpPr txBox="1">
            <a:spLocks noGrp="1"/>
          </p:cNvSpPr>
          <p:nvPr>
            <p:ph type="body" idx="1"/>
          </p:nvPr>
        </p:nvSpPr>
        <p:spPr>
          <a:xfrm>
            <a:off x="381000" y="1606550"/>
            <a:ext cx="8229600" cy="4526100"/>
          </a:xfrm>
          <a:prstGeom prst="rect">
            <a:avLst/>
          </a:prstGeom>
          <a:noFill/>
          <a:ln>
            <a:noFill/>
          </a:ln>
        </p:spPr>
        <p:txBody>
          <a:bodyPr spcFirstLastPara="1" wrap="square" lIns="91425" tIns="45700" rIns="91425" bIns="45700" anchor="t" anchorCtr="0">
            <a:normAutofit/>
          </a:bodyPr>
          <a:lstStyle/>
          <a:p>
            <a:pPr marL="342900" lvl="0" indent="-190500" algn="l" rtl="0">
              <a:lnSpc>
                <a:spcPct val="100000"/>
              </a:lnSpc>
              <a:spcBef>
                <a:spcPts val="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2"/>
          <p:cNvSpPr txBox="1">
            <a:spLocks noGrp="1"/>
          </p:cNvSpPr>
          <p:nvPr>
            <p:ph type="body" idx="1"/>
          </p:nvPr>
        </p:nvSpPr>
        <p:spPr>
          <a:xfrm>
            <a:off x="76200" y="914400"/>
            <a:ext cx="8991600" cy="56388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b="1"/>
              <a:t>Features: the workhorses of machine learning</a:t>
            </a:r>
            <a:endParaRPr/>
          </a:p>
          <a:p>
            <a:pPr marL="342900" lvl="0" indent="-154940" algn="l" rtl="0">
              <a:lnSpc>
                <a:spcPct val="100000"/>
              </a:lnSpc>
              <a:spcBef>
                <a:spcPts val="592"/>
              </a:spcBef>
              <a:spcAft>
                <a:spcPts val="0"/>
              </a:spcAft>
              <a:buClr>
                <a:schemeClr val="dk1"/>
              </a:buClr>
              <a:buSzPct val="100000"/>
              <a:buNone/>
            </a:pPr>
            <a:endParaRPr b="1"/>
          </a:p>
          <a:p>
            <a:pPr marL="342900" lvl="0" indent="-342900" algn="l" rtl="0">
              <a:lnSpc>
                <a:spcPct val="100000"/>
              </a:lnSpc>
              <a:spcBef>
                <a:spcPts val="592"/>
              </a:spcBef>
              <a:spcAft>
                <a:spcPts val="0"/>
              </a:spcAft>
              <a:buClr>
                <a:schemeClr val="dk1"/>
              </a:buClr>
              <a:buSzPct val="100000"/>
              <a:buChar char="•"/>
            </a:pPr>
            <a:r>
              <a:rPr lang="en-US"/>
              <a:t>Features determine much of the success of a machine learning application, because a </a:t>
            </a:r>
            <a:r>
              <a:rPr lang="en-US" b="1">
                <a:solidFill>
                  <a:srgbClr val="FF0000"/>
                </a:solidFill>
              </a:rPr>
              <a:t>model is only as good as its features.</a:t>
            </a:r>
            <a:endParaRPr b="1">
              <a:solidFill>
                <a:srgbClr val="FF0000"/>
              </a:solidFill>
            </a:endParaRPr>
          </a:p>
          <a:p>
            <a:pPr marL="342900" lvl="0" indent="-154940" algn="l" rtl="0">
              <a:lnSpc>
                <a:spcPct val="100000"/>
              </a:lnSpc>
              <a:spcBef>
                <a:spcPts val="592"/>
              </a:spcBef>
              <a:spcAft>
                <a:spcPts val="0"/>
              </a:spcAft>
              <a:buClr>
                <a:schemeClr val="dk1"/>
              </a:buClr>
              <a:buSzPct val="100000"/>
              <a:buNone/>
            </a:pPr>
            <a:endParaRPr/>
          </a:p>
          <a:p>
            <a:pPr marL="342900" lvl="0" indent="-342900" algn="l" rtl="0">
              <a:lnSpc>
                <a:spcPct val="100000"/>
              </a:lnSpc>
              <a:spcBef>
                <a:spcPts val="592"/>
              </a:spcBef>
              <a:spcAft>
                <a:spcPts val="0"/>
              </a:spcAft>
              <a:buClr>
                <a:schemeClr val="dk1"/>
              </a:buClr>
              <a:buSzPct val="100000"/>
              <a:buChar char="•"/>
            </a:pPr>
            <a:r>
              <a:rPr lang="en-US"/>
              <a:t>A feature can be thought of as a kind of measurement that can be easily performed on any instance.</a:t>
            </a:r>
            <a:endParaRPr/>
          </a:p>
          <a:p>
            <a:pPr marL="342900" lvl="0" indent="-154940" algn="l" rtl="0">
              <a:lnSpc>
                <a:spcPct val="100000"/>
              </a:lnSpc>
              <a:spcBef>
                <a:spcPts val="592"/>
              </a:spcBef>
              <a:spcAft>
                <a:spcPts val="0"/>
              </a:spcAft>
              <a:buClr>
                <a:schemeClr val="dk1"/>
              </a:buClr>
              <a:buSzPct val="100000"/>
              <a:buNone/>
            </a:pPr>
            <a:endParaRPr/>
          </a:p>
          <a:p>
            <a:pPr marL="342900" lvl="0" indent="-342900" algn="l" rtl="0">
              <a:lnSpc>
                <a:spcPct val="100000"/>
              </a:lnSpc>
              <a:spcBef>
                <a:spcPts val="592"/>
              </a:spcBef>
              <a:spcAft>
                <a:spcPts val="0"/>
              </a:spcAft>
              <a:buClr>
                <a:schemeClr val="dk1"/>
              </a:buClr>
              <a:buSzPct val="100000"/>
              <a:buChar char="•"/>
            </a:pPr>
            <a:r>
              <a:rPr lang="en-US" i="1"/>
              <a:t>domain </a:t>
            </a:r>
            <a:r>
              <a:rPr lang="en-US"/>
              <a:t>of the feature</a:t>
            </a:r>
            <a:endParaRPr/>
          </a:p>
          <a:p>
            <a:pPr marL="342900" lvl="0" indent="-154940" algn="l" rtl="0">
              <a:lnSpc>
                <a:spcPct val="100000"/>
              </a:lnSpc>
              <a:spcBef>
                <a:spcPts val="592"/>
              </a:spcBef>
              <a:spcAft>
                <a:spcPts val="0"/>
              </a:spcAft>
              <a:buClr>
                <a:schemeClr val="dk1"/>
              </a:buClr>
              <a:buSzPct val="100000"/>
              <a:buNone/>
            </a:pPr>
            <a:endParaRPr/>
          </a:p>
          <a:p>
            <a:pPr marL="342900" lvl="0" indent="-342900" algn="l" rtl="0">
              <a:lnSpc>
                <a:spcPct val="100000"/>
              </a:lnSpc>
              <a:spcBef>
                <a:spcPts val="592"/>
              </a:spcBef>
              <a:spcAft>
                <a:spcPts val="0"/>
              </a:spcAft>
              <a:buClr>
                <a:schemeClr val="dk1"/>
              </a:buClr>
              <a:buSzPct val="100000"/>
              <a:buChar char="•"/>
            </a:pPr>
            <a:r>
              <a:rPr lang="en-US"/>
              <a:t>Univariate Model</a:t>
            </a:r>
            <a:endParaRPr/>
          </a:p>
        </p:txBody>
      </p:sp>
      <p:sp>
        <p:nvSpPr>
          <p:cNvPr id="425" name="Google Shape;425;p32"/>
          <p:cNvSpPr txBox="1"/>
          <p:nvPr/>
        </p:nvSpPr>
        <p:spPr>
          <a:xfrm>
            <a:off x="0" y="0"/>
            <a:ext cx="9144000" cy="762000"/>
          </a:xfrm>
          <a:prstGeom prst="rect">
            <a:avLst/>
          </a:prstGeom>
          <a:solidFill>
            <a:srgbClr val="0070C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Features</a:t>
            </a:r>
            <a:endParaRPr sz="4400" b="1" i="0" u="none" strike="noStrike" cap="non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3"/>
          <p:cNvSpPr txBox="1">
            <a:spLocks noGrp="1"/>
          </p:cNvSpPr>
          <p:nvPr>
            <p:ph type="title"/>
          </p:nvPr>
        </p:nvSpPr>
        <p:spPr>
          <a:xfrm>
            <a:off x="457200" y="44624"/>
            <a:ext cx="8229600" cy="411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a:t/>
            </a:r>
            <a:br>
              <a:rPr lang="en-US" sz="3200"/>
            </a:br>
            <a:r>
              <a:rPr lang="en-US" sz="3200"/>
              <a:t>Feature</a:t>
            </a:r>
            <a:br>
              <a:rPr lang="en-US" sz="3200"/>
            </a:br>
            <a:endParaRPr sz="3200"/>
          </a:p>
        </p:txBody>
      </p:sp>
      <p:graphicFrame>
        <p:nvGraphicFramePr>
          <p:cNvPr id="431" name="Google Shape;431;p33"/>
          <p:cNvGraphicFramePr/>
          <p:nvPr/>
        </p:nvGraphicFramePr>
        <p:xfrm>
          <a:off x="304800" y="1066800"/>
          <a:ext cx="3000000" cy="3000000"/>
        </p:xfrm>
        <a:graphic>
          <a:graphicData uri="http://schemas.openxmlformats.org/drawingml/2006/table">
            <a:tbl>
              <a:tblPr firstRow="1" bandRow="1">
                <a:noFill/>
                <a:tableStyleId>{3777A5C9-E859-488F-9E0B-294FEF75D62B}</a:tableStyleId>
              </a:tblPr>
              <a:tblGrid>
                <a:gridCol w="2091275"/>
                <a:gridCol w="6595525"/>
              </a:tblGrid>
              <a:tr h="619425">
                <a:tc>
                  <a:txBody>
                    <a:bodyPr/>
                    <a:lstStyle/>
                    <a:p>
                      <a:pPr marL="0" marR="0" lvl="0" indent="0" algn="l" rtl="0">
                        <a:lnSpc>
                          <a:spcPct val="100000"/>
                        </a:lnSpc>
                        <a:spcBef>
                          <a:spcPts val="0"/>
                        </a:spcBef>
                        <a:spcAft>
                          <a:spcPts val="0"/>
                        </a:spcAft>
                        <a:buClr>
                          <a:schemeClr val="lt1"/>
                        </a:buClr>
                        <a:buSzPts val="1600"/>
                        <a:buFont typeface="Calibri"/>
                        <a:buNone/>
                      </a:pPr>
                      <a:r>
                        <a:rPr lang="en-US" sz="1600" b="1" i="0" u="none" strike="noStrike" cap="none">
                          <a:solidFill>
                            <a:schemeClr val="lt1"/>
                          </a:solidFill>
                          <a:latin typeface="Calibri"/>
                          <a:ea typeface="Calibri"/>
                          <a:cs typeface="Calibri"/>
                          <a:sym typeface="Calibri"/>
                        </a:rPr>
                        <a:t>Category</a:t>
                      </a:r>
                      <a:r>
                        <a:rPr lang="en-US" sz="1600" b="0" i="0" u="none" strike="noStrike" cap="none">
                          <a:solidFill>
                            <a:schemeClr val="lt1"/>
                          </a:solidFill>
                          <a:latin typeface="Calibri"/>
                          <a:ea typeface="Calibri"/>
                          <a:cs typeface="Calibri"/>
                          <a:sym typeface="Calibri"/>
                        </a:rPr>
                        <a:t>	</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lt1"/>
                        </a:buClr>
                        <a:buSzPts val="1600"/>
                        <a:buFont typeface="Calibri"/>
                        <a:buNone/>
                      </a:pPr>
                      <a:r>
                        <a:rPr lang="en-US" sz="1600" b="1" i="0" u="none" strike="noStrike" cap="none">
                          <a:solidFill>
                            <a:schemeClr val="lt1"/>
                          </a:solidFill>
                          <a:latin typeface="Calibri"/>
                          <a:ea typeface="Calibri"/>
                          <a:cs typeface="Calibri"/>
                          <a:sym typeface="Calibri"/>
                        </a:rPr>
                        <a:t>Features</a:t>
                      </a:r>
                      <a:endParaRPr sz="1600" u="none" strike="noStrike" cap="none"/>
                    </a:p>
                  </a:txBody>
                  <a:tcPr marL="91450" marR="91450" marT="45725" marB="45725"/>
                </a:tc>
              </a:tr>
              <a:tr h="619425">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Housing Prices</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No. of Rooms, House Area, Air Pollution, Distance from facilities, Economic Index city, Security Ranking etc.</a:t>
                      </a:r>
                      <a:endParaRPr sz="1600" u="none" strike="noStrike" cap="none"/>
                    </a:p>
                  </a:txBody>
                  <a:tcPr marL="91450" marR="91450" marT="45725" marB="45725"/>
                </a:tc>
              </a:tr>
              <a:tr h="884900">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Spam Detection</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presence or absence of certain email headers, the email structure, the language, the frequency of specific terms, the grammatical correctness of the text etc.</a:t>
                      </a:r>
                      <a:endParaRPr sz="1600" u="none" strike="noStrike" cap="none"/>
                    </a:p>
                  </a:txBody>
                  <a:tcPr marL="91450" marR="91450" marT="45725" marB="45725"/>
                </a:tc>
              </a:tr>
              <a:tr h="619425">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Speech Recognition</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noise ratios, length of sounds, relative power of sounds, filter matches</a:t>
                      </a:r>
                      <a:endParaRPr sz="1600" u="none" strike="noStrike" cap="none"/>
                    </a:p>
                  </a:txBody>
                  <a:tcPr marL="91450" marR="91450" marT="45725" marB="45725"/>
                </a:tc>
              </a:tr>
              <a:tr h="884900">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Cancer Detection</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Clump thickness, Uniformity of cell size, Uniformity of cell shape, Marginal adhesion, Single epithelial cell size, Number of bare nuclei, Bland chromatin, Number of normal nuclei, Mitosis etc.</a:t>
                      </a:r>
                      <a:endParaRPr sz="1600" u="none" strike="noStrike" cap="none"/>
                    </a:p>
                  </a:txBody>
                  <a:tcPr marL="91450" marR="91450" marT="45725" marB="45725"/>
                </a:tc>
              </a:tr>
              <a:tr h="619425">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Cyber Attacks</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IP address, Timings, Location, Type of communication, traffic details</a:t>
                      </a:r>
                      <a:endParaRPr sz="1600" u="none" strike="noStrike" cap="none"/>
                    </a:p>
                  </a:txBody>
                  <a:tcPr marL="91450" marR="91450" marT="45725" marB="45725"/>
                </a:tc>
              </a:tr>
              <a:tr h="619425">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Video Recommendations</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Text matches, Ranking of the video, Interest overlap, history of seen videos, browsing patterns etc.</a:t>
                      </a:r>
                      <a:endParaRPr sz="1600" u="none" strike="noStrike" cap="none"/>
                    </a:p>
                  </a:txBody>
                  <a:tcPr marL="91450" marR="91450" marT="45725" marB="45725"/>
                </a:tc>
              </a:tr>
              <a:tr h="619425">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Image Classification</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Pixel values, Curves, Edges etc.</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r>
            </a:tbl>
          </a:graphicData>
        </a:graphic>
      </p:graphicFrame>
      <p:sp>
        <p:nvSpPr>
          <p:cNvPr id="432" name="Google Shape;432;p33"/>
          <p:cNvSpPr txBox="1"/>
          <p:nvPr/>
        </p:nvSpPr>
        <p:spPr>
          <a:xfrm>
            <a:off x="0" y="0"/>
            <a:ext cx="9144000" cy="762000"/>
          </a:xfrm>
          <a:prstGeom prst="rect">
            <a:avLst/>
          </a:prstGeom>
          <a:solidFill>
            <a:srgbClr val="0070C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Features-Example</a:t>
            </a:r>
            <a:endParaRPr sz="4400" b="1"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2"/>
          <p:cNvSpPr txBox="1">
            <a:spLocks noGrp="1"/>
          </p:cNvSpPr>
          <p:nvPr>
            <p:ph type="body" idx="1"/>
          </p:nvPr>
        </p:nvSpPr>
        <p:spPr>
          <a:xfrm>
            <a:off x="457200" y="990600"/>
            <a:ext cx="8229600" cy="56388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70000"/>
              </a:lnSpc>
              <a:spcBef>
                <a:spcPts val="434"/>
              </a:spcBef>
              <a:spcAft>
                <a:spcPts val="0"/>
              </a:spcAft>
              <a:buClr>
                <a:schemeClr val="dk1"/>
              </a:buClr>
              <a:buSzPts val="2800"/>
              <a:buChar char="•"/>
            </a:pPr>
            <a:r>
              <a:rPr lang="en-US" sz="2800" b="1"/>
              <a:t>A computer program is said to learn from </a:t>
            </a:r>
            <a:r>
              <a:rPr lang="en-US" sz="2800" b="1">
                <a:solidFill>
                  <a:srgbClr val="FF0000"/>
                </a:solidFill>
              </a:rPr>
              <a:t>experience E</a:t>
            </a:r>
            <a:r>
              <a:rPr lang="en-US" sz="2800" b="1"/>
              <a:t> with respect to some class of </a:t>
            </a:r>
            <a:r>
              <a:rPr lang="en-US" sz="2800" b="1">
                <a:solidFill>
                  <a:srgbClr val="0505CB"/>
                </a:solidFill>
              </a:rPr>
              <a:t>tasks T</a:t>
            </a:r>
            <a:r>
              <a:rPr lang="en-US" sz="2800" b="1">
                <a:solidFill>
                  <a:srgbClr val="7030A0"/>
                </a:solidFill>
              </a:rPr>
              <a:t> </a:t>
            </a:r>
            <a:r>
              <a:rPr lang="en-US" sz="2800" b="1"/>
              <a:t>and </a:t>
            </a:r>
            <a:r>
              <a:rPr lang="en-US" sz="2800" b="1">
                <a:solidFill>
                  <a:srgbClr val="00B050"/>
                </a:solidFill>
              </a:rPr>
              <a:t>performance measure P</a:t>
            </a:r>
            <a:r>
              <a:rPr lang="en-US" sz="2800" b="1"/>
              <a:t>, if its performance at tasks in T, as measured by P, improves with experience E.</a:t>
            </a:r>
            <a:endParaRPr b="1"/>
          </a:p>
          <a:p>
            <a:pPr marL="342900" lvl="0" indent="-205105" algn="just" rtl="0">
              <a:lnSpc>
                <a:spcPct val="100000"/>
              </a:lnSpc>
              <a:spcBef>
                <a:spcPts val="434"/>
              </a:spcBef>
              <a:spcAft>
                <a:spcPts val="0"/>
              </a:spcAft>
              <a:buClr>
                <a:schemeClr val="dk1"/>
              </a:buClr>
              <a:buSzPts val="2800"/>
              <a:buNone/>
            </a:pPr>
            <a:endParaRPr sz="2800"/>
          </a:p>
        </p:txBody>
      </p:sp>
      <p:sp>
        <p:nvSpPr>
          <p:cNvPr id="108" name="Google Shape;108;p52"/>
          <p:cNvSpPr txBox="1"/>
          <p:nvPr/>
        </p:nvSpPr>
        <p:spPr>
          <a:xfrm>
            <a:off x="0" y="0"/>
            <a:ext cx="9144000" cy="762000"/>
          </a:xfrm>
          <a:prstGeom prst="rect">
            <a:avLst/>
          </a:prstGeom>
          <a:solidFill>
            <a:srgbClr val="0070C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Machine Learning Definition</a:t>
            </a:r>
            <a:endParaRPr sz="4400" b="1" i="0" u="none" strike="noStrike" cap="non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4"/>
          <p:cNvSpPr txBox="1">
            <a:spLocks noGrp="1"/>
          </p:cNvSpPr>
          <p:nvPr>
            <p:ph type="title"/>
          </p:nvPr>
        </p:nvSpPr>
        <p:spPr>
          <a:xfrm>
            <a:off x="0" y="0"/>
            <a:ext cx="9144000" cy="729094"/>
          </a:xfrm>
          <a:prstGeom prst="rect">
            <a:avLst/>
          </a:prstGeom>
          <a:solidFill>
            <a:srgbClr val="0070C0"/>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b="1">
                <a:solidFill>
                  <a:schemeClr val="lt1"/>
                </a:solidFill>
              </a:rPr>
              <a:t>Two uses of Features</a:t>
            </a:r>
            <a:endParaRPr b="1">
              <a:solidFill>
                <a:schemeClr val="lt1"/>
              </a:solidFill>
            </a:endParaRPr>
          </a:p>
        </p:txBody>
      </p:sp>
      <p:sp>
        <p:nvSpPr>
          <p:cNvPr id="438" name="Google Shape;438;p34"/>
          <p:cNvSpPr txBox="1">
            <a:spLocks noGrp="1"/>
          </p:cNvSpPr>
          <p:nvPr>
            <p:ph type="body" idx="1"/>
          </p:nvPr>
        </p:nvSpPr>
        <p:spPr>
          <a:xfrm>
            <a:off x="251520" y="764704"/>
            <a:ext cx="8712968" cy="5940896"/>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FF0000"/>
              </a:buClr>
              <a:buSzPts val="2000"/>
              <a:buChar char="•"/>
            </a:pPr>
            <a:r>
              <a:rPr lang="en-US" sz="2000" b="1">
                <a:solidFill>
                  <a:srgbClr val="FF0000"/>
                </a:solidFill>
              </a:rPr>
              <a:t>Use-1:</a:t>
            </a:r>
            <a:r>
              <a:rPr lang="en-US" sz="2000" b="1"/>
              <a:t> </a:t>
            </a:r>
            <a:r>
              <a:rPr lang="en-US" sz="2000" b="1">
                <a:solidFill>
                  <a:srgbClr val="FF0000"/>
                </a:solidFill>
              </a:rPr>
              <a:t>Feature as a Split. </a:t>
            </a:r>
            <a:endParaRPr/>
          </a:p>
          <a:p>
            <a:pPr marL="742950" lvl="1" indent="-285750" algn="just" rtl="0">
              <a:lnSpc>
                <a:spcPct val="100000"/>
              </a:lnSpc>
              <a:spcBef>
                <a:spcPts val="320"/>
              </a:spcBef>
              <a:spcAft>
                <a:spcPts val="0"/>
              </a:spcAft>
              <a:buClr>
                <a:schemeClr val="dk1"/>
              </a:buClr>
              <a:buSzPts val="1600"/>
              <a:buChar char="–"/>
            </a:pPr>
            <a:r>
              <a:rPr lang="en-US" sz="1600"/>
              <a:t>features are used to zoom in on a particular area of the instance space. </a:t>
            </a:r>
            <a:endParaRPr sz="1600"/>
          </a:p>
          <a:p>
            <a:pPr marL="342900" lvl="0" indent="-342900" algn="just" rtl="0">
              <a:lnSpc>
                <a:spcPct val="100000"/>
              </a:lnSpc>
              <a:spcBef>
                <a:spcPts val="400"/>
              </a:spcBef>
              <a:spcAft>
                <a:spcPts val="0"/>
              </a:spcAft>
              <a:buClr>
                <a:schemeClr val="dk1"/>
              </a:buClr>
              <a:buSzPts val="2000"/>
              <a:buChar char="•"/>
            </a:pPr>
            <a:r>
              <a:rPr lang="en-US" sz="2000"/>
              <a:t>Let </a:t>
            </a:r>
            <a:r>
              <a:rPr lang="en-US" sz="2000" i="1"/>
              <a:t>f </a:t>
            </a:r>
            <a:r>
              <a:rPr lang="en-US" sz="2000"/>
              <a:t>be a feature counting the number of occurrences of the word ‘xxxx’ in an e-mail, and let </a:t>
            </a:r>
            <a:r>
              <a:rPr lang="en-US" sz="2000" i="1"/>
              <a:t>x </a:t>
            </a:r>
            <a:r>
              <a:rPr lang="en-US" sz="2000"/>
              <a:t>stand for an arbitrary e-mail</a:t>
            </a:r>
            <a:endParaRPr/>
          </a:p>
          <a:p>
            <a:pPr marL="742950" lvl="1" indent="-285750" algn="just" rtl="0">
              <a:lnSpc>
                <a:spcPct val="100000"/>
              </a:lnSpc>
              <a:spcBef>
                <a:spcPts val="320"/>
              </a:spcBef>
              <a:spcAft>
                <a:spcPts val="0"/>
              </a:spcAft>
              <a:buClr>
                <a:schemeClr val="dk1"/>
              </a:buClr>
              <a:buSzPts val="1600"/>
              <a:buChar char="–"/>
            </a:pPr>
            <a:r>
              <a:rPr lang="en-US" sz="1600"/>
              <a:t>Condition </a:t>
            </a:r>
            <a:r>
              <a:rPr lang="en-US" sz="1600" i="1"/>
              <a:t>f </a:t>
            </a:r>
            <a:r>
              <a:rPr lang="en-US" sz="1600"/>
              <a:t>(</a:t>
            </a:r>
            <a:r>
              <a:rPr lang="en-US" sz="1600" i="1"/>
              <a:t>x</a:t>
            </a:r>
            <a:r>
              <a:rPr lang="en-US" sz="1600"/>
              <a:t>) </a:t>
            </a:r>
            <a:r>
              <a:rPr lang="en-US" sz="1600" i="1"/>
              <a:t>= </a:t>
            </a:r>
            <a:r>
              <a:rPr lang="en-US" sz="1600"/>
              <a:t>0 selects e-mails that don’t contain the word ‘xxxx’ </a:t>
            </a:r>
            <a:endParaRPr sz="1600"/>
          </a:p>
          <a:p>
            <a:pPr marL="742950" lvl="1" indent="-285750" algn="just" rtl="0">
              <a:lnSpc>
                <a:spcPct val="100000"/>
              </a:lnSpc>
              <a:spcBef>
                <a:spcPts val="320"/>
              </a:spcBef>
              <a:spcAft>
                <a:spcPts val="0"/>
              </a:spcAft>
              <a:buClr>
                <a:schemeClr val="dk1"/>
              </a:buClr>
              <a:buSzPts val="1600"/>
              <a:buChar char="–"/>
            </a:pPr>
            <a:r>
              <a:rPr lang="en-US" sz="1600" i="1"/>
              <a:t>f </a:t>
            </a:r>
            <a:r>
              <a:rPr lang="en-US" sz="1600"/>
              <a:t>(</a:t>
            </a:r>
            <a:r>
              <a:rPr lang="en-US" sz="1600" i="1"/>
              <a:t>x</a:t>
            </a:r>
            <a:r>
              <a:rPr lang="en-US" sz="1600"/>
              <a:t>) !</a:t>
            </a:r>
            <a:r>
              <a:rPr lang="en-US" sz="1600" i="1"/>
              <a:t>=</a:t>
            </a:r>
            <a:r>
              <a:rPr lang="en-US" sz="1600"/>
              <a:t>0 selects e-mails that do </a:t>
            </a:r>
            <a:endParaRPr/>
          </a:p>
          <a:p>
            <a:pPr marL="742950" lvl="1" indent="-285750" algn="just" rtl="0">
              <a:lnSpc>
                <a:spcPct val="100000"/>
              </a:lnSpc>
              <a:spcBef>
                <a:spcPts val="320"/>
              </a:spcBef>
              <a:spcAft>
                <a:spcPts val="0"/>
              </a:spcAft>
              <a:buClr>
                <a:schemeClr val="dk1"/>
              </a:buClr>
              <a:buSzPts val="1600"/>
              <a:buChar char="–"/>
            </a:pPr>
            <a:r>
              <a:rPr lang="en-US" sz="1600" i="1"/>
              <a:t>f </a:t>
            </a:r>
            <a:r>
              <a:rPr lang="en-US" sz="1600"/>
              <a:t>(</a:t>
            </a:r>
            <a:r>
              <a:rPr lang="en-US" sz="1600" i="1"/>
              <a:t>x</a:t>
            </a:r>
            <a:r>
              <a:rPr lang="en-US" sz="1600"/>
              <a:t>) </a:t>
            </a:r>
            <a:r>
              <a:rPr lang="en-US" sz="1600" i="1"/>
              <a:t>≥ </a:t>
            </a:r>
            <a:r>
              <a:rPr lang="en-US" sz="1600"/>
              <a:t>2 selects e-mails that contain the word at least twice.</a:t>
            </a:r>
            <a:endParaRPr/>
          </a:p>
          <a:p>
            <a:pPr marL="342900" lvl="0" indent="-342900" algn="just" rtl="0">
              <a:lnSpc>
                <a:spcPct val="100000"/>
              </a:lnSpc>
              <a:spcBef>
                <a:spcPts val="400"/>
              </a:spcBef>
              <a:spcAft>
                <a:spcPts val="0"/>
              </a:spcAft>
              <a:buClr>
                <a:schemeClr val="dk1"/>
              </a:buClr>
              <a:buSzPts val="2000"/>
              <a:buChar char="•"/>
            </a:pPr>
            <a:r>
              <a:rPr lang="en-US" sz="2000"/>
              <a:t>Such conditions are called </a:t>
            </a:r>
            <a:r>
              <a:rPr lang="en-US" sz="2000" i="1">
                <a:solidFill>
                  <a:srgbClr val="7030A0"/>
                </a:solidFill>
              </a:rPr>
              <a:t>binary splits</a:t>
            </a:r>
            <a:r>
              <a:rPr lang="en-US" sz="2000"/>
              <a:t>, because they divide the instance space into two groups: those that satisfy the condition, and those that don’t. </a:t>
            </a:r>
            <a:endParaRPr sz="2000"/>
          </a:p>
          <a:p>
            <a:pPr marL="342900" lvl="0" indent="-342900" algn="just" rtl="0">
              <a:lnSpc>
                <a:spcPct val="100000"/>
              </a:lnSpc>
              <a:spcBef>
                <a:spcPts val="400"/>
              </a:spcBef>
              <a:spcAft>
                <a:spcPts val="0"/>
              </a:spcAft>
              <a:buClr>
                <a:srgbClr val="7030A0"/>
              </a:buClr>
              <a:buSzPts val="2000"/>
              <a:buChar char="•"/>
            </a:pPr>
            <a:r>
              <a:rPr lang="en-US" sz="2000">
                <a:solidFill>
                  <a:srgbClr val="7030A0"/>
                </a:solidFill>
              </a:rPr>
              <a:t>Non-binary splits </a:t>
            </a:r>
            <a:r>
              <a:rPr lang="en-US" sz="2000"/>
              <a:t>are also possible: for instance, if </a:t>
            </a:r>
            <a:r>
              <a:rPr lang="en-US" sz="2000" i="1"/>
              <a:t>g </a:t>
            </a:r>
            <a:r>
              <a:rPr lang="en-US" sz="2000"/>
              <a:t>is a feature that has the word ‘tweet’ </a:t>
            </a:r>
            <a:endParaRPr sz="2000"/>
          </a:p>
          <a:p>
            <a:pPr marL="742950" lvl="1" indent="-285750" algn="just" rtl="0">
              <a:lnSpc>
                <a:spcPct val="100000"/>
              </a:lnSpc>
              <a:spcBef>
                <a:spcPts val="400"/>
              </a:spcBef>
              <a:spcAft>
                <a:spcPts val="0"/>
              </a:spcAft>
              <a:buClr>
                <a:schemeClr val="dk1"/>
              </a:buClr>
              <a:buSzPts val="2000"/>
              <a:buChar char="–"/>
            </a:pPr>
            <a:r>
              <a:rPr lang="en-US" sz="2000"/>
              <a:t>‘Tiny’ for e-mails with up to 20 words</a:t>
            </a:r>
            <a:endParaRPr/>
          </a:p>
          <a:p>
            <a:pPr marL="742950" lvl="1" indent="-285750" algn="just" rtl="0">
              <a:lnSpc>
                <a:spcPct val="100000"/>
              </a:lnSpc>
              <a:spcBef>
                <a:spcPts val="400"/>
              </a:spcBef>
              <a:spcAft>
                <a:spcPts val="0"/>
              </a:spcAft>
              <a:buClr>
                <a:schemeClr val="dk1"/>
              </a:buClr>
              <a:buSzPts val="2000"/>
              <a:buChar char="–"/>
            </a:pPr>
            <a:r>
              <a:rPr lang="en-US" sz="2000"/>
              <a:t>‘short’ for e-mails with 21 to 50 words</a:t>
            </a:r>
            <a:endParaRPr/>
          </a:p>
          <a:p>
            <a:pPr marL="742950" lvl="1" indent="-285750" algn="just" rtl="0">
              <a:lnSpc>
                <a:spcPct val="100000"/>
              </a:lnSpc>
              <a:spcBef>
                <a:spcPts val="400"/>
              </a:spcBef>
              <a:spcAft>
                <a:spcPts val="0"/>
              </a:spcAft>
              <a:buClr>
                <a:schemeClr val="dk1"/>
              </a:buClr>
              <a:buSzPts val="2000"/>
              <a:buChar char="–"/>
            </a:pPr>
            <a:r>
              <a:rPr lang="en-US" sz="2000"/>
              <a:t>‘medium’ for e-mails with 51 to 200 words</a:t>
            </a:r>
            <a:endParaRPr/>
          </a:p>
          <a:p>
            <a:pPr marL="742950" lvl="1" indent="-285750" algn="just" rtl="0">
              <a:lnSpc>
                <a:spcPct val="100000"/>
              </a:lnSpc>
              <a:spcBef>
                <a:spcPts val="400"/>
              </a:spcBef>
              <a:spcAft>
                <a:spcPts val="0"/>
              </a:spcAft>
              <a:buClr>
                <a:schemeClr val="dk1"/>
              </a:buClr>
              <a:buSzPts val="2000"/>
              <a:buChar char="–"/>
            </a:pPr>
            <a:r>
              <a:rPr lang="en-US" sz="2000"/>
              <a:t>‘long’ for e-mails with more than 200 words</a:t>
            </a:r>
            <a:endParaRPr/>
          </a:p>
          <a:p>
            <a:pPr marL="742950" lvl="1" indent="-285750" algn="just" rtl="0">
              <a:lnSpc>
                <a:spcPct val="100000"/>
              </a:lnSpc>
              <a:spcBef>
                <a:spcPts val="400"/>
              </a:spcBef>
              <a:spcAft>
                <a:spcPts val="0"/>
              </a:spcAft>
              <a:buClr>
                <a:schemeClr val="dk1"/>
              </a:buClr>
              <a:buSzPts val="2000"/>
              <a:buChar char="–"/>
            </a:pPr>
            <a:r>
              <a:rPr lang="en-US" sz="2000"/>
              <a:t>Then the expression </a:t>
            </a:r>
            <a:r>
              <a:rPr lang="en-US" sz="2000" i="1"/>
              <a:t>g </a:t>
            </a:r>
            <a:r>
              <a:rPr lang="en-US" sz="2000"/>
              <a:t>(</a:t>
            </a:r>
            <a:r>
              <a:rPr lang="en-US" sz="2000" i="1"/>
              <a:t>x</a:t>
            </a:r>
            <a:r>
              <a:rPr lang="en-US" sz="2000"/>
              <a:t>) represents a four-way split of the instance space. </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5"/>
          <p:cNvSpPr txBox="1">
            <a:spLocks noGrp="1"/>
          </p:cNvSpPr>
          <p:nvPr>
            <p:ph type="body" idx="1"/>
          </p:nvPr>
        </p:nvSpPr>
        <p:spPr>
          <a:xfrm>
            <a:off x="152400" y="764704"/>
            <a:ext cx="8534400" cy="5940896"/>
          </a:xfrm>
          <a:prstGeom prst="rect">
            <a:avLst/>
          </a:prstGeom>
          <a:blipFill rotWithShape="1">
            <a:blip r:embed="rId3">
              <a:alphaModFix/>
            </a:blip>
            <a:stretch>
              <a:fillRect l="-1140" t="-1535" r="-1353"/>
            </a:stretch>
          </a:blip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3200"/>
              <a:buChar char="•"/>
            </a:pPr>
            <a:r>
              <a:rPr lang="en-US"/>
              <a:t> </a:t>
            </a:r>
            <a:endParaRPr/>
          </a:p>
        </p:txBody>
      </p:sp>
      <p:sp>
        <p:nvSpPr>
          <p:cNvPr id="444" name="Google Shape;444;p35"/>
          <p:cNvSpPr txBox="1">
            <a:spLocks noGrp="1"/>
          </p:cNvSpPr>
          <p:nvPr>
            <p:ph type="title"/>
          </p:nvPr>
        </p:nvSpPr>
        <p:spPr>
          <a:xfrm>
            <a:off x="0" y="0"/>
            <a:ext cx="9144000" cy="706090"/>
          </a:xfrm>
          <a:prstGeom prst="rect">
            <a:avLst/>
          </a:prstGeom>
          <a:solidFill>
            <a:srgbClr val="0070C0"/>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b="1">
                <a:solidFill>
                  <a:schemeClr val="lt1"/>
                </a:solidFill>
              </a:rPr>
              <a:t>Two uses of Features</a:t>
            </a:r>
            <a:endParaRPr b="1">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6"/>
          <p:cNvSpPr txBox="1">
            <a:spLocks noGrp="1"/>
          </p:cNvSpPr>
          <p:nvPr>
            <p:ph type="title"/>
          </p:nvPr>
        </p:nvSpPr>
        <p:spPr>
          <a:xfrm>
            <a:off x="0" y="0"/>
            <a:ext cx="9144000" cy="838200"/>
          </a:xfrm>
          <a:prstGeom prst="rect">
            <a:avLst/>
          </a:prstGeom>
          <a:solidFill>
            <a:srgbClr val="0070C0"/>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b="1">
                <a:solidFill>
                  <a:schemeClr val="lt1"/>
                </a:solidFill>
              </a:rPr>
              <a:t>Feature Construction and Transformation</a:t>
            </a:r>
            <a:endParaRPr b="1">
              <a:solidFill>
                <a:schemeClr val="lt1"/>
              </a:solidFill>
            </a:endParaRPr>
          </a:p>
        </p:txBody>
      </p:sp>
      <p:sp>
        <p:nvSpPr>
          <p:cNvPr id="450" name="Google Shape;450;p36"/>
          <p:cNvSpPr txBox="1">
            <a:spLocks noGrp="1"/>
          </p:cNvSpPr>
          <p:nvPr>
            <p:ph type="body" idx="1"/>
          </p:nvPr>
        </p:nvSpPr>
        <p:spPr>
          <a:xfrm>
            <a:off x="228600" y="1066800"/>
            <a:ext cx="84582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400"/>
              <a:buChar char="•"/>
            </a:pPr>
            <a:r>
              <a:rPr lang="en-US" sz="2400"/>
              <a:t>It is often natural to build a model in terms of the given features. However, we are free to change the features, or even to introduce new features.</a:t>
            </a:r>
            <a:endParaRPr/>
          </a:p>
          <a:p>
            <a:pPr marL="342900" lvl="0" indent="-342900" algn="just" rtl="0">
              <a:lnSpc>
                <a:spcPct val="100000"/>
              </a:lnSpc>
              <a:spcBef>
                <a:spcPts val="480"/>
              </a:spcBef>
              <a:spcAft>
                <a:spcPts val="0"/>
              </a:spcAft>
              <a:buClr>
                <a:schemeClr val="dk1"/>
              </a:buClr>
              <a:buSzPts val="2400"/>
              <a:buChar char="•"/>
            </a:pPr>
            <a:r>
              <a:rPr lang="en-US" sz="2400"/>
              <a:t>For instance, real-valued features often contain unnecessary detail that can be removed by </a:t>
            </a:r>
            <a:r>
              <a:rPr lang="en-US" sz="2400" i="1"/>
              <a:t>discretization</a:t>
            </a:r>
            <a:r>
              <a:rPr lang="en-US" sz="2400"/>
              <a:t>.</a:t>
            </a:r>
            <a:endParaRPr sz="2400" b="1"/>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39700" algn="l" rtl="0">
              <a:lnSpc>
                <a:spcPct val="100000"/>
              </a:lnSpc>
              <a:spcBef>
                <a:spcPts val="640"/>
              </a:spcBef>
              <a:spcAft>
                <a:spcPts val="0"/>
              </a:spcAft>
              <a:buClr>
                <a:schemeClr val="dk1"/>
              </a:buClr>
              <a:buSzPts val="3200"/>
              <a:buNone/>
            </a:pPr>
            <a:endParaRPr/>
          </a:p>
        </p:txBody>
      </p:sp>
      <p:pic>
        <p:nvPicPr>
          <p:cNvPr id="451" name="Google Shape;451;p36"/>
          <p:cNvPicPr preferRelativeResize="0"/>
          <p:nvPr/>
        </p:nvPicPr>
        <p:blipFill rotWithShape="1">
          <a:blip r:embed="rId3">
            <a:alphaModFix/>
          </a:blip>
          <a:srcRect/>
          <a:stretch/>
        </p:blipFill>
        <p:spPr>
          <a:xfrm>
            <a:off x="609600" y="3306792"/>
            <a:ext cx="7743825" cy="2933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7"/>
          <p:cNvSpPr txBox="1">
            <a:spLocks noGrp="1"/>
          </p:cNvSpPr>
          <p:nvPr>
            <p:ph type="title"/>
          </p:nvPr>
        </p:nvSpPr>
        <p:spPr>
          <a:xfrm>
            <a:off x="0" y="0"/>
            <a:ext cx="9144000" cy="990600"/>
          </a:xfrm>
          <a:prstGeom prst="rect">
            <a:avLst/>
          </a:prstGeom>
          <a:solidFill>
            <a:srgbClr val="0070C0"/>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b="1">
                <a:solidFill>
                  <a:schemeClr val="lt1"/>
                </a:solidFill>
              </a:rPr>
              <a:t>Feature Construction and Transformation</a:t>
            </a:r>
            <a:endParaRPr b="1">
              <a:solidFill>
                <a:schemeClr val="lt1"/>
              </a:solidFill>
            </a:endParaRPr>
          </a:p>
        </p:txBody>
      </p:sp>
      <p:sp>
        <p:nvSpPr>
          <p:cNvPr id="457" name="Google Shape;457;p37"/>
          <p:cNvSpPr txBox="1">
            <a:spLocks noGrp="1"/>
          </p:cNvSpPr>
          <p:nvPr>
            <p:ph type="body" idx="1"/>
          </p:nvPr>
        </p:nvSpPr>
        <p:spPr>
          <a:xfrm>
            <a:off x="381000" y="10668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400"/>
              <a:buChar char="•"/>
            </a:pPr>
            <a:r>
              <a:rPr lang="en-US" sz="2400" b="1">
                <a:latin typeface="Bookman Old Style"/>
                <a:ea typeface="Bookman Old Style"/>
                <a:cs typeface="Bookman Old Style"/>
                <a:sym typeface="Bookman Old Style"/>
              </a:rPr>
              <a:t>Feature Transformation</a:t>
            </a:r>
            <a:endParaRPr sz="2400" b="1">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39700" algn="l" rtl="0">
              <a:lnSpc>
                <a:spcPct val="100000"/>
              </a:lnSpc>
              <a:spcBef>
                <a:spcPts val="640"/>
              </a:spcBef>
              <a:spcAft>
                <a:spcPts val="0"/>
              </a:spcAft>
              <a:buClr>
                <a:schemeClr val="dk1"/>
              </a:buClr>
              <a:buSzPts val="3200"/>
              <a:buNone/>
            </a:pPr>
            <a:endParaRPr/>
          </a:p>
        </p:txBody>
      </p:sp>
      <p:pic>
        <p:nvPicPr>
          <p:cNvPr id="458" name="Google Shape;458;p37"/>
          <p:cNvPicPr preferRelativeResize="0"/>
          <p:nvPr/>
        </p:nvPicPr>
        <p:blipFill rotWithShape="1">
          <a:blip r:embed="rId3">
            <a:alphaModFix/>
          </a:blip>
          <a:srcRect/>
          <a:stretch/>
        </p:blipFill>
        <p:spPr>
          <a:xfrm>
            <a:off x="111095" y="1780006"/>
            <a:ext cx="4392539" cy="4543882"/>
          </a:xfrm>
          <a:prstGeom prst="rect">
            <a:avLst/>
          </a:prstGeom>
          <a:noFill/>
          <a:ln>
            <a:noFill/>
          </a:ln>
        </p:spPr>
      </p:pic>
      <p:pic>
        <p:nvPicPr>
          <p:cNvPr id="459" name="Google Shape;459;p37"/>
          <p:cNvPicPr preferRelativeResize="0"/>
          <p:nvPr/>
        </p:nvPicPr>
        <p:blipFill rotWithShape="1">
          <a:blip r:embed="rId4">
            <a:alphaModFix/>
          </a:blip>
          <a:srcRect/>
          <a:stretch/>
        </p:blipFill>
        <p:spPr>
          <a:xfrm>
            <a:off x="4571999" y="1666334"/>
            <a:ext cx="4383993" cy="477719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8"/>
          <p:cNvSpPr txBox="1">
            <a:spLocks noGrp="1"/>
          </p:cNvSpPr>
          <p:nvPr>
            <p:ph type="body" idx="1"/>
          </p:nvPr>
        </p:nvSpPr>
        <p:spPr>
          <a:xfrm>
            <a:off x="457200" y="990601"/>
            <a:ext cx="8229600" cy="685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Example:</a:t>
            </a:r>
            <a:endParaRPr/>
          </a:p>
          <a:p>
            <a:pPr marL="342900" lvl="0" indent="-139700" algn="l" rtl="0">
              <a:lnSpc>
                <a:spcPct val="100000"/>
              </a:lnSpc>
              <a:spcBef>
                <a:spcPts val="640"/>
              </a:spcBef>
              <a:spcAft>
                <a:spcPts val="0"/>
              </a:spcAft>
              <a:buClr>
                <a:schemeClr val="dk1"/>
              </a:buClr>
              <a:buSzPts val="3200"/>
              <a:buNone/>
            </a:pPr>
            <a:endParaRPr/>
          </a:p>
        </p:txBody>
      </p:sp>
      <p:sp>
        <p:nvSpPr>
          <p:cNvPr id="465" name="Google Shape;465;p38"/>
          <p:cNvSpPr txBox="1"/>
          <p:nvPr/>
        </p:nvSpPr>
        <p:spPr>
          <a:xfrm>
            <a:off x="0" y="0"/>
            <a:ext cx="9144000" cy="838200"/>
          </a:xfrm>
          <a:prstGeom prst="rect">
            <a:avLst/>
          </a:prstGeom>
          <a:solidFill>
            <a:srgbClr val="0070C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Interaction between Features</a:t>
            </a:r>
            <a:endParaRPr sz="4400" b="1" i="0" u="none" strike="noStrike" cap="none">
              <a:solidFill>
                <a:schemeClr val="lt1"/>
              </a:solidFill>
              <a:latin typeface="Calibri"/>
              <a:ea typeface="Calibri"/>
              <a:cs typeface="Calibri"/>
              <a:sym typeface="Calibri"/>
            </a:endParaRPr>
          </a:p>
        </p:txBody>
      </p:sp>
      <p:pic>
        <p:nvPicPr>
          <p:cNvPr id="466" name="Google Shape;466;p38"/>
          <p:cNvPicPr preferRelativeResize="0"/>
          <p:nvPr/>
        </p:nvPicPr>
        <p:blipFill rotWithShape="1">
          <a:blip r:embed="rId3">
            <a:alphaModFix/>
          </a:blip>
          <a:srcRect/>
          <a:stretch/>
        </p:blipFill>
        <p:spPr>
          <a:xfrm>
            <a:off x="495120" y="1524000"/>
            <a:ext cx="8039280" cy="3352800"/>
          </a:xfrm>
          <a:prstGeom prst="rect">
            <a:avLst/>
          </a:prstGeom>
          <a:noFill/>
          <a:ln>
            <a:noFill/>
          </a:ln>
        </p:spPr>
      </p:pic>
      <p:sp>
        <p:nvSpPr>
          <p:cNvPr id="467" name="Google Shape;467;p38"/>
          <p:cNvSpPr/>
          <p:nvPr/>
        </p:nvSpPr>
        <p:spPr>
          <a:xfrm>
            <a:off x="609600" y="5105400"/>
            <a:ext cx="4572000" cy="92333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Calibri"/>
                <a:ea typeface="Calibri"/>
                <a:cs typeface="Calibri"/>
                <a:sym typeface="Calibri"/>
              </a:rPr>
              <a:t>Positively correlated: </a:t>
            </a:r>
            <a:r>
              <a:rPr lang="en-US" sz="1800" b="0" i="0" u="none" strike="noStrike" cap="none">
                <a:solidFill>
                  <a:schemeClr val="dk1"/>
                </a:solidFill>
                <a:latin typeface="Calibri"/>
                <a:ea typeface="Calibri"/>
                <a:cs typeface="Calibri"/>
                <a:sym typeface="Calibri"/>
              </a:rPr>
              <a:t>‘logic’ and ‘disc’</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Calibri"/>
                <a:ea typeface="Calibri"/>
                <a:cs typeface="Calibri"/>
                <a:sym typeface="Calibri"/>
              </a:rPr>
              <a:t>Negatively correlated: </a:t>
            </a:r>
            <a:r>
              <a:rPr lang="en-US" sz="1800" b="0" i="0" u="none" strike="noStrike" cap="none">
                <a:solidFill>
                  <a:schemeClr val="dk1"/>
                </a:solidFill>
                <a:latin typeface="Calibri"/>
                <a:ea typeface="Calibri"/>
                <a:cs typeface="Calibri"/>
                <a:sym typeface="Calibri"/>
              </a:rPr>
              <a:t>‘logic’ and ‘grad’.</a:t>
            </a:r>
            <a:endParaRPr sz="1800" b="1" i="0" u="none" strike="noStrike" cap="non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9"/>
          <p:cNvSpPr txBox="1">
            <a:spLocks noGrp="1"/>
          </p:cNvSpPr>
          <p:nvPr>
            <p:ph type="title"/>
          </p:nvPr>
        </p:nvSpPr>
        <p:spPr>
          <a:xfrm>
            <a:off x="0" y="0"/>
            <a:ext cx="9144000" cy="7620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Summary</a:t>
            </a:r>
            <a:endParaRPr b="1">
              <a:solidFill>
                <a:schemeClr val="lt1"/>
              </a:solidFill>
            </a:endParaRPr>
          </a:p>
        </p:txBody>
      </p:sp>
      <p:sp>
        <p:nvSpPr>
          <p:cNvPr id="473" name="Google Shape;473;p39"/>
          <p:cNvSpPr txBox="1">
            <a:spLocks noGrp="1"/>
          </p:cNvSpPr>
          <p:nvPr>
            <p:ph type="body" idx="1"/>
          </p:nvPr>
        </p:nvSpPr>
        <p:spPr>
          <a:xfrm>
            <a:off x="304800" y="1066800"/>
            <a:ext cx="8229600" cy="5638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000"/>
              <a:buChar char="•"/>
            </a:pPr>
            <a:r>
              <a:rPr lang="en-US" sz="2000"/>
              <a:t>A computer program is said to learn from </a:t>
            </a:r>
            <a:r>
              <a:rPr lang="en-US" sz="2000" b="1">
                <a:solidFill>
                  <a:srgbClr val="FF0000"/>
                </a:solidFill>
              </a:rPr>
              <a:t>experience E</a:t>
            </a:r>
            <a:r>
              <a:rPr lang="en-US" sz="2000"/>
              <a:t> with respect to some class of </a:t>
            </a:r>
            <a:r>
              <a:rPr lang="en-US" sz="2000" b="1">
                <a:solidFill>
                  <a:srgbClr val="0505CB"/>
                </a:solidFill>
              </a:rPr>
              <a:t>tasks T</a:t>
            </a:r>
            <a:r>
              <a:rPr lang="en-US" sz="2000">
                <a:solidFill>
                  <a:srgbClr val="7030A0"/>
                </a:solidFill>
              </a:rPr>
              <a:t> </a:t>
            </a:r>
            <a:r>
              <a:rPr lang="en-US" sz="2000"/>
              <a:t>and </a:t>
            </a:r>
            <a:r>
              <a:rPr lang="en-US" sz="2000" b="1">
                <a:solidFill>
                  <a:srgbClr val="00B050"/>
                </a:solidFill>
              </a:rPr>
              <a:t>performance measure P</a:t>
            </a:r>
            <a:r>
              <a:rPr lang="en-US" sz="2000"/>
              <a:t>, if its performance at tasks in T, as measured by P, improves with experience E.</a:t>
            </a:r>
            <a:endParaRPr/>
          </a:p>
          <a:p>
            <a:pPr marL="342900" lvl="0" indent="-215900" algn="l" rtl="0">
              <a:lnSpc>
                <a:spcPct val="100000"/>
              </a:lnSpc>
              <a:spcBef>
                <a:spcPts val="400"/>
              </a:spcBef>
              <a:spcAft>
                <a:spcPts val="0"/>
              </a:spcAft>
              <a:buClr>
                <a:schemeClr val="dk1"/>
              </a:buClr>
              <a:buSzPts val="2000"/>
              <a:buNone/>
            </a:pPr>
            <a:endParaRPr sz="2000"/>
          </a:p>
          <a:p>
            <a:pPr marL="342900" lvl="0" indent="-342900" algn="l" rtl="0">
              <a:lnSpc>
                <a:spcPct val="100000"/>
              </a:lnSpc>
              <a:spcBef>
                <a:spcPts val="400"/>
              </a:spcBef>
              <a:spcAft>
                <a:spcPts val="0"/>
              </a:spcAft>
              <a:buClr>
                <a:schemeClr val="dk1"/>
              </a:buClr>
              <a:buSzPts val="2000"/>
              <a:buChar char="•"/>
            </a:pPr>
            <a:r>
              <a:rPr lang="en-US" sz="2000"/>
              <a:t>The three ingredients of Machine Learning are:</a:t>
            </a:r>
            <a:endParaRPr/>
          </a:p>
          <a:p>
            <a:pPr marL="742950" lvl="1" indent="-285750" algn="l" rtl="0">
              <a:lnSpc>
                <a:spcPct val="100000"/>
              </a:lnSpc>
              <a:spcBef>
                <a:spcPts val="400"/>
              </a:spcBef>
              <a:spcAft>
                <a:spcPts val="0"/>
              </a:spcAft>
              <a:buClr>
                <a:schemeClr val="dk1"/>
              </a:buClr>
              <a:buSzPts val="2000"/>
              <a:buChar char="–"/>
            </a:pPr>
            <a:r>
              <a:rPr lang="en-US" sz="2000"/>
              <a:t>Task</a:t>
            </a:r>
            <a:endParaRPr/>
          </a:p>
          <a:p>
            <a:pPr marL="1143000" lvl="2" indent="-228600" algn="l" rtl="0">
              <a:lnSpc>
                <a:spcPct val="100000"/>
              </a:lnSpc>
              <a:spcBef>
                <a:spcPts val="320"/>
              </a:spcBef>
              <a:spcAft>
                <a:spcPts val="0"/>
              </a:spcAft>
              <a:buClr>
                <a:schemeClr val="dk1"/>
              </a:buClr>
              <a:buSzPts val="1600"/>
              <a:buChar char="•"/>
            </a:pPr>
            <a:r>
              <a:rPr lang="en-US" sz="1600"/>
              <a:t>Supervised </a:t>
            </a:r>
            <a:endParaRPr/>
          </a:p>
          <a:p>
            <a:pPr marL="1143000" lvl="2" indent="-228600" algn="l" rtl="0">
              <a:lnSpc>
                <a:spcPct val="100000"/>
              </a:lnSpc>
              <a:spcBef>
                <a:spcPts val="320"/>
              </a:spcBef>
              <a:spcAft>
                <a:spcPts val="0"/>
              </a:spcAft>
              <a:buClr>
                <a:schemeClr val="dk1"/>
              </a:buClr>
              <a:buSzPts val="1600"/>
              <a:buChar char="•"/>
            </a:pPr>
            <a:r>
              <a:rPr lang="en-US" sz="1600"/>
              <a:t> unsupervised</a:t>
            </a:r>
            <a:endParaRPr sz="1600"/>
          </a:p>
          <a:p>
            <a:pPr marL="742950" lvl="1" indent="-285750" algn="l" rtl="0">
              <a:lnSpc>
                <a:spcPct val="100000"/>
              </a:lnSpc>
              <a:spcBef>
                <a:spcPts val="400"/>
              </a:spcBef>
              <a:spcAft>
                <a:spcPts val="0"/>
              </a:spcAft>
              <a:buClr>
                <a:schemeClr val="dk1"/>
              </a:buClr>
              <a:buSzPts val="2000"/>
              <a:buChar char="–"/>
            </a:pPr>
            <a:r>
              <a:rPr lang="en-US" sz="2000"/>
              <a:t>Model</a:t>
            </a:r>
            <a:endParaRPr/>
          </a:p>
          <a:p>
            <a:pPr marL="1143000" lvl="2" indent="-228600" algn="l" rtl="0">
              <a:lnSpc>
                <a:spcPct val="100000"/>
              </a:lnSpc>
              <a:spcBef>
                <a:spcPts val="320"/>
              </a:spcBef>
              <a:spcAft>
                <a:spcPts val="0"/>
              </a:spcAft>
              <a:buClr>
                <a:schemeClr val="dk1"/>
              </a:buClr>
              <a:buSzPts val="1600"/>
              <a:buChar char="•"/>
            </a:pPr>
            <a:r>
              <a:rPr lang="en-US" sz="1600"/>
              <a:t>Predictive Vs Descriptive </a:t>
            </a:r>
            <a:endParaRPr/>
          </a:p>
          <a:p>
            <a:pPr marL="1143000" lvl="2" indent="-228600" algn="l" rtl="0">
              <a:lnSpc>
                <a:spcPct val="100000"/>
              </a:lnSpc>
              <a:spcBef>
                <a:spcPts val="320"/>
              </a:spcBef>
              <a:spcAft>
                <a:spcPts val="0"/>
              </a:spcAft>
              <a:buSzPts val="1600"/>
              <a:buChar char="•"/>
            </a:pPr>
            <a:r>
              <a:rPr lang="en-US" sz="1600"/>
              <a:t>Geometric Vs</a:t>
            </a:r>
            <a:r>
              <a:rPr lang="en-US"/>
              <a:t> </a:t>
            </a:r>
            <a:r>
              <a:rPr lang="en-US" sz="1600"/>
              <a:t>Probabilistic Vs Logical</a:t>
            </a:r>
            <a:endParaRPr/>
          </a:p>
          <a:p>
            <a:pPr marL="1143000" lvl="2" indent="-228600" algn="l" rtl="0">
              <a:lnSpc>
                <a:spcPct val="100000"/>
              </a:lnSpc>
              <a:spcBef>
                <a:spcPts val="320"/>
              </a:spcBef>
              <a:spcAft>
                <a:spcPts val="0"/>
              </a:spcAft>
              <a:buClr>
                <a:schemeClr val="dk1"/>
              </a:buClr>
              <a:buSzPts val="1600"/>
              <a:buChar char="•"/>
            </a:pPr>
            <a:r>
              <a:rPr lang="en-US" sz="1600"/>
              <a:t>Grouping Vs Grading</a:t>
            </a:r>
            <a:endParaRPr sz="1600"/>
          </a:p>
          <a:p>
            <a:pPr marL="742950" lvl="1" indent="-285750" algn="l" rtl="0">
              <a:lnSpc>
                <a:spcPct val="100000"/>
              </a:lnSpc>
              <a:spcBef>
                <a:spcPts val="400"/>
              </a:spcBef>
              <a:spcAft>
                <a:spcPts val="0"/>
              </a:spcAft>
              <a:buClr>
                <a:schemeClr val="dk1"/>
              </a:buClr>
              <a:buSzPts val="2000"/>
              <a:buChar char="–"/>
            </a:pPr>
            <a:r>
              <a:rPr lang="en-US" sz="2000"/>
              <a:t>Features</a:t>
            </a:r>
            <a:endParaRPr/>
          </a:p>
          <a:p>
            <a:pPr marL="1143000" lvl="2" indent="-228600" algn="l" rtl="0">
              <a:lnSpc>
                <a:spcPct val="100000"/>
              </a:lnSpc>
              <a:spcBef>
                <a:spcPts val="320"/>
              </a:spcBef>
              <a:spcAft>
                <a:spcPts val="0"/>
              </a:spcAft>
              <a:buClr>
                <a:schemeClr val="dk1"/>
              </a:buClr>
              <a:buSzPts val="1600"/>
              <a:buChar char="•"/>
            </a:pPr>
            <a:r>
              <a:rPr lang="en-US" sz="1600"/>
              <a:t>Feature as a split</a:t>
            </a:r>
            <a:endParaRPr/>
          </a:p>
          <a:p>
            <a:pPr marL="1143000" lvl="2" indent="-228600" algn="l" rtl="0">
              <a:lnSpc>
                <a:spcPct val="100000"/>
              </a:lnSpc>
              <a:spcBef>
                <a:spcPts val="320"/>
              </a:spcBef>
              <a:spcAft>
                <a:spcPts val="0"/>
              </a:spcAft>
              <a:buClr>
                <a:schemeClr val="dk1"/>
              </a:buClr>
              <a:buSzPts val="1600"/>
              <a:buChar char="•"/>
            </a:pPr>
            <a:r>
              <a:rPr lang="en-US" sz="1600"/>
              <a:t>Feature as a predictor</a:t>
            </a:r>
            <a:endParaRPr/>
          </a:p>
          <a:p>
            <a:pPr marL="1143000" lvl="2" indent="-228600" algn="l" rtl="0">
              <a:lnSpc>
                <a:spcPct val="100000"/>
              </a:lnSpc>
              <a:spcBef>
                <a:spcPts val="320"/>
              </a:spcBef>
              <a:spcAft>
                <a:spcPts val="0"/>
              </a:spcAft>
              <a:buClr>
                <a:schemeClr val="dk1"/>
              </a:buClr>
              <a:buSzPts val="1600"/>
              <a:buChar char="•"/>
            </a:pPr>
            <a:r>
              <a:rPr lang="en-US" sz="1600"/>
              <a:t>Feature construction and transformation</a:t>
            </a:r>
            <a:endParaRPr/>
          </a:p>
          <a:p>
            <a:pPr marL="1143000" lvl="2" indent="-228600" algn="l" rtl="0">
              <a:lnSpc>
                <a:spcPct val="100000"/>
              </a:lnSpc>
              <a:spcBef>
                <a:spcPts val="320"/>
              </a:spcBef>
              <a:spcAft>
                <a:spcPts val="0"/>
              </a:spcAft>
              <a:buClr>
                <a:schemeClr val="dk1"/>
              </a:buClr>
              <a:buSzPts val="1600"/>
              <a:buChar char="•"/>
            </a:pPr>
            <a:r>
              <a:rPr lang="en-US" sz="1600"/>
              <a:t>Interaction between the features</a:t>
            </a:r>
            <a:endParaRPr/>
          </a:p>
          <a:p>
            <a:pPr marL="742950" lvl="1" indent="-158750" algn="l" rtl="0">
              <a:lnSpc>
                <a:spcPct val="100000"/>
              </a:lnSpc>
              <a:spcBef>
                <a:spcPts val="400"/>
              </a:spcBef>
              <a:spcAft>
                <a:spcPts val="0"/>
              </a:spcAft>
              <a:buClr>
                <a:schemeClr val="dk1"/>
              </a:buClr>
              <a:buSzPts val="2000"/>
              <a:buNone/>
            </a:pPr>
            <a:endParaRPr sz="2000"/>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90500" algn="l" rtl="0">
              <a:lnSpc>
                <a:spcPct val="100000"/>
              </a:lnSpc>
              <a:spcBef>
                <a:spcPts val="480"/>
              </a:spcBef>
              <a:spcAft>
                <a:spcPts val="0"/>
              </a:spcAft>
              <a:buClr>
                <a:schemeClr val="dk1"/>
              </a:buClr>
              <a:buSzPts val="2400"/>
              <a:buNone/>
            </a:pPr>
            <a:endParaRPr sz="2400" b="1">
              <a:latin typeface="Bookman Old Style"/>
              <a:ea typeface="Bookman Old Style"/>
              <a:cs typeface="Bookman Old Style"/>
              <a:sym typeface="Bookman Old Style"/>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3"/>
          <p:cNvSpPr txBox="1">
            <a:spLocks noGrp="1"/>
          </p:cNvSpPr>
          <p:nvPr>
            <p:ph type="body" idx="1"/>
          </p:nvPr>
        </p:nvSpPr>
        <p:spPr>
          <a:xfrm>
            <a:off x="457200" y="990600"/>
            <a:ext cx="8229600" cy="56388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lnSpc>
                <a:spcPct val="170000"/>
              </a:lnSpc>
              <a:spcBef>
                <a:spcPts val="434"/>
              </a:spcBef>
              <a:spcAft>
                <a:spcPts val="0"/>
              </a:spcAft>
              <a:buClr>
                <a:schemeClr val="dk1"/>
              </a:buClr>
              <a:buSzPct val="100000"/>
              <a:buChar char="•"/>
            </a:pPr>
            <a:r>
              <a:rPr lang="en-US" sz="2800" b="1"/>
              <a:t>A computer program is said to learn from </a:t>
            </a:r>
            <a:r>
              <a:rPr lang="en-US" sz="2800" b="1">
                <a:solidFill>
                  <a:srgbClr val="FF0000"/>
                </a:solidFill>
              </a:rPr>
              <a:t>experience E</a:t>
            </a:r>
            <a:r>
              <a:rPr lang="en-US" sz="2800" b="1"/>
              <a:t> with respect to some class of </a:t>
            </a:r>
            <a:r>
              <a:rPr lang="en-US" sz="2800" b="1">
                <a:solidFill>
                  <a:srgbClr val="0505CB"/>
                </a:solidFill>
              </a:rPr>
              <a:t>tasks T</a:t>
            </a:r>
            <a:r>
              <a:rPr lang="en-US" sz="2800" b="1">
                <a:solidFill>
                  <a:srgbClr val="7030A0"/>
                </a:solidFill>
              </a:rPr>
              <a:t> </a:t>
            </a:r>
            <a:r>
              <a:rPr lang="en-US" sz="2800" b="1"/>
              <a:t>and </a:t>
            </a:r>
            <a:r>
              <a:rPr lang="en-US" sz="2800" b="1">
                <a:solidFill>
                  <a:srgbClr val="00B050"/>
                </a:solidFill>
              </a:rPr>
              <a:t>performance measure P</a:t>
            </a:r>
            <a:r>
              <a:rPr lang="en-US" sz="2800" b="1"/>
              <a:t>, if its performance at tasks in T, as measured by P, improves with experience E.</a:t>
            </a:r>
            <a:endParaRPr b="1"/>
          </a:p>
          <a:p>
            <a:pPr marL="342900" lvl="0" indent="-205105" algn="just" rtl="0">
              <a:lnSpc>
                <a:spcPct val="100000"/>
              </a:lnSpc>
              <a:spcBef>
                <a:spcPts val="434"/>
              </a:spcBef>
              <a:spcAft>
                <a:spcPts val="0"/>
              </a:spcAft>
              <a:buClr>
                <a:schemeClr val="dk1"/>
              </a:buClr>
              <a:buSzPct val="100000"/>
              <a:buNone/>
            </a:pPr>
            <a:endParaRPr sz="2800"/>
          </a:p>
          <a:p>
            <a:pPr marL="342900" lvl="0" indent="-342900" algn="just" rtl="0">
              <a:lnSpc>
                <a:spcPct val="100000"/>
              </a:lnSpc>
              <a:spcBef>
                <a:spcPts val="434"/>
              </a:spcBef>
              <a:spcAft>
                <a:spcPts val="0"/>
              </a:spcAft>
              <a:buClr>
                <a:srgbClr val="0505CB"/>
              </a:buClr>
              <a:buSzPct val="100000"/>
              <a:buChar char="•"/>
            </a:pPr>
            <a:r>
              <a:rPr lang="en-US" sz="2800">
                <a:solidFill>
                  <a:srgbClr val="0505CB"/>
                </a:solidFill>
              </a:rPr>
              <a:t>Classify e-mails as spam or not spam</a:t>
            </a:r>
            <a:endParaRPr/>
          </a:p>
          <a:p>
            <a:pPr marL="342900" lvl="0" indent="-205105" algn="just" rtl="0">
              <a:lnSpc>
                <a:spcPct val="100000"/>
              </a:lnSpc>
              <a:spcBef>
                <a:spcPts val="434"/>
              </a:spcBef>
              <a:spcAft>
                <a:spcPts val="0"/>
              </a:spcAft>
              <a:buClr>
                <a:schemeClr val="dk1"/>
              </a:buClr>
              <a:buSzPct val="100000"/>
              <a:buNone/>
            </a:pPr>
            <a:endParaRPr sz="2800">
              <a:solidFill>
                <a:srgbClr val="7030A0"/>
              </a:solidFill>
            </a:endParaRPr>
          </a:p>
          <a:p>
            <a:pPr marL="342900" lvl="0" indent="-342900" algn="just" rtl="0">
              <a:lnSpc>
                <a:spcPct val="100000"/>
              </a:lnSpc>
              <a:spcBef>
                <a:spcPts val="434"/>
              </a:spcBef>
              <a:spcAft>
                <a:spcPts val="0"/>
              </a:spcAft>
              <a:buClr>
                <a:srgbClr val="FF0000"/>
              </a:buClr>
              <a:buSzPct val="100000"/>
              <a:buChar char="•"/>
            </a:pPr>
            <a:r>
              <a:rPr lang="en-US" sz="2800">
                <a:solidFill>
                  <a:srgbClr val="FF0000"/>
                </a:solidFill>
              </a:rPr>
              <a:t>What type of e-mails are spam or not spam</a:t>
            </a:r>
            <a:endParaRPr/>
          </a:p>
          <a:p>
            <a:pPr marL="0" lvl="0" indent="0" algn="just" rtl="0">
              <a:lnSpc>
                <a:spcPct val="100000"/>
              </a:lnSpc>
              <a:spcBef>
                <a:spcPts val="434"/>
              </a:spcBef>
              <a:spcAft>
                <a:spcPts val="0"/>
              </a:spcAft>
              <a:buClr>
                <a:schemeClr val="dk1"/>
              </a:buClr>
              <a:buSzPct val="100000"/>
              <a:buNone/>
            </a:pPr>
            <a:endParaRPr sz="2800">
              <a:solidFill>
                <a:srgbClr val="FF0000"/>
              </a:solidFill>
            </a:endParaRPr>
          </a:p>
          <a:p>
            <a:pPr marL="342900" lvl="0" indent="-342900" algn="just" rtl="0">
              <a:lnSpc>
                <a:spcPct val="100000"/>
              </a:lnSpc>
              <a:spcBef>
                <a:spcPts val="434"/>
              </a:spcBef>
              <a:spcAft>
                <a:spcPts val="0"/>
              </a:spcAft>
              <a:buClr>
                <a:srgbClr val="00B050"/>
              </a:buClr>
              <a:buSzPct val="100000"/>
              <a:buChar char="•"/>
            </a:pPr>
            <a:r>
              <a:rPr lang="en-US" sz="2800">
                <a:solidFill>
                  <a:srgbClr val="00B050"/>
                </a:solidFill>
              </a:rPr>
              <a:t>Number of e-mails correctly classified as spam or not spam  </a:t>
            </a:r>
            <a:endParaRPr sz="2800">
              <a:solidFill>
                <a:srgbClr val="00B050"/>
              </a:solidFill>
            </a:endParaRPr>
          </a:p>
        </p:txBody>
      </p:sp>
      <p:sp>
        <p:nvSpPr>
          <p:cNvPr id="114" name="Google Shape;114;p53"/>
          <p:cNvSpPr txBox="1"/>
          <p:nvPr/>
        </p:nvSpPr>
        <p:spPr>
          <a:xfrm>
            <a:off x="0" y="0"/>
            <a:ext cx="9144000" cy="762000"/>
          </a:xfrm>
          <a:prstGeom prst="rect">
            <a:avLst/>
          </a:prstGeom>
          <a:solidFill>
            <a:srgbClr val="0070C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4400"/>
              <a:buFont typeface="Calibri"/>
              <a:buNone/>
            </a:pPr>
            <a:r>
              <a:rPr lang="en-US" sz="4400" b="1" i="0" u="none" strike="noStrike" cap="none">
                <a:solidFill>
                  <a:schemeClr val="lt1"/>
                </a:solidFill>
                <a:latin typeface="Calibri"/>
                <a:ea typeface="Calibri"/>
                <a:cs typeface="Calibri"/>
                <a:sym typeface="Calibri"/>
              </a:rPr>
              <a:t>Machine Learning Definition</a:t>
            </a:r>
            <a:endParaRPr sz="4400" b="1"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body" idx="1"/>
          </p:nvPr>
        </p:nvSpPr>
        <p:spPr>
          <a:xfrm>
            <a:off x="381000" y="914400"/>
            <a:ext cx="8229600" cy="5638800"/>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lnSpc>
                <a:spcPct val="100000"/>
              </a:lnSpc>
              <a:spcBef>
                <a:spcPts val="0"/>
              </a:spcBef>
              <a:spcAft>
                <a:spcPts val="0"/>
              </a:spcAft>
              <a:buClr>
                <a:schemeClr val="dk1"/>
              </a:buClr>
              <a:buSzPts val="3200"/>
              <a:buChar char="•"/>
            </a:pPr>
            <a:r>
              <a:rPr lang="en-US"/>
              <a:t>The three ingredients of Machine Learning are:</a:t>
            </a:r>
            <a:endParaRPr/>
          </a:p>
          <a:p>
            <a:pPr marL="742950" lvl="1" indent="-285750" algn="just" rtl="0">
              <a:lnSpc>
                <a:spcPct val="100000"/>
              </a:lnSpc>
              <a:spcBef>
                <a:spcPts val="518"/>
              </a:spcBef>
              <a:spcAft>
                <a:spcPts val="0"/>
              </a:spcAft>
              <a:buClr>
                <a:schemeClr val="dk1"/>
              </a:buClr>
              <a:buSzPts val="2800"/>
              <a:buChar char="–"/>
            </a:pPr>
            <a:r>
              <a:rPr lang="en-US" b="1"/>
              <a:t>Task</a:t>
            </a:r>
            <a:endParaRPr b="1"/>
          </a:p>
          <a:p>
            <a:pPr marL="742950" lvl="1" indent="-285750" algn="just" rtl="0">
              <a:lnSpc>
                <a:spcPct val="100000"/>
              </a:lnSpc>
              <a:spcBef>
                <a:spcPts val="518"/>
              </a:spcBef>
              <a:spcAft>
                <a:spcPts val="0"/>
              </a:spcAft>
              <a:buClr>
                <a:schemeClr val="dk1"/>
              </a:buClr>
              <a:buSzPts val="2800"/>
              <a:buChar char="–"/>
            </a:pPr>
            <a:r>
              <a:rPr lang="en-US" b="1"/>
              <a:t>Model</a:t>
            </a:r>
            <a:endParaRPr b="1"/>
          </a:p>
          <a:p>
            <a:pPr marL="742950" lvl="1" indent="-285750" algn="just" rtl="0">
              <a:lnSpc>
                <a:spcPct val="100000"/>
              </a:lnSpc>
              <a:spcBef>
                <a:spcPts val="518"/>
              </a:spcBef>
              <a:spcAft>
                <a:spcPts val="0"/>
              </a:spcAft>
              <a:buClr>
                <a:schemeClr val="dk1"/>
              </a:buClr>
              <a:buSzPts val="2800"/>
              <a:buChar char="–"/>
            </a:pPr>
            <a:r>
              <a:rPr lang="en-US" b="1"/>
              <a:t>Features</a:t>
            </a:r>
            <a:endParaRPr b="1"/>
          </a:p>
          <a:p>
            <a:pPr marL="742950" lvl="1" indent="-121284" algn="just" rtl="0">
              <a:lnSpc>
                <a:spcPct val="100000"/>
              </a:lnSpc>
              <a:spcBef>
                <a:spcPts val="518"/>
              </a:spcBef>
              <a:spcAft>
                <a:spcPts val="0"/>
              </a:spcAft>
              <a:buClr>
                <a:schemeClr val="dk1"/>
              </a:buClr>
              <a:buSzPts val="2800"/>
              <a:buNone/>
            </a:pPr>
            <a:endParaRPr/>
          </a:p>
          <a:p>
            <a:pPr marL="342900" lvl="0" indent="-342900" algn="just" rtl="0">
              <a:lnSpc>
                <a:spcPct val="100000"/>
              </a:lnSpc>
              <a:spcBef>
                <a:spcPts val="592"/>
              </a:spcBef>
              <a:spcAft>
                <a:spcPts val="0"/>
              </a:spcAft>
              <a:buClr>
                <a:schemeClr val="dk1"/>
              </a:buClr>
              <a:buSzPts val="3200"/>
              <a:buChar char="•"/>
            </a:pPr>
            <a:r>
              <a:rPr lang="en-US"/>
              <a:t>Machine Learning is concerned with using the </a:t>
            </a:r>
            <a:r>
              <a:rPr lang="en-US">
                <a:solidFill>
                  <a:srgbClr val="FF0000"/>
                </a:solidFill>
              </a:rPr>
              <a:t>right features </a:t>
            </a:r>
            <a:r>
              <a:rPr lang="en-US"/>
              <a:t>to build the </a:t>
            </a:r>
            <a:r>
              <a:rPr lang="en-US">
                <a:solidFill>
                  <a:srgbClr val="FF0000"/>
                </a:solidFill>
              </a:rPr>
              <a:t>right models </a:t>
            </a:r>
            <a:r>
              <a:rPr lang="en-US"/>
              <a:t>that achieve the </a:t>
            </a:r>
            <a:r>
              <a:rPr lang="en-US">
                <a:solidFill>
                  <a:srgbClr val="FF0000"/>
                </a:solidFill>
              </a:rPr>
              <a:t>right tasks</a:t>
            </a:r>
            <a:r>
              <a:rPr lang="en-US"/>
              <a:t>.</a:t>
            </a:r>
            <a:endParaRPr/>
          </a:p>
          <a:p>
            <a:pPr marL="342900" lvl="0" indent="-154940" algn="just" rtl="0">
              <a:lnSpc>
                <a:spcPct val="100000"/>
              </a:lnSpc>
              <a:spcBef>
                <a:spcPts val="592"/>
              </a:spcBef>
              <a:spcAft>
                <a:spcPts val="0"/>
              </a:spcAft>
              <a:buClr>
                <a:schemeClr val="dk1"/>
              </a:buClr>
              <a:buSzPts val="3200"/>
              <a:buNone/>
            </a:pPr>
            <a:endParaRPr/>
          </a:p>
          <a:p>
            <a:pPr marL="342900" lvl="0" indent="-342900" algn="just" rtl="0">
              <a:lnSpc>
                <a:spcPct val="100000"/>
              </a:lnSpc>
              <a:spcBef>
                <a:spcPts val="592"/>
              </a:spcBef>
              <a:spcAft>
                <a:spcPts val="0"/>
              </a:spcAft>
              <a:buClr>
                <a:schemeClr val="dk1"/>
              </a:buClr>
              <a:buSzPts val="3200"/>
              <a:buChar char="•"/>
            </a:pPr>
            <a:r>
              <a:rPr lang="en-US"/>
              <a:t>Models lend the machine learning field diversity, but tasks and features give it unity.</a:t>
            </a:r>
            <a:endParaRPr/>
          </a:p>
        </p:txBody>
      </p:sp>
      <p:sp>
        <p:nvSpPr>
          <p:cNvPr id="120" name="Google Shape;120;p4"/>
          <p:cNvSpPr txBox="1"/>
          <p:nvPr/>
        </p:nvSpPr>
        <p:spPr>
          <a:xfrm>
            <a:off x="0" y="0"/>
            <a:ext cx="9144000" cy="838200"/>
          </a:xfrm>
          <a:prstGeom prst="rect">
            <a:avLst/>
          </a:prstGeom>
          <a:solidFill>
            <a:srgbClr val="0070C0"/>
          </a:soli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Calibri"/>
                <a:ea typeface="Calibri"/>
                <a:cs typeface="Calibri"/>
                <a:sym typeface="Calibri"/>
              </a:rPr>
              <a:t>Ingredients of Machine Learning </a:t>
            </a:r>
            <a:endParaRPr sz="4400" b="1" i="0" u="none" strike="noStrike" cap="non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0"/>
            <a:ext cx="9144000" cy="8382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Ingredient-1: Tasks</a:t>
            </a:r>
            <a:endParaRPr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0" y="0"/>
            <a:ext cx="9144000" cy="838200"/>
          </a:xfrm>
          <a:prstGeom prst="rect">
            <a:avLst/>
          </a:prstGeom>
          <a:solidFill>
            <a:srgbClr val="0070C0"/>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400"/>
              <a:buFont typeface="Calibri"/>
              <a:buNone/>
            </a:pPr>
            <a:r>
              <a:rPr lang="en-US" b="1">
                <a:solidFill>
                  <a:schemeClr val="lt1"/>
                </a:solidFill>
              </a:rPr>
              <a:t>Tasks</a:t>
            </a:r>
            <a:endParaRPr b="1">
              <a:solidFill>
                <a:schemeClr val="lt1"/>
              </a:solidFill>
            </a:endParaRPr>
          </a:p>
        </p:txBody>
      </p:sp>
      <p:sp>
        <p:nvSpPr>
          <p:cNvPr id="131" name="Google Shape;131;p6"/>
          <p:cNvSpPr txBox="1">
            <a:spLocks noGrp="1"/>
          </p:cNvSpPr>
          <p:nvPr>
            <p:ph type="body" idx="1"/>
          </p:nvPr>
        </p:nvSpPr>
        <p:spPr>
          <a:xfrm>
            <a:off x="381000" y="990600"/>
            <a:ext cx="8229600" cy="57150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sz="2800" b="1">
                <a:solidFill>
                  <a:srgbClr val="FF0000"/>
                </a:solidFill>
              </a:rPr>
              <a:t>Tasks are the problems that can be solved with machine learning</a:t>
            </a:r>
            <a:endParaRPr sz="2800" b="1">
              <a:solidFill>
                <a:srgbClr val="FF0000"/>
              </a:solidFill>
              <a:latin typeface="Bookman Old Style"/>
              <a:ea typeface="Bookman Old Style"/>
              <a:cs typeface="Bookman Old Style"/>
              <a:sym typeface="Bookman Old Style"/>
            </a:endParaRPr>
          </a:p>
          <a:p>
            <a:pPr marL="342900" lvl="0" indent="-201930" algn="l" rtl="0">
              <a:lnSpc>
                <a:spcPct val="100000"/>
              </a:lnSpc>
              <a:spcBef>
                <a:spcPts val="444"/>
              </a:spcBef>
              <a:spcAft>
                <a:spcPts val="0"/>
              </a:spcAft>
              <a:buClr>
                <a:schemeClr val="dk1"/>
              </a:buClr>
              <a:buSzPct val="100000"/>
              <a:buNone/>
            </a:pPr>
            <a:endParaRPr sz="2400" b="1">
              <a:latin typeface="Bookman Old Style"/>
              <a:ea typeface="Bookman Old Style"/>
              <a:cs typeface="Bookman Old Style"/>
              <a:sym typeface="Bookman Old Style"/>
            </a:endParaRPr>
          </a:p>
          <a:p>
            <a:pPr marL="342900" lvl="0" indent="-342900" algn="l" rtl="0">
              <a:lnSpc>
                <a:spcPct val="100000"/>
              </a:lnSpc>
              <a:spcBef>
                <a:spcPts val="518"/>
              </a:spcBef>
              <a:spcAft>
                <a:spcPts val="0"/>
              </a:spcAft>
              <a:buClr>
                <a:schemeClr val="dk1"/>
              </a:buClr>
              <a:buSzPct val="100000"/>
              <a:buChar char="•"/>
            </a:pPr>
            <a:r>
              <a:rPr lang="en-US" sz="2800"/>
              <a:t>The most common tasks in ML are</a:t>
            </a:r>
            <a:endParaRPr/>
          </a:p>
          <a:p>
            <a:pPr marL="742950" lvl="1" indent="-285750" algn="l" rtl="0">
              <a:lnSpc>
                <a:spcPct val="100000"/>
              </a:lnSpc>
              <a:spcBef>
                <a:spcPts val="444"/>
              </a:spcBef>
              <a:spcAft>
                <a:spcPts val="0"/>
              </a:spcAft>
              <a:buClr>
                <a:schemeClr val="dk1"/>
              </a:buClr>
              <a:buSzPct val="100000"/>
              <a:buChar char="–"/>
            </a:pPr>
            <a:r>
              <a:rPr lang="en-US" sz="2400" b="1"/>
              <a:t>Supervised Learning Tasks</a:t>
            </a:r>
            <a:endParaRPr b="1"/>
          </a:p>
          <a:p>
            <a:pPr marL="1143000" lvl="2" indent="-228600" algn="l" rtl="0">
              <a:lnSpc>
                <a:spcPct val="100000"/>
              </a:lnSpc>
              <a:spcBef>
                <a:spcPts val="370"/>
              </a:spcBef>
              <a:spcAft>
                <a:spcPts val="0"/>
              </a:spcAft>
              <a:buClr>
                <a:schemeClr val="dk1"/>
              </a:buClr>
              <a:buSzPct val="100000"/>
              <a:buChar char="•"/>
            </a:pPr>
            <a:r>
              <a:rPr lang="en-US" sz="2000"/>
              <a:t>Classification  and </a:t>
            </a:r>
            <a:endParaRPr/>
          </a:p>
          <a:p>
            <a:pPr marL="1143000" lvl="2" indent="-228600" algn="l" rtl="0">
              <a:lnSpc>
                <a:spcPct val="100000"/>
              </a:lnSpc>
              <a:spcBef>
                <a:spcPts val="370"/>
              </a:spcBef>
              <a:spcAft>
                <a:spcPts val="0"/>
              </a:spcAft>
              <a:buClr>
                <a:schemeClr val="dk1"/>
              </a:buClr>
              <a:buSzPct val="100000"/>
              <a:buChar char="•"/>
            </a:pPr>
            <a:r>
              <a:rPr lang="en-US" sz="2000"/>
              <a:t>Regression</a:t>
            </a:r>
            <a:endParaRPr/>
          </a:p>
          <a:p>
            <a:pPr marL="742950" lvl="1" indent="-285750" algn="l" rtl="0">
              <a:lnSpc>
                <a:spcPct val="100000"/>
              </a:lnSpc>
              <a:spcBef>
                <a:spcPts val="444"/>
              </a:spcBef>
              <a:spcAft>
                <a:spcPts val="0"/>
              </a:spcAft>
              <a:buClr>
                <a:schemeClr val="dk1"/>
              </a:buClr>
              <a:buSzPct val="100000"/>
              <a:buChar char="–"/>
            </a:pPr>
            <a:r>
              <a:rPr lang="en-US" sz="2400" b="1"/>
              <a:t>Unsupervised Learning Tasks</a:t>
            </a:r>
            <a:endParaRPr b="1"/>
          </a:p>
          <a:p>
            <a:pPr marL="1143000" lvl="2" indent="-228600" algn="l" rtl="0">
              <a:lnSpc>
                <a:spcPct val="100000"/>
              </a:lnSpc>
              <a:spcBef>
                <a:spcPts val="370"/>
              </a:spcBef>
              <a:spcAft>
                <a:spcPts val="0"/>
              </a:spcAft>
              <a:buClr>
                <a:schemeClr val="dk1"/>
              </a:buClr>
              <a:buSzPct val="100000"/>
              <a:buChar char="•"/>
            </a:pPr>
            <a:r>
              <a:rPr lang="en-US" sz="2000"/>
              <a:t>Clustering</a:t>
            </a:r>
            <a:endParaRPr/>
          </a:p>
          <a:p>
            <a:pPr marL="1143000" lvl="2" indent="-228600" algn="l" rtl="0">
              <a:lnSpc>
                <a:spcPct val="100000"/>
              </a:lnSpc>
              <a:spcBef>
                <a:spcPts val="370"/>
              </a:spcBef>
              <a:spcAft>
                <a:spcPts val="0"/>
              </a:spcAft>
              <a:buClr>
                <a:schemeClr val="dk1"/>
              </a:buClr>
              <a:buSzPct val="100000"/>
              <a:buChar char="•"/>
            </a:pPr>
            <a:r>
              <a:rPr lang="en-US" sz="2000"/>
              <a:t>Association Rules</a:t>
            </a:r>
            <a:endParaRPr/>
          </a:p>
          <a:p>
            <a:pPr marL="457200" lvl="1" indent="0" algn="l" rtl="0">
              <a:lnSpc>
                <a:spcPct val="100000"/>
              </a:lnSpc>
              <a:spcBef>
                <a:spcPts val="518"/>
              </a:spcBef>
              <a:spcAft>
                <a:spcPts val="0"/>
              </a:spcAft>
              <a:buClr>
                <a:schemeClr val="dk1"/>
              </a:buClr>
              <a:buSzPct val="100000"/>
              <a:buNone/>
            </a:pPr>
            <a:endParaRPr/>
          </a:p>
          <a:p>
            <a:pPr marL="342900" lvl="0" indent="-342900" algn="l" rtl="0">
              <a:lnSpc>
                <a:spcPct val="100000"/>
              </a:lnSpc>
              <a:spcBef>
                <a:spcPts val="518"/>
              </a:spcBef>
              <a:spcAft>
                <a:spcPts val="0"/>
              </a:spcAft>
              <a:buClr>
                <a:schemeClr val="dk1"/>
              </a:buClr>
              <a:buSzPct val="100000"/>
              <a:buChar char="•"/>
            </a:pPr>
            <a:r>
              <a:rPr lang="en-US" sz="2800"/>
              <a:t>Regression and Classification algorithms are Supervised Learning algorithms. But the difference between both is how they are used for different machine learning problems. </a:t>
            </a:r>
            <a:endParaRPr/>
          </a:p>
          <a:p>
            <a:pPr marL="742950" lvl="1" indent="-121284" algn="l" rtl="0">
              <a:lnSpc>
                <a:spcPct val="100000"/>
              </a:lnSpc>
              <a:spcBef>
                <a:spcPts val="518"/>
              </a:spcBef>
              <a:spcAft>
                <a:spcPts val="0"/>
              </a:spcAft>
              <a:buClr>
                <a:schemeClr val="dk1"/>
              </a:buClr>
              <a:buSzPct val="100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0" y="0"/>
            <a:ext cx="9144000" cy="538385"/>
          </a:xfrm>
          <a:prstGeom prst="rect">
            <a:avLst/>
          </a:prstGeom>
          <a:solidFill>
            <a:srgbClr val="0070C0"/>
          </a:solid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b="1">
                <a:solidFill>
                  <a:schemeClr val="lt1"/>
                </a:solidFill>
              </a:rPr>
              <a:t>Quiz</a:t>
            </a:r>
            <a:endParaRPr b="1">
              <a:solidFill>
                <a:schemeClr val="lt1"/>
              </a:solidFill>
            </a:endParaRPr>
          </a:p>
        </p:txBody>
      </p:sp>
      <p:sp>
        <p:nvSpPr>
          <p:cNvPr id="137" name="Google Shape;137;p7"/>
          <p:cNvSpPr txBox="1">
            <a:spLocks noGrp="1"/>
          </p:cNvSpPr>
          <p:nvPr>
            <p:ph type="body" idx="1"/>
          </p:nvPr>
        </p:nvSpPr>
        <p:spPr>
          <a:xfrm>
            <a:off x="220054" y="572568"/>
            <a:ext cx="8686800" cy="5606041"/>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1600"/>
              <a:buChar char="•"/>
            </a:pPr>
            <a:r>
              <a:rPr lang="en-US" sz="1600" b="1">
                <a:solidFill>
                  <a:srgbClr val="FF0000"/>
                </a:solidFill>
              </a:rPr>
              <a:t>Q1: </a:t>
            </a:r>
            <a:r>
              <a:rPr lang="en-US" sz="1600"/>
              <a:t>Given e-mails labeled as spam/not spam, learn a spam filter to  decide whether a mail is spam or not spam.</a:t>
            </a:r>
            <a:endParaRPr sz="1600"/>
          </a:p>
          <a:p>
            <a:pPr marL="342900" lvl="0" indent="-342900" algn="just" rtl="0">
              <a:lnSpc>
                <a:spcPct val="100000"/>
              </a:lnSpc>
              <a:spcBef>
                <a:spcPts val="544"/>
              </a:spcBef>
              <a:spcAft>
                <a:spcPts val="0"/>
              </a:spcAft>
              <a:buClr>
                <a:schemeClr val="dk1"/>
              </a:buClr>
              <a:buSzPts val="1600"/>
              <a:buChar char="•"/>
            </a:pPr>
            <a:r>
              <a:rPr lang="en-US" sz="1600" b="1">
                <a:solidFill>
                  <a:srgbClr val="FF0000"/>
                </a:solidFill>
              </a:rPr>
              <a:t>Q2: </a:t>
            </a:r>
            <a:r>
              <a:rPr lang="en-US" sz="1600"/>
              <a:t>Given a set of news articles on web, group them in to set of articles about same story.</a:t>
            </a:r>
            <a:endParaRPr sz="1600"/>
          </a:p>
          <a:p>
            <a:pPr marL="342900" lvl="0" indent="-342900" algn="just" rtl="0">
              <a:lnSpc>
                <a:spcPct val="100000"/>
              </a:lnSpc>
              <a:spcBef>
                <a:spcPts val="544"/>
              </a:spcBef>
              <a:spcAft>
                <a:spcPts val="0"/>
              </a:spcAft>
              <a:buClr>
                <a:schemeClr val="dk1"/>
              </a:buClr>
              <a:buSzPts val="1600"/>
              <a:buChar char="•"/>
            </a:pPr>
            <a:r>
              <a:rPr lang="en-US" sz="1600" b="1">
                <a:solidFill>
                  <a:srgbClr val="FF0000"/>
                </a:solidFill>
              </a:rPr>
              <a:t>Q3: </a:t>
            </a:r>
            <a:r>
              <a:rPr lang="en-US" sz="1600"/>
              <a:t>Given customer data automatically discover market segments and group customers in to different market segments.</a:t>
            </a:r>
            <a:endParaRPr sz="1600"/>
          </a:p>
          <a:p>
            <a:pPr marL="342900" lvl="0" indent="-342900" algn="just" rtl="0">
              <a:lnSpc>
                <a:spcPct val="100000"/>
              </a:lnSpc>
              <a:spcBef>
                <a:spcPts val="544"/>
              </a:spcBef>
              <a:spcAft>
                <a:spcPts val="0"/>
              </a:spcAft>
              <a:buClr>
                <a:schemeClr val="dk1"/>
              </a:buClr>
              <a:buSzPts val="1600"/>
              <a:buChar char="•"/>
            </a:pPr>
            <a:r>
              <a:rPr lang="en-US" sz="1600" b="1">
                <a:solidFill>
                  <a:srgbClr val="FF0000"/>
                </a:solidFill>
              </a:rPr>
              <a:t>Q4: </a:t>
            </a:r>
            <a:r>
              <a:rPr lang="en-US" sz="1600"/>
              <a:t>Given database of patients having diabetics or not. Predict whether a new patient having diabetics or not. </a:t>
            </a:r>
            <a:endParaRPr sz="1600"/>
          </a:p>
          <a:p>
            <a:pPr marL="342900" lvl="0" indent="-342900" algn="just" rtl="0">
              <a:lnSpc>
                <a:spcPct val="100000"/>
              </a:lnSpc>
              <a:spcBef>
                <a:spcPts val="544"/>
              </a:spcBef>
              <a:spcAft>
                <a:spcPts val="0"/>
              </a:spcAft>
              <a:buClr>
                <a:schemeClr val="dk1"/>
              </a:buClr>
              <a:buSzPts val="2000"/>
              <a:buChar char="•"/>
            </a:pPr>
            <a:r>
              <a:rPr lang="en-US" sz="2000"/>
              <a:t>X</a:t>
            </a:r>
            <a:endParaRPr/>
          </a:p>
          <a:p>
            <a:pPr marL="342900" lvl="0" indent="-215900" algn="just" rtl="0">
              <a:lnSpc>
                <a:spcPct val="100000"/>
              </a:lnSpc>
              <a:spcBef>
                <a:spcPts val="544"/>
              </a:spcBef>
              <a:spcAft>
                <a:spcPts val="0"/>
              </a:spcAft>
              <a:buClr>
                <a:schemeClr val="dk1"/>
              </a:buClr>
              <a:buSzPts val="2000"/>
              <a:buNone/>
            </a:pPr>
            <a:endParaRPr sz="2000"/>
          </a:p>
          <a:p>
            <a:pPr marL="342900" lvl="0" indent="-215900" algn="just" rtl="0">
              <a:lnSpc>
                <a:spcPct val="100000"/>
              </a:lnSpc>
              <a:spcBef>
                <a:spcPts val="544"/>
              </a:spcBef>
              <a:spcAft>
                <a:spcPts val="0"/>
              </a:spcAft>
              <a:buClr>
                <a:schemeClr val="dk1"/>
              </a:buClr>
              <a:buSzPts val="2000"/>
              <a:buNone/>
            </a:pPr>
            <a:endParaRPr sz="2000"/>
          </a:p>
          <a:p>
            <a:pPr marL="342900" lvl="0" indent="-342900" algn="just" rtl="0">
              <a:lnSpc>
                <a:spcPct val="100000"/>
              </a:lnSpc>
              <a:spcBef>
                <a:spcPts val="544"/>
              </a:spcBef>
              <a:spcAft>
                <a:spcPts val="0"/>
              </a:spcAft>
              <a:buClr>
                <a:schemeClr val="dk1"/>
              </a:buClr>
              <a:buSzPts val="2000"/>
              <a:buChar char="•"/>
            </a:pPr>
            <a:r>
              <a:rPr lang="en-US" sz="2000"/>
              <a:t> </a:t>
            </a:r>
            <a:endParaRPr sz="2000"/>
          </a:p>
          <a:p>
            <a:pPr marL="0" lvl="0" indent="0" algn="just" rtl="0">
              <a:lnSpc>
                <a:spcPct val="100000"/>
              </a:lnSpc>
              <a:spcBef>
                <a:spcPts val="544"/>
              </a:spcBef>
              <a:spcAft>
                <a:spcPts val="0"/>
              </a:spcAft>
              <a:buClr>
                <a:schemeClr val="dk1"/>
              </a:buClr>
              <a:buSzPts val="2000"/>
              <a:buNone/>
            </a:pPr>
            <a:r>
              <a:rPr lang="en-US" sz="2000"/>
              <a:t> </a:t>
            </a:r>
            <a:endParaRPr sz="2000"/>
          </a:p>
        </p:txBody>
      </p:sp>
      <p:pic>
        <p:nvPicPr>
          <p:cNvPr id="138" name="Google Shape;138;p7"/>
          <p:cNvPicPr preferRelativeResize="0"/>
          <p:nvPr/>
        </p:nvPicPr>
        <p:blipFill rotWithShape="1">
          <a:blip r:embed="rId3">
            <a:alphaModFix/>
          </a:blip>
          <a:srcRect/>
          <a:stretch/>
        </p:blipFill>
        <p:spPr>
          <a:xfrm>
            <a:off x="592796" y="2586038"/>
            <a:ext cx="7839075" cy="746822"/>
          </a:xfrm>
          <a:prstGeom prst="rect">
            <a:avLst/>
          </a:prstGeom>
          <a:noFill/>
          <a:ln>
            <a:noFill/>
          </a:ln>
        </p:spPr>
      </p:pic>
      <p:pic>
        <p:nvPicPr>
          <p:cNvPr id="139" name="Google Shape;139;p7"/>
          <p:cNvPicPr preferRelativeResize="0"/>
          <p:nvPr/>
        </p:nvPicPr>
        <p:blipFill rotWithShape="1">
          <a:blip r:embed="rId4">
            <a:alphaModFix/>
          </a:blip>
          <a:srcRect/>
          <a:stretch/>
        </p:blipFill>
        <p:spPr>
          <a:xfrm>
            <a:off x="571500" y="3675493"/>
            <a:ext cx="8001000" cy="857250"/>
          </a:xfrm>
          <a:prstGeom prst="rect">
            <a:avLst/>
          </a:prstGeom>
          <a:noFill/>
          <a:ln>
            <a:noFill/>
          </a:ln>
        </p:spPr>
      </p:pic>
      <p:pic>
        <p:nvPicPr>
          <p:cNvPr id="140" name="Google Shape;140;p7"/>
          <p:cNvPicPr preferRelativeResize="0"/>
          <p:nvPr/>
        </p:nvPicPr>
        <p:blipFill rotWithShape="1">
          <a:blip r:embed="rId5">
            <a:alphaModFix/>
          </a:blip>
          <a:srcRect/>
          <a:stretch/>
        </p:blipFill>
        <p:spPr>
          <a:xfrm>
            <a:off x="571500" y="4610847"/>
            <a:ext cx="8222122" cy="1962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fade">
                                      <p:cBhvr>
                                        <p:cTn id="7" dur="5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fade">
                                      <p:cBhvr>
                                        <p:cTn id="12" dur="5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fade">
                                      <p:cBhvr>
                                        <p:cTn id="17" dur="5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fade">
                                      <p:cBhvr>
                                        <p:cTn id="22" dur="500"/>
                                        <p:tgtEl>
                                          <p:spTgt spid="1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500"/>
                                        <p:tgtEl>
                                          <p:spTgt spid="1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7">
                                            <p:txEl>
                                              <p:pRg st="5" end="5"/>
                                            </p:txEl>
                                          </p:spTgt>
                                        </p:tgtEl>
                                        <p:attrNameLst>
                                          <p:attrName>style.visibility</p:attrName>
                                        </p:attrNameLst>
                                      </p:cBhvr>
                                      <p:to>
                                        <p:strVal val="visible"/>
                                      </p:to>
                                    </p:set>
                                    <p:animEffect transition="in" filter="fade">
                                      <p:cBhvr>
                                        <p:cTn id="32" dur="500"/>
                                        <p:tgtEl>
                                          <p:spTgt spid="1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7">
                                            <p:txEl>
                                              <p:pRg st="6" end="6"/>
                                            </p:txEl>
                                          </p:spTgt>
                                        </p:tgtEl>
                                        <p:attrNameLst>
                                          <p:attrName>style.visibility</p:attrName>
                                        </p:attrNameLst>
                                      </p:cBhvr>
                                      <p:to>
                                        <p:strVal val="visible"/>
                                      </p:to>
                                    </p:set>
                                    <p:animEffect transition="in" filter="fade">
                                      <p:cBhvr>
                                        <p:cTn id="37" dur="500"/>
                                        <p:tgtEl>
                                          <p:spTgt spid="1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7">
                                            <p:txEl>
                                              <p:pRg st="7" end="7"/>
                                            </p:txEl>
                                          </p:spTgt>
                                        </p:tgtEl>
                                        <p:attrNameLst>
                                          <p:attrName>style.visibility</p:attrName>
                                        </p:attrNameLst>
                                      </p:cBhvr>
                                      <p:to>
                                        <p:strVal val="visible"/>
                                      </p:to>
                                    </p:set>
                                    <p:animEffect transition="in" filter="fade">
                                      <p:cBhvr>
                                        <p:cTn id="42" dur="500"/>
                                        <p:tgtEl>
                                          <p:spTgt spid="13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7">
                                            <p:txEl>
                                              <p:pRg st="8" end="8"/>
                                            </p:txEl>
                                          </p:spTgt>
                                        </p:tgtEl>
                                        <p:attrNameLst>
                                          <p:attrName>style.visibility</p:attrName>
                                        </p:attrNameLst>
                                      </p:cBhvr>
                                      <p:to>
                                        <p:strVal val="visible"/>
                                      </p:to>
                                    </p:set>
                                    <p:animEffect transition="in" filter="fade">
                                      <p:cBhvr>
                                        <p:cTn id="47" dur="500"/>
                                        <p:tgtEl>
                                          <p:spTgt spid="1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1985</Words>
  <Application>Microsoft Office PowerPoint</Application>
  <PresentationFormat>On-screen Show (4:3)</PresentationFormat>
  <Paragraphs>350</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MACHINE LEARNING</vt:lpstr>
      <vt:lpstr>Topics</vt:lpstr>
      <vt:lpstr>PowerPoint Presentation</vt:lpstr>
      <vt:lpstr>PowerPoint Presentation</vt:lpstr>
      <vt:lpstr>PowerPoint Presentation</vt:lpstr>
      <vt:lpstr>PowerPoint Presentation</vt:lpstr>
      <vt:lpstr>Ingredient-1: Tasks</vt:lpstr>
      <vt:lpstr>Tasks</vt:lpstr>
      <vt:lpstr>Quiz</vt:lpstr>
      <vt:lpstr>Quiz</vt:lpstr>
      <vt:lpstr>Tasks-classification</vt:lpstr>
      <vt:lpstr>Tasks-Regression</vt:lpstr>
      <vt:lpstr>Quiz</vt:lpstr>
      <vt:lpstr>PowerPoint Presentation</vt:lpstr>
      <vt:lpstr>Tasks-Evaluating the Performance</vt:lpstr>
      <vt:lpstr>Ingredient-2: Models</vt:lpstr>
      <vt:lpstr>Models</vt:lpstr>
      <vt:lpstr>Models</vt:lpstr>
      <vt:lpstr> Geometric Model </vt:lpstr>
      <vt:lpstr> Geometric Models  </vt:lpstr>
      <vt:lpstr> Geometric Model </vt:lpstr>
      <vt:lpstr>PowerPoint Presentation</vt:lpstr>
      <vt:lpstr>Probabilistic Models: Bayes Theorem</vt:lpstr>
      <vt:lpstr>Example for Probabilistic Model</vt:lpstr>
      <vt:lpstr>PowerPoint Presentation</vt:lpstr>
      <vt:lpstr>PowerPoint Presentation</vt:lpstr>
      <vt:lpstr>Naïve bayes</vt:lpstr>
      <vt:lpstr>PowerPoint Presentation</vt:lpstr>
      <vt:lpstr>PowerPoint Presentation</vt:lpstr>
      <vt:lpstr>Example for Logical Models</vt:lpstr>
      <vt:lpstr>Logical Models</vt:lpstr>
      <vt:lpstr>PowerPoint Presentation</vt:lpstr>
      <vt:lpstr>Algorithms Vs Models</vt:lpstr>
      <vt:lpstr>Algorithms Vs Models</vt:lpstr>
      <vt:lpstr>Algorithms Vs Models</vt:lpstr>
      <vt:lpstr>Algorithms Vs Models</vt:lpstr>
      <vt:lpstr>Ingredient 3: Features</vt:lpstr>
      <vt:lpstr>PowerPoint Presentation</vt:lpstr>
      <vt:lpstr> Feature </vt:lpstr>
      <vt:lpstr>Two uses of Features</vt:lpstr>
      <vt:lpstr>Two uses of Features</vt:lpstr>
      <vt:lpstr>Feature Construction and Transformation</vt:lpstr>
      <vt:lpstr>Feature Construction and Transformation</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HP</dc:creator>
  <cp:lastModifiedBy>cisco</cp:lastModifiedBy>
  <cp:revision>1</cp:revision>
  <dcterms:created xsi:type="dcterms:W3CDTF">2006-08-16T00:00:00Z</dcterms:created>
  <dcterms:modified xsi:type="dcterms:W3CDTF">2023-03-03T11:25:16Z</dcterms:modified>
</cp:coreProperties>
</file>