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601200" cy="7315200"/>
  <p:embeddedFontLst>
    <p:embeddedFont>
      <p:font typeface="Tahoma" pitchFamily="34" charset="0"/>
      <p:regular r:id="rId49"/>
      <p:bold r:id="rId50"/>
    </p:embeddedFon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Bookman Old Style" pitchFamily="18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hGBjjbAUs3XNTN68qb32TkmeLl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F59A9DE-900B-4960-B47D-BE8E5D26C4D7}">
  <a:tblStyle styleId="{2F59A9DE-900B-4960-B47D-BE8E5D26C4D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8DE809-F417-4C31-9359-C2F4CE42D2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33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-242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731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458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073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5" name="Google Shape;2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92" name="Google Shape;2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1" name="Google Shape;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8" name="Google Shape;3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15" name="Google Shape;3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22" name="Google Shape;3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30" name="Google Shape;3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3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38" name="Google Shape;3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4" name="Google Shape;3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0" name="Google Shape;3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6" name="Google Shape;3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64" name="Google Shape;3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0" name="Google Shape;3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6" name="Google Shape;37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84" name="Google Shape;38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91" name="Google Shape;39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97" name="Google Shape;3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4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05" name="Google Shape;4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12" name="Google Shape;4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19" name="Google Shape;4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26" name="Google Shape;4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33" name="Google Shape;43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40" name="Google Shape;44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5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Microsoft_Excel_97-2003_Worksheet1.xls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Excel_97-2003_Worksheet2.xls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1">
                <a:solidFill>
                  <a:schemeClr val="lt1"/>
                </a:solidFill>
              </a:rPr>
              <a:t>MACHINE LEARNING</a:t>
            </a:r>
            <a:endParaRPr sz="6000" b="1"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295400" y="1676400"/>
            <a:ext cx="6400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None/>
            </a:pPr>
            <a:r>
              <a:rPr lang="en-US" sz="4400" b="1" u="sng">
                <a:solidFill>
                  <a:srgbClr val="0070C0"/>
                </a:solidFill>
              </a:rPr>
              <a:t>UNIT-1</a:t>
            </a:r>
            <a:endParaRPr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</a:pPr>
            <a:endParaRPr sz="4400" b="1" u="sng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4400"/>
              <a:buNone/>
            </a:pPr>
            <a:r>
              <a:rPr lang="en-US" sz="4400" b="1">
                <a:solidFill>
                  <a:srgbClr val="0070C0"/>
                </a:solidFill>
              </a:rPr>
              <a:t>Binary Classification </a:t>
            </a:r>
            <a:endParaRPr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4400"/>
              <a:buNone/>
            </a:pPr>
            <a:r>
              <a:rPr lang="en-US" sz="4400" b="1">
                <a:solidFill>
                  <a:srgbClr val="0070C0"/>
                </a:solidFill>
              </a:rPr>
              <a:t>and </a:t>
            </a:r>
            <a:endParaRPr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4400"/>
              <a:buNone/>
            </a:pPr>
            <a:r>
              <a:rPr lang="en-US" sz="4400" b="1">
                <a:solidFill>
                  <a:srgbClr val="0070C0"/>
                </a:solidFill>
              </a:rPr>
              <a:t>Related Tasks</a:t>
            </a:r>
            <a:endParaRPr sz="4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Metrics: Sensitivity and Specificity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534400" cy="579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7" t="-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987027"/>
            <a:ext cx="3554083" cy="142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3267502"/>
            <a:ext cx="3675683" cy="6563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10"/>
          <p:cNvGraphicFramePr/>
          <p:nvPr/>
        </p:nvGraphicFramePr>
        <p:xfrm>
          <a:off x="6698876" y="1447800"/>
          <a:ext cx="1828800" cy="12192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{618DE809-F417-4C31-9359-C2F4CE42D2A8}</a:tableStyleId>
              </a:tblPr>
              <a:tblGrid>
                <a:gridCol w="976400"/>
                <a:gridCol w="852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</a:rPr>
                        <a:t>TP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</a:rPr>
                        <a:t>FN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</a:rPr>
                        <a:t>FP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</a:rPr>
                        <a:t>TN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Metrics: Sensitivity and Specificity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534400" cy="579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7" t="-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1447800"/>
            <a:ext cx="26334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60434" y="3042303"/>
            <a:ext cx="4580545" cy="1179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01280" y="5785503"/>
            <a:ext cx="4580545" cy="9685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All Measures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1" name="Google Shape;20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76200" y="838200"/>
            <a:ext cx="89916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7702" y="1905000"/>
            <a:ext cx="26334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All Measures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t="50000"/>
          <a:stretch/>
        </p:blipFill>
        <p:spPr>
          <a:xfrm>
            <a:off x="73325" y="1676400"/>
            <a:ext cx="8991600" cy="498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94" y="914400"/>
            <a:ext cx="9060611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coverage plot visualizes the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number of positives </a:t>
            </a:r>
            <a:r>
              <a:rPr lang="en-US" i="1"/>
              <a:t>Pos</a:t>
            </a:r>
            <a:r>
              <a:rPr lang="en-US"/>
              <a:t>,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number of negatives </a:t>
            </a:r>
            <a:r>
              <a:rPr lang="en-US" i="1"/>
              <a:t>Neg</a:t>
            </a:r>
            <a:r>
              <a:rPr lang="en-US"/>
              <a:t>,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number of true positives </a:t>
            </a:r>
            <a:r>
              <a:rPr lang="en-US" i="1"/>
              <a:t>TP </a:t>
            </a:r>
            <a:r>
              <a:rPr lang="en-US"/>
              <a:t>and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number of false positives </a:t>
            </a:r>
            <a:r>
              <a:rPr lang="en-US" i="1"/>
              <a:t>FP</a:t>
            </a:r>
            <a:r>
              <a:rPr lang="en-US"/>
              <a:t>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by means of a rectangular coordinate system and a point.</a:t>
            </a:r>
            <a:endParaRPr/>
          </a:p>
        </p:txBody>
      </p:sp>
      <p:sp>
        <p:nvSpPr>
          <p:cNvPr id="217" name="Google Shape;217;p14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Coverage Plot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</a:rPr>
              <a:t/>
            </a:r>
            <a:br>
              <a:rPr lang="en-US" sz="3200">
                <a:solidFill>
                  <a:schemeClr val="lt1"/>
                </a:solidFill>
              </a:rPr>
            </a:br>
            <a:r>
              <a:rPr lang="en-US" sz="3200">
                <a:solidFill>
                  <a:schemeClr val="lt1"/>
                </a:solidFill>
              </a:rPr>
              <a:t> Visualize classification Performance: Coverage Plot</a:t>
            </a:r>
            <a:br>
              <a:rPr lang="en-US" sz="3200">
                <a:solidFill>
                  <a:schemeClr val="lt1"/>
                </a:solidFill>
              </a:rPr>
            </a:br>
            <a:endParaRPr sz="3200">
              <a:solidFill>
                <a:schemeClr val="lt1"/>
              </a:solidFill>
            </a:endParaRPr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2543093"/>
            <a:ext cx="4968552" cy="431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898" y="838200"/>
            <a:ext cx="4752528" cy="1860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5417319" y="731404"/>
            <a:ext cx="3600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is better than C2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has More TP and Fewer FP as Compared with C2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23781" y="1916197"/>
            <a:ext cx="3493938" cy="144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23781" y="3356001"/>
            <a:ext cx="3224683" cy="309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822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Coverage Plot</a:t>
            </a:r>
            <a:endParaRPr/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84784"/>
            <a:ext cx="45720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5257800" y="914400"/>
            <a:ext cx="3528392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coverage plot, classifiers with the same accuracy are connected by line segments with slope 1.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C1 and C3 classifiers have same accuracy.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between C1 and C3 is arbitrary; if true positives are more important we should choose C3, if false positives are more important we prefer C1.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ROC Plot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539552" y="692697"/>
            <a:ext cx="822960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ROC stands for </a:t>
            </a:r>
            <a:r>
              <a:rPr lang="en-US" i="1">
                <a:solidFill>
                  <a:srgbClr val="FF0000"/>
                </a:solidFill>
              </a:rPr>
              <a:t>receiver operating characteristic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AOC stands for </a:t>
            </a:r>
            <a:r>
              <a:rPr lang="en-US" i="1">
                <a:solidFill>
                  <a:srgbClr val="FF0000"/>
                </a:solidFill>
              </a:rPr>
              <a:t>Area Under the Curve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ROC plots are much more common than coverage plots, but both have their specific uses. 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coverage plot is used if you are working with a single data set. 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ROC plot is useful if you want to combine results from different data sets with different class distributions.</a:t>
            </a:r>
            <a:endParaRPr/>
          </a:p>
        </p:txBody>
      </p:sp>
      <p:pic>
        <p:nvPicPr>
          <p:cNvPr id="241" name="Google Shape;2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944" y="4509120"/>
            <a:ext cx="2349442" cy="214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1295400"/>
            <a:ext cx="3429000" cy="3929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r>
              <a:rPr lang="en-US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32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ROC PLOT</a:t>
            </a: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body" idx="4294967295"/>
          </p:nvPr>
        </p:nvSpPr>
        <p:spPr>
          <a:xfrm>
            <a:off x="0" y="1295400"/>
            <a:ext cx="5562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ROC</a:t>
            </a:r>
            <a:r>
              <a:rPr lang="en-US" sz="2400"/>
              <a:t> (Receiver Operating Characteristics) curves: for visual comparison of classification models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Shows the </a:t>
            </a:r>
            <a:r>
              <a:rPr lang="en-US" sz="2400" b="1">
                <a:solidFill>
                  <a:srgbClr val="FF0000"/>
                </a:solidFill>
              </a:rPr>
              <a:t>trade-off between the true positive rate and the false positive rate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area under the ROC curve is a measure of the accuracy of the model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Rank the test tuples in decreasing order: </a:t>
            </a:r>
            <a:r>
              <a:rPr lang="en-US" sz="2400"/>
              <a:t>the one that is most likely to belong to the positive class appears at the top of the list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closer to the diagonal line (i.e., the closer the area is to 0.5), the less accurate is the model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791200" y="5562600"/>
            <a:ext cx="335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with perfect accuracy will have an area of 1.0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r>
              <a:rPr lang="en-US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ROC PLOT Example </a:t>
            </a:r>
            <a:endParaRPr/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600200"/>
            <a:ext cx="2362200" cy="314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6" name="Google Shape;256;p19"/>
          <p:cNvGraphicFramePr/>
          <p:nvPr/>
        </p:nvGraphicFramePr>
        <p:xfrm>
          <a:off x="2971800" y="1692275"/>
          <a:ext cx="4343400" cy="2965400"/>
        </p:xfrm>
        <a:graphic>
          <a:graphicData uri="http://schemas.openxmlformats.org/drawingml/2006/table">
            <a:tbl>
              <a:tblPr firstRow="1" bandRow="1">
                <a:noFill/>
                <a:tableStyleId>{2F59A9DE-900B-4960-B47D-BE8E5D26C4D7}</a:tableStyleId>
              </a:tblPr>
              <a:tblGrid>
                <a:gridCol w="685800"/>
                <a:gridCol w="609600"/>
                <a:gridCol w="609600"/>
                <a:gridCol w="685800"/>
                <a:gridCol w="914400"/>
                <a:gridCol w="838200"/>
              </a:tblGrid>
              <a:tr h="37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TP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FP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TN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TPR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FPR</a:t>
                      </a:r>
                      <a:endParaRPr sz="1800"/>
                    </a:p>
                  </a:txBody>
                  <a:tcPr marL="91450" marR="91450" marT="45700" marB="45700"/>
                </a:tc>
              </a:tr>
              <a:tr h="37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</a:tr>
              <a:tr h="37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</a:tr>
              <a:tr h="37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</a:tr>
              <a:tr h="37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</a:tr>
              <a:tr h="37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</a:tr>
              <a:tr h="37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</a:tr>
              <a:tr h="37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00" marB="45700"/>
                </a:tc>
              </a:tr>
            </a:tbl>
          </a:graphicData>
        </a:graphic>
      </p:graphicFrame>
      <p:sp>
        <p:nvSpPr>
          <p:cNvPr id="257" name="Google Shape;257;p19"/>
          <p:cNvSpPr txBox="1"/>
          <p:nvPr/>
        </p:nvSpPr>
        <p:spPr>
          <a:xfrm>
            <a:off x="58738" y="4865688"/>
            <a:ext cx="2974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Actual Positive tuple P=5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Actual Negative tuples N=5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Classification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>
                <a:latin typeface="Bookman Old Style"/>
                <a:ea typeface="Bookman Old Style"/>
                <a:cs typeface="Bookman Old Style"/>
                <a:sym typeface="Bookman Old Style"/>
              </a:rPr>
              <a:t>Scoring and Ranking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>
                <a:latin typeface="Bookman Old Style"/>
                <a:ea typeface="Bookman Old Style"/>
                <a:cs typeface="Bookman Old Style"/>
                <a:sym typeface="Bookman Old Style"/>
              </a:rPr>
              <a:t>Class Probability Estimation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r>
              <a:rPr lang="en-US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ROC PLOT Example </a:t>
            </a:r>
            <a:endParaRPr/>
          </a:p>
        </p:txBody>
      </p:sp>
      <p:pic>
        <p:nvPicPr>
          <p:cNvPr id="263" name="Google Shape;2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600200"/>
            <a:ext cx="23622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76200" y="4846638"/>
            <a:ext cx="2974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Actual Positive tuple P=5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Actual Negative tuples N=5</a:t>
            </a:r>
            <a:endParaRPr/>
          </a:p>
        </p:txBody>
      </p:sp>
      <p:pic>
        <p:nvPicPr>
          <p:cNvPr id="265" name="Google Shape;26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1600200"/>
            <a:ext cx="3186113" cy="314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76913" y="1219200"/>
            <a:ext cx="340995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/>
          <p:nvPr/>
        </p:nvSpPr>
        <p:spPr>
          <a:xfrm>
            <a:off x="4343400" y="1752600"/>
            <a:ext cx="1433513" cy="32004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>
                <a:latin typeface="Bookman Old Style"/>
                <a:ea typeface="Bookman Old Style"/>
                <a:cs typeface="Bookman Old Style"/>
                <a:sym typeface="Bookman Old Style"/>
              </a:rPr>
              <a:t>Classification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Scoring and Ranking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>
                <a:latin typeface="Bookman Old Style"/>
                <a:ea typeface="Bookman Old Style"/>
                <a:cs typeface="Bookman Old Style"/>
                <a:sym typeface="Bookman Old Style"/>
              </a:rPr>
              <a:t>Class Probability Estimation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Scoring Classifier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17132"/>
            <a:ext cx="86868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3882" y="1132642"/>
            <a:ext cx="4365625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1066800" y="1237695"/>
            <a:ext cx="24570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BINARY CLASSIFIER: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Scoring Classifier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8" name="Google Shape;28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89" name="Google Shape;2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88" y="1301750"/>
            <a:ext cx="8504239" cy="482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If we take the true class </a:t>
            </a:r>
            <a:r>
              <a:rPr lang="en-US" sz="2400" i="1"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i="1"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) as +1 for positive examples and -1 for negative examples, then the quantity 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z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=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*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is positive for correct predictions and negative for incorrect predictions.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The quantity </a:t>
            </a:r>
            <a:r>
              <a:rPr lang="en-US" sz="2400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z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is called the margin 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assigned by the scoring classifier.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Margins and Loss Function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24"/>
          <p:cNvCxnSpPr/>
          <p:nvPr/>
        </p:nvCxnSpPr>
        <p:spPr>
          <a:xfrm rot="10800000" flipH="1">
            <a:off x="4267200" y="2106283"/>
            <a:ext cx="76200" cy="15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24"/>
          <p:cNvCxnSpPr/>
          <p:nvPr/>
        </p:nvCxnSpPr>
        <p:spPr>
          <a:xfrm>
            <a:off x="4351308" y="2106283"/>
            <a:ext cx="76200" cy="15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8" name="Google Shape;2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435414"/>
            <a:ext cx="8149442" cy="135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Margins and Loss Function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4" name="Google Shape;30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38" y="2006600"/>
            <a:ext cx="8894362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Margins and Loss Function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20" y="1600200"/>
            <a:ext cx="8848963" cy="47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Different Loss Functions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19" name="Google Shape;31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762000"/>
            <a:ext cx="88392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Ranking Error and Ranking Accuracy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733800"/>
            <a:ext cx="8229600" cy="184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" y="5562600"/>
            <a:ext cx="8915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/>
          <p:nvPr/>
        </p:nvSpPr>
        <p:spPr>
          <a:xfrm>
            <a:off x="228600" y="1295400"/>
            <a:ext cx="86868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Suppose x and x’ are two instances such that x receives a lower score: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ˆs(x) &lt; ˆs(x’).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Higher scores express a stronger belief that the instance in question is positive.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the case if x is an actual positive and x’  is an actual negative, the expression is wrong.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 is called as </a:t>
            </a:r>
            <a:r>
              <a:rPr lang="en-US" sz="20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Ranking Error</a:t>
            </a:r>
            <a:endParaRPr sz="20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Example for ranking error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26" y="5029200"/>
            <a:ext cx="4038600" cy="172508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/>
          <p:nvPr/>
        </p:nvSpPr>
        <p:spPr>
          <a:xfrm>
            <a:off x="4267200" y="914400"/>
            <a:ext cx="4572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5 negatives in the right leaf are scored higher than the 10 positives in the middle leaf and the 20 positives in the left leaf, resulting in 50+100 = 150 ranking errors.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5 negatives in the middle leaf are scored higher than the 20 positives in the left leaf, giving a further 100 ranking errors.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addition, the left leaf makes 800 half ranking errors (because 20 positives and 40 negatives get the same score), the middle leaf 50 and the right leaf 100.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total we have 725 ranking errors out of a possible 50 * 50 = 2500, corresponding to a ranking error rate of 29% or a ranking accuracy of 71%.</a:t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1440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0" y="11113"/>
            <a:ext cx="9144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Bookman Old Style"/>
              <a:buNone/>
            </a:pPr>
            <a:r>
              <a:rPr lang="en-US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Classification—A Two-Step Process</a:t>
            </a: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32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Char char="•"/>
            </a:pPr>
            <a:r>
              <a:rPr lang="en-US" sz="2000">
                <a:solidFill>
                  <a:schemeClr val="hlink"/>
                </a:solidFill>
              </a:rPr>
              <a:t>Model construction</a:t>
            </a:r>
            <a:r>
              <a:rPr lang="en-US" sz="2000"/>
              <a:t>: describing a set of predetermined classes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tuple/sample is assumed to belong to a predefined class, as determined by the </a:t>
            </a:r>
            <a:r>
              <a:rPr lang="en-US" sz="2000">
                <a:solidFill>
                  <a:schemeClr val="hlink"/>
                </a:solidFill>
              </a:rPr>
              <a:t>class label attribute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 set of tuples used for model construction is </a:t>
            </a:r>
            <a:r>
              <a:rPr lang="en-US" sz="2000">
                <a:solidFill>
                  <a:schemeClr val="hlink"/>
                </a:solidFill>
              </a:rPr>
              <a:t>training set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 model is represented as classification rules, decision trees, or mathematical formulae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Char char="•"/>
            </a:pPr>
            <a:r>
              <a:rPr lang="en-US" sz="2000">
                <a:solidFill>
                  <a:schemeClr val="hlink"/>
                </a:solidFill>
              </a:rPr>
              <a:t>Model usage</a:t>
            </a:r>
            <a:r>
              <a:rPr lang="en-US" sz="2000"/>
              <a:t>: for classifying future or unknown objects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Char char="–"/>
            </a:pPr>
            <a:r>
              <a:rPr lang="en-US" sz="2000">
                <a:solidFill>
                  <a:schemeClr val="hlink"/>
                </a:solidFill>
              </a:rPr>
              <a:t>Estimate accuracy</a:t>
            </a:r>
            <a:r>
              <a:rPr lang="en-US" sz="2000"/>
              <a:t> of the model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known label of test sample is compared with the classified result from the model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Char char="•"/>
            </a:pPr>
            <a:r>
              <a:rPr lang="en-US" sz="2000">
                <a:solidFill>
                  <a:schemeClr val="hlink"/>
                </a:solidFill>
              </a:rPr>
              <a:t>Accuracy</a:t>
            </a:r>
            <a:r>
              <a:rPr lang="en-US" sz="2000"/>
              <a:t> rate is the percentage of test set samples that are correctly classified by the model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Char char="•"/>
            </a:pPr>
            <a:r>
              <a:rPr lang="en-US" sz="2000">
                <a:solidFill>
                  <a:schemeClr val="hlink"/>
                </a:solidFill>
              </a:rPr>
              <a:t>Test set</a:t>
            </a:r>
            <a:r>
              <a:rPr lang="en-US" sz="2000"/>
              <a:t> is independent of training set (otherwise overfitting)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the accuracy is acceptable, use the model to </a:t>
            </a:r>
            <a:r>
              <a:rPr lang="en-US" sz="2000">
                <a:solidFill>
                  <a:schemeClr val="hlink"/>
                </a:solidFill>
              </a:rPr>
              <a:t>classify new data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Note: If </a:t>
            </a:r>
            <a:r>
              <a:rPr lang="en-US" sz="2000" i="1"/>
              <a:t>the test set </a:t>
            </a:r>
            <a:r>
              <a:rPr lang="en-US" sz="2000"/>
              <a:t>is used to select models, it is called </a:t>
            </a:r>
            <a:r>
              <a:rPr lang="en-US" sz="2000">
                <a:solidFill>
                  <a:srgbClr val="C00000"/>
                </a:solidFill>
              </a:rPr>
              <a:t>validation (test) set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Coverage Plot and ROC Plot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1" name="Google Shape;341;p30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coverage plots and ROC plots 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which are used for visualizing classifier performance also used for 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visualizing ranking performance too.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If Pos positives and Neg negatives are plotted on the vertical and horizontal axes, respectively, then 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positive–negative pair occupies a unique ‘cell’ in this plot.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order the positives and negatives on decreasing score, 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i.e., examples with higher scores are closer to the origin, then we can clearly distinguish the 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correctly ranked pairs at the bottom right, the ranking errors at the top left, and the ties in between.</a:t>
            </a:r>
            <a:endParaRPr sz="24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Coverage Curve and ROC Curve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95401"/>
            <a:ext cx="86868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Class imbalance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839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Suppose we feed the scoring with an additional batch of 50 negatives.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added negatives happen to be identical to the original ones, so the net effect is that the number of negatives in each leaf doubles.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a result the coverage curve changes (because the class ratio changes).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but the ROC curve stays the same.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Note that the ranking accuracy stays the same as well: while the classifier makes twice as many ranking errors, there are also twice as many positive–negative pairs, so the ranking error rate doesn’t change.</a:t>
            </a: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Class Imbalance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9" name="Google Shape;359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t="13232"/>
          <a:stretch/>
        </p:blipFill>
        <p:spPr>
          <a:xfrm>
            <a:off x="0" y="1066800"/>
            <a:ext cx="9067800" cy="403383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/>
          <p:nvPr/>
        </p:nvSpPr>
        <p:spPr>
          <a:xfrm>
            <a:off x="304800" y="5321689"/>
            <a:ext cx="8610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(left) A coverage curve obtained from a test set with class ratio clr =1/2.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(right) The corresponding (axis-normalised) ROC curve is the same as the one corresponding to the coverage curve.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ranking accuracy is the Area Under the ROC Curve (AUC).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7" name="Google Shape;367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>
                <a:latin typeface="Bookman Old Style"/>
                <a:ea typeface="Bookman Old Style"/>
                <a:cs typeface="Bookman Old Style"/>
                <a:sym typeface="Bookman Old Style"/>
              </a:rPr>
              <a:t>Classification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>
                <a:latin typeface="Bookman Old Style"/>
                <a:ea typeface="Bookman Old Style"/>
                <a:cs typeface="Bookman Old Style"/>
                <a:sym typeface="Bookman Old Style"/>
              </a:rPr>
              <a:t>Scoring and Ranking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Probability Estimation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Probability Estimation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29600" cy="404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Example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80" name="Google Shape;38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1295400"/>
            <a:ext cx="2971800" cy="46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6"/>
          <p:cNvPicPr preferRelativeResize="0"/>
          <p:nvPr/>
        </p:nvPicPr>
        <p:blipFill rotWithShape="1">
          <a:blip r:embed="rId4">
            <a:alphaModFix/>
          </a:blip>
          <a:srcRect l="15419" t="9308" r="15096" b="23439"/>
          <a:stretch/>
        </p:blipFill>
        <p:spPr>
          <a:xfrm>
            <a:off x="37381" y="1524000"/>
            <a:ext cx="590909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Assessing Class Probability Estimates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87" name="Google Shape;387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88" name="Google Shape;38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371600"/>
            <a:ext cx="9067799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Assessing Class Probability Estimates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02810"/>
            <a:ext cx="8991600" cy="532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chemeClr val="lt1"/>
                </a:solidFill>
              </a:rPr>
              <a:t>Example for Squared Error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00" name="Google Shape;400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01" name="Google Shape;40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19200"/>
            <a:ext cx="60198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256" y="1524000"/>
            <a:ext cx="2968625" cy="4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</a:pPr>
            <a:r>
              <a:rPr lang="en-US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Process (1): Model Construction</a:t>
            </a: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10" name="Google Shape;110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4"/>
            <p:cNvSpPr/>
            <p:nvPr/>
          </p:nvSpPr>
          <p:spPr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12" name="Google Shape;112;p4"/>
          <p:cNvGraphicFramePr/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5437188" imgH="2495550" progId="Excel.Sheet.8">
                  <p:embed/>
                </p:oleObj>
              </mc:Choice>
              <mc:Fallback>
                <p:oleObj r:id="rId5" imgW="5437188" imgH="2495550" progId="Excel.Sheet.8">
                  <p:embed/>
                  <p:pic>
                    <p:nvPicPr>
                      <p:cNvPr id="112" name="Google Shape;112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Google Shape;113;p4"/>
          <p:cNvCxnSpPr/>
          <p:nvPr/>
        </p:nvCxnSpPr>
        <p:spPr>
          <a:xfrm flipH="1">
            <a:off x="306388" y="3111500"/>
            <a:ext cx="1644650" cy="70008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4"/>
          <p:cNvCxnSpPr/>
          <p:nvPr/>
        </p:nvCxnSpPr>
        <p:spPr>
          <a:xfrm>
            <a:off x="3736975" y="3111500"/>
            <a:ext cx="2025650" cy="70008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4"/>
          <p:cNvSpPr/>
          <p:nvPr/>
        </p:nvSpPr>
        <p:spPr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7" name="Google Shape;117;p4"/>
          <p:cNvGrpSpPr/>
          <p:nvPr/>
        </p:nvGrpSpPr>
        <p:grpSpPr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18" name="Google Shape;118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/>
            <p:nvPr/>
          </p:nvSpPr>
          <p:spPr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(Model)</a:t>
              </a:r>
              <a:endParaRPr/>
            </a:p>
          </p:txBody>
        </p:sp>
      </p:grpSp>
      <p:sp>
        <p:nvSpPr>
          <p:cNvPr id="120" name="Google Shape;120;p4"/>
          <p:cNvSpPr/>
          <p:nvPr/>
        </p:nvSpPr>
        <p:spPr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Why predicting empirical probabilities is optimal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08" name="Google Shape;408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09" name="Google Shape;4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0" y="1524000"/>
            <a:ext cx="89916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Smoothing empirical probabilities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15" name="Google Shape;41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16" name="Google Shape;4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1416050"/>
            <a:ext cx="8915400" cy="4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Smoothing empirical probabilities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2" name="Google Shape;42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847850"/>
            <a:ext cx="90678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Calibration Loss and Refinement Loss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29" name="Google Shape;429;p43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8839200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If all elements of S receive the same predicted probability vector ˆp(S) – which happens if S is a segment of a grouping model – then a similar derivation to the one above </a:t>
            </a:r>
            <a:r>
              <a:rPr lang="en-US" sz="2400"/>
              <a:t>allows us to write the total incurred squared error over </a:t>
            </a:r>
            <a:r>
              <a:rPr lang="en-US" sz="2400" i="1"/>
              <a:t>S </a:t>
            </a:r>
            <a:r>
              <a:rPr lang="en-US" sz="2400"/>
              <a:t>in terms of estimated and empirical probabilities as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30" name="Google Shape;43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810000"/>
            <a:ext cx="86677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b="1" dirty="0">
                <a:solidFill>
                  <a:schemeClr val="lt1"/>
                </a:solidFill>
              </a:rPr>
              <a:t>Calibration Loss and Refinement Loss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4"/>
          <p:cNvSpPr txBox="1">
            <a:spLocks noGrp="1"/>
          </p:cNvSpPr>
          <p:nvPr>
            <p:ph type="body" idx="1"/>
          </p:nvPr>
        </p:nvSpPr>
        <p:spPr>
          <a:xfrm>
            <a:off x="152400" y="2514600"/>
            <a:ext cx="8458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first term of the final expression is called the calibration loss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, and measures squared error with respect to the empirical probabilities. 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Models with low calibration loss are said to be well calibrated.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second term is called the refinement loss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; this depends only on the empirical probabilities, and is smaller if they are less uniform.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37" name="Google Shape;43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838201"/>
            <a:ext cx="8667750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3" name="Google Shape;443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sz="2800" b="1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Classification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sz="2800" b="1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Scoring and Ranking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sz="2800" b="1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Probability Estimation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9525" y="0"/>
            <a:ext cx="9144000" cy="774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r>
              <a:rPr lang="en-US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Process (2): Using the Model in Prediction </a:t>
            </a:r>
            <a:endParaRPr/>
          </a:p>
        </p:txBody>
      </p:sp>
      <p:grpSp>
        <p:nvGrpSpPr>
          <p:cNvPr id="127" name="Google Shape;127;p5"/>
          <p:cNvGrpSpPr/>
          <p:nvPr/>
        </p:nvGrpSpPr>
        <p:grpSpPr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33" name="Google Shape;133;p5"/>
          <p:cNvGraphicFramePr/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6" imgW="5438775" imgH="1765300" progId="Excel.Sheet.8">
                  <p:embed/>
                </p:oleObj>
              </mc:Choice>
              <mc:Fallback>
                <p:oleObj r:id="rId6" imgW="5438775" imgH="1765300" progId="Excel.Sheet.8">
                  <p:embed/>
                  <p:pic>
                    <p:nvPicPr>
                      <p:cNvPr id="133" name="Google Shape;133;p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4" name="Google Shape;134;p5"/>
          <p:cNvCxnSpPr/>
          <p:nvPr/>
        </p:nvCxnSpPr>
        <p:spPr>
          <a:xfrm flipH="1">
            <a:off x="427038" y="4071938"/>
            <a:ext cx="1644650" cy="70008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5"/>
          <p:cNvCxnSpPr/>
          <p:nvPr/>
        </p:nvCxnSpPr>
        <p:spPr>
          <a:xfrm>
            <a:off x="3857625" y="4071938"/>
            <a:ext cx="2025650" cy="70008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/>
          <p:nvPr/>
        </p:nvSpPr>
        <p:spPr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6523038" y="2173288"/>
            <a:ext cx="941387" cy="766762"/>
          </a:xfrm>
          <a:custGeom>
            <a:avLst/>
            <a:gdLst/>
            <a:ahLst/>
            <a:cxnLst/>
            <a:rect l="l" t="t" r="r" b="b"/>
            <a:pathLst>
              <a:path w="593" h="483" extrusionOk="0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39" name="Google Shape;139;p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5"/>
            <p:cNvSpPr/>
            <p:nvPr/>
          </p:nvSpPr>
          <p:spPr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Unseen Data</a:t>
              </a: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(Jeff, Professor, 4)</a:t>
            </a:r>
            <a:endParaRPr/>
          </a:p>
        </p:txBody>
      </p:sp>
      <p:cxnSp>
        <p:nvCxnSpPr>
          <p:cNvPr id="142" name="Google Shape;142;p5"/>
          <p:cNvCxnSpPr/>
          <p:nvPr/>
        </p:nvCxnSpPr>
        <p:spPr>
          <a:xfrm flipH="1">
            <a:off x="6167438" y="3903663"/>
            <a:ext cx="471487" cy="3937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5"/>
          <p:cNvCxnSpPr/>
          <p:nvPr/>
        </p:nvCxnSpPr>
        <p:spPr>
          <a:xfrm>
            <a:off x="8448675" y="3903663"/>
            <a:ext cx="363538" cy="34925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5"/>
          <p:cNvSpPr/>
          <p:nvPr/>
        </p:nvSpPr>
        <p:spPr>
          <a:xfrm>
            <a:off x="3360738" y="2032000"/>
            <a:ext cx="901700" cy="593725"/>
          </a:xfrm>
          <a:custGeom>
            <a:avLst/>
            <a:gdLst/>
            <a:ahLst/>
            <a:cxnLst/>
            <a:rect l="l" t="t" r="r" b="b"/>
            <a:pathLst>
              <a:path w="568" h="374" extrusionOk="0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 dirty="0" smtClean="0">
                <a:solidFill>
                  <a:schemeClr val="lt1"/>
                </a:solidFill>
              </a:rPr>
              <a:t>Classification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152400" y="836712"/>
            <a:ext cx="8839200" cy="579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Classification is the most common task in machine learning.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Mapping from </a:t>
            </a:r>
            <a:r>
              <a:rPr lang="en-US" dirty="0">
                <a:solidFill>
                  <a:srgbClr val="FF0000"/>
                </a:solidFill>
              </a:rPr>
              <a:t>Instance </a:t>
            </a:r>
            <a:r>
              <a:rPr lang="en-US" dirty="0" smtClean="0">
                <a:solidFill>
                  <a:srgbClr val="FF0000"/>
                </a:solidFill>
              </a:rPr>
              <a:t>space“    “ </a:t>
            </a:r>
            <a:r>
              <a:rPr lang="en-US" dirty="0" smtClean="0"/>
              <a:t>to a class label of </a:t>
            </a:r>
            <a:r>
              <a:rPr lang="en-US" dirty="0" smtClean="0">
                <a:solidFill>
                  <a:srgbClr val="00B0F0"/>
                </a:solidFill>
              </a:rPr>
              <a:t>different </a:t>
            </a:r>
            <a:r>
              <a:rPr lang="en-US" dirty="0">
                <a:solidFill>
                  <a:srgbClr val="00B0F0"/>
                </a:solidFill>
              </a:rPr>
              <a:t>classes</a:t>
            </a:r>
            <a:r>
              <a:rPr lang="en-US" dirty="0"/>
              <a:t>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If only two classes are existed then it is called as binary classification.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dirty="0"/>
              <a:t>Positive + or Negative –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dirty="0"/>
              <a:t>+1 or -1</a:t>
            </a:r>
            <a:endParaRPr dirty="0"/>
          </a:p>
          <a:p>
            <a:pPr marL="342900" lvl="1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/>
              <a:t>Binary classification is also called as concept learning. Positive class is called as concept.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7111" y="2935446"/>
            <a:ext cx="4362450" cy="58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23" y="1987031"/>
            <a:ext cx="381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227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Assessing Classification Performance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507288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Performance of classifier can be summarized using a table called </a:t>
            </a:r>
            <a:r>
              <a:rPr lang="en-US" sz="2400" dirty="0">
                <a:solidFill>
                  <a:srgbClr val="FF0000"/>
                </a:solidFill>
              </a:rPr>
              <a:t>contingency table or confusion matrix.</a:t>
            </a:r>
            <a:endParaRPr dirty="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Row-Actual and  Column-Predicted </a:t>
            </a:r>
            <a:endParaRPr dirty="0"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 smtClean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smtClean="0"/>
              <a:t>Row </a:t>
            </a:r>
            <a:r>
              <a:rPr lang="en-US" sz="2400" dirty="0"/>
              <a:t>and column sums are called </a:t>
            </a:r>
            <a:r>
              <a:rPr lang="en-US" sz="2400" dirty="0" err="1"/>
              <a:t>marginals</a:t>
            </a:r>
            <a:r>
              <a:rPr lang="en-US" dirty="0"/>
              <a:t>.</a:t>
            </a:r>
            <a:endParaRPr dirty="0"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9069" y="4897452"/>
            <a:ext cx="4745952" cy="19605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7"/>
          <p:cNvGraphicFramePr/>
          <p:nvPr>
            <p:extLst>
              <p:ext uri="{D42A27DB-BD31-4B8C-83A1-F6EECF244321}">
                <p14:modId xmlns:p14="http://schemas.microsoft.com/office/powerpoint/2010/main" val="3150436114"/>
              </p:ext>
            </p:extLst>
          </p:nvPr>
        </p:nvGraphicFramePr>
        <p:xfrm>
          <a:off x="1811386" y="2590800"/>
          <a:ext cx="6096000" cy="14630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FF00"/>
                          </a:solidFill>
                        </a:rPr>
                        <a:t>True Positive</a:t>
                      </a:r>
                      <a:endParaRPr sz="1400" dirty="0">
                        <a:solidFill>
                          <a:srgbClr val="FFFF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Model correctly Predicts the +</a:t>
                      </a:r>
                      <a:r>
                        <a:rPr lang="en-US" sz="1400" u="none" strike="noStrike" cap="none" dirty="0" err="1"/>
                        <a:t>ve</a:t>
                      </a:r>
                      <a:r>
                        <a:rPr lang="en-US" sz="1400" u="none" strike="noStrike" cap="none" dirty="0"/>
                        <a:t> class</a:t>
                      </a:r>
                      <a:endParaRPr sz="1400" b="1" u="none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FF00"/>
                          </a:solidFill>
                        </a:rPr>
                        <a:t>False Negative</a:t>
                      </a:r>
                      <a:endParaRPr sz="1400" dirty="0">
                        <a:solidFill>
                          <a:srgbClr val="FFFF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Model in-correctly Predicts the +</a:t>
                      </a:r>
                      <a:r>
                        <a:rPr lang="en-US" sz="1400" u="none" strike="noStrike" cap="none" dirty="0" err="1"/>
                        <a:t>ve</a:t>
                      </a:r>
                      <a:r>
                        <a:rPr lang="en-US" sz="1400" u="none" strike="noStrike" cap="none" dirty="0"/>
                        <a:t> class</a:t>
                      </a:r>
                      <a:endParaRPr sz="1400" b="1" u="none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00"/>
                          </a:solidFill>
                        </a:rPr>
                        <a:t>False Positive</a:t>
                      </a:r>
                      <a:endParaRPr sz="1400" b="1" dirty="0">
                        <a:solidFill>
                          <a:srgbClr val="FFFF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Model in-correctly Predicts </a:t>
                      </a:r>
                      <a:r>
                        <a:rPr lang="en-US" sz="1400" b="1" u="none" strike="noStrike" cap="none" dirty="0" smtClean="0">
                          <a:solidFill>
                            <a:schemeClr val="bg1"/>
                          </a:solidFill>
                        </a:rPr>
                        <a:t>the      </a:t>
                      </a: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400" b="1" u="none" strike="noStrike" cap="none" dirty="0" err="1">
                          <a:solidFill>
                            <a:schemeClr val="bg1"/>
                          </a:solidFill>
                        </a:rPr>
                        <a:t>ve</a:t>
                      </a: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 class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00"/>
                          </a:solidFill>
                        </a:rPr>
                        <a:t>True Negative</a:t>
                      </a:r>
                      <a:endParaRPr sz="1400" b="1" dirty="0">
                        <a:solidFill>
                          <a:srgbClr val="FFFF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Model correctly Predicts the 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400" b="1" u="none" strike="noStrike" cap="none" dirty="0" err="1">
                          <a:solidFill>
                            <a:schemeClr val="bg1"/>
                          </a:solidFill>
                        </a:rPr>
                        <a:t>ve</a:t>
                      </a: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 class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7"/>
          <p:cNvSpPr txBox="1"/>
          <p:nvPr/>
        </p:nvSpPr>
        <p:spPr>
          <a:xfrm>
            <a:off x="102550" y="2819399"/>
            <a:ext cx="181574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Actual Positive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Actual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endParaRPr sz="1800" b="1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2057400" y="2209800"/>
            <a:ext cx="579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   Predicted positive                          predicted negative</a:t>
            </a:r>
            <a:endParaRPr sz="180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8044132" y="2809168"/>
            <a:ext cx="1066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2173857" y="4126468"/>
            <a:ext cx="579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X                                                           Y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6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251520" y="620688"/>
            <a:ext cx="8640960" cy="616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1" dirty="0"/>
              <a:t>Accuracy = TP+TN/(TP+FP+FN+TN)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i="1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1" dirty="0"/>
              <a:t>Error rate=1-Accuracy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i="1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1" dirty="0" smtClean="0"/>
              <a:t>Precision(PPR) </a:t>
            </a:r>
            <a:r>
              <a:rPr lang="en-US" sz="2600" b="1" i="1" dirty="0"/>
              <a:t>= TP/(TP+FP)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i="1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1" dirty="0"/>
              <a:t>Recall </a:t>
            </a:r>
            <a:r>
              <a:rPr lang="en-US" sz="2600" b="1" i="1" dirty="0" smtClean="0"/>
              <a:t>(TPR)= </a:t>
            </a:r>
            <a:r>
              <a:rPr lang="en-US" sz="2600" b="1" i="1" dirty="0"/>
              <a:t>TP/(TP+FN)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i="1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1" dirty="0" smtClean="0"/>
              <a:t>F1-Score </a:t>
            </a:r>
            <a:r>
              <a:rPr lang="en-US" sz="2600" b="1" i="1" dirty="0"/>
              <a:t>= 2*(Recall * Precision) / (Recall + Precision)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i="1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1" dirty="0" smtClean="0"/>
              <a:t>Specificity(TNR)=TN</a:t>
            </a:r>
            <a:r>
              <a:rPr lang="en-US" sz="2600" b="1" i="1" dirty="0"/>
              <a:t>/(TN+FP)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i="1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1" dirty="0"/>
              <a:t>FPR=1-Specificity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i="1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i="1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0" y="10064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Metrics: Accuracy and Error rate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251520" y="838200"/>
            <a:ext cx="864096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 b="1" i="1" dirty="0">
                <a:solidFill>
                  <a:srgbClr val="FF0000"/>
                </a:solidFill>
              </a:rPr>
              <a:t>Accuracy = </a:t>
            </a:r>
            <a:r>
              <a:rPr lang="en-US" sz="2600" b="1" i="1" dirty="0"/>
              <a:t>TP+TN/(TP+FP+FN+TN)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 i="1" dirty="0">
              <a:solidFill>
                <a:srgbClr val="FF0000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i="1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Here, the function </a:t>
            </a:r>
            <a:r>
              <a:rPr lang="en-US" sz="2800" i="1" dirty="0">
                <a:solidFill>
                  <a:srgbClr val="FF0000"/>
                </a:solidFill>
              </a:rPr>
              <a:t>I </a:t>
            </a:r>
            <a:r>
              <a:rPr lang="en-US" sz="2800" dirty="0">
                <a:solidFill>
                  <a:srgbClr val="FF0000"/>
                </a:solidFill>
              </a:rPr>
              <a:t>[</a:t>
            </a:r>
            <a:r>
              <a:rPr lang="en-US" sz="2800" i="1" dirty="0">
                <a:solidFill>
                  <a:srgbClr val="FF0000"/>
                </a:solidFill>
              </a:rPr>
              <a:t>·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/>
              <a:t>denotes the </a:t>
            </a:r>
            <a:r>
              <a:rPr lang="en-US" sz="2800" i="1" dirty="0">
                <a:solidFill>
                  <a:srgbClr val="FF0000"/>
                </a:solidFill>
              </a:rPr>
              <a:t>indicator function</a:t>
            </a:r>
            <a:r>
              <a:rPr lang="en-US" sz="2800" dirty="0"/>
              <a:t>, which is 1 if its argument evaluates to true, and 0 otherwise.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Alternatively, we can calculate the </a:t>
            </a:r>
            <a:r>
              <a:rPr lang="en-US" sz="2800" i="1" dirty="0">
                <a:solidFill>
                  <a:srgbClr val="FF0000"/>
                </a:solidFill>
              </a:rPr>
              <a:t>error rate </a:t>
            </a:r>
            <a:r>
              <a:rPr lang="en-US" sz="2800" dirty="0"/>
              <a:t>as the proportion of incorrectly classified instances. 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Clearly, accuracy and error rate sum to 1.</a:t>
            </a:r>
            <a:endParaRPr sz="2800" b="1" i="1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i="1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16" y="1285429"/>
            <a:ext cx="4511306" cy="1432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162050"/>
            <a:ext cx="1965325" cy="98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1530</Words>
  <Application>Microsoft Office PowerPoint</Application>
  <PresentationFormat>On-screen Show (4:3)</PresentationFormat>
  <Paragraphs>266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Times New Roman</vt:lpstr>
      <vt:lpstr>Tahoma</vt:lpstr>
      <vt:lpstr>Calibri</vt:lpstr>
      <vt:lpstr>Noto Sans Symbols</vt:lpstr>
      <vt:lpstr>Bookman Old Style</vt:lpstr>
      <vt:lpstr>Office Theme</vt:lpstr>
      <vt:lpstr>Microsoft Excel 97-2003 Worksheet</vt:lpstr>
      <vt:lpstr>MACHINE LEARNING</vt:lpstr>
      <vt:lpstr>Topics</vt:lpstr>
      <vt:lpstr>Classification—A Two-Step Process </vt:lpstr>
      <vt:lpstr>Process (1): Model Construction</vt:lpstr>
      <vt:lpstr>Process (2): Using the Model in Prediction </vt:lpstr>
      <vt:lpstr>Classification</vt:lpstr>
      <vt:lpstr>Assessing Classification Performance</vt:lpstr>
      <vt:lpstr>Metrics</vt:lpstr>
      <vt:lpstr>Metrics: Accuracy and Error rate</vt:lpstr>
      <vt:lpstr>Metrics: Sensitivity and Specificity</vt:lpstr>
      <vt:lpstr>Metrics: Sensitivity and Specificity</vt:lpstr>
      <vt:lpstr>All Measures</vt:lpstr>
      <vt:lpstr>All Measures</vt:lpstr>
      <vt:lpstr>PowerPoint Presentation</vt:lpstr>
      <vt:lpstr>  Visualize classification Performance: Coverage Plot </vt:lpstr>
      <vt:lpstr>Coverage Plot</vt:lpstr>
      <vt:lpstr>ROC Plot</vt:lpstr>
      <vt:lpstr> ROC PLOT</vt:lpstr>
      <vt:lpstr>      ROC PLOT Example </vt:lpstr>
      <vt:lpstr> ROC PLOT Example </vt:lpstr>
      <vt:lpstr>Topics</vt:lpstr>
      <vt:lpstr>Scoring Classifier</vt:lpstr>
      <vt:lpstr>Scoring Classifier</vt:lpstr>
      <vt:lpstr>PowerPoint Presentation</vt:lpstr>
      <vt:lpstr>Margins and Loss Function</vt:lpstr>
      <vt:lpstr>Margins and Loss Function</vt:lpstr>
      <vt:lpstr>Different Loss Functions</vt:lpstr>
      <vt:lpstr>PowerPoint Presentation</vt:lpstr>
      <vt:lpstr>Example for ranking error</vt:lpstr>
      <vt:lpstr>Coverage Plot and ROC Plot</vt:lpstr>
      <vt:lpstr>PowerPoint Presentation</vt:lpstr>
      <vt:lpstr>Class imbalance</vt:lpstr>
      <vt:lpstr>Class Imbalance</vt:lpstr>
      <vt:lpstr>Topics</vt:lpstr>
      <vt:lpstr>PowerPoint Presentation</vt:lpstr>
      <vt:lpstr>Example</vt:lpstr>
      <vt:lpstr>Assessing Class Probability Estimates</vt:lpstr>
      <vt:lpstr>PowerPoint Presentation</vt:lpstr>
      <vt:lpstr>Example for Squared Error</vt:lpstr>
      <vt:lpstr>Why predicting empirical probabilities is optimal</vt:lpstr>
      <vt:lpstr>Smoothing empirical probabilities</vt:lpstr>
      <vt:lpstr>Smoothing empirical probabilities</vt:lpstr>
      <vt:lpstr>Calibration Loss and Refinement Loss</vt:lpstr>
      <vt:lpstr>Calibration Loss and Refinement Loss</vt:lpstr>
      <vt:lpstr>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HP</dc:creator>
  <cp:lastModifiedBy>cisco</cp:lastModifiedBy>
  <cp:revision>9</cp:revision>
  <cp:lastPrinted>2022-08-24T09:55:41Z</cp:lastPrinted>
  <dcterms:created xsi:type="dcterms:W3CDTF">2006-08-16T00:00:00Z</dcterms:created>
  <dcterms:modified xsi:type="dcterms:W3CDTF">2023-03-03T11:25:38Z</dcterms:modified>
</cp:coreProperties>
</file>