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3" r:id="rId28"/>
    <p:sldId id="282" r:id="rId29"/>
    <p:sldId id="283" r:id="rId30"/>
    <p:sldId id="284" r:id="rId31"/>
    <p:sldId id="285" r:id="rId32"/>
    <p:sldId id="286" r:id="rId33"/>
    <p:sldId id="300" r:id="rId34"/>
    <p:sldId id="301" r:id="rId35"/>
    <p:sldId id="302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1gHC4eZL9W5gk8XVu0w+ooc5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3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676637-D4DB-4D1F-9662-6C7B0F4F20D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9957A6-BD0C-4367-B69A-EF3EF7BF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458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6731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0" name="Google Shape;2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1" name="Google Shape;3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14" name="Google Shape;3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21" name="Google Shape;3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28" name="Google Shape;3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5" name="Google Shape;3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1" name="Google Shape;3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7" name="Google Shape;3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54" name="Google Shape;3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60" name="Google Shape;3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MACHINE LEARNING</a:t>
            </a:r>
            <a:endParaRPr sz="6000" b="1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85800" y="1752600"/>
            <a:ext cx="762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en-US" sz="4400" b="1" u="sng">
                <a:solidFill>
                  <a:srgbClr val="0070C0"/>
                </a:solidFill>
              </a:rPr>
              <a:t>UNIT-2</a:t>
            </a:r>
            <a:endParaRPr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</a:pPr>
            <a:endParaRPr sz="4400" b="1" u="sng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en-US" sz="4400" b="1">
                <a:solidFill>
                  <a:srgbClr val="0070C0"/>
                </a:solidFill>
              </a:rPr>
              <a:t>Beyond Binary Classification</a:t>
            </a:r>
            <a:endParaRPr sz="4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</a:rPr>
              <a:t>If the scheme is symmetric one-versus-one: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Check the nearest code word.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define the distance between a word w and a code word c as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where i ranges over the columns in the code matrix.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That is, bits where the two words agree do not contribute to the distance;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bits where one word has +1 and the other −1 contributes 1;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if one of the bits is 0 the contribution is 1/2,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predicted class for word w is then argmin</a:t>
            </a:r>
            <a:r>
              <a:rPr lang="en-US" baseline="-25000"/>
              <a:t>j</a:t>
            </a:r>
            <a:r>
              <a:rPr lang="en-US"/>
              <a:t> d(w,c </a:t>
            </a:r>
            <a:r>
              <a:rPr lang="en-US" baseline="-25000"/>
              <a:t>j</a:t>
            </a:r>
            <a:r>
              <a:rPr lang="en-US"/>
              <a:t>), where c </a:t>
            </a:r>
            <a:r>
              <a:rPr lang="en-US" baseline="-25000"/>
              <a:t>j</a:t>
            </a:r>
            <a:r>
              <a:rPr lang="en-US"/>
              <a:t> is the j -th row of the code matrix. 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 in Multi-Class Classifier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514600"/>
            <a:ext cx="2963636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suppose the word is </a:t>
            </a:r>
            <a:r>
              <a:rPr lang="en-US" dirty="0" smtClean="0"/>
              <a:t>(0, </a:t>
            </a:r>
            <a:r>
              <a:rPr lang="en-US" dirty="0"/>
              <a:t>+</a:t>
            </a:r>
            <a:r>
              <a:rPr lang="en-US" dirty="0" smtClean="0"/>
              <a:t>1, 0), </a:t>
            </a:r>
            <a:r>
              <a:rPr lang="en-US" dirty="0"/>
              <a:t>and the scheme is symmetric one-versus-one: 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So, if w = </a:t>
            </a:r>
            <a:r>
              <a:rPr lang="en-US" dirty="0" smtClean="0"/>
              <a:t>(0, </a:t>
            </a:r>
            <a:r>
              <a:rPr lang="en-US" dirty="0"/>
              <a:t>+</a:t>
            </a:r>
            <a:r>
              <a:rPr lang="en-US" dirty="0" smtClean="0"/>
              <a:t>1, 0) </a:t>
            </a:r>
            <a:r>
              <a:rPr lang="en-US" dirty="0"/>
              <a:t>then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d(w,c1) = </a:t>
            </a:r>
            <a:r>
              <a:rPr lang="en-US" dirty="0" smtClean="0"/>
              <a:t>1 </a:t>
            </a:r>
            <a:r>
              <a:rPr lang="en-US" dirty="0"/>
              <a:t>and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d(w,c2) = 1.5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d(w,c3) = 1.5, 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which means that we predict C1.</a:t>
            </a:r>
            <a:endParaRPr dirty="0"/>
          </a:p>
        </p:txBody>
      </p:sp>
      <p:sp>
        <p:nvSpPr>
          <p:cNvPr id="157" name="Google Shape;157;p1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 in Multi-Class Classifier 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811" y="2105025"/>
            <a:ext cx="2305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819400"/>
            <a:ext cx="18954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Prediction in Multi-Class Classifier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704975"/>
            <a:ext cx="88487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multi-class scores and probabilities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we want to calculate multi-class scores and probabilities from binary classifiers, we have a number of different options.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We can use the distances obtained by </a:t>
            </a:r>
            <a:r>
              <a:rPr lang="en-US" sz="2400">
                <a:solidFill>
                  <a:srgbClr val="FF0000"/>
                </a:solidFill>
              </a:rPr>
              <a:t>loss-based decoding </a:t>
            </a:r>
            <a:r>
              <a:rPr lang="en-US" sz="2400"/>
              <a:t>and turn them into scores by means of some appropriate transformation.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we can use the output of each binary classifier as features (real valued if we use the scores, binary if we only use the predicted class) and train a model that can produce multi-class scores, such as naive Bayes or tree models. This requires additional training.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A simple alternative that is also generally applicable and often produces satisfactory results is to </a:t>
            </a:r>
            <a:r>
              <a:rPr lang="en-US" sz="2400">
                <a:solidFill>
                  <a:srgbClr val="FF0000"/>
                </a:solidFill>
              </a:rPr>
              <a:t>derive scores from </a:t>
            </a:r>
            <a:r>
              <a:rPr lang="en-US" sz="2400" i="1">
                <a:solidFill>
                  <a:srgbClr val="FF0000"/>
                </a:solidFill>
              </a:rPr>
              <a:t>coverage counts:</a:t>
            </a:r>
            <a:r>
              <a:rPr lang="en-US" sz="2400" i="1"/>
              <a:t> the number of examples </a:t>
            </a:r>
            <a:r>
              <a:rPr lang="en-US" sz="2400"/>
              <a:t>of each class that are classified as positive by the binary classifer.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060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If we take the true class </a:t>
            </a:r>
            <a:r>
              <a:rPr lang="en-US" sz="2400" i="1"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i="1"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) as +1 for positive examples and -1 for negative examples, then the quantity 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z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=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*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is positive for correct predictions and negative for incorrect predictions.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The quantity </a:t>
            </a:r>
            <a:r>
              <a:rPr lang="en-US" sz="2400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z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400" i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is called the margin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assigned by the scoring classifier.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Margins and Loss </a:t>
            </a:r>
            <a:r>
              <a:rPr lang="en-US" sz="4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of scoring classifier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4"/>
          <p:cNvCxnSpPr/>
          <p:nvPr/>
        </p:nvCxnSpPr>
        <p:spPr>
          <a:xfrm rot="10800000" flipH="1">
            <a:off x="4267200" y="2106283"/>
            <a:ext cx="76200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14"/>
          <p:cNvCxnSpPr/>
          <p:nvPr/>
        </p:nvCxnSpPr>
        <p:spPr>
          <a:xfrm>
            <a:off x="4351308" y="2106283"/>
            <a:ext cx="76200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435414"/>
            <a:ext cx="8149442" cy="135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Multi Class Classification with scoring Binary Classifier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7" name="Google Shape;187;p15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If our binary classifiers output scores 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assume that the sign of the scores ‘</a:t>
            </a:r>
            <a:r>
              <a:rPr lang="en-US" sz="2800" i="1"/>
              <a:t>si’ indicates the class.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We can then use </a:t>
            </a:r>
            <a:r>
              <a:rPr lang="en-US" sz="2800"/>
              <a:t>the appropriate entry in the code matrix ’</a:t>
            </a:r>
            <a:r>
              <a:rPr lang="en-US" sz="2800" i="1"/>
              <a:t>c j i’ to calculate a margin zi = si *c j i , which we </a:t>
            </a:r>
            <a:r>
              <a:rPr lang="en-US" sz="2800"/>
              <a:t>feed into a loss function </a:t>
            </a:r>
            <a:r>
              <a:rPr lang="en-US" sz="2800" i="1"/>
              <a:t>L.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thus define the distance between a vector of scores </a:t>
            </a:r>
            <a:r>
              <a:rPr lang="en-US" sz="2800" i="1"/>
              <a:t>s and the j -th code word c j as</a:t>
            </a:r>
            <a:endParaRPr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d(s,c j ) = ∑L(si *c j i ),</a:t>
            </a:r>
            <a:endParaRPr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i="1"/>
              <a:t>and we assign the class which minimizes this distance.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This way </a:t>
            </a:r>
            <a:r>
              <a:rPr lang="en-US" sz="2800"/>
              <a:t>of arriving at a multi-class decision from binary scores is called </a:t>
            </a:r>
            <a:r>
              <a:rPr lang="en-US" sz="2800" i="1">
                <a:solidFill>
                  <a:srgbClr val="FF0000"/>
                </a:solidFill>
              </a:rPr>
              <a:t>loss-based decoding.</a:t>
            </a:r>
            <a:endParaRPr sz="2800" b="1">
              <a:solidFill>
                <a:srgbClr val="FF000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for Multi Class Classification with scoring Binary Classifier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7008"/>
          <a:stretch/>
        </p:blipFill>
        <p:spPr>
          <a:xfrm>
            <a:off x="0" y="1295401"/>
            <a:ext cx="8915400" cy="436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19" y="4077958"/>
            <a:ext cx="240676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Coverage Counts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Suppose we have three classes and three binary classifiers which either predict positive or negative.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first classifier classifies 8 examples of the first class as positive, no examples of the second class, and 2 examples of the third class.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the second classifier these counts are 2, 17 and 1, and for the third they are 4, 2 and 8.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Suppose a test instance is predicted as positive by the first and third classifiers.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626634"/>
            <a:ext cx="5734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991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previous Example, we can divide the class counts by the total number of positive predictions. This results in the following class distributions: (0.80,0, 0.20) for the first classifier, (0.10,0.85,0.05) for the second classifier, and (0.29, 0.14, 0.57) for the third.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probability distribution associated with the combination of the first and third classifiers is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multi-class probabilities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257800"/>
            <a:ext cx="863138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Multi-class probabilities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3" name="Google Shape;21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4362" y="2895600"/>
            <a:ext cx="7915275" cy="134858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/>
          <p:nvPr/>
        </p:nvSpPr>
        <p:spPr>
          <a:xfrm>
            <a:off x="533400" y="1600200"/>
            <a:ext cx="7848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the distribution associated with all three classifiers 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Handling more than Two Classes </a:t>
            </a:r>
            <a:endParaRPr/>
          </a:p>
          <a:p>
            <a:pPr marL="342900" lvl="0" indent="-342900" algn="l" rtl="0">
              <a:lnSpc>
                <a:spcPct val="2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Regression </a:t>
            </a: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lnSpc>
                <a:spcPct val="2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Unsupervised and Descriptive Learning </a:t>
            </a: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Handling more than Two Classes </a:t>
            </a:r>
            <a:endParaRPr/>
          </a:p>
          <a:p>
            <a:pPr marL="342900" lvl="0" indent="-342900" algn="l" rtl="0">
              <a:lnSpc>
                <a:spcPct val="2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 </a:t>
            </a:r>
            <a:endParaRPr sz="24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lnSpc>
                <a:spcPct val="2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Unsupervised and Descriptive Learning </a:t>
            </a: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Regression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all the tasks considered so far such as classification, scoring, and probability estimation--- the label space was a discrete set of classes.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733800"/>
            <a:ext cx="77533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for Regression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1447800"/>
            <a:ext cx="680483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/>
          <p:nvPr/>
        </p:nvSpPr>
        <p:spPr>
          <a:xfrm>
            <a:off x="762000" y="5486400"/>
            <a:ext cx="8001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estimate </a:t>
            </a: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means of a polynomial in </a:t>
            </a: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Example for Regression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40" name="Google Shape;240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447800"/>
            <a:ext cx="7391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Overfitting in Regression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46" name="Google Shape;246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95400"/>
            <a:ext cx="8382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505200"/>
            <a:ext cx="8686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have seen that classification models can be evaluated by applying a loss function to the margins, penalizing negative margins (misclassifications) and rewarding positive margins (correct classifications).</a:t>
            </a:r>
            <a:endParaRPr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Regression models are </a:t>
            </a:r>
            <a:r>
              <a:rPr lang="en-US" sz="2800">
                <a:solidFill>
                  <a:srgbClr val="FF0000"/>
                </a:solidFill>
              </a:rPr>
              <a:t>evaluated by applying a loss function to the </a:t>
            </a:r>
            <a:r>
              <a:rPr lang="en-US" sz="2800" i="1">
                <a:solidFill>
                  <a:srgbClr val="FF0000"/>
                </a:solidFill>
              </a:rPr>
              <a:t>residuals f (x)− ˆ f (x).</a:t>
            </a:r>
            <a:endParaRPr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i="1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most common choice here is to take the squared residual as the loss function.</a:t>
            </a:r>
            <a:endParaRPr sz="2800"/>
          </a:p>
        </p:txBody>
      </p:sp>
      <p:sp>
        <p:nvSpPr>
          <p:cNvPr id="253" name="Google Shape;253;p2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Evaluating the Regression Model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75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Errors in Machine Learning</a:t>
            </a:r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227162" y="1130061"/>
            <a:ext cx="8686800" cy="523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/>
            <a:r>
              <a:rPr lang="en-US" sz="2800" dirty="0"/>
              <a:t>In machine learning, an error is a measure of how accurately an algorithm can make predictions for the previously unknown dataset. </a:t>
            </a:r>
            <a:endParaRPr lang="en-US" sz="2800" dirty="0" smtClean="0"/>
          </a:p>
          <a:p>
            <a:pPr algn="just"/>
            <a:r>
              <a:rPr lang="en-US" sz="2800" dirty="0" smtClean="0"/>
              <a:t>On </a:t>
            </a:r>
            <a:r>
              <a:rPr lang="en-US" sz="2800" dirty="0"/>
              <a:t>the basis of these errors, the machine learning model is selected that can perform best on the particular dataset. </a:t>
            </a:r>
            <a:endParaRPr lang="en-US" sz="2800" dirty="0" smtClean="0"/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are mainly two types of errors in machine learning, which are:</a:t>
            </a:r>
          </a:p>
          <a:p>
            <a:pPr lvl="1" algn="just"/>
            <a:r>
              <a:rPr lang="en-US" sz="2400" b="1" dirty="0"/>
              <a:t>Reducible errors:</a:t>
            </a:r>
            <a:r>
              <a:rPr lang="en-US" sz="2400" dirty="0"/>
              <a:t> These errors can be reduced to improve the model accuracy. Such errors can further be classified into bias and </a:t>
            </a:r>
            <a:r>
              <a:rPr lang="en-US" sz="2400" dirty="0" smtClean="0"/>
              <a:t>Variance.</a:t>
            </a:r>
            <a:endParaRPr lang="en-US" sz="2400" dirty="0"/>
          </a:p>
          <a:p>
            <a:pPr lvl="1" algn="just"/>
            <a:r>
              <a:rPr lang="en-US" sz="2400" b="1" dirty="0" smtClean="0"/>
              <a:t>Irreducible </a:t>
            </a:r>
            <a:r>
              <a:rPr lang="en-US" sz="2400" b="1" dirty="0"/>
              <a:t>errors:</a:t>
            </a:r>
            <a:r>
              <a:rPr lang="en-US" sz="2400" dirty="0"/>
              <a:t> These errors will always be present in the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Bias–Variance dilemma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we underestimate the number of parameters of the model, we will not be able to decrease the loss to zero, regardless of how much training data we have.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On the other hand, with a larger number of parameters the model will be more dependent on the training sample, and small variations in the training sample can result in a considerably different model.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is called the </a:t>
            </a:r>
            <a:r>
              <a:rPr lang="en-US" sz="2800" b="1" i="1">
                <a:solidFill>
                  <a:srgbClr val="FF0000"/>
                </a:solidFill>
              </a:rPr>
              <a:t>bias–variance dilemma</a:t>
            </a:r>
            <a:endParaRPr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7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77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Bias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237226" y="901461"/>
            <a:ext cx="8610600" cy="570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Bias is the</a:t>
            </a:r>
            <a:r>
              <a:rPr lang="en-US" sz="2800" b="1" dirty="0"/>
              <a:t> difference between the average prediction of our model and the correct value </a:t>
            </a:r>
            <a:r>
              <a:rPr lang="en-US" sz="2800" dirty="0"/>
              <a:t>which we are trying to predict. </a:t>
            </a:r>
            <a:endParaRPr dirty="0"/>
          </a:p>
          <a:p>
            <a:pPr algn="just" fontAlgn="base"/>
            <a:r>
              <a:rPr lang="en-US" sz="2800" b="1" dirty="0" smtClean="0"/>
              <a:t>High </a:t>
            </a:r>
            <a:r>
              <a:rPr lang="en-US" sz="2800" b="1" dirty="0"/>
              <a:t>Bias</a:t>
            </a:r>
            <a:r>
              <a:rPr lang="en-US" sz="2800" dirty="0"/>
              <a:t> indicates more assumptions in the learning algorithm about the relationships between the variables.</a:t>
            </a:r>
          </a:p>
          <a:p>
            <a:pPr algn="just" fontAlgn="base"/>
            <a:r>
              <a:rPr lang="en-US" sz="2800" b="1" dirty="0"/>
              <a:t>Less Bias</a:t>
            </a:r>
            <a:r>
              <a:rPr lang="en-US" sz="2800" dirty="0"/>
              <a:t> indicates fewer assumptions in the learning algorithm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/>
              <a:t>Examples of </a:t>
            </a:r>
            <a:r>
              <a:rPr lang="en-US" sz="2800" b="1" dirty="0" smtClean="0"/>
              <a:t>Low-bias</a:t>
            </a:r>
            <a:r>
              <a:rPr lang="en-US" sz="2800" dirty="0"/>
              <a:t> machine learning </a:t>
            </a:r>
            <a:r>
              <a:rPr lang="en-US" sz="2800" dirty="0" smtClean="0"/>
              <a:t>algorithms:  Decision </a:t>
            </a:r>
            <a:r>
              <a:rPr lang="en-US" sz="2800" dirty="0"/>
              <a:t>Trees, k-Nearest Neighbors and Support Vector Machines.</a:t>
            </a:r>
          </a:p>
          <a:p>
            <a:pPr fontAlgn="base"/>
            <a:r>
              <a:rPr lang="en-US" sz="2800" dirty="0"/>
              <a:t>Examples of </a:t>
            </a:r>
            <a:r>
              <a:rPr lang="en-US" sz="2800" b="1" dirty="0" smtClean="0"/>
              <a:t>High-bias</a:t>
            </a:r>
            <a:r>
              <a:rPr lang="en-US" sz="2800" dirty="0"/>
              <a:t> machine learning </a:t>
            </a:r>
            <a:r>
              <a:rPr lang="en-US" sz="2800" dirty="0" smtClean="0"/>
              <a:t>algorithms: </a:t>
            </a:r>
            <a:endParaRPr lang="en-US" sz="2800" dirty="0"/>
          </a:p>
          <a:p>
            <a:pPr marL="114300" indent="0" fontAlgn="base">
              <a:buNone/>
            </a:pPr>
            <a:r>
              <a:rPr lang="en-US" sz="2800" dirty="0" smtClean="0"/>
              <a:t>    </a:t>
            </a:r>
            <a:r>
              <a:rPr lang="en-US" sz="2800" dirty="0"/>
              <a:t> Linear Regression, Linear Discriminant Analysis and Logistic </a:t>
            </a:r>
            <a:r>
              <a:rPr lang="en-US" sz="2800" dirty="0" smtClean="0"/>
              <a:t>  </a:t>
            </a:r>
          </a:p>
          <a:p>
            <a:pPr marL="114300" indent="0" fontAlgn="base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Regression</a:t>
            </a:r>
            <a:r>
              <a:rPr lang="en-US" sz="2800" dirty="0"/>
              <a:t>.</a:t>
            </a:r>
          </a:p>
          <a:p>
            <a:pPr algn="just" fontAlgn="base"/>
            <a:endParaRPr lang="en-US"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18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Variance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457200" y="836762"/>
            <a:ext cx="8458200" cy="578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>
              <a:spcBef>
                <a:spcPts val="0"/>
              </a:spcBef>
              <a:buSzPts val="2800"/>
            </a:pPr>
            <a:r>
              <a:rPr lang="en-US" sz="2800" dirty="0"/>
              <a:t>The variance would specify the amount of variation in the prediction if </a:t>
            </a:r>
            <a:r>
              <a:rPr lang="en-US" sz="2800" dirty="0" smtClean="0"/>
              <a:t>different data </a:t>
            </a:r>
            <a:r>
              <a:rPr lang="en-US" sz="2800" dirty="0"/>
              <a:t>was used</a:t>
            </a:r>
            <a:r>
              <a:rPr lang="en-US" sz="2800" dirty="0" smtClean="0"/>
              <a:t>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/>
              <a:t>Model </a:t>
            </a:r>
            <a:r>
              <a:rPr lang="en-US" sz="2800" dirty="0"/>
              <a:t>with high variance pays a lot of attention to training data and does not generalize on the data which it hasn’t seen before. 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a result, such models perform very well on training data but has high error rates on test data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b="1" dirty="0"/>
              <a:t>Low Variance</a:t>
            </a:r>
            <a:r>
              <a:rPr lang="en-US" sz="2800" dirty="0"/>
              <a:t>: Suggests small changes to the estimate of the target function with changes to the training dataset.</a:t>
            </a:r>
          </a:p>
          <a:p>
            <a:pPr fontAlgn="base"/>
            <a:r>
              <a:rPr lang="en-US" sz="2800" b="1" dirty="0"/>
              <a:t>High Variance</a:t>
            </a:r>
            <a:r>
              <a:rPr lang="en-US" sz="2800" dirty="0"/>
              <a:t>: Suggests large changes to the estimate of the target function with changes to the training </a:t>
            </a:r>
            <a:r>
              <a:rPr lang="en-US" sz="2800" dirty="0" smtClean="0"/>
              <a:t>dataset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Classification tasks with more than two classes are very common. 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201930" algn="just" rtl="0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If we have k classes, performance of a classifier can be assessed using a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k-by-k contingency table.</a:t>
            </a:r>
            <a:endParaRPr/>
          </a:p>
          <a:p>
            <a:pPr marL="342900" lvl="0" indent="-201930" algn="just" rtl="0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Assessing performance is easy if we are interested in the classifier’s </a:t>
            </a:r>
            <a:r>
              <a:rPr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accuracy, which is still the sum of the descending diagonal of the contingency table, divided by the number of test instances.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Multi-Class Classification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Bias-Variance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when there is </a:t>
            </a:r>
            <a:r>
              <a:rPr lang="en-US" sz="2800" b="1">
                <a:solidFill>
                  <a:srgbClr val="FF0000"/>
                </a:solidFill>
              </a:rPr>
              <a:t>a high bias</a:t>
            </a:r>
            <a:r>
              <a:rPr lang="en-US" sz="2800"/>
              <a:t>, it results in a very simplistic model that does not consider the variations very well. Since it does not learn the training data very well, it is called </a:t>
            </a:r>
            <a:r>
              <a:rPr lang="en-US" sz="2800" b="1">
                <a:solidFill>
                  <a:srgbClr val="FF0000"/>
                </a:solidFill>
              </a:rPr>
              <a:t>Underfitting.</a:t>
            </a:r>
            <a:endParaRPr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 When there is </a:t>
            </a:r>
            <a:r>
              <a:rPr lang="en-US" sz="2800" b="1">
                <a:solidFill>
                  <a:srgbClr val="FF0000"/>
                </a:solidFill>
              </a:rPr>
              <a:t>high variance </a:t>
            </a:r>
            <a:r>
              <a:rPr lang="en-US" sz="2800"/>
              <a:t>(for small variation in the input data the model prediction changes a lot), the model learns too much from the training data, it is called </a:t>
            </a:r>
            <a:r>
              <a:rPr lang="en-US" sz="2800" b="1">
                <a:solidFill>
                  <a:srgbClr val="FF0000"/>
                </a:solidFill>
              </a:rPr>
              <a:t>overfitting.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Bias and Variance</a:t>
            </a:r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7992888" cy="364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Bias- Variance </a:t>
            </a:r>
            <a:r>
              <a:rPr lang="en-US" b="1" dirty="0" smtClean="0">
                <a:solidFill>
                  <a:schemeClr val="lt1"/>
                </a:solidFill>
              </a:rPr>
              <a:t>with bulls eye diagram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309688"/>
            <a:ext cx="7162800" cy="553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26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Bias- Variance Diagram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207034" y="983411"/>
            <a:ext cx="8479766" cy="565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just"/>
            <a:r>
              <a:rPr lang="en-US" sz="2400" b="1" dirty="0"/>
              <a:t>Low-Bias, </a:t>
            </a:r>
            <a:r>
              <a:rPr lang="en-US" sz="2400" b="1" dirty="0" smtClean="0"/>
              <a:t>Low-Variance: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combination of low bias and low variance shows an ideal machine learning model. However, it is not possible practically</a:t>
            </a:r>
            <a:r>
              <a:rPr lang="en-US" sz="2400" dirty="0" smtClean="0"/>
              <a:t>.</a:t>
            </a:r>
          </a:p>
          <a:p>
            <a:pPr marL="11430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Low-Bias, High-Variance:</a:t>
            </a:r>
            <a:r>
              <a:rPr lang="en-US" sz="2400" dirty="0"/>
              <a:t> With low bias and high variance, model predictions are inconsistent and accurate on average. This case occurs when the model learns with a large number of parameters and hence leads to an </a:t>
            </a:r>
            <a:r>
              <a:rPr lang="en-US" sz="2400" b="1" dirty="0" smtClean="0"/>
              <a:t>overfitting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High-Bias, Low-Variance:</a:t>
            </a:r>
            <a:r>
              <a:rPr lang="en-US" sz="2400" dirty="0"/>
              <a:t> With High bias and low variance, predictions are consistent but inaccurate on average. This case occurs when a model does not learn well with the training dataset or uses few numbers of the parameter. It </a:t>
            </a:r>
            <a:r>
              <a:rPr lang="en-US" sz="2400" dirty="0" smtClean="0"/>
              <a:t>leads to</a:t>
            </a:r>
            <a:r>
              <a:rPr lang="en-US" sz="2400" dirty="0"/>
              <a:t> </a:t>
            </a:r>
            <a:r>
              <a:rPr lang="en-US" sz="2400" b="1" dirty="0" err="1"/>
              <a:t>underfitting</a:t>
            </a:r>
            <a:r>
              <a:rPr lang="en-US" sz="2400" dirty="0"/>
              <a:t> problems in the model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r>
              <a:rPr lang="en-US" sz="2400" b="1" dirty="0"/>
              <a:t>High-Bias, High-Variance</a:t>
            </a:r>
            <a:r>
              <a:rPr lang="en-US" sz="2400" b="1" dirty="0" smtClean="0"/>
              <a:t>: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With high bias and high variance, predictions are inconsistent and also inaccurate on average.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653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0610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identify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High </a:t>
            </a:r>
            <a:r>
              <a:rPr lang="en-US" b="1" dirty="0">
                <a:solidFill>
                  <a:schemeClr val="bg1"/>
                </a:solidFill>
              </a:rPr>
              <a:t>variance or High Bias?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" y="1342126"/>
            <a:ext cx="8424059" cy="49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85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0610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Ways to handle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High </a:t>
            </a:r>
            <a:r>
              <a:rPr lang="en-US" b="1" dirty="0">
                <a:solidFill>
                  <a:schemeClr val="bg1"/>
                </a:solidFill>
              </a:rPr>
              <a:t>variance or High </a:t>
            </a:r>
            <a:r>
              <a:rPr lang="en-US" b="1" dirty="0" smtClean="0">
                <a:solidFill>
                  <a:schemeClr val="bg1"/>
                </a:solidFill>
              </a:rPr>
              <a:t>Bias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420" y="1511768"/>
            <a:ext cx="874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Ways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to reduce High Bias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:</a:t>
            </a:r>
          </a:p>
          <a:p>
            <a:pPr lvl="4"/>
            <a:r>
              <a:rPr lang="en-US" sz="2400" dirty="0" smtClean="0"/>
              <a:t>       1. Increase </a:t>
            </a:r>
            <a:r>
              <a:rPr lang="en-US" sz="2400" dirty="0"/>
              <a:t>the input features as the model is </a:t>
            </a:r>
            <a:r>
              <a:rPr lang="en-US" sz="2400" dirty="0" smtClean="0"/>
              <a:t>under-fitted</a:t>
            </a:r>
            <a:r>
              <a:rPr lang="en-US" sz="2400" dirty="0"/>
              <a:t>.</a:t>
            </a:r>
          </a:p>
          <a:p>
            <a:r>
              <a:rPr lang="en-US" sz="2400" dirty="0"/>
              <a:t>       2. Decrease the regularization term.</a:t>
            </a:r>
          </a:p>
          <a:p>
            <a:r>
              <a:rPr lang="en-US" sz="2400" dirty="0"/>
              <a:t>       3. Use more complex models, such as including some  </a:t>
            </a:r>
          </a:p>
          <a:p>
            <a:r>
              <a:rPr lang="en-US" sz="2400" dirty="0"/>
              <a:t>            polynomial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Ways to Reduce High Variance:</a:t>
            </a:r>
          </a:p>
          <a:p>
            <a:r>
              <a:rPr lang="en-US" sz="2400" dirty="0" smtClean="0"/>
              <a:t>       1. Reduce </a:t>
            </a:r>
            <a:r>
              <a:rPr lang="en-US" sz="2400" dirty="0"/>
              <a:t>the input features or number of parameters as a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model </a:t>
            </a:r>
            <a:r>
              <a:rPr lang="en-US" sz="2400" dirty="0"/>
              <a:t>is </a:t>
            </a:r>
            <a:r>
              <a:rPr lang="en-US" sz="2400" dirty="0" smtClean="0"/>
              <a:t>over-fitted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       2. Do </a:t>
            </a:r>
            <a:r>
              <a:rPr lang="en-US" sz="2400" dirty="0"/>
              <a:t>not use a much complex model.</a:t>
            </a:r>
          </a:p>
          <a:p>
            <a:r>
              <a:rPr lang="en-US" sz="2400" dirty="0" smtClean="0"/>
              <a:t>       3. Increase </a:t>
            </a:r>
            <a:r>
              <a:rPr lang="en-US" sz="2400" dirty="0"/>
              <a:t>the training data.</a:t>
            </a:r>
          </a:p>
          <a:p>
            <a:r>
              <a:rPr lang="en-US" sz="2400" dirty="0" smtClean="0"/>
              <a:t>       4. Increase </a:t>
            </a:r>
            <a:r>
              <a:rPr lang="en-US" sz="2400" dirty="0"/>
              <a:t>the Regularization term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22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Bias- Variance Tradeoff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98" name="Google Shape;298;p32" descr="Bias and Variance Tradeoff | Beginners Guide with Python Implem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3999"/>
            <a:ext cx="8153400" cy="520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Handling more than Two Classes </a:t>
            </a:r>
            <a:endParaRPr/>
          </a:p>
          <a:p>
            <a:pPr marL="342900" lvl="0" indent="-342900" algn="l" rtl="0">
              <a:lnSpc>
                <a:spcPct val="2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Regression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24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lnSpc>
                <a:spcPct val="2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Unsupervised and Descriptive Learning </a:t>
            </a:r>
            <a:endParaRPr sz="2400" b="1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</a:pPr>
            <a:r>
              <a:rPr lang="en-US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Unsupervised and Descriptive Learning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600200"/>
            <a:ext cx="82486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Descriptive Learning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18" name="Google Shape;3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78867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Example for K x K Contingency Table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490663"/>
            <a:ext cx="8915400" cy="513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Predictive and Descriptive Clustering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24" name="Google Shape;32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686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/>
          <p:nvPr/>
        </p:nvSpPr>
        <p:spPr>
          <a:xfrm>
            <a:off x="457200" y="4648200"/>
            <a:ext cx="8382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model learned from given data 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⊆ X would be a mapping ˆ q :D →C whose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is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rather than X.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Distance based Clustering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884864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Distance based Clustering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38" name="Google Shape;338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Distance based Clustering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44" name="Google Shape;34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371600"/>
            <a:ext cx="8691836" cy="52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Evaluating the Clustering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0" name="Google Shape;350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98" y="1289049"/>
            <a:ext cx="8915401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Other Descriptive Models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7" name="Google Shape;35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Association Rule Mining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Bookman Old Style"/>
                <a:ea typeface="Bookman Old Style"/>
                <a:cs typeface="Bookman Old Style"/>
                <a:sym typeface="Bookman Old Style"/>
              </a:rPr>
              <a:t>Subgroup Discovery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3" name="Google Shape;36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sz="2800" b="1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Handling more than Two Classes </a:t>
            </a:r>
            <a:endParaRPr/>
          </a:p>
          <a:p>
            <a:pPr marL="342900" lvl="0" indent="-342900" algn="l" rtl="0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sz="2800" b="1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 </a:t>
            </a:r>
            <a:endParaRPr sz="2800" b="1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342900" algn="l" rtl="0">
              <a:lnSpc>
                <a:spcPct val="25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sz="2800" b="1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Unsupervised and Descriptive Learning </a:t>
            </a:r>
            <a:endParaRPr sz="2800" b="1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Example for K x K Contingency Table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52400" y="1066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could average these numbers to obtain single precision and recall numbers for the whole classifier.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instance, the </a:t>
            </a:r>
            <a:r>
              <a:rPr lang="en-US" sz="2000">
                <a:solidFill>
                  <a:srgbClr val="FF0000"/>
                </a:solidFill>
              </a:rPr>
              <a:t>average precision is (0.63</a:t>
            </a:r>
            <a:r>
              <a:rPr lang="en-US" sz="2000" i="1">
                <a:solidFill>
                  <a:srgbClr val="FF0000"/>
                </a:solidFill>
              </a:rPr>
              <a:t>+</a:t>
            </a:r>
            <a:r>
              <a:rPr lang="en-US" sz="2000">
                <a:solidFill>
                  <a:srgbClr val="FF0000"/>
                </a:solidFill>
              </a:rPr>
              <a:t>0.75</a:t>
            </a:r>
            <a:r>
              <a:rPr lang="en-US" sz="2000" i="1">
                <a:solidFill>
                  <a:srgbClr val="FF0000"/>
                </a:solidFill>
              </a:rPr>
              <a:t>+</a:t>
            </a:r>
            <a:r>
              <a:rPr lang="en-US" sz="2000">
                <a:solidFill>
                  <a:srgbClr val="FF0000"/>
                </a:solidFill>
              </a:rPr>
              <a:t>0.80)/3 </a:t>
            </a:r>
            <a:r>
              <a:rPr lang="en-US" sz="2000" i="1">
                <a:solidFill>
                  <a:srgbClr val="FF0000"/>
                </a:solidFill>
              </a:rPr>
              <a:t>= </a:t>
            </a:r>
            <a:r>
              <a:rPr lang="en-US" sz="2000">
                <a:solidFill>
                  <a:srgbClr val="FF0000"/>
                </a:solidFill>
              </a:rPr>
              <a:t>0.72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could take a </a:t>
            </a:r>
            <a:r>
              <a:rPr lang="en-US" sz="2400">
                <a:solidFill>
                  <a:srgbClr val="FF0000"/>
                </a:solidFill>
              </a:rPr>
              <a:t>weighted average </a:t>
            </a:r>
            <a:r>
              <a:rPr lang="en-US" sz="2400"/>
              <a:t>taking the proportion of each class into account. 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</a:rPr>
              <a:t>For instance, the weighted average precision is 0.20</a:t>
            </a:r>
            <a:r>
              <a:rPr lang="en-US" sz="2000" i="1">
                <a:solidFill>
                  <a:srgbClr val="FF0000"/>
                </a:solidFill>
              </a:rPr>
              <a:t>*</a:t>
            </a:r>
            <a:r>
              <a:rPr lang="en-US" sz="2000">
                <a:solidFill>
                  <a:srgbClr val="FF0000"/>
                </a:solidFill>
              </a:rPr>
              <a:t>0.63</a:t>
            </a:r>
            <a:r>
              <a:rPr lang="en-US" sz="2000" i="1">
                <a:solidFill>
                  <a:srgbClr val="FF0000"/>
                </a:solidFill>
              </a:rPr>
              <a:t>+</a:t>
            </a:r>
            <a:r>
              <a:rPr lang="en-US" sz="2000">
                <a:solidFill>
                  <a:srgbClr val="FF0000"/>
                </a:solidFill>
              </a:rPr>
              <a:t>0.30</a:t>
            </a:r>
            <a:r>
              <a:rPr lang="en-US" sz="2000" i="1">
                <a:solidFill>
                  <a:srgbClr val="FF0000"/>
                </a:solidFill>
              </a:rPr>
              <a:t>*</a:t>
            </a:r>
            <a:r>
              <a:rPr lang="en-US" sz="2000">
                <a:solidFill>
                  <a:srgbClr val="FF0000"/>
                </a:solidFill>
              </a:rPr>
              <a:t>0.75</a:t>
            </a:r>
            <a:r>
              <a:rPr lang="en-US" sz="2000" i="1">
                <a:solidFill>
                  <a:srgbClr val="FF0000"/>
                </a:solidFill>
              </a:rPr>
              <a:t>+</a:t>
            </a:r>
            <a:r>
              <a:rPr lang="en-US" sz="2000">
                <a:solidFill>
                  <a:srgbClr val="FF0000"/>
                </a:solidFill>
              </a:rPr>
              <a:t>0.50</a:t>
            </a:r>
            <a:r>
              <a:rPr lang="en-US" sz="2000" i="1">
                <a:solidFill>
                  <a:srgbClr val="FF0000"/>
                </a:solidFill>
              </a:rPr>
              <a:t>*</a:t>
            </a:r>
            <a:r>
              <a:rPr lang="en-US" sz="2000">
                <a:solidFill>
                  <a:srgbClr val="FF0000"/>
                </a:solidFill>
              </a:rPr>
              <a:t>0.80 </a:t>
            </a:r>
            <a:r>
              <a:rPr lang="en-US" sz="2000" i="1">
                <a:solidFill>
                  <a:srgbClr val="FF0000"/>
                </a:solidFill>
              </a:rPr>
              <a:t>= </a:t>
            </a:r>
            <a:r>
              <a:rPr lang="en-US" sz="2000">
                <a:solidFill>
                  <a:srgbClr val="FF0000"/>
                </a:solidFill>
              </a:rPr>
              <a:t>0.75. </a:t>
            </a:r>
            <a:endParaRPr sz="20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Another possibility is to perform a more detailed analysis by looking at precision and recall numbers for each pair of classes: 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when distinguishing the first class from the third precision is 15/17 </a:t>
            </a:r>
            <a:r>
              <a:rPr lang="en-US" sz="2000" i="1"/>
              <a:t>= </a:t>
            </a:r>
            <a:r>
              <a:rPr lang="en-US" sz="2000"/>
              <a:t>0.88 and recall is 15/18 </a:t>
            </a:r>
            <a:r>
              <a:rPr lang="en-US" sz="2000" i="1"/>
              <a:t>= </a:t>
            </a:r>
            <a:r>
              <a:rPr lang="en-US" sz="2000"/>
              <a:t>0.83, 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while distinguishing the third class from the first these numbers are 45/48 </a:t>
            </a:r>
            <a:r>
              <a:rPr lang="en-US" sz="2000" i="1"/>
              <a:t>= </a:t>
            </a:r>
            <a:r>
              <a:rPr lang="en-US" sz="2000"/>
              <a:t>0.94 and 45/47 </a:t>
            </a:r>
            <a:r>
              <a:rPr lang="en-US" sz="2000" i="1"/>
              <a:t>= </a:t>
            </a:r>
            <a:r>
              <a:rPr lang="en-US" sz="2000"/>
              <a:t>0.96 </a:t>
            </a:r>
            <a:endParaRPr sz="20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7836" y="5562600"/>
            <a:ext cx="2187514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2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Imagine now that we want to construct a multi-class classifier, but we only have the ability to train two-class models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There are several ways to combine several of them into a single </a:t>
            </a:r>
            <a:r>
              <a:rPr lang="en-US" i="1" dirty="0"/>
              <a:t>k</a:t>
            </a:r>
            <a:r>
              <a:rPr lang="en-US" dirty="0"/>
              <a:t>-class classifier.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one-versus-rest </a:t>
            </a:r>
            <a:r>
              <a:rPr lang="en-US" b="1" dirty="0">
                <a:solidFill>
                  <a:srgbClr val="FF0000"/>
                </a:solidFill>
              </a:rPr>
              <a:t>scheme:</a:t>
            </a:r>
            <a:endParaRPr b="1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train </a:t>
            </a:r>
            <a:r>
              <a:rPr lang="en-US" i="1" dirty="0"/>
              <a:t>k </a:t>
            </a:r>
            <a:r>
              <a:rPr lang="en-US" dirty="0"/>
              <a:t>binary classifiers, the first of which separates class </a:t>
            </a:r>
            <a:r>
              <a:rPr lang="en-US" i="1" dirty="0"/>
              <a:t>C</a:t>
            </a:r>
            <a:r>
              <a:rPr lang="en-US" dirty="0"/>
              <a:t>1 from </a:t>
            </a:r>
            <a:r>
              <a:rPr lang="en-US" i="1" dirty="0"/>
              <a:t>C</a:t>
            </a:r>
            <a:r>
              <a:rPr lang="en-US" dirty="0"/>
              <a:t>2, . . . ,</a:t>
            </a:r>
            <a:r>
              <a:rPr lang="en-US" i="1" dirty="0"/>
              <a:t>Cn</a:t>
            </a:r>
            <a:r>
              <a:rPr lang="en-US" dirty="0"/>
              <a:t>, the second of which separates </a:t>
            </a:r>
            <a:r>
              <a:rPr lang="en-US" i="1" dirty="0"/>
              <a:t>C</a:t>
            </a:r>
            <a:r>
              <a:rPr lang="en-US" dirty="0"/>
              <a:t>2 from all other classes, and so on. </a:t>
            </a:r>
            <a:endParaRPr dirty="0"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When training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classifier we treat all instances of class </a:t>
            </a:r>
            <a:r>
              <a:rPr lang="en-US" i="1" dirty="0"/>
              <a:t>Ci </a:t>
            </a:r>
            <a:r>
              <a:rPr lang="en-US" dirty="0"/>
              <a:t>as positive examples, and the remaining instances as negative examples. </a:t>
            </a:r>
            <a:endParaRPr dirty="0"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we learn </a:t>
            </a:r>
            <a:r>
              <a:rPr lang="en-US" i="1" dirty="0"/>
              <a:t>k </a:t>
            </a:r>
            <a:r>
              <a:rPr lang="en-US" dirty="0" smtClean="0"/>
              <a:t>models</a:t>
            </a:r>
            <a:r>
              <a:rPr lang="en-US" dirty="0"/>
              <a:t>,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one separating </a:t>
            </a:r>
            <a:r>
              <a:rPr lang="en-US" i="1" dirty="0"/>
              <a:t>Ci </a:t>
            </a:r>
            <a:r>
              <a:rPr lang="en-US" dirty="0"/>
              <a:t>from </a:t>
            </a:r>
            <a:r>
              <a:rPr lang="en-US" i="1" dirty="0"/>
              <a:t>Ci+</a:t>
            </a:r>
            <a:r>
              <a:rPr lang="en-US" dirty="0"/>
              <a:t>1, . . . ,</a:t>
            </a:r>
            <a:r>
              <a:rPr lang="en-US" i="1" dirty="0"/>
              <a:t>Cn </a:t>
            </a:r>
            <a:r>
              <a:rPr lang="en-US" dirty="0"/>
              <a:t>with 1 </a:t>
            </a:r>
            <a:r>
              <a:rPr lang="en-US" i="1" dirty="0"/>
              <a:t>≤ </a:t>
            </a:r>
            <a:r>
              <a:rPr lang="en-US" i="1" dirty="0" err="1"/>
              <a:t>i</a:t>
            </a:r>
            <a:r>
              <a:rPr lang="en-US" i="1" dirty="0"/>
              <a:t> &lt; n</a:t>
            </a:r>
            <a:r>
              <a:rPr lang="en-US" dirty="0"/>
              <a:t>. 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one-versus-one Scheme: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dirty="0"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we train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 −</a:t>
            </a:r>
            <a:r>
              <a:rPr lang="en-US" dirty="0"/>
              <a:t>1)/2 binary classifiers, one for each pair of different classes. </a:t>
            </a:r>
            <a:endParaRPr dirty="0"/>
          </a:p>
        </p:txBody>
      </p:sp>
      <p:sp>
        <p:nvSpPr>
          <p:cNvPr id="121" name="Google Shape;121;p6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Construction of multi-class classifiers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convenient way to describe all these schemes to decompose a </a:t>
            </a:r>
            <a:r>
              <a:rPr lang="en-US" i="1" dirty="0"/>
              <a:t>k-class </a:t>
            </a:r>
            <a:r>
              <a:rPr lang="en-US" dirty="0"/>
              <a:t>task into ‘</a:t>
            </a:r>
            <a:r>
              <a:rPr lang="en-US" i="1" dirty="0"/>
              <a:t>l’ binary classification tasks is by means of a </a:t>
            </a:r>
            <a:r>
              <a:rPr lang="en-US" b="1" i="1" dirty="0">
                <a:solidFill>
                  <a:srgbClr val="FF0000"/>
                </a:solidFill>
              </a:rPr>
              <a:t>output code matrix.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This is a </a:t>
            </a:r>
            <a:r>
              <a:rPr lang="en-US" b="1" i="1" dirty="0">
                <a:solidFill>
                  <a:srgbClr val="FF0000"/>
                </a:solidFill>
              </a:rPr>
              <a:t>k-by-l matrix </a:t>
            </a:r>
            <a:r>
              <a:rPr lang="en-US" i="1" dirty="0"/>
              <a:t>whose entries are +1, 0 or −1.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i="1" dirty="0"/>
              <a:t>Ex: </a:t>
            </a:r>
            <a:endParaRPr dirty="0"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4267200"/>
            <a:ext cx="4800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4267200"/>
            <a:ext cx="217959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Construction of multi-class classifiers</a:t>
            </a:r>
            <a:endParaRPr sz="4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Construction of multi-class classifiers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38200"/>
            <a:ext cx="89916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280505"/>
            <a:ext cx="30480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/>
          <p:nvPr/>
        </p:nvSpPr>
        <p:spPr>
          <a:xfrm>
            <a:off x="2971800" y="4419600"/>
            <a:ext cx="5867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asymmetric scheme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learns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 more classifiers with the roles of positives and negatives swapped.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Prediction in Multi-Class Classifier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In order to decide the class for a new test instance for the scheme one-versus-rest: </a:t>
            </a:r>
            <a:endParaRPr dirty="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Collect predictions from all binary classifiers which can again be </a:t>
            </a:r>
            <a:r>
              <a:rPr lang="en-US" sz="2400" i="1" dirty="0"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1 for positive, </a:t>
            </a:r>
            <a:r>
              <a:rPr lang="en-US" sz="2400" i="1" dirty="0">
                <a:latin typeface="Bookman Old Style"/>
                <a:ea typeface="Bookman Old Style"/>
                <a:cs typeface="Bookman Old Style"/>
                <a:sym typeface="Bookman Old Style"/>
              </a:rPr>
              <a:t>−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1 for negative </a:t>
            </a: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Together, these predictions form a ‘word’ that can be looked up in the code matrix, a process also known as </a:t>
            </a:r>
            <a:r>
              <a:rPr lang="en-US" sz="2400" i="1" dirty="0">
                <a:latin typeface="Bookman Old Style"/>
                <a:ea typeface="Bookman Old Style"/>
                <a:cs typeface="Bookman Old Style"/>
                <a:sym typeface="Bookman Old Style"/>
              </a:rPr>
              <a:t>decoding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. </a:t>
            </a: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Suppose the word is </a:t>
            </a:r>
            <a:r>
              <a:rPr lang="en-US" sz="2400" i="1" dirty="0">
                <a:latin typeface="Bookman Old Style"/>
                <a:ea typeface="Bookman Old Style"/>
                <a:cs typeface="Bookman Old Style"/>
                <a:sym typeface="Bookman Old Style"/>
              </a:rPr>
              <a:t>−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1 </a:t>
            </a:r>
            <a:r>
              <a:rPr lang="en-US" sz="2400" i="1" dirty="0"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1 </a:t>
            </a:r>
            <a:r>
              <a:rPr lang="en-US" sz="2400" i="1" dirty="0">
                <a:latin typeface="Bookman Old Style"/>
                <a:ea typeface="Bookman Old Style"/>
                <a:cs typeface="Bookman Old Style"/>
                <a:sym typeface="Bookman Old Style"/>
              </a:rPr>
              <a:t>−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1 then </a:t>
            </a:r>
            <a:r>
              <a:rPr lang="en-US" sz="24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lang="en-US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decision should be class </a:t>
            </a:r>
            <a:r>
              <a:rPr lang="en-US" sz="24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common in -1 prediction.</a:t>
            </a: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1817</Words>
  <Application>Microsoft Office PowerPoint</Application>
  <PresentationFormat>On-screen Show (4:3)</PresentationFormat>
  <Paragraphs>204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MACHINE LEARNING</vt:lpstr>
      <vt:lpstr>Topics</vt:lpstr>
      <vt:lpstr>PowerPoint Presentation</vt:lpstr>
      <vt:lpstr>Example for K x K Contingency Table</vt:lpstr>
      <vt:lpstr>Example for K x K Contingency Table</vt:lpstr>
      <vt:lpstr>PowerPoint Presentation</vt:lpstr>
      <vt:lpstr>PowerPoint Presentation</vt:lpstr>
      <vt:lpstr>Construction of multi-class classifiers</vt:lpstr>
      <vt:lpstr>Prediction in Multi-Class Classifier</vt:lpstr>
      <vt:lpstr>PowerPoint Presentation</vt:lpstr>
      <vt:lpstr>PowerPoint Presentation</vt:lpstr>
      <vt:lpstr>Prediction in Multi-Class Classifier </vt:lpstr>
      <vt:lpstr>multi-class scores and probabilities</vt:lpstr>
      <vt:lpstr>PowerPoint Presentation</vt:lpstr>
      <vt:lpstr>Multi Class Classification with scoring Binary Classifier</vt:lpstr>
      <vt:lpstr>PowerPoint Presentation</vt:lpstr>
      <vt:lpstr>Coverage Counts</vt:lpstr>
      <vt:lpstr>PowerPoint Presentation</vt:lpstr>
      <vt:lpstr>Multi-class probabilities</vt:lpstr>
      <vt:lpstr>Topics</vt:lpstr>
      <vt:lpstr>Regression</vt:lpstr>
      <vt:lpstr>PowerPoint Presentation</vt:lpstr>
      <vt:lpstr>Example for Regression</vt:lpstr>
      <vt:lpstr>Overfitting in Regression</vt:lpstr>
      <vt:lpstr>PowerPoint Presentation</vt:lpstr>
      <vt:lpstr>Errors in Machine Learning</vt:lpstr>
      <vt:lpstr>Bias–Variance dilemma</vt:lpstr>
      <vt:lpstr>Bias</vt:lpstr>
      <vt:lpstr>Variance</vt:lpstr>
      <vt:lpstr>Bias-Variance</vt:lpstr>
      <vt:lpstr>Bias and Variance</vt:lpstr>
      <vt:lpstr>Bias- Variance with bulls eye diagram</vt:lpstr>
      <vt:lpstr>Bias- Variance Diagram</vt:lpstr>
      <vt:lpstr>How to identify  High variance or High Bias?</vt:lpstr>
      <vt:lpstr>Ways to handle High variance or High Bias</vt:lpstr>
      <vt:lpstr>Bias- Variance Tradeoff</vt:lpstr>
      <vt:lpstr>Topics</vt:lpstr>
      <vt:lpstr>Unsupervised and Descriptive Learning </vt:lpstr>
      <vt:lpstr>Descriptive Learning</vt:lpstr>
      <vt:lpstr>Predictive and Descriptive Clustering</vt:lpstr>
      <vt:lpstr>Distance based Clustering</vt:lpstr>
      <vt:lpstr>Distance based Clustering</vt:lpstr>
      <vt:lpstr>Distance based Clustering</vt:lpstr>
      <vt:lpstr>Evaluating the Clustering</vt:lpstr>
      <vt:lpstr>Other Descriptive Models</vt:lpstr>
      <vt:lpstr>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HP</dc:creator>
  <cp:lastModifiedBy>cisco</cp:lastModifiedBy>
  <cp:revision>20</cp:revision>
  <cp:lastPrinted>2022-08-24T09:57:07Z</cp:lastPrinted>
  <dcterms:created xsi:type="dcterms:W3CDTF">2006-08-16T00:00:00Z</dcterms:created>
  <dcterms:modified xsi:type="dcterms:W3CDTF">2023-03-03T11:26:04Z</dcterms:modified>
</cp:coreProperties>
</file>