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0" r:id="rId4"/>
    <p:sldId id="261" r:id="rId5"/>
    <p:sldId id="264" r:id="rId6"/>
    <p:sldId id="280" r:id="rId7"/>
    <p:sldId id="281" r:id="rId8"/>
    <p:sldId id="270" r:id="rId9"/>
    <p:sldId id="266" r:id="rId10"/>
    <p:sldId id="267" r:id="rId11"/>
    <p:sldId id="268" r:id="rId12"/>
    <p:sldId id="272" r:id="rId13"/>
    <p:sldId id="273" r:id="rId14"/>
    <p:sldId id="274" r:id="rId15"/>
    <p:sldId id="275" r:id="rId16"/>
    <p:sldId id="282" r:id="rId17"/>
    <p:sldId id="283" r:id="rId18"/>
    <p:sldId id="276" r:id="rId19"/>
    <p:sldId id="277" r:id="rId20"/>
    <p:sldId id="278" r:id="rId21"/>
    <p:sldId id="279"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776BB6-F97A-43F4-9EA5-02DD69B7E9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9685491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76BB6-F97A-43F4-9EA5-02DD69B7E9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407099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F776BB6-F97A-43F4-9EA5-02DD69B7E945}" type="datetimeFigureOut">
              <a:rPr lang="en-IN" smtClean="0"/>
              <a:t>24-04-2023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249985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76BB6-F97A-43F4-9EA5-02DD69B7E945}"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312979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F776BB6-F97A-43F4-9EA5-02DD69B7E945}" type="datetimeFigureOut">
              <a:rPr lang="en-IN" smtClean="0"/>
              <a:t>24-04-2023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C3FC4E-084D-4EB0-9224-D0698F0CF6C7}" type="slidenum">
              <a:rPr lang="en-IN" smtClean="0"/>
              <a:t>‹#›</a:t>
            </a:fld>
            <a:endParaRPr lang="en-IN"/>
          </a:p>
        </p:txBody>
      </p:sp>
    </p:spTree>
    <p:extLst>
      <p:ext uri="{BB962C8B-B14F-4D97-AF65-F5344CB8AC3E}">
        <p14:creationId xmlns:p14="http://schemas.microsoft.com/office/powerpoint/2010/main" val="2940229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776BB6-F97A-43F4-9EA5-02DD69B7E945}"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74026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776BB6-F97A-43F4-9EA5-02DD69B7E945}"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5623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776BB6-F97A-43F4-9EA5-02DD69B7E945}"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312398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76BB6-F97A-43F4-9EA5-02DD69B7E945}"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393864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76BB6-F97A-43F4-9EA5-02DD69B7E945}"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174096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76BB6-F97A-43F4-9EA5-02DD69B7E945}"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3FC4E-084D-4EB0-9224-D0698F0CF6C7}" type="slidenum">
              <a:rPr lang="en-IN" smtClean="0"/>
              <a:t>‹#›</a:t>
            </a:fld>
            <a:endParaRPr lang="en-IN"/>
          </a:p>
        </p:txBody>
      </p:sp>
    </p:spTree>
    <p:extLst>
      <p:ext uri="{BB962C8B-B14F-4D97-AF65-F5344CB8AC3E}">
        <p14:creationId xmlns:p14="http://schemas.microsoft.com/office/powerpoint/2010/main" val="98601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F776BB6-F97A-43F4-9EA5-02DD69B7E945}" type="datetimeFigureOut">
              <a:rPr lang="en-IN" smtClean="0"/>
              <a:t>24-04-2023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4C3FC4E-084D-4EB0-9224-D0698F0CF6C7}" type="slidenum">
              <a:rPr lang="en-IN" smtClean="0"/>
              <a:t>‹#›</a:t>
            </a:fld>
            <a:endParaRPr lang="en-IN"/>
          </a:p>
        </p:txBody>
      </p:sp>
    </p:spTree>
    <p:extLst>
      <p:ext uri="{BB962C8B-B14F-4D97-AF65-F5344CB8AC3E}">
        <p14:creationId xmlns:p14="http://schemas.microsoft.com/office/powerpoint/2010/main" val="216585708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83EDBC-C31C-C820-3DFC-790BBBB3AEE0}"/>
              </a:ext>
            </a:extLst>
          </p:cNvPr>
          <p:cNvPicPr>
            <a:picLocks noChangeAspect="1"/>
          </p:cNvPicPr>
          <p:nvPr/>
        </p:nvPicPr>
        <p:blipFill>
          <a:blip r:embed="rId2"/>
          <a:stretch>
            <a:fillRect/>
          </a:stretch>
        </p:blipFill>
        <p:spPr>
          <a:xfrm>
            <a:off x="8388" y="0"/>
            <a:ext cx="12192000" cy="7603218"/>
          </a:xfrm>
          <a:prstGeom prst="rect">
            <a:avLst/>
          </a:prstGeom>
        </p:spPr>
      </p:pic>
      <p:sp>
        <p:nvSpPr>
          <p:cNvPr id="3" name="Title 1">
            <a:extLst>
              <a:ext uri="{FF2B5EF4-FFF2-40B4-BE49-F238E27FC236}">
                <a16:creationId xmlns:a16="http://schemas.microsoft.com/office/drawing/2014/main" id="{142EF518-F453-8AF4-B742-EAB1CEBCF297}"/>
              </a:ext>
            </a:extLst>
          </p:cNvPr>
          <p:cNvSpPr>
            <a:spLocks noGrp="1"/>
          </p:cNvSpPr>
          <p:nvPr/>
        </p:nvSpPr>
        <p:spPr>
          <a:xfrm>
            <a:off x="1635760" y="1445066"/>
            <a:ext cx="9381864" cy="1222481"/>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400" b="1" dirty="0">
                <a:solidFill>
                  <a:srgbClr val="FF0000"/>
                </a:solidFill>
                <a:latin typeface="Times New Roman" panose="02020603050405020304" pitchFamily="18" charset="0"/>
                <a:cs typeface="Times New Roman" panose="02020603050405020304" pitchFamily="18" charset="0"/>
              </a:rPr>
              <a:t>Machine Learning Project</a:t>
            </a:r>
          </a:p>
        </p:txBody>
      </p:sp>
      <p:sp>
        <p:nvSpPr>
          <p:cNvPr id="4" name="TextBox 6">
            <a:extLst>
              <a:ext uri="{FF2B5EF4-FFF2-40B4-BE49-F238E27FC236}">
                <a16:creationId xmlns:a16="http://schemas.microsoft.com/office/drawing/2014/main" id="{EAB2CEF4-D56B-5EEF-4174-9662C3C9B6CF}"/>
              </a:ext>
            </a:extLst>
          </p:cNvPr>
          <p:cNvSpPr txBox="1"/>
          <p:nvPr/>
        </p:nvSpPr>
        <p:spPr>
          <a:xfrm>
            <a:off x="3427075" y="202199"/>
            <a:ext cx="5987632" cy="820412"/>
          </a:xfrm>
          <a:prstGeom prst="rect">
            <a:avLst/>
          </a:prstGeom>
          <a:noFill/>
        </p:spPr>
        <p:txBody>
          <a:bodyPr wrap="square" lIns="19998" tIns="9999" rIns="19998" bIns="9999"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600" b="1" dirty="0">
                <a:latin typeface="Times New Roman" panose="02020603050405020304" pitchFamily="18" charset="0"/>
                <a:cs typeface="Times New Roman" panose="02020603050405020304" pitchFamily="18" charset="0"/>
              </a:rPr>
              <a:t>Department of Information Technology</a:t>
            </a:r>
          </a:p>
          <a:p>
            <a:pPr algn="ctr"/>
            <a:r>
              <a:rPr lang="en-IN" sz="2600" b="1" dirty="0">
                <a:latin typeface="Times New Roman" panose="02020603050405020304" pitchFamily="18" charset="0"/>
                <a:cs typeface="Times New Roman" panose="02020603050405020304" pitchFamily="18" charset="0"/>
              </a:rPr>
              <a:t>V R Siddhartha Engineering College </a:t>
            </a:r>
          </a:p>
        </p:txBody>
      </p:sp>
      <p:pic>
        <p:nvPicPr>
          <p:cNvPr id="5" name="Picture 4">
            <a:extLst>
              <a:ext uri="{FF2B5EF4-FFF2-40B4-BE49-F238E27FC236}">
                <a16:creationId xmlns:a16="http://schemas.microsoft.com/office/drawing/2014/main" id="{EA2A477F-3D3A-6EA4-552E-7BDB38D1A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884" y="241291"/>
            <a:ext cx="1357308" cy="73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a:extLst>
              <a:ext uri="{FF2B5EF4-FFF2-40B4-BE49-F238E27FC236}">
                <a16:creationId xmlns:a16="http://schemas.microsoft.com/office/drawing/2014/main" id="{0F07EF4F-8AF5-C616-2F32-15E91C863B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768" y="138719"/>
            <a:ext cx="720348" cy="8372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640DEF2-8029-E66E-A3B8-FACDCD2B131F}"/>
              </a:ext>
            </a:extLst>
          </p:cNvPr>
          <p:cNvSpPr txBox="1"/>
          <p:nvPr/>
        </p:nvSpPr>
        <p:spPr>
          <a:xfrm>
            <a:off x="3176977" y="2517746"/>
            <a:ext cx="583804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dirty="0">
                <a:latin typeface="Times New Roman" panose="02020603050405020304" pitchFamily="18" charset="0"/>
                <a:cs typeface="Times New Roman" panose="02020603050405020304" pitchFamily="18" charset="0"/>
              </a:rPr>
              <a:t>Assignment -2</a:t>
            </a:r>
          </a:p>
        </p:txBody>
      </p:sp>
      <p:sp>
        <p:nvSpPr>
          <p:cNvPr id="9" name="Subtitle 2">
            <a:extLst>
              <a:ext uri="{FF2B5EF4-FFF2-40B4-BE49-F238E27FC236}">
                <a16:creationId xmlns:a16="http://schemas.microsoft.com/office/drawing/2014/main" id="{332E3F63-70EE-FD66-E6F7-4B57D3CF2254}"/>
              </a:ext>
            </a:extLst>
          </p:cNvPr>
          <p:cNvSpPr>
            <a:spLocks noGrp="1"/>
          </p:cNvSpPr>
          <p:nvPr/>
        </p:nvSpPr>
        <p:spPr>
          <a:xfrm>
            <a:off x="2002979" y="3662116"/>
            <a:ext cx="8186038" cy="1348250"/>
          </a:xfrm>
          <a:prstGeom prst="rect">
            <a:avLst/>
          </a:prstGeom>
        </p:spPr>
        <p:txBody>
          <a:bodyPr vert="horz" lIns="91440" tIns="45720" rIns="91440" bIns="45720" rtlCol="0">
            <a:normAutofit lnSpcReduction="1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b="1" u="sng" dirty="0">
                <a:latin typeface="Times New Roman" panose="02020603050405020304" pitchFamily="18" charset="0"/>
                <a:cs typeface="Times New Roman" panose="02020603050405020304" pitchFamily="18" charset="0"/>
              </a:rPr>
              <a:t>Presented by</a:t>
            </a:r>
          </a:p>
          <a:p>
            <a:pPr algn="ctr"/>
            <a:r>
              <a:rPr lang="en-US" sz="2200" b="1" dirty="0" err="1">
                <a:latin typeface="Times New Roman" panose="02020603050405020304" pitchFamily="18" charset="0"/>
                <a:cs typeface="Times New Roman" panose="02020603050405020304" pitchFamily="18" charset="0"/>
              </a:rPr>
              <a:t>Rizwanullah</a:t>
            </a:r>
            <a:r>
              <a:rPr lang="en-US" sz="2200" b="1" dirty="0">
                <a:latin typeface="Times New Roman" panose="02020603050405020304" pitchFamily="18" charset="0"/>
                <a:cs typeface="Times New Roman" panose="02020603050405020304" pitchFamily="18" charset="0"/>
              </a:rPr>
              <a:t> Mohammad (208W1A1299)</a:t>
            </a:r>
          </a:p>
          <a:p>
            <a:pPr algn="ctr"/>
            <a:r>
              <a:rPr lang="en-US" sz="2200" b="1" dirty="0">
                <a:latin typeface="Times New Roman" panose="02020603050405020304" pitchFamily="18" charset="0"/>
                <a:cs typeface="Times New Roman" panose="02020603050405020304" pitchFamily="18" charset="0"/>
              </a:rPr>
              <a:t>Harshita </a:t>
            </a:r>
            <a:r>
              <a:rPr lang="en-US" sz="2200" b="1" dirty="0" err="1">
                <a:latin typeface="Times New Roman" panose="02020603050405020304" pitchFamily="18" charset="0"/>
                <a:cs typeface="Times New Roman" panose="02020603050405020304" pitchFamily="18" charset="0"/>
              </a:rPr>
              <a:t>Sambana</a:t>
            </a:r>
            <a:r>
              <a:rPr lang="en-US" sz="2200" b="1" dirty="0">
                <a:latin typeface="Times New Roman" panose="02020603050405020304" pitchFamily="18" charset="0"/>
                <a:cs typeface="Times New Roman" panose="02020603050405020304" pitchFamily="18" charset="0"/>
              </a:rPr>
              <a:t> (208W1A12C1)</a:t>
            </a:r>
          </a:p>
          <a:p>
            <a:pPr algn="ctr"/>
            <a:r>
              <a:rPr lang="en-US" sz="2200" b="1" dirty="0" err="1">
                <a:latin typeface="Times New Roman" panose="02020603050405020304" pitchFamily="18" charset="0"/>
                <a:cs typeface="Times New Roman" panose="02020603050405020304" pitchFamily="18" charset="0"/>
              </a:rPr>
              <a:t>Abhi</a:t>
            </a:r>
            <a:r>
              <a:rPr lang="en-US" sz="2200" b="1" dirty="0">
                <a:latin typeface="Times New Roman" panose="02020603050405020304" pitchFamily="18" charset="0"/>
                <a:cs typeface="Times New Roman" panose="02020603050405020304" pitchFamily="18" charset="0"/>
              </a:rPr>
              <a:t> Venkat Sai </a:t>
            </a:r>
            <a:r>
              <a:rPr lang="en-US" sz="2200" b="1" dirty="0" err="1">
                <a:latin typeface="Times New Roman" panose="02020603050405020304" pitchFamily="18" charset="0"/>
                <a:cs typeface="Times New Roman" panose="02020603050405020304" pitchFamily="18" charset="0"/>
              </a:rPr>
              <a:t>Samsani</a:t>
            </a:r>
            <a:r>
              <a:rPr lang="en-US" sz="2200" b="1" dirty="0">
                <a:latin typeface="Times New Roman" panose="02020603050405020304" pitchFamily="18" charset="0"/>
                <a:cs typeface="Times New Roman" panose="02020603050405020304" pitchFamily="18" charset="0"/>
              </a:rPr>
              <a:t> (208W1A12C2)</a:t>
            </a:r>
          </a:p>
          <a:p>
            <a:pPr algn="ctr"/>
            <a:endParaRPr lang="en-US" sz="2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7538428-115F-4177-E3B5-D0BB78348121}"/>
              </a:ext>
            </a:extLst>
          </p:cNvPr>
          <p:cNvSpPr/>
          <p:nvPr/>
        </p:nvSpPr>
        <p:spPr>
          <a:xfrm>
            <a:off x="2989633" y="5335760"/>
            <a:ext cx="6338238" cy="76944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b="1" u="sng" dirty="0">
                <a:latin typeface="Times New Roman" panose="02020603050405020304" pitchFamily="18" charset="0"/>
                <a:cs typeface="Times New Roman" panose="02020603050405020304" pitchFamily="18" charset="0"/>
              </a:rPr>
              <a:t>Submitted to</a:t>
            </a:r>
          </a:p>
          <a:p>
            <a:pPr algn="ctr"/>
            <a:r>
              <a:rPr lang="en-US" sz="2200" b="1" dirty="0" err="1">
                <a:latin typeface="Times New Roman" panose="02020603050405020304" pitchFamily="18" charset="0"/>
                <a:cs typeface="Times New Roman" panose="02020603050405020304" pitchFamily="18" charset="0"/>
              </a:rPr>
              <a:t>Dr.T.Anuradha</a:t>
            </a:r>
            <a:r>
              <a:rPr lang="en-US" sz="2200" b="1" dirty="0">
                <a:latin typeface="Times New Roman" panose="02020603050405020304" pitchFamily="18" charset="0"/>
                <a:cs typeface="Times New Roman" panose="02020603050405020304" pitchFamily="18" charset="0"/>
              </a:rPr>
              <a:t> PhD ,Professor</a:t>
            </a:r>
          </a:p>
        </p:txBody>
      </p:sp>
    </p:spTree>
    <p:extLst>
      <p:ext uri="{BB962C8B-B14F-4D97-AF65-F5344CB8AC3E}">
        <p14:creationId xmlns:p14="http://schemas.microsoft.com/office/powerpoint/2010/main" val="279739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rmAutofit/>
          </a:bodyPr>
          <a:lstStyle/>
          <a:p>
            <a:pPr algn="ctr"/>
            <a:r>
              <a:rPr lang="en-US" sz="3200" b="1" cap="none" dirty="0">
                <a:solidFill>
                  <a:schemeClr val="bg1"/>
                </a:solidFill>
                <a:latin typeface="Times New Roman" panose="02020603050405020304" pitchFamily="18" charset="0"/>
                <a:cs typeface="Times New Roman" panose="02020603050405020304" pitchFamily="18" charset="0"/>
              </a:rPr>
              <a:t>Comparison Analysis of Result</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4" name="Content Placeholder 3">
            <a:extLst>
              <a:ext uri="{FF2B5EF4-FFF2-40B4-BE49-F238E27FC236}">
                <a16:creationId xmlns:a16="http://schemas.microsoft.com/office/drawing/2014/main" id="{C5F3247C-C18A-BFDF-7CDA-694B68FEB131}"/>
              </a:ext>
            </a:extLst>
          </p:cNvPr>
          <p:cNvSpPr>
            <a:spLocks noGrp="1"/>
          </p:cNvSpPr>
          <p:nvPr>
            <p:ph idx="1"/>
          </p:nvPr>
        </p:nvSpPr>
        <p:spPr>
          <a:xfrm>
            <a:off x="1202919" y="2211705"/>
            <a:ext cx="9784080" cy="4206240"/>
          </a:xfrm>
        </p:spPr>
        <p:txBody>
          <a:bodyPr/>
          <a:lstStyle/>
          <a:p>
            <a:pPr marL="0" indent="0">
              <a:buNone/>
            </a:pPr>
            <a:r>
              <a:rPr lang="en-US" dirty="0">
                <a:solidFill>
                  <a:schemeClr val="bg1"/>
                </a:solidFill>
              </a:rPr>
              <a:t>Decision trees and random forests are popular machine learning algorithms that are widely used for classification and regression tasks</a:t>
            </a:r>
          </a:p>
          <a:p>
            <a:pPr marL="0" indent="0">
              <a:buNone/>
            </a:pPr>
            <a:r>
              <a:rPr lang="en-US" dirty="0">
                <a:solidFill>
                  <a:schemeClr val="bg1"/>
                </a:solidFill>
              </a:rPr>
              <a:t>•	In a study using decision tree of 1470 rows of final attrition dataset it achieved an accuracy of 80%.</a:t>
            </a:r>
          </a:p>
          <a:p>
            <a:pPr marL="0" indent="0">
              <a:buNone/>
            </a:pPr>
            <a:r>
              <a:rPr lang="en-US" dirty="0">
                <a:solidFill>
                  <a:schemeClr val="bg1"/>
                </a:solidFill>
              </a:rPr>
              <a:t>•	In a study using Random Forest of 1470 rows of final attrition dataset it achieved an accuracy of 84%.</a:t>
            </a:r>
          </a:p>
          <a:p>
            <a:pPr marL="0" indent="0">
              <a:buNone/>
            </a:pPr>
            <a:r>
              <a:rPr lang="en-US" dirty="0">
                <a:solidFill>
                  <a:schemeClr val="bg1"/>
                </a:solidFill>
              </a:rPr>
              <a:t>•	While comparing all the algorithms Random Forest shows good accuracy.</a:t>
            </a:r>
          </a:p>
          <a:p>
            <a:endParaRPr lang="en-IN" dirty="0">
              <a:solidFill>
                <a:schemeClr val="bg1"/>
              </a:solidFill>
            </a:endParaRPr>
          </a:p>
        </p:txBody>
      </p:sp>
    </p:spTree>
    <p:extLst>
      <p:ext uri="{BB962C8B-B14F-4D97-AF65-F5344CB8AC3E}">
        <p14:creationId xmlns:p14="http://schemas.microsoft.com/office/powerpoint/2010/main" val="160160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US" sz="3200" b="1" cap="none" dirty="0">
                <a:solidFill>
                  <a:schemeClr val="bg1"/>
                </a:solidFill>
                <a:latin typeface="Times New Roman" panose="02020603050405020304" pitchFamily="18" charset="0"/>
                <a:cs typeface="Times New Roman" panose="02020603050405020304" pitchFamily="18" charset="0"/>
              </a:rPr>
              <a:t>Conclusion</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6" name="Content Placeholder 5">
            <a:extLst>
              <a:ext uri="{FF2B5EF4-FFF2-40B4-BE49-F238E27FC236}">
                <a16:creationId xmlns:a16="http://schemas.microsoft.com/office/drawing/2014/main" id="{729C14BD-B525-3339-632A-A4F6B9A2C8E7}"/>
              </a:ext>
            </a:extLst>
          </p:cNvPr>
          <p:cNvSpPr>
            <a:spLocks noGrp="1"/>
          </p:cNvSpPr>
          <p:nvPr>
            <p:ph idx="1"/>
          </p:nvPr>
        </p:nvSpPr>
        <p:spPr>
          <a:xfrm>
            <a:off x="1017494" y="2363998"/>
            <a:ext cx="10730753" cy="364627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In conclusion, the problem statement of building a classification model for predicting employee attrition based on HR data is important for organizations that aim to retain their valuable employees. By analyzing the data and building a model, organizations can gain insights into the factors that contribute to attrition and take measures to prevent it. The addition of survival analysis features in the dataset can provide a deeper understanding of how long an employee is likely to stay with the organization. Overall, this project can help organizations make data-driven decisions to improve employee retention and create a more stable workforce.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6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163473" y="268546"/>
            <a:ext cx="11767510" cy="1508760"/>
          </a:xfrm>
        </p:spPr>
        <p:txBody>
          <a:bodyPr>
            <a:noAutofit/>
          </a:bodyPr>
          <a:lstStyle/>
          <a:p>
            <a:pPr algn="ctr"/>
            <a:br>
              <a:rPr lang="en-IN" b="1" dirty="0">
                <a:solidFill>
                  <a:schemeClr val="bg1"/>
                </a:solidFill>
                <a:latin typeface="Times New Roman" panose="02020603050405020304" pitchFamily="18" charset="0"/>
                <a:cs typeface="Times New Roman" panose="02020603050405020304" pitchFamily="18" charset="0"/>
              </a:rPr>
            </a:br>
            <a:r>
              <a:rPr lang="en-IN" sz="2800" b="1" cap="none" dirty="0">
                <a:solidFill>
                  <a:schemeClr val="bg1"/>
                </a:solidFill>
                <a:latin typeface="Times New Roman" panose="02020603050405020304" pitchFamily="18" charset="0"/>
                <a:cs typeface="Times New Roman" panose="02020603050405020304" pitchFamily="18" charset="0"/>
              </a:rPr>
              <a:t>Task-2:</a:t>
            </a:r>
            <a:br>
              <a:rPr lang="en-IN" b="1" cap="none" dirty="0">
                <a:solidFill>
                  <a:schemeClr val="bg1"/>
                </a:solidFill>
                <a:latin typeface="Times New Roman" panose="02020603050405020304" pitchFamily="18" charset="0"/>
                <a:cs typeface="Times New Roman" panose="02020603050405020304" pitchFamily="18" charset="0"/>
              </a:rPr>
            </a:br>
            <a:r>
              <a:rPr lang="en-IN" b="1" i="1" cap="none" dirty="0">
                <a:solidFill>
                  <a:schemeClr val="bg1"/>
                </a:solidFill>
                <a:latin typeface="Times New Roman" panose="02020603050405020304" pitchFamily="18" charset="0"/>
                <a:cs typeface="Times New Roman" panose="02020603050405020304" pitchFamily="18" charset="0"/>
              </a:rPr>
              <a:t>REGRESSION - INSURANCE PREMIUM PREDICTION</a:t>
            </a:r>
            <a:br>
              <a:rPr lang="en-IN" b="1" dirty="0">
                <a:solidFill>
                  <a:schemeClr val="bg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123105-3A41-67BD-8047-7A34C2A060E8}"/>
              </a:ext>
            </a:extLst>
          </p:cNvPr>
          <p:cNvSpPr>
            <a:spLocks noGrp="1"/>
          </p:cNvSpPr>
          <p:nvPr>
            <p:ph idx="1"/>
          </p:nvPr>
        </p:nvSpPr>
        <p:spPr>
          <a:xfrm>
            <a:off x="336062" y="2039814"/>
            <a:ext cx="11496430" cy="4818185"/>
          </a:xfrm>
        </p:spPr>
        <p:txBody>
          <a:bodyPr>
            <a:noAutofit/>
          </a:bodyPr>
          <a:lstStyle/>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All of us wish to achieve financial freedom at some point in our life, and when it comes to doing that, we tend to believe that savings are enough to be financially stable. But, if you look at life from a practical perspective, you would understand that savings alone are not enough to achieve financial freedom; insuring your assets with general insurance policies is equally important. Hence predict the insurance premium amount to be paid of the persons based on their data. Perform the following tasks on the dataset given: </a:t>
            </a:r>
          </a:p>
          <a:p>
            <a:pPr marL="342900" indent="-342900" algn="just">
              <a:lnSpc>
                <a:spcPct val="150000"/>
              </a:lnSpc>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Apply the required preprocessing on the dataset to apply classification / regression. </a:t>
            </a:r>
          </a:p>
          <a:p>
            <a:pPr marL="342900" indent="-342900" algn="just">
              <a:lnSpc>
                <a:spcPct val="150000"/>
              </a:lnSpc>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2. Construct the classification/regression model with any 2 algorithms by writing the code in your preferable language. </a:t>
            </a:r>
          </a:p>
          <a:p>
            <a:pPr marL="342900" indent="-342900" algn="just">
              <a:lnSpc>
                <a:spcPct val="150000"/>
              </a:lnSpc>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3. Evaluate the model with suitable measures. </a:t>
            </a:r>
          </a:p>
          <a:p>
            <a:pPr marL="342900" indent="-342900" algn="just">
              <a:lnSpc>
                <a:spcPct val="150000"/>
              </a:lnSpc>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4. Perform the comparison analysis of your results.</a:t>
            </a:r>
          </a:p>
          <a:p>
            <a:pPr marL="342900" indent="-342900" algn="just">
              <a:lnSpc>
                <a:spcPct val="150000"/>
              </a:lnSpc>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5. Discuss what your observations and conclusions.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6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1005695" y="284176"/>
            <a:ext cx="9981304"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IN" sz="3200" b="1" cap="none" dirty="0" err="1">
                <a:solidFill>
                  <a:schemeClr val="bg1"/>
                </a:solidFill>
                <a:latin typeface="Times New Roman" panose="02020603050405020304" pitchFamily="18" charset="0"/>
                <a:cs typeface="Times New Roman" panose="02020603050405020304" pitchFamily="18" charset="0"/>
              </a:rPr>
              <a:t>Preprocessing</a:t>
            </a:r>
            <a:r>
              <a:rPr lang="en-IN" sz="3200" b="1" cap="none" dirty="0">
                <a:solidFill>
                  <a:schemeClr val="bg1"/>
                </a:solidFill>
                <a:latin typeface="Times New Roman" panose="02020603050405020304" pitchFamily="18" charset="0"/>
                <a:cs typeface="Times New Roman" panose="02020603050405020304" pitchFamily="18" charset="0"/>
              </a:rPr>
              <a:t> on the Dataset</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46123105-3A41-67BD-8047-7A34C2A060E8}"/>
              </a:ext>
            </a:extLst>
          </p:cNvPr>
          <p:cNvSpPr>
            <a:spLocks noGrp="1"/>
          </p:cNvSpPr>
          <p:nvPr>
            <p:ph idx="1"/>
          </p:nvPr>
        </p:nvSpPr>
        <p:spPr>
          <a:xfrm>
            <a:off x="1005695" y="1966856"/>
            <a:ext cx="10720140" cy="4499391"/>
          </a:xfrm>
        </p:spPr>
        <p:txBody>
          <a:bodyPr>
            <a:normAutofit fontScale="47500" lnSpcReduction="20000"/>
          </a:bodyPr>
          <a:lstStyle/>
          <a:p>
            <a:pPr marL="0" indent="0" algn="just">
              <a:lnSpc>
                <a:spcPct val="150000"/>
              </a:lnSpc>
              <a:buNone/>
            </a:pPr>
            <a:r>
              <a:rPr lang="en-US" sz="4500" b="1" dirty="0">
                <a:solidFill>
                  <a:schemeClr val="bg1"/>
                </a:solidFill>
                <a:latin typeface="Times New Roman" panose="02020603050405020304" pitchFamily="18" charset="0"/>
                <a:cs typeface="Times New Roman" panose="02020603050405020304" pitchFamily="18" charset="0"/>
              </a:rPr>
              <a:t>Steps for preprocessing the dataset:</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Import the necessary libraries such as pandas, </a:t>
            </a:r>
            <a:r>
              <a:rPr lang="en-US" sz="4200" dirty="0" err="1">
                <a:solidFill>
                  <a:schemeClr val="bg1"/>
                </a:solidFill>
                <a:latin typeface="Times New Roman" panose="02020603050405020304" pitchFamily="18" charset="0"/>
                <a:cs typeface="Times New Roman" panose="02020603050405020304" pitchFamily="18" charset="0"/>
              </a:rPr>
              <a:t>numpy</a:t>
            </a:r>
            <a:r>
              <a:rPr lang="en-US" sz="4200" dirty="0">
                <a:solidFill>
                  <a:schemeClr val="bg1"/>
                </a:solidFill>
                <a:latin typeface="Times New Roman" panose="02020603050405020304" pitchFamily="18" charset="0"/>
                <a:cs typeface="Times New Roman" panose="02020603050405020304" pitchFamily="18" charset="0"/>
              </a:rPr>
              <a:t>,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 etc.</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Load the dataset using pandas </a:t>
            </a:r>
            <a:r>
              <a:rPr lang="en-US" sz="4200" dirty="0" err="1">
                <a:solidFill>
                  <a:schemeClr val="bg1"/>
                </a:solidFill>
                <a:latin typeface="Times New Roman" panose="02020603050405020304" pitchFamily="18" charset="0"/>
                <a:cs typeface="Times New Roman" panose="02020603050405020304" pitchFamily="18" charset="0"/>
              </a:rPr>
              <a:t>read_csv</a:t>
            </a:r>
            <a:r>
              <a:rPr lang="en-US" sz="4200" dirty="0">
                <a:solidFill>
                  <a:schemeClr val="bg1"/>
                </a:solidFill>
                <a:latin typeface="Times New Roman" panose="02020603050405020304" pitchFamily="18" charset="0"/>
                <a:cs typeface="Times New Roman" panose="02020603050405020304" pitchFamily="18" charset="0"/>
              </a:rPr>
              <a:t>() function.</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Check for missing values in the dataset using </a:t>
            </a:r>
            <a:r>
              <a:rPr lang="en-US" sz="4200" dirty="0" err="1">
                <a:solidFill>
                  <a:schemeClr val="bg1"/>
                </a:solidFill>
                <a:latin typeface="Times New Roman" panose="02020603050405020304" pitchFamily="18" charset="0"/>
                <a:cs typeface="Times New Roman" panose="02020603050405020304" pitchFamily="18" charset="0"/>
              </a:rPr>
              <a:t>isnull</a:t>
            </a:r>
            <a:r>
              <a:rPr lang="en-US" sz="4200" dirty="0">
                <a:solidFill>
                  <a:schemeClr val="bg1"/>
                </a:solidFill>
                <a:latin typeface="Times New Roman" panose="02020603050405020304" pitchFamily="18" charset="0"/>
                <a:cs typeface="Times New Roman" panose="02020603050405020304" pitchFamily="18" charset="0"/>
              </a:rPr>
              <a:t>() function and handle them if any.</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Convert the categorical variables to numerical using label encoding.</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Split the dataset into training and testing sets using </a:t>
            </a:r>
            <a:r>
              <a:rPr lang="en-US" sz="4200" dirty="0" err="1">
                <a:solidFill>
                  <a:schemeClr val="bg1"/>
                </a:solidFill>
                <a:latin typeface="Times New Roman" panose="02020603050405020304" pitchFamily="18" charset="0"/>
                <a:cs typeface="Times New Roman" panose="02020603050405020304" pitchFamily="18" charset="0"/>
              </a:rPr>
              <a:t>train_test_split</a:t>
            </a:r>
            <a:r>
              <a:rPr lang="en-US" sz="4200" dirty="0">
                <a:solidFill>
                  <a:schemeClr val="bg1"/>
                </a:solidFill>
                <a:latin typeface="Times New Roman" panose="02020603050405020304" pitchFamily="18" charset="0"/>
                <a:cs typeface="Times New Roman" panose="02020603050405020304" pitchFamily="18" charset="0"/>
              </a:rPr>
              <a:t>() function from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Scale the numerical variables to have a mean of 0 and standard deviation of 1 using </a:t>
            </a:r>
            <a:r>
              <a:rPr lang="en-US" sz="4200" dirty="0" err="1">
                <a:solidFill>
                  <a:schemeClr val="bg1"/>
                </a:solidFill>
                <a:latin typeface="Times New Roman" panose="02020603050405020304" pitchFamily="18" charset="0"/>
                <a:cs typeface="Times New Roman" panose="02020603050405020304" pitchFamily="18" charset="0"/>
              </a:rPr>
              <a:t>StandardScaler</a:t>
            </a:r>
            <a:r>
              <a:rPr lang="en-US" sz="4200" dirty="0">
                <a:solidFill>
                  <a:schemeClr val="bg1"/>
                </a:solidFill>
                <a:latin typeface="Times New Roman" panose="02020603050405020304" pitchFamily="18" charset="0"/>
                <a:cs typeface="Times New Roman" panose="02020603050405020304" pitchFamily="18" charset="0"/>
              </a:rPr>
              <a:t>() function from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a:t>
            </a:r>
            <a:endParaRPr lang="en-IN" sz="4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90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585" t="23341" r="1189" b="33373"/>
          <a:stretch/>
        </p:blipFill>
        <p:spPr>
          <a:xfrm>
            <a:off x="1579711" y="2157047"/>
            <a:ext cx="8750113" cy="2758830"/>
          </a:xfrm>
        </p:spPr>
      </p:pic>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rm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IN" sz="3200" b="1" cap="none" dirty="0">
                <a:solidFill>
                  <a:schemeClr val="bg1"/>
                </a:solidFill>
                <a:latin typeface="Times New Roman" panose="02020603050405020304" pitchFamily="18" charset="0"/>
                <a:cs typeface="Times New Roman" panose="02020603050405020304" pitchFamily="18" charset="0"/>
              </a:rPr>
              <a:t>Code for </a:t>
            </a:r>
            <a:r>
              <a:rPr lang="en-IN" sz="3200" b="1" cap="none" dirty="0" err="1">
                <a:solidFill>
                  <a:schemeClr val="bg1"/>
                </a:solidFill>
                <a:latin typeface="Times New Roman" panose="02020603050405020304" pitchFamily="18" charset="0"/>
                <a:cs typeface="Times New Roman" panose="02020603050405020304" pitchFamily="18" charset="0"/>
              </a:rPr>
              <a:t>Preprocessing</a:t>
            </a:r>
            <a:r>
              <a:rPr lang="en-IN" sz="3200" b="1" cap="none" dirty="0">
                <a:solidFill>
                  <a:schemeClr val="bg1"/>
                </a:solidFill>
                <a:latin typeface="Times New Roman" panose="02020603050405020304" pitchFamily="18" charset="0"/>
                <a:cs typeface="Times New Roman" panose="02020603050405020304" pitchFamily="18" charset="0"/>
              </a:rPr>
              <a:t>  the Insurance prediction</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1912" t="27075" r="15695" b="53863"/>
          <a:stretch/>
        </p:blipFill>
        <p:spPr>
          <a:xfrm>
            <a:off x="1579711" y="5087815"/>
            <a:ext cx="8806935" cy="1578707"/>
          </a:xfrm>
          <a:prstGeom prst="rect">
            <a:avLst/>
          </a:prstGeom>
        </p:spPr>
      </p:pic>
    </p:spTree>
    <p:extLst>
      <p:ext uri="{BB962C8B-B14F-4D97-AF65-F5344CB8AC3E}">
        <p14:creationId xmlns:p14="http://schemas.microsoft.com/office/powerpoint/2010/main" val="21454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2A10-8EA3-8DBA-CADB-7069F6B67FFB}"/>
              </a:ext>
            </a:extLst>
          </p:cNvPr>
          <p:cNvSpPr>
            <a:spLocks noGrp="1"/>
          </p:cNvSpPr>
          <p:nvPr>
            <p:ph type="title"/>
          </p:nvPr>
        </p:nvSpPr>
        <p:spPr>
          <a:xfrm>
            <a:off x="744072" y="284176"/>
            <a:ext cx="10623176"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US" sz="3200" b="1" cap="none" dirty="0">
                <a:solidFill>
                  <a:schemeClr val="bg1"/>
                </a:solidFill>
                <a:latin typeface="Times New Roman" panose="02020603050405020304" pitchFamily="18" charset="0"/>
                <a:cs typeface="Times New Roman" panose="02020603050405020304" pitchFamily="18" charset="0"/>
              </a:rPr>
              <a:t>Regression model with Ridge </a:t>
            </a:r>
            <a:r>
              <a:rPr lang="en-US" sz="3200" b="1" cap="none" dirty="0" err="1">
                <a:solidFill>
                  <a:schemeClr val="bg1"/>
                </a:solidFill>
                <a:latin typeface="Times New Roman" panose="02020603050405020304" pitchFamily="18" charset="0"/>
                <a:cs typeface="Times New Roman" panose="02020603050405020304" pitchFamily="18" charset="0"/>
              </a:rPr>
              <a:t>Regressor</a:t>
            </a:r>
            <a:r>
              <a:rPr lang="en-US" sz="3200" b="1" cap="none" dirty="0">
                <a:solidFill>
                  <a:schemeClr val="bg1"/>
                </a:solidFill>
                <a:latin typeface="Times New Roman" panose="02020603050405020304" pitchFamily="18" charset="0"/>
                <a:cs typeface="Times New Roman" panose="02020603050405020304" pitchFamily="18" charset="0"/>
              </a:rPr>
              <a:t> and Random Forest </a:t>
            </a:r>
            <a:r>
              <a:rPr lang="en-US" sz="3200" b="1" cap="none" dirty="0" err="1">
                <a:solidFill>
                  <a:schemeClr val="bg1"/>
                </a:solidFill>
                <a:latin typeface="Times New Roman" panose="02020603050405020304" pitchFamily="18" charset="0"/>
                <a:cs typeface="Times New Roman" panose="02020603050405020304" pitchFamily="18" charset="0"/>
              </a:rPr>
              <a:t>Regressor</a:t>
            </a:r>
            <a:endParaRPr lang="en-IN" sz="3200" dirty="0"/>
          </a:p>
        </p:txBody>
      </p:sp>
      <p:sp>
        <p:nvSpPr>
          <p:cNvPr id="3" name="Content Placeholder 2">
            <a:extLst>
              <a:ext uri="{FF2B5EF4-FFF2-40B4-BE49-F238E27FC236}">
                <a16:creationId xmlns:a16="http://schemas.microsoft.com/office/drawing/2014/main" id="{BAB57A57-178D-3008-93B9-6756F2C51005}"/>
              </a:ext>
            </a:extLst>
          </p:cNvPr>
          <p:cNvSpPr>
            <a:spLocks noGrp="1"/>
          </p:cNvSpPr>
          <p:nvPr>
            <p:ph idx="1"/>
          </p:nvPr>
        </p:nvSpPr>
        <p:spPr>
          <a:xfrm>
            <a:off x="744072" y="2175739"/>
            <a:ext cx="10910047" cy="4398085"/>
          </a:xfrm>
        </p:spPr>
        <p:txBody>
          <a:bodyPr>
            <a:normAutofit/>
          </a:bodyPr>
          <a:lstStyle/>
          <a:p>
            <a:pPr algn="just">
              <a:buClrTx/>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RIDGE REGRESSION </a:t>
            </a:r>
            <a:r>
              <a:rPr lang="en-US" sz="1900" dirty="0">
                <a:solidFill>
                  <a:schemeClr val="bg1"/>
                </a:solidFill>
                <a:latin typeface="Times New Roman" panose="02020603050405020304" pitchFamily="18" charset="0"/>
                <a:cs typeface="Times New Roman" panose="02020603050405020304" pitchFamily="18" charset="0"/>
              </a:rPr>
              <a:t>is a regularization technique used in linear regression to prevent overfitting by introducing a penalty term to the cost function. The penalty term, which is a function of the square of the magnitude of the coefficients, forces the model to prioritize simpler models with smaller coefficient values over more complex models with larger coefficient values. This helps to reduce the impact of noise in the data and improve the generalizability of the model. Ridge regression is particularly useful when dealing with high-dimensional datasets with multicollinearity among the independent variables, where the standard linear regression algorithm may fail due to overfitting. The strength of the regularization can be controlled using a hyperparameter, alpha, which balances the trade-off between bias and variance.</a:t>
            </a:r>
          </a:p>
          <a:p>
            <a:pPr algn="just">
              <a:buClrTx/>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RANDOM FOREST REGRESSOR </a:t>
            </a:r>
            <a:r>
              <a:rPr lang="en-US" sz="1800" dirty="0">
                <a:solidFill>
                  <a:schemeClr val="bg1"/>
                </a:solidFill>
                <a:latin typeface="Times New Roman" panose="02020603050405020304" pitchFamily="18" charset="0"/>
                <a:cs typeface="Times New Roman" panose="02020603050405020304" pitchFamily="18" charset="0"/>
              </a:rPr>
              <a:t>is a decision tree-based ensemble learning algorithm that builds multiple decision trees and aggregates their predictions to produce a more accurate and robust prediction. The algorithm works by randomly selecting a subset of features and a subset of samples from the training data to build each decision tree. This randomness helps to reduce overfitting and increase the diversity of the decision trees, improving the overall accuracy of the model. The final prediction of the model is the average of the predictions of all the decision trees. Random Forest </a:t>
            </a:r>
            <a:r>
              <a:rPr lang="en-US" sz="1800" dirty="0" err="1">
                <a:solidFill>
                  <a:schemeClr val="bg1"/>
                </a:solidFill>
                <a:latin typeface="Times New Roman" panose="02020603050405020304" pitchFamily="18" charset="0"/>
                <a:cs typeface="Times New Roman" panose="02020603050405020304" pitchFamily="18" charset="0"/>
              </a:rPr>
              <a:t>Regressor</a:t>
            </a:r>
            <a:r>
              <a:rPr lang="en-US" sz="1800" dirty="0">
                <a:solidFill>
                  <a:schemeClr val="bg1"/>
                </a:solidFill>
                <a:latin typeface="Times New Roman" panose="02020603050405020304" pitchFamily="18" charset="0"/>
                <a:cs typeface="Times New Roman" panose="02020603050405020304" pitchFamily="18" charset="0"/>
              </a:rPr>
              <a:t> is a powerful and widely used algorithm for regression tasks due to its ability to handle complex and high-dimensional data, detect feature importance, and avoid overfitting. However, the interpretability of the model may be compromised due to the black-box nature of decision trees.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2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6386-0AC7-FA45-E59F-110D76567899}"/>
              </a:ext>
            </a:extLst>
          </p:cNvPr>
          <p:cNvSpPr>
            <a:spLocks noGrp="1"/>
          </p:cNvSpPr>
          <p:nvPr>
            <p:ph type="title"/>
          </p:nvPr>
        </p:nvSpPr>
        <p:spPr/>
        <p:txBody>
          <a:bodyPr/>
          <a:lstStyle/>
          <a:p>
            <a:r>
              <a:rPr lang="en-IN" dirty="0"/>
              <a:t>Ridge regression algorithm</a:t>
            </a:r>
          </a:p>
        </p:txBody>
      </p:sp>
      <p:sp>
        <p:nvSpPr>
          <p:cNvPr id="3" name="Content Placeholder 2">
            <a:extLst>
              <a:ext uri="{FF2B5EF4-FFF2-40B4-BE49-F238E27FC236}">
                <a16:creationId xmlns:a16="http://schemas.microsoft.com/office/drawing/2014/main" id="{3BA0B34C-705E-2784-4BD4-5BB3B554D415}"/>
              </a:ext>
            </a:extLst>
          </p:cNvPr>
          <p:cNvSpPr>
            <a:spLocks noGrp="1"/>
          </p:cNvSpPr>
          <p:nvPr>
            <p:ph idx="1"/>
          </p:nvPr>
        </p:nvSpPr>
        <p:spPr>
          <a:xfrm>
            <a:off x="706322" y="1978123"/>
            <a:ext cx="10777274" cy="4749847"/>
          </a:xfrm>
        </p:spPr>
        <p:txBody>
          <a:bodyPr>
            <a:normAutofit lnSpcReduction="10000"/>
          </a:bodyPr>
          <a:lstStyle/>
          <a:p>
            <a:pPr marL="0" indent="0" algn="l">
              <a:buNone/>
            </a:pPr>
            <a:r>
              <a:rPr lang="en-US" b="1" i="0" dirty="0">
                <a:solidFill>
                  <a:srgbClr val="374151"/>
                </a:solidFill>
                <a:effectLst/>
                <a:latin typeface="Söhne"/>
              </a:rPr>
              <a:t>Step 1: Preprocessing the data:</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Scale the features to have zero mean and unit variance.</a:t>
            </a:r>
          </a:p>
          <a:p>
            <a:pPr algn="l">
              <a:buFont typeface="Arial" panose="020B0604020202020204" pitchFamily="34" charset="0"/>
              <a:buChar char="•"/>
            </a:pPr>
            <a:r>
              <a:rPr lang="en-US" b="0" i="0" dirty="0">
                <a:solidFill>
                  <a:srgbClr val="374151"/>
                </a:solidFill>
                <a:effectLst/>
                <a:latin typeface="Söhne"/>
              </a:rPr>
              <a:t>Split the data into training and testing sets.</a:t>
            </a:r>
          </a:p>
          <a:p>
            <a:pPr marL="0" indent="0" algn="l">
              <a:buNone/>
            </a:pPr>
            <a:r>
              <a:rPr lang="en-US" b="1" i="0" dirty="0">
                <a:solidFill>
                  <a:srgbClr val="374151"/>
                </a:solidFill>
                <a:effectLst/>
                <a:latin typeface="Söhne"/>
              </a:rPr>
              <a:t>Step 2: Initialize the model:</a:t>
            </a:r>
          </a:p>
          <a:p>
            <a:pPr algn="l">
              <a:buFont typeface="Arial" panose="020B0604020202020204" pitchFamily="34" charset="0"/>
              <a:buChar char="•"/>
            </a:pPr>
            <a:r>
              <a:rPr lang="en-US" b="0" i="0" dirty="0">
                <a:solidFill>
                  <a:srgbClr val="374151"/>
                </a:solidFill>
                <a:effectLst/>
                <a:latin typeface="Söhne"/>
              </a:rPr>
              <a:t>Initialize the regression coefficients to zero or small random values.</a:t>
            </a:r>
          </a:p>
          <a:p>
            <a:pPr marL="0" indent="0" algn="l">
              <a:buNone/>
            </a:pPr>
            <a:r>
              <a:rPr lang="en-US" b="1" i="0" dirty="0">
                <a:solidFill>
                  <a:srgbClr val="374151"/>
                </a:solidFill>
                <a:effectLst/>
                <a:latin typeface="Söhne"/>
              </a:rPr>
              <a:t>Step 3: Define the loss function:</a:t>
            </a:r>
          </a:p>
          <a:p>
            <a:pPr algn="l">
              <a:buFont typeface="Arial" panose="020B0604020202020204" pitchFamily="34" charset="0"/>
              <a:buChar char="•"/>
            </a:pPr>
            <a:r>
              <a:rPr lang="en-US" b="0" i="0" dirty="0">
                <a:solidFill>
                  <a:srgbClr val="374151"/>
                </a:solidFill>
                <a:effectLst/>
                <a:latin typeface="Söhne"/>
              </a:rPr>
              <a:t>Define the loss function as the sum of squared errors between the predicted and actual output, plus the regularization term.</a:t>
            </a:r>
          </a:p>
          <a:p>
            <a:pPr algn="l">
              <a:buFont typeface="Arial" panose="020B0604020202020204" pitchFamily="34" charset="0"/>
              <a:buChar char="•"/>
            </a:pPr>
            <a:r>
              <a:rPr lang="en-US" b="0" i="0" dirty="0">
                <a:solidFill>
                  <a:srgbClr val="374151"/>
                </a:solidFill>
                <a:effectLst/>
                <a:latin typeface="Söhne"/>
              </a:rPr>
              <a:t>The regularization term is a penalty for large coefficients and is defined as the product of the regularization parameter and the L2 norm of the coefficients.</a:t>
            </a:r>
          </a:p>
          <a:p>
            <a:pPr algn="l">
              <a:buFont typeface="Arial" panose="020B0604020202020204" pitchFamily="34" charset="0"/>
              <a:buChar char="•"/>
            </a:pPr>
            <a:r>
              <a:rPr lang="en-US" b="0" i="0" dirty="0">
                <a:solidFill>
                  <a:srgbClr val="374151"/>
                </a:solidFill>
                <a:effectLst/>
                <a:latin typeface="Söhne"/>
              </a:rPr>
              <a:t>The loss function is given by: Loss = ||y - </a:t>
            </a:r>
            <a:r>
              <a:rPr lang="en-US" b="0" i="0" dirty="0" err="1">
                <a:solidFill>
                  <a:srgbClr val="374151"/>
                </a:solidFill>
                <a:effectLst/>
                <a:latin typeface="Söhne"/>
              </a:rPr>
              <a:t>Xw</a:t>
            </a:r>
            <a:r>
              <a:rPr lang="en-US" b="0" i="0" dirty="0">
                <a:solidFill>
                  <a:srgbClr val="374151"/>
                </a:solidFill>
                <a:effectLst/>
                <a:latin typeface="Söhne"/>
              </a:rPr>
              <a:t>||^2 + alpha * ||w||^2</a:t>
            </a:r>
          </a:p>
          <a:p>
            <a:endParaRPr lang="en-IN" dirty="0"/>
          </a:p>
        </p:txBody>
      </p:sp>
    </p:spTree>
    <p:extLst>
      <p:ext uri="{BB962C8B-B14F-4D97-AF65-F5344CB8AC3E}">
        <p14:creationId xmlns:p14="http://schemas.microsoft.com/office/powerpoint/2010/main" val="251371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14F0-B102-3AAB-F792-CF865EEDEF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6E28A4-1A0A-EA15-99C6-B005605CF88D}"/>
              </a:ext>
            </a:extLst>
          </p:cNvPr>
          <p:cNvSpPr>
            <a:spLocks noGrp="1"/>
          </p:cNvSpPr>
          <p:nvPr>
            <p:ph idx="1"/>
          </p:nvPr>
        </p:nvSpPr>
        <p:spPr>
          <a:xfrm>
            <a:off x="1001583" y="2112347"/>
            <a:ext cx="9784080" cy="4206240"/>
          </a:xfrm>
        </p:spPr>
        <p:txBody>
          <a:bodyPr/>
          <a:lstStyle/>
          <a:p>
            <a:pPr marL="0" indent="0" algn="l">
              <a:buNone/>
            </a:pPr>
            <a:r>
              <a:rPr lang="en-US" b="1" i="0" dirty="0">
                <a:solidFill>
                  <a:srgbClr val="374151"/>
                </a:solidFill>
                <a:effectLst/>
                <a:latin typeface="Söhne"/>
              </a:rPr>
              <a:t>Step 4: Minimize the loss function:</a:t>
            </a:r>
          </a:p>
          <a:p>
            <a:pPr algn="l">
              <a:buFont typeface="Arial" panose="020B0604020202020204" pitchFamily="34" charset="0"/>
              <a:buChar char="•"/>
            </a:pPr>
            <a:r>
              <a:rPr lang="en-US" b="0" i="0" dirty="0">
                <a:solidFill>
                  <a:srgbClr val="374151"/>
                </a:solidFill>
                <a:effectLst/>
                <a:latin typeface="Söhne"/>
              </a:rPr>
              <a:t>Minimize the loss function using the closed-form solution or gradient descent.</a:t>
            </a:r>
          </a:p>
          <a:p>
            <a:pPr algn="l">
              <a:buFont typeface="Arial" panose="020B0604020202020204" pitchFamily="34" charset="0"/>
              <a:buChar char="•"/>
            </a:pPr>
            <a:r>
              <a:rPr lang="en-US" b="0" i="0" dirty="0">
                <a:solidFill>
                  <a:srgbClr val="374151"/>
                </a:solidFill>
                <a:effectLst/>
                <a:latin typeface="Söhne"/>
              </a:rPr>
              <a:t>The closed-form solution is given by: w = (X^T X + alpha * I)^-1 X^T y</a:t>
            </a:r>
          </a:p>
          <a:p>
            <a:pPr algn="l">
              <a:buFont typeface="Arial" panose="020B0604020202020204" pitchFamily="34" charset="0"/>
              <a:buChar char="•"/>
            </a:pPr>
            <a:r>
              <a:rPr lang="en-US" b="0" i="0" dirty="0">
                <a:solidFill>
                  <a:srgbClr val="374151"/>
                </a:solidFill>
                <a:effectLst/>
                <a:latin typeface="Söhne"/>
              </a:rPr>
              <a:t>where X is the training data, y is the target output, and I is the identity matrix.</a:t>
            </a:r>
          </a:p>
          <a:p>
            <a:pPr algn="l">
              <a:buFont typeface="Arial" panose="020B0604020202020204" pitchFamily="34" charset="0"/>
              <a:buChar char="•"/>
            </a:pPr>
            <a:r>
              <a:rPr lang="en-US" b="0" i="0" dirty="0">
                <a:solidFill>
                  <a:srgbClr val="374151"/>
                </a:solidFill>
                <a:effectLst/>
                <a:latin typeface="Söhne"/>
              </a:rPr>
              <a:t>If using gradient descent, update the coefficients using the following formula:          w = w - </a:t>
            </a:r>
            <a:r>
              <a:rPr lang="en-US" b="0" i="0" dirty="0" err="1">
                <a:solidFill>
                  <a:srgbClr val="374151"/>
                </a:solidFill>
                <a:effectLst/>
                <a:latin typeface="Söhne"/>
              </a:rPr>
              <a:t>learning_rate</a:t>
            </a:r>
            <a:r>
              <a:rPr lang="en-US" b="0" i="0" dirty="0">
                <a:solidFill>
                  <a:srgbClr val="374151"/>
                </a:solidFill>
                <a:effectLst/>
                <a:latin typeface="Söhne"/>
              </a:rPr>
              <a:t> * (X^T (</a:t>
            </a:r>
            <a:r>
              <a:rPr lang="en-US" b="0" i="0" dirty="0" err="1">
                <a:solidFill>
                  <a:srgbClr val="374151"/>
                </a:solidFill>
                <a:effectLst/>
                <a:latin typeface="Söhne"/>
              </a:rPr>
              <a:t>Xw</a:t>
            </a:r>
            <a:r>
              <a:rPr lang="en-US" b="0" i="0" dirty="0">
                <a:solidFill>
                  <a:srgbClr val="374151"/>
                </a:solidFill>
                <a:effectLst/>
                <a:latin typeface="Söhne"/>
              </a:rPr>
              <a:t> - y) + alpha * w)</a:t>
            </a:r>
          </a:p>
          <a:p>
            <a:pPr marL="0" indent="0" algn="l">
              <a:buNone/>
            </a:pPr>
            <a:r>
              <a:rPr lang="en-US" b="1" i="0" dirty="0">
                <a:solidFill>
                  <a:srgbClr val="374151"/>
                </a:solidFill>
                <a:effectLst/>
                <a:latin typeface="Söhne"/>
              </a:rPr>
              <a:t>Step 5: Evaluate the model:</a:t>
            </a:r>
          </a:p>
          <a:p>
            <a:pPr algn="l">
              <a:buFont typeface="Arial" panose="020B0604020202020204" pitchFamily="34" charset="0"/>
              <a:buChar char="•"/>
            </a:pPr>
            <a:r>
              <a:rPr lang="en-US" b="0" i="0" dirty="0">
                <a:solidFill>
                  <a:srgbClr val="374151"/>
                </a:solidFill>
                <a:effectLst/>
                <a:latin typeface="Söhne"/>
              </a:rPr>
              <a:t>Evaluate the model on the testing set using a performance metric such as mean squared error (MSE) or R-squared.</a:t>
            </a:r>
          </a:p>
          <a:p>
            <a:endParaRPr lang="en-IN" dirty="0"/>
          </a:p>
        </p:txBody>
      </p:sp>
    </p:spTree>
    <p:extLst>
      <p:ext uri="{BB962C8B-B14F-4D97-AF65-F5344CB8AC3E}">
        <p14:creationId xmlns:p14="http://schemas.microsoft.com/office/powerpoint/2010/main" val="178582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2A10-8EA3-8DBA-CADB-7069F6B67FFB}"/>
              </a:ext>
            </a:extLst>
          </p:cNvPr>
          <p:cNvSpPr>
            <a:spLocks noGrp="1"/>
          </p:cNvSpPr>
          <p:nvPr>
            <p:ph type="title"/>
          </p:nvPr>
        </p:nvSpPr>
        <p:spPr>
          <a:xfrm>
            <a:off x="815788" y="93233"/>
            <a:ext cx="10551459" cy="1699703"/>
          </a:xfrm>
        </p:spPr>
        <p:txBody>
          <a:bodyPr>
            <a:noAutofit/>
          </a:bodyPr>
          <a:lstStyle/>
          <a:p>
            <a:pPr algn="ctr"/>
            <a:r>
              <a:rPr lang="en-US" sz="3200" b="1" cap="none" dirty="0">
                <a:solidFill>
                  <a:schemeClr val="bg1"/>
                </a:solidFill>
                <a:latin typeface="Times New Roman" panose="02020603050405020304" pitchFamily="18" charset="0"/>
                <a:cs typeface="Times New Roman" panose="02020603050405020304" pitchFamily="18" charset="0"/>
              </a:rPr>
              <a:t>Regression model with Ridge </a:t>
            </a:r>
            <a:r>
              <a:rPr lang="en-US" sz="3200" b="1" cap="none" dirty="0" err="1">
                <a:solidFill>
                  <a:schemeClr val="bg1"/>
                </a:solidFill>
                <a:latin typeface="Times New Roman" panose="02020603050405020304" pitchFamily="18" charset="0"/>
                <a:cs typeface="Times New Roman" panose="02020603050405020304" pitchFamily="18" charset="0"/>
              </a:rPr>
              <a:t>Regressor</a:t>
            </a:r>
            <a:r>
              <a:rPr lang="en-US" sz="3200" b="1" cap="none" dirty="0">
                <a:solidFill>
                  <a:schemeClr val="bg1"/>
                </a:solidFill>
                <a:latin typeface="Times New Roman" panose="02020603050405020304" pitchFamily="18" charset="0"/>
                <a:cs typeface="Times New Roman" panose="02020603050405020304" pitchFamily="18" charset="0"/>
              </a:rPr>
              <a:t> and Random Forest </a:t>
            </a:r>
            <a:r>
              <a:rPr lang="en-US" sz="3200" b="1" cap="none" dirty="0" err="1">
                <a:solidFill>
                  <a:schemeClr val="bg1"/>
                </a:solidFill>
                <a:latin typeface="Times New Roman" panose="02020603050405020304" pitchFamily="18" charset="0"/>
                <a:cs typeface="Times New Roman" panose="02020603050405020304" pitchFamily="18" charset="0"/>
              </a:rPr>
              <a:t>Regressor</a:t>
            </a:r>
            <a:endParaRPr lang="en-IN" sz="3200" dirty="0"/>
          </a:p>
        </p:txBody>
      </p:sp>
      <p:sp>
        <p:nvSpPr>
          <p:cNvPr id="3" name="Content Placeholder 2">
            <a:extLst>
              <a:ext uri="{FF2B5EF4-FFF2-40B4-BE49-F238E27FC236}">
                <a16:creationId xmlns:a16="http://schemas.microsoft.com/office/drawing/2014/main" id="{BAB57A57-178D-3008-93B9-6756F2C51005}"/>
              </a:ext>
            </a:extLst>
          </p:cNvPr>
          <p:cNvSpPr>
            <a:spLocks noGrp="1"/>
          </p:cNvSpPr>
          <p:nvPr>
            <p:ph idx="1"/>
          </p:nvPr>
        </p:nvSpPr>
        <p:spPr>
          <a:xfrm>
            <a:off x="522980" y="2230423"/>
            <a:ext cx="6127912" cy="4568961"/>
          </a:xfrm>
        </p:spPr>
        <p:txBody>
          <a:bodyPr>
            <a:normAutofit/>
          </a:bodyPr>
          <a:lstStyle/>
          <a:p>
            <a:pPr marL="0" indent="0">
              <a:buNone/>
            </a:pPr>
            <a:r>
              <a:rPr lang="en-IN" sz="1800" b="1" dirty="0">
                <a:solidFill>
                  <a:schemeClr val="bg1"/>
                </a:solidFill>
                <a:latin typeface="Times New Roman" panose="02020603050405020304" pitchFamily="18" charset="0"/>
                <a:cs typeface="Times New Roman" panose="02020603050405020304" pitchFamily="18" charset="0"/>
              </a:rPr>
              <a:t>Code for Ridge </a:t>
            </a:r>
            <a:r>
              <a:rPr lang="en-IN" sz="1800" b="1" dirty="0" err="1">
                <a:solidFill>
                  <a:schemeClr val="bg1"/>
                </a:solidFill>
                <a:latin typeface="Times New Roman" panose="02020603050405020304" pitchFamily="18" charset="0"/>
                <a:cs typeface="Times New Roman" panose="02020603050405020304" pitchFamily="18" charset="0"/>
              </a:rPr>
              <a:t>Regressor</a:t>
            </a:r>
            <a:r>
              <a:rPr lang="en-IN" sz="1800" b="1"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79C143AB-FC74-E2A4-66F3-3B563AC29D4D}"/>
              </a:ext>
            </a:extLst>
          </p:cNvPr>
          <p:cNvSpPr txBox="1"/>
          <p:nvPr/>
        </p:nvSpPr>
        <p:spPr>
          <a:xfrm>
            <a:off x="6650892" y="2217173"/>
            <a:ext cx="4321907" cy="1754326"/>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Code for Random Forest </a:t>
            </a:r>
            <a:r>
              <a:rPr lang="en-IN" b="1" dirty="0" err="1">
                <a:solidFill>
                  <a:schemeClr val="bg1"/>
                </a:solidFill>
                <a:latin typeface="Times New Roman" panose="02020603050405020304" pitchFamily="18" charset="0"/>
                <a:cs typeface="Times New Roman" panose="02020603050405020304" pitchFamily="18" charset="0"/>
              </a:rPr>
              <a:t>Regressor</a:t>
            </a:r>
            <a:r>
              <a:rPr lang="en-IN" b="1" dirty="0">
                <a:solidFill>
                  <a:schemeClr val="bg1"/>
                </a:solidFill>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US" dirty="0"/>
          </a:p>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9503" t="22654" r="30180" b="23621"/>
          <a:stretch/>
        </p:blipFill>
        <p:spPr>
          <a:xfrm>
            <a:off x="590106" y="2675069"/>
            <a:ext cx="5287063" cy="376701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823" t="24173" r="28749" b="19606"/>
          <a:stretch/>
        </p:blipFill>
        <p:spPr>
          <a:xfrm>
            <a:off x="6650892" y="2675068"/>
            <a:ext cx="5220675" cy="3767017"/>
          </a:xfrm>
          <a:prstGeom prst="rect">
            <a:avLst/>
          </a:prstGeom>
        </p:spPr>
      </p:pic>
    </p:spTree>
    <p:extLst>
      <p:ext uri="{BB962C8B-B14F-4D97-AF65-F5344CB8AC3E}">
        <p14:creationId xmlns:p14="http://schemas.microsoft.com/office/powerpoint/2010/main" val="60419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19D3-BCEF-F2D2-9FAC-365EA9DBFA6A}"/>
              </a:ext>
            </a:extLst>
          </p:cNvPr>
          <p:cNvSpPr>
            <a:spLocks noGrp="1"/>
          </p:cNvSpPr>
          <p:nvPr>
            <p:ph type="title"/>
          </p:nvPr>
        </p:nvSpPr>
        <p:spPr>
          <a:xfrm>
            <a:off x="1202918" y="284176"/>
            <a:ext cx="9949175" cy="1508760"/>
          </a:xfrm>
        </p:spPr>
        <p:txBody>
          <a:bodyPr>
            <a:normAutofit fontScale="90000"/>
          </a:bodyPr>
          <a:lstStyle/>
          <a:p>
            <a:br>
              <a:rPr lang="en-IN" sz="4000" b="1" dirty="0">
                <a:solidFill>
                  <a:schemeClr val="bg1"/>
                </a:solidFill>
                <a:latin typeface="Times New Roman" panose="02020603050405020304" pitchFamily="18" charset="0"/>
                <a:cs typeface="Times New Roman" panose="02020603050405020304" pitchFamily="18" charset="0"/>
              </a:rPr>
            </a:br>
            <a:r>
              <a:rPr lang="en-US" sz="4400" b="1" cap="none" dirty="0">
                <a:solidFill>
                  <a:schemeClr val="bg1"/>
                </a:solidFill>
                <a:latin typeface="Times New Roman" panose="02020603050405020304" pitchFamily="18" charset="0"/>
                <a:cs typeface="Times New Roman" panose="02020603050405020304" pitchFamily="18" charset="0"/>
              </a:rPr>
              <a:t>Evaluating the model with measures.</a:t>
            </a:r>
            <a:br>
              <a:rPr lang="en-IN" sz="4000" b="1" dirty="0">
                <a:solidFill>
                  <a:schemeClr val="bg1"/>
                </a:solidFill>
                <a:latin typeface="Times New Roman" panose="02020603050405020304" pitchFamily="18" charset="0"/>
                <a:cs typeface="Times New Roman" panose="02020603050405020304" pitchFamily="18" charset="0"/>
              </a:rPr>
            </a:br>
            <a:r>
              <a:rPr lang="en-IN" sz="4000" b="1" dirty="0">
                <a:solidFill>
                  <a:schemeClr val="bg1"/>
                </a:solidFill>
                <a:latin typeface="Times New Roman" panose="02020603050405020304" pitchFamily="18" charset="0"/>
                <a:cs typeface="Times New Roman" panose="02020603050405020304" pitchFamily="18" charset="0"/>
              </a:rPr>
              <a:t> </a:t>
            </a:r>
            <a:endParaRPr lang="en-IN" dirty="0"/>
          </a:p>
        </p:txBody>
      </p:sp>
      <p:sp>
        <p:nvSpPr>
          <p:cNvPr id="5" name="Content Placeholder 4">
            <a:extLst>
              <a:ext uri="{FF2B5EF4-FFF2-40B4-BE49-F238E27FC236}">
                <a16:creationId xmlns:a16="http://schemas.microsoft.com/office/drawing/2014/main" id="{B1D90420-5D34-F015-E959-881225C80803}"/>
              </a:ext>
            </a:extLst>
          </p:cNvPr>
          <p:cNvSpPr>
            <a:spLocks noGrp="1"/>
          </p:cNvSpPr>
          <p:nvPr>
            <p:ph idx="1"/>
          </p:nvPr>
        </p:nvSpPr>
        <p:spPr>
          <a:xfrm>
            <a:off x="989258" y="2441527"/>
            <a:ext cx="9784080" cy="4206240"/>
          </a:xfrm>
        </p:spPr>
        <p:txBody>
          <a:bodyPr/>
          <a:lstStyle/>
          <a:p>
            <a:pPr>
              <a:buClrTx/>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A</a:t>
            </a:r>
            <a:r>
              <a:rPr lang="en-US" sz="1800" b="0" i="0" dirty="0">
                <a:solidFill>
                  <a:schemeClr val="bg1"/>
                </a:solidFill>
                <a:effectLst/>
                <a:latin typeface="Times New Roman" panose="02020603050405020304" pitchFamily="18" charset="0"/>
                <a:cs typeface="Times New Roman" panose="02020603050405020304" pitchFamily="18" charset="0"/>
              </a:rPr>
              <a:t>fter training the </a:t>
            </a:r>
            <a:r>
              <a:rPr lang="en-US" sz="1800" dirty="0">
                <a:solidFill>
                  <a:schemeClr val="bg1"/>
                </a:solidFill>
                <a:latin typeface="Times New Roman" panose="02020603050405020304" pitchFamily="18" charset="0"/>
                <a:cs typeface="Times New Roman" panose="02020603050405020304" pitchFamily="18" charset="0"/>
              </a:rPr>
              <a:t>regression</a:t>
            </a:r>
            <a:r>
              <a:rPr lang="en-US" sz="1800" b="0" i="0" dirty="0">
                <a:solidFill>
                  <a:schemeClr val="bg1"/>
                </a:solidFill>
                <a:effectLst/>
                <a:latin typeface="Times New Roman" panose="02020603050405020304" pitchFamily="18" charset="0"/>
                <a:cs typeface="Times New Roman" panose="02020603050405020304" pitchFamily="18" charset="0"/>
              </a:rPr>
              <a:t> models on the dataset, we can evaluate their performance using various evaluation metrics such as Mean </a:t>
            </a:r>
            <a:r>
              <a:rPr lang="en-US" sz="1800" dirty="0">
                <a:solidFill>
                  <a:schemeClr val="bg1"/>
                </a:solidFill>
                <a:latin typeface="Times New Roman" panose="02020603050405020304" pitchFamily="18" charset="0"/>
                <a:cs typeface="Times New Roman" panose="02020603050405020304" pitchFamily="18" charset="0"/>
              </a:rPr>
              <a:t>S</a:t>
            </a:r>
            <a:r>
              <a:rPr lang="en-US" sz="1800" b="0" i="0" dirty="0">
                <a:solidFill>
                  <a:schemeClr val="bg1"/>
                </a:solidFill>
                <a:effectLst/>
                <a:latin typeface="Times New Roman" panose="02020603050405020304" pitchFamily="18" charset="0"/>
                <a:cs typeface="Times New Roman" panose="02020603050405020304" pitchFamily="18" charset="0"/>
              </a:rPr>
              <a:t>quared </a:t>
            </a:r>
            <a:r>
              <a:rPr lang="en-US" sz="1800" dirty="0">
                <a:solidFill>
                  <a:schemeClr val="bg1"/>
                </a:solidFill>
                <a:latin typeface="Times New Roman" panose="02020603050405020304" pitchFamily="18" charset="0"/>
                <a:cs typeface="Times New Roman" panose="02020603050405020304" pitchFamily="18" charset="0"/>
              </a:rPr>
              <a:t>E</a:t>
            </a:r>
            <a:r>
              <a:rPr lang="en-US" sz="1800" b="0" i="0" dirty="0">
                <a:solidFill>
                  <a:schemeClr val="bg1"/>
                </a:solidFill>
                <a:effectLst/>
                <a:latin typeface="Times New Roman" panose="02020603050405020304" pitchFamily="18" charset="0"/>
                <a:cs typeface="Times New Roman" panose="02020603050405020304" pitchFamily="18" charset="0"/>
              </a:rPr>
              <a:t>rror, R2 Score, </a:t>
            </a:r>
            <a:r>
              <a:rPr lang="en-US" sz="1800" dirty="0">
                <a:solidFill>
                  <a:schemeClr val="bg1"/>
                </a:solidFill>
                <a:latin typeface="Times New Roman" panose="02020603050405020304" pitchFamily="18" charset="0"/>
                <a:cs typeface="Times New Roman" panose="02020603050405020304" pitchFamily="18" charset="0"/>
              </a:rPr>
              <a:t>M</a:t>
            </a:r>
            <a:r>
              <a:rPr lang="en-US" sz="1800" b="0" i="0" dirty="0">
                <a:solidFill>
                  <a:schemeClr val="bg1"/>
                </a:solidFill>
                <a:effectLst/>
                <a:latin typeface="Times New Roman" panose="02020603050405020304" pitchFamily="18" charset="0"/>
                <a:cs typeface="Times New Roman" panose="02020603050405020304" pitchFamily="18" charset="0"/>
              </a:rPr>
              <a:t>ean </a:t>
            </a:r>
            <a:r>
              <a:rPr lang="en-US" sz="1800" dirty="0">
                <a:solidFill>
                  <a:schemeClr val="bg1"/>
                </a:solidFill>
                <a:latin typeface="Times New Roman" panose="02020603050405020304" pitchFamily="18" charset="0"/>
                <a:cs typeface="Times New Roman" panose="02020603050405020304" pitchFamily="18" charset="0"/>
              </a:rPr>
              <a:t>A</a:t>
            </a:r>
            <a:r>
              <a:rPr lang="en-US" sz="1800" b="0" i="0" dirty="0">
                <a:solidFill>
                  <a:schemeClr val="bg1"/>
                </a:solidFill>
                <a:effectLst/>
                <a:latin typeface="Times New Roman" panose="02020603050405020304" pitchFamily="18" charset="0"/>
                <a:cs typeface="Times New Roman" panose="02020603050405020304" pitchFamily="18" charset="0"/>
              </a:rPr>
              <a:t>bsolute Error</a:t>
            </a:r>
          </a:p>
          <a:p>
            <a:endParaRPr lang="en-IN" dirty="0"/>
          </a:p>
        </p:txBody>
      </p:sp>
      <p:sp>
        <p:nvSpPr>
          <p:cNvPr id="3" name="TextBox 2">
            <a:extLst>
              <a:ext uri="{FF2B5EF4-FFF2-40B4-BE49-F238E27FC236}">
                <a16:creationId xmlns:a16="http://schemas.microsoft.com/office/drawing/2014/main" id="{308A88CA-0D8F-F1FF-3CAE-F7EA94642C08}"/>
              </a:ext>
            </a:extLst>
          </p:cNvPr>
          <p:cNvSpPr txBox="1"/>
          <p:nvPr/>
        </p:nvSpPr>
        <p:spPr>
          <a:xfrm>
            <a:off x="989258" y="3236592"/>
            <a:ext cx="4161079"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Output for Ridge Regression model :</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2732" t="77210" r="60927" b="14365"/>
          <a:stretch/>
        </p:blipFill>
        <p:spPr>
          <a:xfrm>
            <a:off x="1067414" y="3706914"/>
            <a:ext cx="3621817" cy="2216581"/>
          </a:xfrm>
          <a:prstGeom prst="rect">
            <a:avLst/>
          </a:prstGeom>
        </p:spPr>
      </p:pic>
      <p:sp>
        <p:nvSpPr>
          <p:cNvPr id="9" name="TextBox 8">
            <a:extLst>
              <a:ext uri="{FF2B5EF4-FFF2-40B4-BE49-F238E27FC236}">
                <a16:creationId xmlns:a16="http://schemas.microsoft.com/office/drawing/2014/main" id="{308A88CA-0D8F-F1FF-3CAE-F7EA94642C08}"/>
              </a:ext>
            </a:extLst>
          </p:cNvPr>
          <p:cNvSpPr txBox="1"/>
          <p:nvPr/>
        </p:nvSpPr>
        <p:spPr>
          <a:xfrm>
            <a:off x="6053458" y="3236592"/>
            <a:ext cx="4719880"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Output for Random Forest Regression model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210" t="80029" r="60083" b="10841"/>
          <a:stretch/>
        </p:blipFill>
        <p:spPr>
          <a:xfrm>
            <a:off x="6053458" y="3706913"/>
            <a:ext cx="5226780" cy="2216581"/>
          </a:xfrm>
          <a:prstGeom prst="rect">
            <a:avLst/>
          </a:prstGeom>
        </p:spPr>
      </p:pic>
    </p:spTree>
    <p:extLst>
      <p:ext uri="{BB962C8B-B14F-4D97-AF65-F5344CB8AC3E}">
        <p14:creationId xmlns:p14="http://schemas.microsoft.com/office/powerpoint/2010/main" val="368678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163473" y="268546"/>
            <a:ext cx="11767510" cy="1508760"/>
          </a:xfrm>
        </p:spPr>
        <p:txBody>
          <a:bodyPr>
            <a:noAutofit/>
          </a:bodyPr>
          <a:lstStyle/>
          <a:p>
            <a:pPr algn="ctr"/>
            <a:br>
              <a:rPr lang="en-IN" sz="2800" b="1" dirty="0">
                <a:solidFill>
                  <a:schemeClr val="bg1"/>
                </a:solidFill>
                <a:latin typeface="Times New Roman" panose="02020603050405020304" pitchFamily="18" charset="0"/>
                <a:cs typeface="Times New Roman" panose="02020603050405020304" pitchFamily="18" charset="0"/>
              </a:rPr>
            </a:br>
            <a:br>
              <a:rPr lang="en-IN" sz="2800" b="1" dirty="0">
                <a:solidFill>
                  <a:schemeClr val="bg1"/>
                </a:solidFill>
                <a:latin typeface="Times New Roman" panose="02020603050405020304" pitchFamily="18" charset="0"/>
                <a:cs typeface="Times New Roman" panose="02020603050405020304" pitchFamily="18" charset="0"/>
              </a:rPr>
            </a:br>
            <a:r>
              <a:rPr lang="en-IN" sz="2800" b="1" cap="none" dirty="0">
                <a:solidFill>
                  <a:schemeClr val="bg1"/>
                </a:solidFill>
                <a:latin typeface="Times New Roman" panose="02020603050405020304" pitchFamily="18" charset="0"/>
                <a:cs typeface="Times New Roman" panose="02020603050405020304" pitchFamily="18" charset="0"/>
              </a:rPr>
              <a:t>Task-1:</a:t>
            </a:r>
            <a:br>
              <a:rPr lang="en-IN" sz="2800" b="1" cap="none" dirty="0">
                <a:solidFill>
                  <a:schemeClr val="bg1"/>
                </a:solidFill>
                <a:latin typeface="Times New Roman" panose="02020603050405020304" pitchFamily="18" charset="0"/>
                <a:cs typeface="Times New Roman" panose="02020603050405020304" pitchFamily="18" charset="0"/>
              </a:rPr>
            </a:br>
            <a:r>
              <a:rPr lang="en-IN" sz="2800" b="1" i="1" cap="none" dirty="0">
                <a:solidFill>
                  <a:schemeClr val="bg1"/>
                </a:solidFill>
                <a:latin typeface="Times New Roman" panose="02020603050405020304" pitchFamily="18" charset="0"/>
                <a:cs typeface="Times New Roman" panose="02020603050405020304" pitchFamily="18" charset="0"/>
              </a:rPr>
              <a:t>CLASSIFICATION - HR ATTRITION DATA BASED </a:t>
            </a:r>
            <a:r>
              <a:rPr lang="en-IN" sz="2800" b="1" i="1" cap="none">
                <a:solidFill>
                  <a:schemeClr val="bg1"/>
                </a:solidFill>
                <a:latin typeface="Times New Roman" panose="02020603050405020304" pitchFamily="18" charset="0"/>
                <a:cs typeface="Times New Roman" panose="02020603050405020304" pitchFamily="18" charset="0"/>
              </a:rPr>
              <a:t>ON IBM ATTRITION</a:t>
            </a:r>
            <a:br>
              <a:rPr lang="en-IN" sz="2800" b="1" i="1" cap="none" dirty="0">
                <a:solidFill>
                  <a:schemeClr val="bg1"/>
                </a:solidFill>
                <a:latin typeface="Times New Roman" panose="02020603050405020304" pitchFamily="18" charset="0"/>
                <a:cs typeface="Times New Roman" panose="02020603050405020304" pitchFamily="18" charset="0"/>
              </a:rPr>
            </a:br>
            <a:br>
              <a:rPr lang="en-IN" sz="2800" b="1" dirty="0">
                <a:solidFill>
                  <a:schemeClr val="bg1"/>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46123105-3A41-67BD-8047-7A34C2A060E8}"/>
              </a:ext>
            </a:extLst>
          </p:cNvPr>
          <p:cNvSpPr>
            <a:spLocks noGrp="1"/>
          </p:cNvSpPr>
          <p:nvPr>
            <p:ph idx="1"/>
          </p:nvPr>
        </p:nvSpPr>
        <p:spPr>
          <a:xfrm>
            <a:off x="336062" y="2039814"/>
            <a:ext cx="11496430" cy="4818185"/>
          </a:xfrm>
        </p:spPr>
        <p:txBody>
          <a:bodyPr>
            <a:noAutofit/>
          </a:bodyPr>
          <a:lstStyle/>
          <a:p>
            <a:pPr marL="0" indent="0" algn="just">
              <a:lnSpc>
                <a:spcPct val="150000"/>
              </a:lnSpc>
              <a:buNone/>
            </a:pPr>
            <a:r>
              <a:rPr lang="en-US" sz="3600" dirty="0">
                <a:solidFill>
                  <a:schemeClr val="bg1"/>
                </a:solidFill>
                <a:latin typeface="Times New Roman" panose="02020603050405020304" pitchFamily="18" charset="0"/>
                <a:cs typeface="Times New Roman" panose="02020603050405020304" pitchFamily="18" charset="0"/>
              </a:rPr>
              <a:t>The dataset contains the same features as the IBM dataset with a few added features to help us with the project, which includes the survival analysis and prediction of an employee, whether he/she would attrite or not.</a:t>
            </a:r>
            <a:endParaRPr lang="en-IN"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93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rmAutofit/>
          </a:bodyPr>
          <a:lstStyle/>
          <a:p>
            <a:pPr algn="ctr"/>
            <a:r>
              <a:rPr lang="en-US" sz="3200" b="1" cap="none" dirty="0">
                <a:solidFill>
                  <a:schemeClr val="bg1"/>
                </a:solidFill>
                <a:latin typeface="Times New Roman" panose="02020603050405020304" pitchFamily="18" charset="0"/>
                <a:cs typeface="Times New Roman" panose="02020603050405020304" pitchFamily="18" charset="0"/>
              </a:rPr>
              <a:t>Comparison Analysis of Result</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6" name="Content Placeholder 5">
            <a:extLst>
              <a:ext uri="{FF2B5EF4-FFF2-40B4-BE49-F238E27FC236}">
                <a16:creationId xmlns:a16="http://schemas.microsoft.com/office/drawing/2014/main" id="{729C14BD-B525-3339-632A-A4F6B9A2C8E7}"/>
              </a:ext>
            </a:extLst>
          </p:cNvPr>
          <p:cNvSpPr>
            <a:spLocks noGrp="1"/>
          </p:cNvSpPr>
          <p:nvPr>
            <p:ph idx="1"/>
          </p:nvPr>
        </p:nvSpPr>
        <p:spPr>
          <a:xfrm>
            <a:off x="932329" y="2008094"/>
            <a:ext cx="10730753" cy="4209826"/>
          </a:xfrm>
        </p:spPr>
        <p:txBody>
          <a:bodyPr>
            <a:normAutofit lnSpcReduction="10000"/>
          </a:bodyPr>
          <a:lstStyle/>
          <a:p>
            <a:pPr>
              <a:buClrTx/>
            </a:pPr>
            <a:r>
              <a:rPr lang="en-US" dirty="0">
                <a:solidFill>
                  <a:schemeClr val="bg1"/>
                </a:solidFill>
                <a:latin typeface="Times New Roman" panose="02020603050405020304" pitchFamily="18" charset="0"/>
                <a:cs typeface="Times New Roman" panose="02020603050405020304" pitchFamily="18" charset="0"/>
              </a:rPr>
              <a:t>After applying both Ridge Regression and Random Forest Regression on the insurance dataset, we found that Random Forest Regression performed better than Ridge Regression. This was observed in the R2 scores, with the Random Forest Regression model achieving a higher R2 score than the Ridge Regression model.</a:t>
            </a:r>
          </a:p>
          <a:p>
            <a:pPr>
              <a:buClrTx/>
            </a:pPr>
            <a:r>
              <a:rPr lang="en-US" dirty="0">
                <a:solidFill>
                  <a:schemeClr val="bg1"/>
                </a:solidFill>
                <a:latin typeface="Times New Roman" panose="02020603050405020304" pitchFamily="18" charset="0"/>
                <a:cs typeface="Times New Roman" panose="02020603050405020304" pitchFamily="18" charset="0"/>
              </a:rPr>
              <a:t>The R2 score for the Random Forest Regression model was 0.79, while the R2 score for the Ridge Regression model was 0.73. This indicates that the Random Forest Regression model explains more of the variance in the target variable, charges, than the Ridge Regression model. </a:t>
            </a:r>
          </a:p>
          <a:p>
            <a:pPr>
              <a:buClrTx/>
            </a:pPr>
            <a:r>
              <a:rPr lang="en-US" dirty="0">
                <a:solidFill>
                  <a:schemeClr val="bg1"/>
                </a:solidFill>
                <a:latin typeface="Times New Roman" panose="02020603050405020304" pitchFamily="18" charset="0"/>
                <a:cs typeface="Times New Roman" panose="02020603050405020304" pitchFamily="18" charset="0"/>
              </a:rPr>
              <a:t>Although both models performed well, the Random Forest Regression model was able to capture more complex relationships between the independent and dependent variables due to its ability to handle non-linear relationships and interactions. Overall, the Random Forest Regression algorithm seems to be a better choice for this particular dataset, as it produced a more accurate and robust prediction of insurance premiums.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45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US" sz="3200" b="1" cap="none" dirty="0">
                <a:solidFill>
                  <a:schemeClr val="bg1"/>
                </a:solidFill>
                <a:latin typeface="Times New Roman" panose="02020603050405020304" pitchFamily="18" charset="0"/>
                <a:cs typeface="Times New Roman" panose="02020603050405020304" pitchFamily="18" charset="0"/>
              </a:rPr>
              <a:t>Observation and Conclusion</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6" name="Content Placeholder 5">
            <a:extLst>
              <a:ext uri="{FF2B5EF4-FFF2-40B4-BE49-F238E27FC236}">
                <a16:creationId xmlns:a16="http://schemas.microsoft.com/office/drawing/2014/main" id="{729C14BD-B525-3339-632A-A4F6B9A2C8E7}"/>
              </a:ext>
            </a:extLst>
          </p:cNvPr>
          <p:cNvSpPr>
            <a:spLocks noGrp="1"/>
          </p:cNvSpPr>
          <p:nvPr>
            <p:ph idx="1"/>
          </p:nvPr>
        </p:nvSpPr>
        <p:spPr>
          <a:xfrm>
            <a:off x="932329" y="2008094"/>
            <a:ext cx="10730753" cy="4209826"/>
          </a:xfrm>
        </p:spPr>
        <p:txBody>
          <a:bodyPr>
            <a:normAutofit/>
          </a:bodyPr>
          <a:lstStyle/>
          <a:p>
            <a:r>
              <a:rPr lang="en-US" sz="1800" dirty="0">
                <a:solidFill>
                  <a:schemeClr val="bg1"/>
                </a:solidFill>
                <a:latin typeface="Times New Roman" panose="02020603050405020304" pitchFamily="18" charset="0"/>
                <a:cs typeface="Times New Roman" panose="02020603050405020304" pitchFamily="18" charset="0"/>
              </a:rPr>
              <a:t>From our analysis of the insurance dataset, we observed that both Ridge Regression and Random Forest Regression algorithms can be used to predict insurance premiums. However, the Random Forest Regression model produced better results than the Ridge Regression model, achieving a higher R2 score. This could be attributed to the Random Forest Regression's ability to handle complex relationships and interactions between the independent and dependent variables.</a:t>
            </a:r>
          </a:p>
          <a:p>
            <a:r>
              <a:rPr lang="en-US" sz="1800" dirty="0">
                <a:solidFill>
                  <a:schemeClr val="bg1"/>
                </a:solidFill>
                <a:latin typeface="Times New Roman" panose="02020603050405020304" pitchFamily="18" charset="0"/>
                <a:cs typeface="Times New Roman" panose="02020603050405020304" pitchFamily="18" charset="0"/>
              </a:rPr>
              <a:t>We also observed that certain features of the dataset, such as age and smoking status, had a strong correlation with the insurance premiums, while other features like region had a weaker correlation. This indicates that certain factors have a bigger impact on the insurance premiums than others, and these factors should be given more weight when predicting insurance premiums.</a:t>
            </a:r>
          </a:p>
          <a:p>
            <a:r>
              <a:rPr lang="en-US" sz="1800" dirty="0">
                <a:solidFill>
                  <a:schemeClr val="bg1"/>
                </a:solidFill>
                <a:latin typeface="Times New Roman" panose="02020603050405020304" pitchFamily="18" charset="0"/>
                <a:cs typeface="Times New Roman" panose="02020603050405020304" pitchFamily="18" charset="0"/>
              </a:rPr>
              <a:t>In conclusion, the choice of regression algorithm to predict insurance premiums depends on the specific characteristics of the dataset and the complexity of the relationships between the independent and dependent variables. In this particular case, Random Forest Regression was found to be more effective in predicting insurance premiums due to its ability to handle non-linear relationships and interactions. Overall, insurance companies can benefit from using regression models to predict insurance premiums as it can help them make more accurate pricing decisions and improve their risk management strategies.</a:t>
            </a:r>
          </a:p>
          <a:p>
            <a:pPr algn="just">
              <a:buClrTx/>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37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9E71B-6F6B-78AC-06F5-0A71424F0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386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1005695" y="284176"/>
            <a:ext cx="9981304"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IN" sz="3200" b="1" cap="none" dirty="0" err="1">
                <a:solidFill>
                  <a:schemeClr val="bg1"/>
                </a:solidFill>
                <a:latin typeface="Times New Roman" panose="02020603050405020304" pitchFamily="18" charset="0"/>
                <a:cs typeface="Times New Roman" panose="02020603050405020304" pitchFamily="18" charset="0"/>
              </a:rPr>
              <a:t>Preprocessing</a:t>
            </a:r>
            <a:r>
              <a:rPr lang="en-IN" sz="3200" b="1" cap="none" dirty="0">
                <a:solidFill>
                  <a:schemeClr val="bg1"/>
                </a:solidFill>
                <a:latin typeface="Times New Roman" panose="02020603050405020304" pitchFamily="18" charset="0"/>
                <a:cs typeface="Times New Roman" panose="02020603050405020304" pitchFamily="18" charset="0"/>
              </a:rPr>
              <a:t> on the Dataset</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46123105-3A41-67BD-8047-7A34C2A060E8}"/>
              </a:ext>
            </a:extLst>
          </p:cNvPr>
          <p:cNvSpPr>
            <a:spLocks noGrp="1"/>
          </p:cNvSpPr>
          <p:nvPr>
            <p:ph idx="1"/>
          </p:nvPr>
        </p:nvSpPr>
        <p:spPr>
          <a:xfrm>
            <a:off x="1005695" y="1966856"/>
            <a:ext cx="10720140" cy="4499391"/>
          </a:xfrm>
        </p:spPr>
        <p:txBody>
          <a:bodyPr>
            <a:normAutofit fontScale="47500" lnSpcReduction="20000"/>
          </a:bodyPr>
          <a:lstStyle/>
          <a:p>
            <a:pPr marL="0" indent="0" algn="just">
              <a:lnSpc>
                <a:spcPct val="150000"/>
              </a:lnSpc>
              <a:buNone/>
            </a:pPr>
            <a:r>
              <a:rPr lang="en-US" sz="4500" b="1" dirty="0">
                <a:solidFill>
                  <a:schemeClr val="bg1"/>
                </a:solidFill>
                <a:latin typeface="Times New Roman" panose="02020603050405020304" pitchFamily="18" charset="0"/>
                <a:cs typeface="Times New Roman" panose="02020603050405020304" pitchFamily="18" charset="0"/>
              </a:rPr>
              <a:t>Steps for preprocessing the dataset:</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Import the necessary libraries such as pandas, </a:t>
            </a:r>
            <a:r>
              <a:rPr lang="en-US" sz="4200" dirty="0" err="1">
                <a:solidFill>
                  <a:schemeClr val="bg1"/>
                </a:solidFill>
                <a:latin typeface="Times New Roman" panose="02020603050405020304" pitchFamily="18" charset="0"/>
                <a:cs typeface="Times New Roman" panose="02020603050405020304" pitchFamily="18" charset="0"/>
              </a:rPr>
              <a:t>numpy</a:t>
            </a:r>
            <a:r>
              <a:rPr lang="en-US" sz="4200" dirty="0">
                <a:solidFill>
                  <a:schemeClr val="bg1"/>
                </a:solidFill>
                <a:latin typeface="Times New Roman" panose="02020603050405020304" pitchFamily="18" charset="0"/>
                <a:cs typeface="Times New Roman" panose="02020603050405020304" pitchFamily="18" charset="0"/>
              </a:rPr>
              <a:t>,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 etc.</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Load the dataset using pandas </a:t>
            </a:r>
            <a:r>
              <a:rPr lang="en-US" sz="4200" dirty="0" err="1">
                <a:solidFill>
                  <a:schemeClr val="bg1"/>
                </a:solidFill>
                <a:latin typeface="Times New Roman" panose="02020603050405020304" pitchFamily="18" charset="0"/>
                <a:cs typeface="Times New Roman" panose="02020603050405020304" pitchFamily="18" charset="0"/>
              </a:rPr>
              <a:t>read_csv</a:t>
            </a:r>
            <a:r>
              <a:rPr lang="en-US" sz="4200" dirty="0">
                <a:solidFill>
                  <a:schemeClr val="bg1"/>
                </a:solidFill>
                <a:latin typeface="Times New Roman" panose="02020603050405020304" pitchFamily="18" charset="0"/>
                <a:cs typeface="Times New Roman" panose="02020603050405020304" pitchFamily="18" charset="0"/>
              </a:rPr>
              <a:t>() function.</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Check for missing values in the dataset using </a:t>
            </a:r>
            <a:r>
              <a:rPr lang="en-US" sz="4200" dirty="0" err="1">
                <a:solidFill>
                  <a:schemeClr val="bg1"/>
                </a:solidFill>
                <a:latin typeface="Times New Roman" panose="02020603050405020304" pitchFamily="18" charset="0"/>
                <a:cs typeface="Times New Roman" panose="02020603050405020304" pitchFamily="18" charset="0"/>
              </a:rPr>
              <a:t>isnull</a:t>
            </a:r>
            <a:r>
              <a:rPr lang="en-US" sz="4200" dirty="0">
                <a:solidFill>
                  <a:schemeClr val="bg1"/>
                </a:solidFill>
                <a:latin typeface="Times New Roman" panose="02020603050405020304" pitchFamily="18" charset="0"/>
                <a:cs typeface="Times New Roman" panose="02020603050405020304" pitchFamily="18" charset="0"/>
              </a:rPr>
              <a:t>() function and handle them if any.</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Convert the categorical variables to numerical using label encoding.</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Split the dataset into training and testing sets using </a:t>
            </a:r>
            <a:r>
              <a:rPr lang="en-US" sz="4200" dirty="0" err="1">
                <a:solidFill>
                  <a:schemeClr val="bg1"/>
                </a:solidFill>
                <a:latin typeface="Times New Roman" panose="02020603050405020304" pitchFamily="18" charset="0"/>
                <a:cs typeface="Times New Roman" panose="02020603050405020304" pitchFamily="18" charset="0"/>
              </a:rPr>
              <a:t>train_test_split</a:t>
            </a:r>
            <a:r>
              <a:rPr lang="en-US" sz="4200" dirty="0">
                <a:solidFill>
                  <a:schemeClr val="bg1"/>
                </a:solidFill>
                <a:latin typeface="Times New Roman" panose="02020603050405020304" pitchFamily="18" charset="0"/>
                <a:cs typeface="Times New Roman" panose="02020603050405020304" pitchFamily="18" charset="0"/>
              </a:rPr>
              <a:t>() function from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a:t>
            </a:r>
          </a:p>
          <a:p>
            <a:pPr algn="just">
              <a:lnSpc>
                <a:spcPct val="150000"/>
              </a:lnSpc>
              <a:buClrTx/>
              <a:buFont typeface="Arial" panose="020B0604020202020204" pitchFamily="34" charset="0"/>
              <a:buChar char="•"/>
            </a:pPr>
            <a:r>
              <a:rPr lang="en-US" sz="4200" dirty="0">
                <a:solidFill>
                  <a:schemeClr val="bg1"/>
                </a:solidFill>
                <a:latin typeface="Times New Roman" panose="02020603050405020304" pitchFamily="18" charset="0"/>
                <a:cs typeface="Times New Roman" panose="02020603050405020304" pitchFamily="18" charset="0"/>
              </a:rPr>
              <a:t>Scale the numerical variables to have a mean of 0 and standard deviation of 1 using </a:t>
            </a:r>
            <a:r>
              <a:rPr lang="en-US" sz="4200" dirty="0" err="1">
                <a:solidFill>
                  <a:schemeClr val="bg1"/>
                </a:solidFill>
                <a:latin typeface="Times New Roman" panose="02020603050405020304" pitchFamily="18" charset="0"/>
                <a:cs typeface="Times New Roman" panose="02020603050405020304" pitchFamily="18" charset="0"/>
              </a:rPr>
              <a:t>StandardScaler</a:t>
            </a:r>
            <a:r>
              <a:rPr lang="en-US" sz="4200" dirty="0">
                <a:solidFill>
                  <a:schemeClr val="bg1"/>
                </a:solidFill>
                <a:latin typeface="Times New Roman" panose="02020603050405020304" pitchFamily="18" charset="0"/>
                <a:cs typeface="Times New Roman" panose="02020603050405020304" pitchFamily="18" charset="0"/>
              </a:rPr>
              <a:t>() function from </a:t>
            </a:r>
            <a:r>
              <a:rPr lang="en-US" sz="4200" dirty="0" err="1">
                <a:solidFill>
                  <a:schemeClr val="bg1"/>
                </a:solidFill>
                <a:latin typeface="Times New Roman" panose="02020603050405020304" pitchFamily="18" charset="0"/>
                <a:cs typeface="Times New Roman" panose="02020603050405020304" pitchFamily="18" charset="0"/>
              </a:rPr>
              <a:t>sklearn</a:t>
            </a:r>
            <a:r>
              <a:rPr lang="en-US" sz="4200" dirty="0">
                <a:solidFill>
                  <a:schemeClr val="bg1"/>
                </a:solidFill>
                <a:latin typeface="Times New Roman" panose="02020603050405020304" pitchFamily="18" charset="0"/>
                <a:cs typeface="Times New Roman" panose="02020603050405020304" pitchFamily="18" charset="0"/>
              </a:rPr>
              <a:t>.</a:t>
            </a:r>
            <a:endParaRPr lang="en-IN" sz="4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59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2B68-3903-099E-5CE0-5527E13B31E2}"/>
              </a:ext>
            </a:extLst>
          </p:cNvPr>
          <p:cNvSpPr>
            <a:spLocks noGrp="1"/>
          </p:cNvSpPr>
          <p:nvPr>
            <p:ph type="title"/>
          </p:nvPr>
        </p:nvSpPr>
        <p:spPr>
          <a:xfrm>
            <a:off x="941294" y="284176"/>
            <a:ext cx="10045705" cy="1508760"/>
          </a:xfrm>
        </p:spPr>
        <p:txBody>
          <a:bodyPr>
            <a:norm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IN" sz="3200" b="1" cap="none" dirty="0">
                <a:solidFill>
                  <a:schemeClr val="bg1"/>
                </a:solidFill>
                <a:latin typeface="Times New Roman" panose="02020603050405020304" pitchFamily="18" charset="0"/>
                <a:cs typeface="Times New Roman" panose="02020603050405020304" pitchFamily="18" charset="0"/>
              </a:rPr>
              <a:t>Code for </a:t>
            </a:r>
            <a:r>
              <a:rPr lang="en-IN" sz="3200" b="1" cap="none" dirty="0" err="1">
                <a:solidFill>
                  <a:schemeClr val="bg1"/>
                </a:solidFill>
                <a:latin typeface="Times New Roman" panose="02020603050405020304" pitchFamily="18" charset="0"/>
                <a:cs typeface="Times New Roman" panose="02020603050405020304" pitchFamily="18" charset="0"/>
              </a:rPr>
              <a:t>Preprocessing</a:t>
            </a:r>
            <a:r>
              <a:rPr lang="en-IN" sz="3200" b="1" cap="none" dirty="0">
                <a:solidFill>
                  <a:schemeClr val="bg1"/>
                </a:solidFill>
                <a:latin typeface="Times New Roman" panose="02020603050405020304" pitchFamily="18" charset="0"/>
                <a:cs typeface="Times New Roman" panose="02020603050405020304" pitchFamily="18" charset="0"/>
              </a:rPr>
              <a:t>  the Attrition prediction</a:t>
            </a:r>
            <a:br>
              <a:rPr lang="en-IN" sz="3200" b="1" dirty="0">
                <a:solidFill>
                  <a:schemeClr val="bg1"/>
                </a:solidFill>
                <a:latin typeface="Times New Roman" panose="02020603050405020304" pitchFamily="18" charset="0"/>
                <a:cs typeface="Times New Roman" panose="02020603050405020304" pitchFamily="18" charset="0"/>
              </a:rPr>
            </a:br>
            <a:endParaRPr lang="en-IN" sz="3200" dirty="0"/>
          </a:p>
        </p:txBody>
      </p:sp>
      <p:pic>
        <p:nvPicPr>
          <p:cNvPr id="10" name="Content Placeholder 9"/>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7794" t="22226" r="51474" b="63822"/>
          <a:stretch/>
        </p:blipFill>
        <p:spPr>
          <a:xfrm>
            <a:off x="1109783" y="2060959"/>
            <a:ext cx="5463929" cy="1088638"/>
          </a:xfr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615" t="22101" r="46806" b="40792"/>
          <a:stretch/>
        </p:blipFill>
        <p:spPr>
          <a:xfrm>
            <a:off x="1130785" y="3360612"/>
            <a:ext cx="5421923" cy="332153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7757" t="20943" r="40187" b="53953"/>
          <a:stretch/>
        </p:blipFill>
        <p:spPr>
          <a:xfrm>
            <a:off x="6947876" y="2605278"/>
            <a:ext cx="4962770" cy="3245687"/>
          </a:xfrm>
          <a:prstGeom prst="rect">
            <a:avLst/>
          </a:prstGeom>
        </p:spPr>
      </p:pic>
    </p:spTree>
    <p:extLst>
      <p:ext uri="{BB962C8B-B14F-4D97-AF65-F5344CB8AC3E}">
        <p14:creationId xmlns:p14="http://schemas.microsoft.com/office/powerpoint/2010/main" val="369478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2A10-8EA3-8DBA-CADB-7069F6B67FFB}"/>
              </a:ext>
            </a:extLst>
          </p:cNvPr>
          <p:cNvSpPr>
            <a:spLocks noGrp="1"/>
          </p:cNvSpPr>
          <p:nvPr>
            <p:ph type="title"/>
          </p:nvPr>
        </p:nvSpPr>
        <p:spPr>
          <a:xfrm>
            <a:off x="744072" y="284176"/>
            <a:ext cx="10623176" cy="1508760"/>
          </a:xfrm>
        </p:spPr>
        <p:txBody>
          <a:bodyPr>
            <a:noAutofit/>
          </a:bodyPr>
          <a:lstStyle/>
          <a:p>
            <a:pPr algn="ctr"/>
            <a:br>
              <a:rPr lang="en-IN" sz="3200" b="1" dirty="0">
                <a:solidFill>
                  <a:schemeClr val="bg1"/>
                </a:solidFill>
                <a:latin typeface="Times New Roman" panose="02020603050405020304" pitchFamily="18" charset="0"/>
                <a:cs typeface="Times New Roman" panose="02020603050405020304" pitchFamily="18" charset="0"/>
              </a:rPr>
            </a:br>
            <a:r>
              <a:rPr lang="en-US" sz="3200" b="1" cap="none" dirty="0">
                <a:solidFill>
                  <a:schemeClr val="bg1"/>
                </a:solidFill>
                <a:latin typeface="Times New Roman" panose="02020603050405020304" pitchFamily="18" charset="0"/>
                <a:cs typeface="Times New Roman" panose="02020603050405020304" pitchFamily="18" charset="0"/>
              </a:rPr>
              <a:t>Classification model with Random Forest Classifier and Decision Tree</a:t>
            </a:r>
            <a:endParaRPr lang="en-IN" sz="3200" dirty="0"/>
          </a:p>
        </p:txBody>
      </p:sp>
      <p:sp>
        <p:nvSpPr>
          <p:cNvPr id="3" name="Content Placeholder 2">
            <a:extLst>
              <a:ext uri="{FF2B5EF4-FFF2-40B4-BE49-F238E27FC236}">
                <a16:creationId xmlns:a16="http://schemas.microsoft.com/office/drawing/2014/main" id="{BAB57A57-178D-3008-93B9-6756F2C51005}"/>
              </a:ext>
            </a:extLst>
          </p:cNvPr>
          <p:cNvSpPr>
            <a:spLocks noGrp="1"/>
          </p:cNvSpPr>
          <p:nvPr>
            <p:ph idx="1"/>
          </p:nvPr>
        </p:nvSpPr>
        <p:spPr>
          <a:xfrm>
            <a:off x="534347" y="2175739"/>
            <a:ext cx="10910047" cy="4398085"/>
          </a:xfrm>
        </p:spPr>
        <p:txBody>
          <a:bodyPr>
            <a:normAutofit/>
          </a:bodyPr>
          <a:lstStyle/>
          <a:p>
            <a:pPr algn="just">
              <a:buClrTx/>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Decision tree :</a:t>
            </a:r>
            <a:r>
              <a:rPr lang="en-US" sz="2400" dirty="0">
                <a:solidFill>
                  <a:schemeClr val="bg1"/>
                </a:solidFill>
                <a:latin typeface="Times New Roman" panose="02020603050405020304" pitchFamily="18" charset="0"/>
                <a:cs typeface="Times New Roman" panose="02020603050405020304" pitchFamily="18" charset="0"/>
              </a:rPr>
              <a:t>It is a tree-like model used in machine learning for classification and regression analysis. It works by recursively splitting the data into subsets based on significant attributes until a final decision or prediction is made. It is known for its interpretability and ability to handle both categorical and numerical data.</a:t>
            </a:r>
            <a:endParaRPr lang="en-US" sz="2400" b="1" dirty="0">
              <a:solidFill>
                <a:schemeClr val="bg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Random Forest Classifier </a:t>
            </a:r>
            <a:r>
              <a:rPr lang="en-US" sz="2400" dirty="0">
                <a:solidFill>
                  <a:schemeClr val="bg1"/>
                </a:solidFill>
                <a:latin typeface="Times New Roman" panose="02020603050405020304" pitchFamily="18" charset="0"/>
                <a:cs typeface="Times New Roman" panose="02020603050405020304" pitchFamily="18" charset="0"/>
              </a:rPr>
              <a:t>is an ensemble learning algorithm that constructs multiple decision trees during the training phase and combines them to make a prediction. It is a popular machine learning algorithm used for classification tasks, and its ability to handle large datasets with high dimensionality makes it a popular choice in many domains. The algorithm's performance is usually high, as it reduces the overfitting problem present in decision trees, provides high accuracy, and can handle missing data. The algorithm is easy to use and can work with both categorical and numerical data.</a:t>
            </a:r>
          </a:p>
        </p:txBody>
      </p:sp>
    </p:spTree>
    <p:extLst>
      <p:ext uri="{BB962C8B-B14F-4D97-AF65-F5344CB8AC3E}">
        <p14:creationId xmlns:p14="http://schemas.microsoft.com/office/powerpoint/2010/main" val="44543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AA3C-935F-52F4-8CFD-443BD82682CF}"/>
              </a:ext>
            </a:extLst>
          </p:cNvPr>
          <p:cNvSpPr>
            <a:spLocks noGrp="1"/>
          </p:cNvSpPr>
          <p:nvPr>
            <p:ph type="title"/>
          </p:nvPr>
        </p:nvSpPr>
        <p:spPr/>
        <p:txBody>
          <a:bodyPr/>
          <a:lstStyle/>
          <a:p>
            <a:r>
              <a:rPr lang="en-IN" dirty="0"/>
              <a:t>Decision tree algorithm</a:t>
            </a:r>
          </a:p>
        </p:txBody>
      </p:sp>
      <p:sp>
        <p:nvSpPr>
          <p:cNvPr id="3" name="Content Placeholder 2">
            <a:extLst>
              <a:ext uri="{FF2B5EF4-FFF2-40B4-BE49-F238E27FC236}">
                <a16:creationId xmlns:a16="http://schemas.microsoft.com/office/drawing/2014/main" id="{F63D4CC5-28F4-B326-082D-EBC5AC07DB85}"/>
              </a:ext>
            </a:extLst>
          </p:cNvPr>
          <p:cNvSpPr>
            <a:spLocks noGrp="1"/>
          </p:cNvSpPr>
          <p:nvPr>
            <p:ph idx="1"/>
          </p:nvPr>
        </p:nvSpPr>
        <p:spPr>
          <a:xfrm>
            <a:off x="480969" y="1978123"/>
            <a:ext cx="11711031" cy="4716291"/>
          </a:xfrm>
        </p:spPr>
        <p:txBody>
          <a:bodyPr>
            <a:normAutofit fontScale="77500" lnSpcReduction="20000"/>
          </a:bodyPr>
          <a:lstStyle/>
          <a:p>
            <a:pPr marL="0" indent="0" algn="l">
              <a:buNone/>
            </a:pPr>
            <a:r>
              <a:rPr lang="en-US" b="1" i="0" dirty="0">
                <a:solidFill>
                  <a:srgbClr val="374151"/>
                </a:solidFill>
                <a:effectLst/>
                <a:latin typeface="Söhne"/>
              </a:rPr>
              <a:t>Step 1: Select the best attribute: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Calculate the information gain for each attribute using the following formula:                                                                            Information Gain = Entropy(S) - ∑ [ (|</a:t>
            </a:r>
            <a:r>
              <a:rPr lang="en-US" b="0" i="0" dirty="0" err="1">
                <a:solidFill>
                  <a:srgbClr val="374151"/>
                </a:solidFill>
                <a:effectLst/>
                <a:latin typeface="Söhne"/>
              </a:rPr>
              <a:t>Sv</a:t>
            </a:r>
            <a:r>
              <a:rPr lang="en-US" b="0" i="0" dirty="0">
                <a:solidFill>
                  <a:srgbClr val="374151"/>
                </a:solidFill>
                <a:effectLst/>
                <a:latin typeface="Söhne"/>
              </a:rPr>
              <a:t>| / |S|) * Entropy(</a:t>
            </a:r>
            <a:r>
              <a:rPr lang="en-US" b="0" i="0" dirty="0" err="1">
                <a:solidFill>
                  <a:srgbClr val="374151"/>
                </a:solidFill>
                <a:effectLst/>
                <a:latin typeface="Söhne"/>
              </a:rPr>
              <a:t>Sv</a:t>
            </a:r>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Calculate the entropy of the set S using the following formula: Entropy(S) = - ∑ [ (|Si| / |S|) * log2(|Si| / |S|) ]</a:t>
            </a:r>
          </a:p>
          <a:p>
            <a:pPr algn="l">
              <a:buFont typeface="Arial" panose="020B0604020202020204" pitchFamily="34" charset="0"/>
              <a:buChar char="•"/>
            </a:pPr>
            <a:r>
              <a:rPr lang="en-US" b="0" i="0" dirty="0">
                <a:solidFill>
                  <a:srgbClr val="374151"/>
                </a:solidFill>
                <a:effectLst/>
                <a:latin typeface="Söhne"/>
              </a:rPr>
              <a:t>Select the attribute with the highest information gain.</a:t>
            </a:r>
          </a:p>
          <a:p>
            <a:pPr marL="0" indent="0" algn="l">
              <a:buNone/>
            </a:pPr>
            <a:r>
              <a:rPr lang="en-US" b="1" i="0" dirty="0">
                <a:solidFill>
                  <a:srgbClr val="374151"/>
                </a:solidFill>
                <a:effectLst/>
                <a:latin typeface="Söhne"/>
              </a:rPr>
              <a:t>Step 2: Split the dataset:</a:t>
            </a:r>
          </a:p>
          <a:p>
            <a:pPr algn="l">
              <a:buFont typeface="Arial" panose="020B0604020202020204" pitchFamily="34" charset="0"/>
              <a:buChar char="•"/>
            </a:pPr>
            <a:r>
              <a:rPr lang="en-US" b="0" i="0" dirty="0">
                <a:solidFill>
                  <a:srgbClr val="374151"/>
                </a:solidFill>
                <a:effectLst/>
                <a:latin typeface="Söhne"/>
              </a:rPr>
              <a:t>Split the dataset based on the values of the selected attribute.</a:t>
            </a:r>
          </a:p>
          <a:p>
            <a:pPr algn="l">
              <a:buFont typeface="Arial" panose="020B0604020202020204" pitchFamily="34" charset="0"/>
              <a:buChar char="•"/>
            </a:pPr>
            <a:r>
              <a:rPr lang="en-US" b="0" i="0" dirty="0">
                <a:solidFill>
                  <a:srgbClr val="374151"/>
                </a:solidFill>
                <a:effectLst/>
                <a:latin typeface="Söhne"/>
              </a:rPr>
              <a:t>Each branch of the tree represents a different value of the selected attribute.</a:t>
            </a:r>
          </a:p>
          <a:p>
            <a:pPr marL="0" indent="0" algn="l">
              <a:buNone/>
            </a:pPr>
            <a:r>
              <a:rPr lang="en-US" b="1" i="0" dirty="0">
                <a:solidFill>
                  <a:srgbClr val="374151"/>
                </a:solidFill>
                <a:effectLst/>
                <a:latin typeface="Söhne"/>
              </a:rPr>
              <a:t>Step 3: Recursively repeat the process:</a:t>
            </a:r>
          </a:p>
          <a:p>
            <a:pPr algn="l">
              <a:buFont typeface="Arial" panose="020B0604020202020204" pitchFamily="34" charset="0"/>
              <a:buChar char="•"/>
            </a:pPr>
            <a:r>
              <a:rPr lang="en-US" b="0" i="0" dirty="0">
                <a:solidFill>
                  <a:srgbClr val="374151"/>
                </a:solidFill>
                <a:effectLst/>
                <a:latin typeface="Söhne"/>
              </a:rPr>
              <a:t>Repeat the above two steps for each subset of the data created by the split.</a:t>
            </a:r>
          </a:p>
          <a:p>
            <a:pPr algn="l">
              <a:buFont typeface="Arial" panose="020B0604020202020204" pitchFamily="34" charset="0"/>
              <a:buChar char="•"/>
            </a:pPr>
            <a:r>
              <a:rPr lang="en-US" b="0" i="0" dirty="0">
                <a:solidFill>
                  <a:srgbClr val="374151"/>
                </a:solidFill>
                <a:effectLst/>
                <a:latin typeface="Söhne"/>
              </a:rPr>
              <a:t>Continue until a stopping criterion is met, such as a certain depth of the tree or a minimum number of instances in each leaf node.</a:t>
            </a:r>
          </a:p>
          <a:p>
            <a:pPr marL="0" indent="0" algn="l">
              <a:buNone/>
            </a:pPr>
            <a:r>
              <a:rPr lang="en-US" b="1" i="0" dirty="0">
                <a:solidFill>
                  <a:srgbClr val="374151"/>
                </a:solidFill>
                <a:effectLst/>
                <a:latin typeface="Söhne"/>
              </a:rPr>
              <a:t>Step 4: Assign class labels:</a:t>
            </a:r>
          </a:p>
          <a:p>
            <a:pPr algn="l">
              <a:buFont typeface="Arial" panose="020B0604020202020204" pitchFamily="34" charset="0"/>
              <a:buChar char="•"/>
            </a:pPr>
            <a:r>
              <a:rPr lang="en-US" b="0" i="0" dirty="0">
                <a:solidFill>
                  <a:srgbClr val="374151"/>
                </a:solidFill>
                <a:effectLst/>
                <a:latin typeface="Söhne"/>
              </a:rPr>
              <a:t>Determine the class label for each leaf node by the majority class of the instances in that node.</a:t>
            </a:r>
          </a:p>
          <a:p>
            <a:endParaRPr lang="en-IN" dirty="0"/>
          </a:p>
        </p:txBody>
      </p:sp>
    </p:spTree>
    <p:extLst>
      <p:ext uri="{BB962C8B-B14F-4D97-AF65-F5344CB8AC3E}">
        <p14:creationId xmlns:p14="http://schemas.microsoft.com/office/powerpoint/2010/main" val="3808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7FE1-DC2B-56CB-64BA-C370741DD5FC}"/>
              </a:ext>
            </a:extLst>
          </p:cNvPr>
          <p:cNvSpPr>
            <a:spLocks noGrp="1"/>
          </p:cNvSpPr>
          <p:nvPr>
            <p:ph type="title"/>
          </p:nvPr>
        </p:nvSpPr>
        <p:spPr/>
        <p:txBody>
          <a:bodyPr/>
          <a:lstStyle/>
          <a:p>
            <a:r>
              <a:rPr lang="en-IN" dirty="0"/>
              <a:t>Random forest algorithm</a:t>
            </a:r>
          </a:p>
        </p:txBody>
      </p:sp>
      <p:sp>
        <p:nvSpPr>
          <p:cNvPr id="3" name="Content Placeholder 2">
            <a:extLst>
              <a:ext uri="{FF2B5EF4-FFF2-40B4-BE49-F238E27FC236}">
                <a16:creationId xmlns:a16="http://schemas.microsoft.com/office/drawing/2014/main" id="{35E6300E-AAEC-9642-9F8B-0E3733E6BD85}"/>
              </a:ext>
            </a:extLst>
          </p:cNvPr>
          <p:cNvSpPr>
            <a:spLocks noGrp="1"/>
          </p:cNvSpPr>
          <p:nvPr>
            <p:ph idx="1"/>
          </p:nvPr>
        </p:nvSpPr>
        <p:spPr>
          <a:xfrm>
            <a:off x="562062" y="2020069"/>
            <a:ext cx="10894720" cy="4724680"/>
          </a:xfrm>
        </p:spPr>
        <p:txBody>
          <a:bodyPr>
            <a:normAutofit fontScale="92500" lnSpcReduction="20000"/>
          </a:bodyPr>
          <a:lstStyle/>
          <a:p>
            <a:pPr marL="0" indent="0" algn="l">
              <a:buNone/>
            </a:pPr>
            <a:r>
              <a:rPr lang="en-US" b="1" i="0" dirty="0">
                <a:solidFill>
                  <a:srgbClr val="374151"/>
                </a:solidFill>
                <a:effectLst/>
                <a:latin typeface="Söhne"/>
              </a:rPr>
              <a:t>Step 1: Select random samples: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Randomly select a subset of the data (with replacement) from the original dataset.</a:t>
            </a:r>
          </a:p>
          <a:p>
            <a:pPr algn="l">
              <a:buFont typeface="Arial" panose="020B0604020202020204" pitchFamily="34" charset="0"/>
              <a:buChar char="•"/>
            </a:pPr>
            <a:r>
              <a:rPr lang="en-US" b="0" i="0" dirty="0">
                <a:solidFill>
                  <a:srgbClr val="374151"/>
                </a:solidFill>
                <a:effectLst/>
                <a:latin typeface="Söhne"/>
              </a:rPr>
              <a:t>This subset is used as the training set for each tree in the forest.</a:t>
            </a:r>
          </a:p>
          <a:p>
            <a:pPr marL="0" indent="0" algn="l">
              <a:buNone/>
            </a:pPr>
            <a:r>
              <a:rPr lang="en-US" b="1" i="0" dirty="0">
                <a:solidFill>
                  <a:srgbClr val="374151"/>
                </a:solidFill>
                <a:effectLst/>
                <a:latin typeface="Söhne"/>
              </a:rPr>
              <a:t>Step 2: Build decision trees:</a:t>
            </a:r>
          </a:p>
          <a:p>
            <a:pPr algn="l">
              <a:buFont typeface="Arial" panose="020B0604020202020204" pitchFamily="34" charset="0"/>
              <a:buChar char="•"/>
            </a:pPr>
            <a:r>
              <a:rPr lang="en-US" b="0" i="0" dirty="0">
                <a:solidFill>
                  <a:srgbClr val="374151"/>
                </a:solidFill>
                <a:effectLst/>
                <a:latin typeface="Söhne"/>
              </a:rPr>
              <a:t>Build a decision tree for each subset of the data created in Step 1, using the decision tree algorithm.</a:t>
            </a:r>
          </a:p>
          <a:p>
            <a:pPr algn="l">
              <a:buFont typeface="Arial" panose="020B0604020202020204" pitchFamily="34" charset="0"/>
              <a:buChar char="•"/>
            </a:pPr>
            <a:r>
              <a:rPr lang="en-US" b="0" i="0" dirty="0">
                <a:solidFill>
                  <a:srgbClr val="374151"/>
                </a:solidFill>
                <a:effectLst/>
                <a:latin typeface="Söhne"/>
              </a:rPr>
              <a:t>The number of trees in the forest is determined by the user.</a:t>
            </a:r>
          </a:p>
          <a:p>
            <a:pPr marL="0" indent="0" algn="l">
              <a:buNone/>
            </a:pPr>
            <a:r>
              <a:rPr lang="en-US" b="1" i="0" dirty="0">
                <a:solidFill>
                  <a:srgbClr val="374151"/>
                </a:solidFill>
                <a:effectLst/>
                <a:latin typeface="Söhne"/>
              </a:rPr>
              <a:t>Step 3: Make predictions:</a:t>
            </a:r>
          </a:p>
          <a:p>
            <a:pPr algn="l">
              <a:buFont typeface="Arial" panose="020B0604020202020204" pitchFamily="34" charset="0"/>
              <a:buChar char="•"/>
            </a:pPr>
            <a:r>
              <a:rPr lang="en-US" b="0" i="0" dirty="0">
                <a:solidFill>
                  <a:srgbClr val="374151"/>
                </a:solidFill>
                <a:effectLst/>
                <a:latin typeface="Söhne"/>
              </a:rPr>
              <a:t>For a new input, make a prediction by aggregating the predictions of all the decision trees in the forest.</a:t>
            </a:r>
          </a:p>
          <a:p>
            <a:pPr algn="l">
              <a:buFont typeface="Arial" panose="020B0604020202020204" pitchFamily="34" charset="0"/>
              <a:buChar char="•"/>
            </a:pPr>
            <a:r>
              <a:rPr lang="en-US" b="0" i="0" dirty="0">
                <a:solidFill>
                  <a:srgbClr val="374151"/>
                </a:solidFill>
                <a:effectLst/>
                <a:latin typeface="Söhne"/>
              </a:rPr>
              <a:t>The most common prediction is taken as the final prediction.</a:t>
            </a:r>
          </a:p>
          <a:p>
            <a:pPr marL="0" indent="0" algn="l">
              <a:buNone/>
            </a:pPr>
            <a:r>
              <a:rPr lang="en-US" b="1" i="0" dirty="0">
                <a:solidFill>
                  <a:srgbClr val="374151"/>
                </a:solidFill>
                <a:effectLst/>
                <a:latin typeface="Söhne"/>
              </a:rPr>
              <a:t>Step 4: Calculate the overall accuracy:</a:t>
            </a:r>
          </a:p>
          <a:p>
            <a:pPr algn="l">
              <a:buFont typeface="Arial" panose="020B0604020202020204" pitchFamily="34" charset="0"/>
              <a:buChar char="•"/>
            </a:pPr>
            <a:r>
              <a:rPr lang="en-US" b="0" i="0" dirty="0">
                <a:solidFill>
                  <a:srgbClr val="374151"/>
                </a:solidFill>
                <a:effectLst/>
                <a:latin typeface="Söhne"/>
              </a:rPr>
              <a:t>Calculate the overall accuracy of the random forest by comparing the predicted output to the actual output for each input.</a:t>
            </a:r>
          </a:p>
          <a:p>
            <a:endParaRPr lang="en-IN" dirty="0"/>
          </a:p>
        </p:txBody>
      </p:sp>
    </p:spTree>
    <p:extLst>
      <p:ext uri="{BB962C8B-B14F-4D97-AF65-F5344CB8AC3E}">
        <p14:creationId xmlns:p14="http://schemas.microsoft.com/office/powerpoint/2010/main" val="5419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2A10-8EA3-8DBA-CADB-7069F6B67FFB}"/>
              </a:ext>
            </a:extLst>
          </p:cNvPr>
          <p:cNvSpPr>
            <a:spLocks noGrp="1"/>
          </p:cNvSpPr>
          <p:nvPr>
            <p:ph type="title"/>
          </p:nvPr>
        </p:nvSpPr>
        <p:spPr>
          <a:xfrm>
            <a:off x="815788" y="93233"/>
            <a:ext cx="10551459" cy="1699703"/>
          </a:xfrm>
        </p:spPr>
        <p:txBody>
          <a:bodyPr>
            <a:noAutofit/>
          </a:bodyPr>
          <a:lstStyle/>
          <a:p>
            <a:pPr algn="ctr"/>
            <a:r>
              <a:rPr lang="en-US" sz="3200" b="1" cap="none" dirty="0">
                <a:solidFill>
                  <a:schemeClr val="bg1"/>
                </a:solidFill>
                <a:latin typeface="Times New Roman" panose="02020603050405020304" pitchFamily="18" charset="0"/>
                <a:cs typeface="Times New Roman" panose="02020603050405020304" pitchFamily="18" charset="0"/>
              </a:rPr>
              <a:t>Classification model with Random Forest Classifier and Decision Tree</a:t>
            </a:r>
            <a:endParaRPr lang="en-IN" sz="3200" dirty="0"/>
          </a:p>
        </p:txBody>
      </p:sp>
      <p:sp>
        <p:nvSpPr>
          <p:cNvPr id="3" name="Content Placeholder 2">
            <a:extLst>
              <a:ext uri="{FF2B5EF4-FFF2-40B4-BE49-F238E27FC236}">
                <a16:creationId xmlns:a16="http://schemas.microsoft.com/office/drawing/2014/main" id="{BAB57A57-178D-3008-93B9-6756F2C51005}"/>
              </a:ext>
            </a:extLst>
          </p:cNvPr>
          <p:cNvSpPr>
            <a:spLocks noGrp="1"/>
          </p:cNvSpPr>
          <p:nvPr>
            <p:ph idx="1"/>
          </p:nvPr>
        </p:nvSpPr>
        <p:spPr>
          <a:xfrm>
            <a:off x="522980" y="2230423"/>
            <a:ext cx="6127912" cy="4568961"/>
          </a:xfrm>
        </p:spPr>
        <p:txBody>
          <a:bodyPr>
            <a:normAutofit/>
          </a:bodyPr>
          <a:lstStyle/>
          <a:p>
            <a:pPr marL="0" indent="0">
              <a:buNone/>
            </a:pPr>
            <a:r>
              <a:rPr lang="en-IN" sz="1800" b="1" dirty="0">
                <a:solidFill>
                  <a:schemeClr val="bg1"/>
                </a:solidFill>
                <a:latin typeface="Times New Roman" panose="02020603050405020304" pitchFamily="18" charset="0"/>
                <a:cs typeface="Times New Roman" panose="02020603050405020304" pitchFamily="18" charset="0"/>
              </a:rPr>
              <a:t>Code for Decision Tree :</a:t>
            </a:r>
          </a:p>
        </p:txBody>
      </p:sp>
      <p:sp>
        <p:nvSpPr>
          <p:cNvPr id="4" name="TextBox 3">
            <a:extLst>
              <a:ext uri="{FF2B5EF4-FFF2-40B4-BE49-F238E27FC236}">
                <a16:creationId xmlns:a16="http://schemas.microsoft.com/office/drawing/2014/main" id="{79C143AB-FC74-E2A4-66F3-3B563AC29D4D}"/>
              </a:ext>
            </a:extLst>
          </p:cNvPr>
          <p:cNvSpPr txBox="1"/>
          <p:nvPr/>
        </p:nvSpPr>
        <p:spPr>
          <a:xfrm>
            <a:off x="6650892" y="2217173"/>
            <a:ext cx="4321907" cy="1754326"/>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Code for Random Forest Classifier:</a:t>
            </a:r>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F50A736F-3C9E-E7E3-3498-D5C162772304}"/>
              </a:ext>
            </a:extLst>
          </p:cNvPr>
          <p:cNvPicPr>
            <a:picLocks noChangeAspect="1"/>
          </p:cNvPicPr>
          <p:nvPr/>
        </p:nvPicPr>
        <p:blipFill>
          <a:blip r:embed="rId2"/>
          <a:stretch>
            <a:fillRect/>
          </a:stretch>
        </p:blipFill>
        <p:spPr>
          <a:xfrm>
            <a:off x="172589" y="2675068"/>
            <a:ext cx="6145004" cy="3306632"/>
          </a:xfrm>
          <a:prstGeom prst="rect">
            <a:avLst/>
          </a:prstGeom>
        </p:spPr>
      </p:pic>
      <p:pic>
        <p:nvPicPr>
          <p:cNvPr id="8" name="Picture 7">
            <a:extLst>
              <a:ext uri="{FF2B5EF4-FFF2-40B4-BE49-F238E27FC236}">
                <a16:creationId xmlns:a16="http://schemas.microsoft.com/office/drawing/2014/main" id="{1B3BD772-924A-CB61-4BAA-D5555961586D}"/>
              </a:ext>
            </a:extLst>
          </p:cNvPr>
          <p:cNvPicPr>
            <a:picLocks noChangeAspect="1"/>
          </p:cNvPicPr>
          <p:nvPr/>
        </p:nvPicPr>
        <p:blipFill>
          <a:blip r:embed="rId3"/>
          <a:stretch>
            <a:fillRect/>
          </a:stretch>
        </p:blipFill>
        <p:spPr>
          <a:xfrm>
            <a:off x="6775325" y="2675068"/>
            <a:ext cx="5120261" cy="3216918"/>
          </a:xfrm>
          <a:prstGeom prst="rect">
            <a:avLst/>
          </a:prstGeom>
        </p:spPr>
      </p:pic>
    </p:spTree>
    <p:extLst>
      <p:ext uri="{BB962C8B-B14F-4D97-AF65-F5344CB8AC3E}">
        <p14:creationId xmlns:p14="http://schemas.microsoft.com/office/powerpoint/2010/main" val="258925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19D3-BCEF-F2D2-9FAC-365EA9DBFA6A}"/>
              </a:ext>
            </a:extLst>
          </p:cNvPr>
          <p:cNvSpPr>
            <a:spLocks noGrp="1"/>
          </p:cNvSpPr>
          <p:nvPr>
            <p:ph type="title"/>
          </p:nvPr>
        </p:nvSpPr>
        <p:spPr>
          <a:xfrm>
            <a:off x="1521700" y="317732"/>
            <a:ext cx="9949175" cy="1508760"/>
          </a:xfrm>
        </p:spPr>
        <p:txBody>
          <a:bodyPr>
            <a:normAutofit fontScale="90000"/>
          </a:bodyPr>
          <a:lstStyle/>
          <a:p>
            <a:br>
              <a:rPr lang="en-IN" sz="4000" b="1" dirty="0">
                <a:solidFill>
                  <a:schemeClr val="bg1"/>
                </a:solidFill>
                <a:latin typeface="Times New Roman" panose="02020603050405020304" pitchFamily="18" charset="0"/>
                <a:cs typeface="Times New Roman" panose="02020603050405020304" pitchFamily="18" charset="0"/>
              </a:rPr>
            </a:br>
            <a:r>
              <a:rPr lang="en-US" sz="4400" b="1" cap="none" dirty="0">
                <a:solidFill>
                  <a:schemeClr val="bg1"/>
                </a:solidFill>
                <a:latin typeface="Times New Roman" panose="02020603050405020304" pitchFamily="18" charset="0"/>
                <a:cs typeface="Times New Roman" panose="02020603050405020304" pitchFamily="18" charset="0"/>
              </a:rPr>
              <a:t>Evaluating the model with measures.</a:t>
            </a:r>
            <a:br>
              <a:rPr lang="en-IN" sz="4000" b="1" dirty="0">
                <a:solidFill>
                  <a:schemeClr val="bg1"/>
                </a:solidFill>
                <a:latin typeface="Times New Roman" panose="02020603050405020304" pitchFamily="18" charset="0"/>
                <a:cs typeface="Times New Roman" panose="02020603050405020304" pitchFamily="18" charset="0"/>
              </a:rPr>
            </a:br>
            <a:r>
              <a:rPr lang="en-IN" sz="4000" b="1" dirty="0">
                <a:solidFill>
                  <a:schemeClr val="bg1"/>
                </a:solidFill>
                <a:latin typeface="Times New Roman" panose="02020603050405020304" pitchFamily="18" charset="0"/>
                <a:cs typeface="Times New Roman" panose="02020603050405020304" pitchFamily="18" charset="0"/>
              </a:rPr>
              <a:t> </a:t>
            </a:r>
            <a:endParaRPr lang="en-IN" dirty="0"/>
          </a:p>
        </p:txBody>
      </p:sp>
      <p:pic>
        <p:nvPicPr>
          <p:cNvPr id="1028" name="Picture 4">
            <a:extLst>
              <a:ext uri="{FF2B5EF4-FFF2-40B4-BE49-F238E27FC236}">
                <a16:creationId xmlns:a16="http://schemas.microsoft.com/office/drawing/2014/main" id="{CDFC6359-1C6E-59E8-A469-C63ABE98F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358" y="2112989"/>
            <a:ext cx="7667100" cy="42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5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543</TotalTime>
  <Words>2256</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Corbel</vt:lpstr>
      <vt:lpstr>Söhne</vt:lpstr>
      <vt:lpstr>Times New Roman</vt:lpstr>
      <vt:lpstr>Wingdings</vt:lpstr>
      <vt:lpstr>Banded</vt:lpstr>
      <vt:lpstr>PowerPoint Presentation</vt:lpstr>
      <vt:lpstr>  Task-1: CLASSIFICATION - HR ATTRITION DATA BASED ON IBM ATTRITION  </vt:lpstr>
      <vt:lpstr> Preprocessing on the Dataset </vt:lpstr>
      <vt:lpstr> Code for Preprocessing  the Attrition prediction </vt:lpstr>
      <vt:lpstr> Classification model with Random Forest Classifier and Decision Tree</vt:lpstr>
      <vt:lpstr>Decision tree algorithm</vt:lpstr>
      <vt:lpstr>Random forest algorithm</vt:lpstr>
      <vt:lpstr>Classification model with Random Forest Classifier and Decision Tree</vt:lpstr>
      <vt:lpstr> Evaluating the model with measures.  </vt:lpstr>
      <vt:lpstr>Comparison Analysis of Result </vt:lpstr>
      <vt:lpstr> Conclusion </vt:lpstr>
      <vt:lpstr> Task-2: REGRESSION - INSURANCE PREMIUM PREDICTION </vt:lpstr>
      <vt:lpstr> Preprocessing on the Dataset </vt:lpstr>
      <vt:lpstr> Code for Preprocessing  the Insurance prediction </vt:lpstr>
      <vt:lpstr> Regression model with Ridge Regressor and Random Forest Regressor</vt:lpstr>
      <vt:lpstr>Ridge regression algorithm</vt:lpstr>
      <vt:lpstr>PowerPoint Presentation</vt:lpstr>
      <vt:lpstr>Regression model with Ridge Regressor and Random Forest Regressor</vt:lpstr>
      <vt:lpstr> Evaluating the model with measures.  </vt:lpstr>
      <vt:lpstr>Comparison Analysis of Result </vt:lpstr>
      <vt:lpstr> Observation and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Sambana</dc:creator>
  <cp:lastModifiedBy>RIZWANULLAH M0HAMMAD</cp:lastModifiedBy>
  <cp:revision>52</cp:revision>
  <cp:lastPrinted>2023-04-12T18:48:48Z</cp:lastPrinted>
  <dcterms:created xsi:type="dcterms:W3CDTF">2023-02-01T10:09:03Z</dcterms:created>
  <dcterms:modified xsi:type="dcterms:W3CDTF">2023-04-24T07:20:14Z</dcterms:modified>
</cp:coreProperties>
</file>