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0"/>
  </p:notesMasterIdLst>
  <p:handoutMasterIdLst>
    <p:handoutMasterId r:id="rId21"/>
  </p:handoutMasterIdLst>
  <p:sldIdLst>
    <p:sldId id="290" r:id="rId5"/>
    <p:sldId id="297" r:id="rId6"/>
    <p:sldId id="295" r:id="rId7"/>
    <p:sldId id="300" r:id="rId8"/>
    <p:sldId id="298" r:id="rId9"/>
    <p:sldId id="308" r:id="rId10"/>
    <p:sldId id="301" r:id="rId11"/>
    <p:sldId id="302" r:id="rId12"/>
    <p:sldId id="299" r:id="rId13"/>
    <p:sldId id="303" r:id="rId14"/>
    <p:sldId id="309" r:id="rId15"/>
    <p:sldId id="304" r:id="rId16"/>
    <p:sldId id="305" r:id="rId17"/>
    <p:sldId id="307" r:id="rId18"/>
    <p:sldId id="306"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7B15B7-C429-4856-B60E-CFF1945AC5A1}">
          <p14:sldIdLst>
            <p14:sldId id="290"/>
            <p14:sldId id="297"/>
            <p14:sldId id="295"/>
            <p14:sldId id="300"/>
            <p14:sldId id="298"/>
            <p14:sldId id="308"/>
            <p14:sldId id="301"/>
            <p14:sldId id="302"/>
            <p14:sldId id="299"/>
            <p14:sldId id="303"/>
            <p14:sldId id="309"/>
            <p14:sldId id="304"/>
            <p14:sldId id="305"/>
            <p14:sldId id="307"/>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4/2/2023</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4/2/2023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13</a:t>
            </a:fld>
            <a:endParaRPr lang="en-US" dirty="0"/>
          </a:p>
        </p:txBody>
      </p:sp>
    </p:spTree>
    <p:extLst>
      <p:ext uri="{BB962C8B-B14F-4D97-AF65-F5344CB8AC3E}">
        <p14:creationId xmlns:p14="http://schemas.microsoft.com/office/powerpoint/2010/main" val="4118262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14</a:t>
            </a:fld>
            <a:endParaRPr lang="en-US" dirty="0"/>
          </a:p>
        </p:txBody>
      </p:sp>
    </p:spTree>
    <p:extLst>
      <p:ext uri="{BB962C8B-B14F-4D97-AF65-F5344CB8AC3E}">
        <p14:creationId xmlns:p14="http://schemas.microsoft.com/office/powerpoint/2010/main" val="60384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30156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2491377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48677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379202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336845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421555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84982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23284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smtClean="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4/2/2023</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smtClean="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smtClean="0"/>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smtClean="0"/>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4/2/2023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pic>
        <p:nvPicPr>
          <p:cNvPr id="1026" name="Picture 2" descr="Artificial Intelligence Background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 y="0"/>
            <a:ext cx="12192000" cy="68685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314203" y="1259020"/>
            <a:ext cx="9569930" cy="431665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466603" y="1411420"/>
            <a:ext cx="9277598" cy="40349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528354" y="2336295"/>
            <a:ext cx="9135292" cy="2185214"/>
          </a:xfrm>
          <a:prstGeom prst="rect">
            <a:avLst/>
          </a:prstGeom>
          <a:noFill/>
        </p:spPr>
        <p:txBody>
          <a:bodyPr wrap="square" rtlCol="0">
            <a:spAutoFit/>
          </a:bodyPr>
          <a:lstStyle/>
          <a:p>
            <a:pPr algn="ctr"/>
            <a:r>
              <a:rPr lang="en-GB" sz="6800" dirty="0" smtClean="0"/>
              <a:t>MACHINE LEARNING PROJECT</a:t>
            </a:r>
            <a:endParaRPr lang="en-IN" sz="6800" dirty="0"/>
          </a:p>
        </p:txBody>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01486" y="757646"/>
            <a:ext cx="7415349" cy="975360"/>
          </a:xfrm>
        </p:spPr>
        <p:txBody>
          <a:bodyPr vert="horz" lIns="91440" tIns="45720" rIns="91440" bIns="45720" rtlCol="0" anchor="ctr">
            <a:normAutofit/>
          </a:bodyPr>
          <a:lstStyle/>
          <a:p>
            <a:r>
              <a:rPr lang="en-US" dirty="0" smtClean="0">
                <a:solidFill>
                  <a:schemeClr val="bg2">
                    <a:lumMod val="50000"/>
                  </a:schemeClr>
                </a:solidFill>
              </a:rPr>
              <a:t>Scope of Project</a:t>
            </a:r>
            <a:endParaRPr lang="en-US" dirty="0">
              <a:solidFill>
                <a:schemeClr val="bg2">
                  <a:lumMod val="50000"/>
                </a:schemeClr>
              </a:solidFill>
            </a:endParaRPr>
          </a:p>
        </p:txBody>
      </p:sp>
      <p:sp>
        <p:nvSpPr>
          <p:cNvPr id="3" name="TextBox 2"/>
          <p:cNvSpPr txBox="1"/>
          <p:nvPr/>
        </p:nvSpPr>
        <p:spPr>
          <a:xfrm>
            <a:off x="1001486" y="2109989"/>
            <a:ext cx="10123714" cy="3170099"/>
          </a:xfrm>
          <a:prstGeom prst="rect">
            <a:avLst/>
          </a:prstGeom>
          <a:noFill/>
        </p:spPr>
        <p:txBody>
          <a:bodyPr wrap="square" rtlCol="0">
            <a:spAutoFit/>
          </a:bodyPr>
          <a:lstStyle/>
          <a:p>
            <a:pPr algn="just"/>
            <a:r>
              <a:rPr lang="en-GB" sz="2500" dirty="0" smtClean="0"/>
              <a:t>The </a:t>
            </a:r>
            <a:r>
              <a:rPr lang="en-GB" sz="2500" dirty="0"/>
              <a:t>scope of the above project is to build a regression model to predict the price of a pizza based on various features such as company, diameter, topping, variant size, </a:t>
            </a:r>
            <a:r>
              <a:rPr lang="en-GB" sz="2500" dirty="0" err="1"/>
              <a:t>extra_sauce</a:t>
            </a:r>
            <a:r>
              <a:rPr lang="en-GB" sz="2500" dirty="0"/>
              <a:t>, and </a:t>
            </a:r>
            <a:r>
              <a:rPr lang="en-GB" sz="2500" dirty="0" err="1"/>
              <a:t>extra_cheese</a:t>
            </a:r>
            <a:r>
              <a:rPr lang="en-GB" sz="2500" dirty="0"/>
              <a:t>. The project involves performing the required </a:t>
            </a:r>
            <a:r>
              <a:rPr lang="en-GB" sz="2500" dirty="0" err="1"/>
              <a:t>preprocessing</a:t>
            </a:r>
            <a:r>
              <a:rPr lang="en-GB" sz="2500" dirty="0"/>
              <a:t> on the dataset, constructing a regression model using two algorithms, and evaluating the model using suitable measures. The project also includes a comparison analysis of the results obtained from the two algorithms used. The ultimate goal is to build an accurate regression model that can predict the price of a pizza with a low error rate.</a:t>
            </a:r>
            <a:endParaRPr lang="en-GB" sz="2500" dirty="0" smtClean="0"/>
          </a:p>
        </p:txBody>
      </p:sp>
      <p:cxnSp>
        <p:nvCxnSpPr>
          <p:cNvPr id="6" name="Straight Connector 5"/>
          <p:cNvCxnSpPr/>
          <p:nvPr/>
        </p:nvCxnSpPr>
        <p:spPr>
          <a:xfrm flipV="1">
            <a:off x="1001486" y="1728651"/>
            <a:ext cx="5136173" cy="130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07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9C97B1-F677-4C82-9865-227A9B7D2400}"/>
              </a:ext>
            </a:extLst>
          </p:cNvPr>
          <p:cNvSpPr txBox="1">
            <a:spLocks/>
          </p:cNvSpPr>
          <p:nvPr/>
        </p:nvSpPr>
        <p:spPr>
          <a:xfrm>
            <a:off x="1066800" y="35831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dirty="0" smtClean="0">
                <a:solidFill>
                  <a:schemeClr val="bg2">
                    <a:lumMod val="50000"/>
                  </a:schemeClr>
                </a:solidFill>
              </a:rPr>
              <a:t>Architecture Diagram</a:t>
            </a:r>
            <a:endParaRPr lang="en-IN" dirty="0">
              <a:solidFill>
                <a:schemeClr val="bg2">
                  <a:lumMod val="50000"/>
                </a:schemeClr>
              </a:solidFill>
            </a:endParaRPr>
          </a:p>
        </p:txBody>
      </p:sp>
      <p:pic>
        <p:nvPicPr>
          <p:cNvPr id="3" name="Picture 2"/>
          <p:cNvPicPr>
            <a:picLocks noChangeAspect="1"/>
          </p:cNvPicPr>
          <p:nvPr/>
        </p:nvPicPr>
        <p:blipFill>
          <a:blip r:embed="rId2"/>
          <a:stretch>
            <a:fillRect/>
          </a:stretch>
        </p:blipFill>
        <p:spPr>
          <a:xfrm>
            <a:off x="1066800" y="1540089"/>
            <a:ext cx="10254343" cy="4700180"/>
          </a:xfrm>
          <a:prstGeom prst="rect">
            <a:avLst/>
          </a:prstGeom>
        </p:spPr>
      </p:pic>
    </p:spTree>
    <p:extLst>
      <p:ext uri="{BB962C8B-B14F-4D97-AF65-F5344CB8AC3E}">
        <p14:creationId xmlns:p14="http://schemas.microsoft.com/office/powerpoint/2010/main" val="404178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280161" y="976618"/>
            <a:ext cx="10058400" cy="1371600"/>
          </a:xfrm>
        </p:spPr>
        <p:txBody>
          <a:bodyPr vert="horz" lIns="91440" tIns="45720" rIns="91440" bIns="45720" rtlCol="0" anchor="ctr">
            <a:normAutofit/>
          </a:bodyPr>
          <a:lstStyle/>
          <a:p>
            <a:r>
              <a:rPr lang="en-US" dirty="0" smtClean="0">
                <a:solidFill>
                  <a:schemeClr val="bg2">
                    <a:lumMod val="50000"/>
                  </a:schemeClr>
                </a:solidFill>
              </a:rPr>
              <a:t>Dataset of Project</a:t>
            </a:r>
            <a:endParaRPr lang="en-US" dirty="0">
              <a:solidFill>
                <a:schemeClr val="bg2">
                  <a:lumMod val="50000"/>
                </a:schemeClr>
              </a:solidFill>
            </a:endParaRPr>
          </a:p>
        </p:txBody>
      </p:sp>
      <p:sp>
        <p:nvSpPr>
          <p:cNvPr id="3" name="TextBox 2"/>
          <p:cNvSpPr txBox="1"/>
          <p:nvPr/>
        </p:nvSpPr>
        <p:spPr>
          <a:xfrm>
            <a:off x="1280161" y="2651762"/>
            <a:ext cx="10123714" cy="2785378"/>
          </a:xfrm>
          <a:prstGeom prst="rect">
            <a:avLst/>
          </a:prstGeom>
          <a:noFill/>
        </p:spPr>
        <p:txBody>
          <a:bodyPr wrap="square" rtlCol="0">
            <a:spAutoFit/>
          </a:bodyPr>
          <a:lstStyle/>
          <a:p>
            <a:pPr algn="just"/>
            <a:r>
              <a:rPr lang="en-GB" sz="2500" dirty="0"/>
              <a:t>The dataset for the above project contains information about pizzas and their prices. </a:t>
            </a:r>
            <a:r>
              <a:rPr lang="en-GB" sz="2500" dirty="0" smtClean="0"/>
              <a:t>The </a:t>
            </a:r>
            <a:r>
              <a:rPr lang="en-GB" sz="2500" dirty="0"/>
              <a:t>dataset has both categorical and numerical variables. The categorical variables are Company, Topping, Variant, Size, </a:t>
            </a:r>
            <a:r>
              <a:rPr lang="en-GB" sz="2500" dirty="0" err="1"/>
              <a:t>Extra_sauce</a:t>
            </a:r>
            <a:r>
              <a:rPr lang="en-GB" sz="2500" dirty="0"/>
              <a:t>, and </a:t>
            </a:r>
            <a:r>
              <a:rPr lang="en-GB" sz="2500" dirty="0" err="1"/>
              <a:t>Extra_cheese</a:t>
            </a:r>
            <a:r>
              <a:rPr lang="en-GB" sz="2500" dirty="0"/>
              <a:t>. The numerical variable is Diameter. The target variable, Price, is also numerical. The dataset may require </a:t>
            </a:r>
            <a:r>
              <a:rPr lang="en-GB" sz="2500" dirty="0" err="1"/>
              <a:t>preprocessing</a:t>
            </a:r>
            <a:r>
              <a:rPr lang="en-GB" sz="2500" dirty="0"/>
              <a:t> before it can be used for regression analysis.</a:t>
            </a:r>
          </a:p>
          <a:p>
            <a:pPr algn="just"/>
            <a:endParaRPr lang="en-GB" sz="2500" dirty="0"/>
          </a:p>
        </p:txBody>
      </p:sp>
      <p:cxnSp>
        <p:nvCxnSpPr>
          <p:cNvPr id="6" name="Straight Connector 5"/>
          <p:cNvCxnSpPr/>
          <p:nvPr/>
        </p:nvCxnSpPr>
        <p:spPr>
          <a:xfrm flipV="1">
            <a:off x="1280161" y="2090057"/>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72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358310"/>
            <a:ext cx="10058400" cy="1371600"/>
          </a:xfrm>
        </p:spPr>
        <p:txBody>
          <a:bodyPr vert="horz" lIns="91440" tIns="45720" rIns="91440" bIns="45720" rtlCol="0" anchor="ctr">
            <a:normAutofit/>
          </a:bodyPr>
          <a:lstStyle/>
          <a:p>
            <a:r>
              <a:rPr lang="en-US" dirty="0" smtClean="0">
                <a:solidFill>
                  <a:schemeClr val="bg2">
                    <a:lumMod val="50000"/>
                  </a:schemeClr>
                </a:solidFill>
              </a:rPr>
              <a:t>Evaluation Measures</a:t>
            </a:r>
            <a:endParaRPr lang="en-US" dirty="0">
              <a:solidFill>
                <a:schemeClr val="bg2">
                  <a:lumMod val="50000"/>
                </a:schemeClr>
              </a:solidFill>
            </a:endParaRPr>
          </a:p>
        </p:txBody>
      </p:sp>
      <p:sp>
        <p:nvSpPr>
          <p:cNvPr id="3" name="TextBox 2"/>
          <p:cNvSpPr txBox="1"/>
          <p:nvPr/>
        </p:nvSpPr>
        <p:spPr>
          <a:xfrm>
            <a:off x="1001486" y="1665852"/>
            <a:ext cx="10123714" cy="3785652"/>
          </a:xfrm>
          <a:prstGeom prst="rect">
            <a:avLst/>
          </a:prstGeom>
          <a:noFill/>
        </p:spPr>
        <p:txBody>
          <a:bodyPr wrap="square" rtlCol="0">
            <a:spAutoFit/>
          </a:bodyPr>
          <a:lstStyle/>
          <a:p>
            <a:r>
              <a:rPr lang="en-GB" sz="2400" dirty="0"/>
              <a:t>The evaluation measures for the above project, which involves predicting the price of a pizza using regression techniques, can include:</a:t>
            </a:r>
          </a:p>
          <a:p>
            <a:r>
              <a:rPr lang="en-GB" sz="2400" dirty="0"/>
              <a:t>Mean Squared Error (</a:t>
            </a:r>
            <a:r>
              <a:rPr lang="en-GB" sz="2400" dirty="0" smtClean="0"/>
              <a:t>MSE)</a:t>
            </a:r>
          </a:p>
          <a:p>
            <a:r>
              <a:rPr lang="en-GB" sz="2400" dirty="0" smtClean="0"/>
              <a:t>Root </a:t>
            </a:r>
            <a:r>
              <a:rPr lang="en-GB" sz="2400" dirty="0"/>
              <a:t>Mean Squared Error (</a:t>
            </a:r>
            <a:r>
              <a:rPr lang="en-GB" sz="2400" dirty="0" smtClean="0"/>
              <a:t>RMSE)</a:t>
            </a:r>
            <a:endParaRPr lang="en-GB" sz="2400" dirty="0"/>
          </a:p>
          <a:p>
            <a:r>
              <a:rPr lang="en-GB" sz="2400" dirty="0"/>
              <a:t>R-squared (</a:t>
            </a:r>
            <a:r>
              <a:rPr lang="en-GB" sz="2400" dirty="0" smtClean="0"/>
              <a:t>R2)</a:t>
            </a:r>
          </a:p>
          <a:p>
            <a:r>
              <a:rPr lang="en-GB" sz="2400" dirty="0" smtClean="0"/>
              <a:t>Mean </a:t>
            </a:r>
            <a:r>
              <a:rPr lang="en-GB" sz="2400" dirty="0"/>
              <a:t>Absolute Error (</a:t>
            </a:r>
            <a:r>
              <a:rPr lang="en-GB" sz="2400" dirty="0" smtClean="0"/>
              <a:t>MAE)</a:t>
            </a:r>
            <a:endParaRPr lang="en-GB" sz="2400" dirty="0"/>
          </a:p>
          <a:p>
            <a:r>
              <a:rPr lang="en-GB" sz="2400" dirty="0"/>
              <a:t>Mean Absolute Percentage Error (</a:t>
            </a:r>
            <a:r>
              <a:rPr lang="en-GB" sz="2400" dirty="0" smtClean="0"/>
              <a:t>MAPE)</a:t>
            </a:r>
          </a:p>
          <a:p>
            <a:r>
              <a:rPr lang="en-GB" sz="2400" dirty="0" smtClean="0"/>
              <a:t>The </a:t>
            </a:r>
            <a:r>
              <a:rPr lang="en-GB" sz="2400" dirty="0"/>
              <a:t>choice of evaluation measures will depend on the specific problem and the business requirements. It is important to use multiple measures to assess the model's performance from different perspectives.</a:t>
            </a:r>
          </a:p>
        </p:txBody>
      </p:sp>
      <p:cxnSp>
        <p:nvCxnSpPr>
          <p:cNvPr id="6" name="Straight Connector 5"/>
          <p:cNvCxnSpPr/>
          <p:nvPr/>
        </p:nvCxnSpPr>
        <p:spPr>
          <a:xfrm flipV="1">
            <a:off x="1066800" y="1471749"/>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50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524000" y="985327"/>
            <a:ext cx="10058400" cy="1371600"/>
          </a:xfrm>
        </p:spPr>
        <p:txBody>
          <a:bodyPr vert="horz" lIns="91440" tIns="45720" rIns="91440" bIns="45720" rtlCol="0" anchor="ctr">
            <a:normAutofit/>
          </a:bodyPr>
          <a:lstStyle/>
          <a:p>
            <a:r>
              <a:rPr lang="en-US" dirty="0" smtClean="0">
                <a:solidFill>
                  <a:schemeClr val="bg2">
                    <a:lumMod val="50000"/>
                  </a:schemeClr>
                </a:solidFill>
              </a:rPr>
              <a:t>Conclusions</a:t>
            </a:r>
            <a:endParaRPr lang="en-US" dirty="0">
              <a:solidFill>
                <a:schemeClr val="bg2">
                  <a:lumMod val="50000"/>
                </a:schemeClr>
              </a:solidFill>
            </a:endParaRPr>
          </a:p>
        </p:txBody>
      </p:sp>
      <p:sp>
        <p:nvSpPr>
          <p:cNvPr id="3" name="TextBox 2"/>
          <p:cNvSpPr txBox="1"/>
          <p:nvPr/>
        </p:nvSpPr>
        <p:spPr>
          <a:xfrm>
            <a:off x="1524000" y="2582092"/>
            <a:ext cx="8961120" cy="2785378"/>
          </a:xfrm>
          <a:prstGeom prst="rect">
            <a:avLst/>
          </a:prstGeom>
          <a:noFill/>
        </p:spPr>
        <p:txBody>
          <a:bodyPr wrap="square" rtlCol="0">
            <a:spAutoFit/>
          </a:bodyPr>
          <a:lstStyle/>
          <a:p>
            <a:pPr algn="just"/>
            <a:r>
              <a:rPr lang="en-GB" sz="2500" dirty="0"/>
              <a:t>In conclusion, both projects involved building machine learning models using classification and regression techniques. The projects had different scopes and datasets, but they shared similar steps such as data </a:t>
            </a:r>
            <a:r>
              <a:rPr lang="en-GB" sz="2500" dirty="0" smtClean="0"/>
              <a:t>pre-processing, </a:t>
            </a:r>
            <a:r>
              <a:rPr lang="en-GB" sz="2500" dirty="0"/>
              <a:t>model training, and model evaluation. The choice of evaluation measures was also similar for both projects, and it was important to choose multiple measures to assess the model's performance from different perspectives.</a:t>
            </a:r>
          </a:p>
        </p:txBody>
      </p:sp>
      <p:cxnSp>
        <p:nvCxnSpPr>
          <p:cNvPr id="6" name="Straight Connector 5"/>
          <p:cNvCxnSpPr/>
          <p:nvPr/>
        </p:nvCxnSpPr>
        <p:spPr>
          <a:xfrm flipV="1">
            <a:off x="1524000" y="2098766"/>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74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541416"/>
            <a:ext cx="6261464" cy="1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0" dirty="0" smtClean="0">
                <a:solidFill>
                  <a:srgbClr val="002060"/>
                </a:solidFill>
              </a:rPr>
              <a:t>THANK YOU</a:t>
            </a:r>
            <a:endParaRPr lang="en-IN" sz="7000" dirty="0">
              <a:solidFill>
                <a:srgbClr val="002060"/>
              </a:solidFill>
            </a:endParaRPr>
          </a:p>
        </p:txBody>
      </p:sp>
      <p:sp>
        <p:nvSpPr>
          <p:cNvPr id="3" name="Rectangle 2"/>
          <p:cNvSpPr/>
          <p:nvPr/>
        </p:nvSpPr>
        <p:spPr>
          <a:xfrm>
            <a:off x="6026331" y="3013165"/>
            <a:ext cx="5207727" cy="285641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p:txBody>
      </p:sp>
      <p:sp>
        <p:nvSpPr>
          <p:cNvPr id="4" name="Rectangle 3"/>
          <p:cNvSpPr/>
          <p:nvPr/>
        </p:nvSpPr>
        <p:spPr>
          <a:xfrm>
            <a:off x="6383383" y="3300549"/>
            <a:ext cx="4580707" cy="22816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594564" y="3747682"/>
            <a:ext cx="4158343" cy="1631216"/>
          </a:xfrm>
          <a:prstGeom prst="rect">
            <a:avLst/>
          </a:prstGeom>
          <a:noFill/>
        </p:spPr>
        <p:txBody>
          <a:bodyPr wrap="square" rtlCol="0">
            <a:spAutoFit/>
          </a:bodyPr>
          <a:lstStyle/>
          <a:p>
            <a:r>
              <a:rPr lang="en-GB" sz="2500" dirty="0">
                <a:solidFill>
                  <a:schemeClr val="bg1"/>
                </a:solidFill>
              </a:rPr>
              <a:t>K </a:t>
            </a:r>
            <a:r>
              <a:rPr lang="en-GB" sz="2500" dirty="0" err="1">
                <a:solidFill>
                  <a:schemeClr val="bg1"/>
                </a:solidFill>
              </a:rPr>
              <a:t>Uday</a:t>
            </a:r>
            <a:r>
              <a:rPr lang="en-GB" sz="2500" dirty="0">
                <a:solidFill>
                  <a:schemeClr val="bg1"/>
                </a:solidFill>
              </a:rPr>
              <a:t> </a:t>
            </a:r>
            <a:r>
              <a:rPr lang="en-GB" sz="2500" dirty="0" smtClean="0">
                <a:solidFill>
                  <a:schemeClr val="bg1"/>
                </a:solidFill>
              </a:rPr>
              <a:t>Kiran 20W1A1293</a:t>
            </a:r>
            <a:endParaRPr lang="en-GB" sz="2500" dirty="0">
              <a:solidFill>
                <a:schemeClr val="bg1"/>
              </a:solidFill>
            </a:endParaRPr>
          </a:p>
          <a:p>
            <a:r>
              <a:rPr lang="en-GB" sz="2500" dirty="0">
                <a:solidFill>
                  <a:schemeClr val="bg1"/>
                </a:solidFill>
              </a:rPr>
              <a:t>P </a:t>
            </a:r>
            <a:r>
              <a:rPr lang="en-GB" sz="2500" dirty="0" smtClean="0">
                <a:solidFill>
                  <a:schemeClr val="bg1"/>
                </a:solidFill>
              </a:rPr>
              <a:t>Monica 208W1A12A5</a:t>
            </a:r>
            <a:endParaRPr lang="en-GB" sz="2500" dirty="0">
              <a:solidFill>
                <a:schemeClr val="bg1"/>
              </a:solidFill>
            </a:endParaRPr>
          </a:p>
          <a:p>
            <a:r>
              <a:rPr lang="en-GB" sz="2500" dirty="0">
                <a:solidFill>
                  <a:schemeClr val="bg1"/>
                </a:solidFill>
              </a:rPr>
              <a:t>P Devi Divya </a:t>
            </a:r>
            <a:r>
              <a:rPr lang="en-GB" sz="2500" dirty="0" smtClean="0">
                <a:solidFill>
                  <a:schemeClr val="bg1"/>
                </a:solidFill>
              </a:rPr>
              <a:t>Sri 208W1A12A9</a:t>
            </a:r>
            <a:endParaRPr lang="en-GB" sz="2500" dirty="0">
              <a:solidFill>
                <a:schemeClr val="bg1"/>
              </a:solidFill>
            </a:endParaRPr>
          </a:p>
          <a:p>
            <a:endParaRPr lang="en-IN" sz="2500" dirty="0">
              <a:solidFill>
                <a:schemeClr val="bg1"/>
              </a:solidFill>
            </a:endParaRPr>
          </a:p>
        </p:txBody>
      </p:sp>
    </p:spTree>
    <p:extLst>
      <p:ext uri="{BB962C8B-B14F-4D97-AF65-F5344CB8AC3E}">
        <p14:creationId xmlns:p14="http://schemas.microsoft.com/office/powerpoint/2010/main" val="49385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7F5067F-B05A-4CB4-8FEF-12162F4FD7F8}"/>
              </a:ext>
            </a:extLst>
          </p:cNvPr>
          <p:cNvSpPr txBox="1">
            <a:spLocks/>
          </p:cNvSpPr>
          <p:nvPr/>
        </p:nvSpPr>
        <p:spPr>
          <a:xfrm>
            <a:off x="3193482" y="907575"/>
            <a:ext cx="5299768" cy="8515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IN" sz="5000" dirty="0" smtClean="0">
                <a:solidFill>
                  <a:schemeClr val="bg2">
                    <a:lumMod val="50000"/>
                  </a:schemeClr>
                </a:solidFill>
              </a:rPr>
              <a:t>Tasks</a:t>
            </a:r>
            <a:endParaRPr lang="en-IN" sz="5000" dirty="0">
              <a:solidFill>
                <a:schemeClr val="bg2">
                  <a:lumMod val="50000"/>
                </a:schemeClr>
              </a:solidFill>
            </a:endParaRPr>
          </a:p>
        </p:txBody>
      </p:sp>
      <p:sp>
        <p:nvSpPr>
          <p:cNvPr id="3" name="TextBox 2"/>
          <p:cNvSpPr txBox="1"/>
          <p:nvPr/>
        </p:nvSpPr>
        <p:spPr>
          <a:xfrm>
            <a:off x="1497875" y="2159724"/>
            <a:ext cx="9117876" cy="2811026"/>
          </a:xfrm>
          <a:prstGeom prst="rect">
            <a:avLst/>
          </a:prstGeom>
          <a:noFill/>
          <a:ln>
            <a:solidFill>
              <a:schemeClr val="tx1"/>
            </a:solidFill>
          </a:ln>
        </p:spPr>
        <p:txBody>
          <a:bodyPr wrap="square" rtlCol="0">
            <a:spAutoFit/>
          </a:bodyPr>
          <a:lstStyle/>
          <a:p>
            <a:pPr>
              <a:lnSpc>
                <a:spcPct val="100000"/>
              </a:lnSpc>
              <a:spcAft>
                <a:spcPts val="2000"/>
              </a:spcAft>
            </a:pPr>
            <a:r>
              <a:rPr lang="en-GB" sz="4000" dirty="0" smtClean="0"/>
              <a:t>CLASSIFICATION :   SYMPTOMS </a:t>
            </a:r>
            <a:r>
              <a:rPr lang="en-GB" sz="4000" dirty="0"/>
              <a:t>AND COVID </a:t>
            </a:r>
            <a:r>
              <a:rPr lang="en-GB" sz="4000" dirty="0" smtClean="0"/>
              <a:t>PRESENCE</a:t>
            </a:r>
          </a:p>
          <a:p>
            <a:pPr>
              <a:lnSpc>
                <a:spcPct val="100000"/>
              </a:lnSpc>
            </a:pPr>
            <a:r>
              <a:rPr lang="en-GB" sz="4000" dirty="0" smtClean="0"/>
              <a:t>REGRESSION :   PIZZA </a:t>
            </a:r>
            <a:r>
              <a:rPr lang="en-GB" sz="4000" dirty="0"/>
              <a:t>PRICE </a:t>
            </a:r>
            <a:r>
              <a:rPr lang="en-GB" sz="4000" dirty="0" smtClean="0"/>
              <a:t>PREDICTION</a:t>
            </a:r>
          </a:p>
        </p:txBody>
      </p:sp>
    </p:spTree>
    <p:extLst>
      <p:ext uri="{BB962C8B-B14F-4D97-AF65-F5344CB8AC3E}">
        <p14:creationId xmlns:p14="http://schemas.microsoft.com/office/powerpoint/2010/main" val="258730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smtClean="0">
                <a:solidFill>
                  <a:schemeClr val="bg2">
                    <a:lumMod val="50000"/>
                  </a:schemeClr>
                </a:solidFill>
              </a:rPr>
              <a:t>Task </a:t>
            </a:r>
            <a:r>
              <a:rPr lang="en-US" dirty="0">
                <a:solidFill>
                  <a:schemeClr val="bg2">
                    <a:lumMod val="50000"/>
                  </a:schemeClr>
                </a:solidFill>
              </a:rPr>
              <a:t>Outline</a:t>
            </a:r>
          </a:p>
        </p:txBody>
      </p:sp>
      <p:sp>
        <p:nvSpPr>
          <p:cNvPr id="3" name="TextBox 2"/>
          <p:cNvSpPr txBox="1"/>
          <p:nvPr/>
        </p:nvSpPr>
        <p:spPr>
          <a:xfrm>
            <a:off x="1066800" y="2093196"/>
            <a:ext cx="8752114" cy="4077655"/>
          </a:xfrm>
          <a:prstGeom prst="rect">
            <a:avLst/>
          </a:prstGeom>
          <a:noFill/>
        </p:spPr>
        <p:txBody>
          <a:bodyPr wrap="square" rtlCol="0">
            <a:spAutoFit/>
          </a:bodyPr>
          <a:lstStyle/>
          <a:p>
            <a:pPr>
              <a:lnSpc>
                <a:spcPct val="150000"/>
              </a:lnSpc>
            </a:pPr>
            <a:r>
              <a:rPr lang="en-US" sz="2500" b="1" dirty="0"/>
              <a:t>1. PROBLEM STATEMENT</a:t>
            </a:r>
            <a:endParaRPr lang="en-IN" sz="2500" dirty="0"/>
          </a:p>
          <a:p>
            <a:pPr>
              <a:lnSpc>
                <a:spcPct val="150000"/>
              </a:lnSpc>
            </a:pPr>
            <a:r>
              <a:rPr lang="en-US" sz="2500" b="1" dirty="0"/>
              <a:t>2. SCOPE OF THE PROJECT </a:t>
            </a:r>
            <a:endParaRPr lang="en-IN" sz="2500" dirty="0"/>
          </a:p>
          <a:p>
            <a:pPr>
              <a:lnSpc>
                <a:spcPct val="150000"/>
              </a:lnSpc>
            </a:pPr>
            <a:r>
              <a:rPr lang="en-US" sz="2500" b="1" dirty="0" smtClean="0"/>
              <a:t>3.ARCHITECTURE/METHODOLOGY/ALGORITHM</a:t>
            </a:r>
            <a:endParaRPr lang="en-IN" sz="2500" dirty="0"/>
          </a:p>
          <a:p>
            <a:pPr>
              <a:lnSpc>
                <a:spcPct val="150000"/>
              </a:lnSpc>
            </a:pPr>
            <a:r>
              <a:rPr lang="en-US" sz="2500" b="1" dirty="0"/>
              <a:t>4. DATASET DESCRIPTION</a:t>
            </a:r>
            <a:endParaRPr lang="en-IN" sz="2500" dirty="0"/>
          </a:p>
          <a:p>
            <a:pPr>
              <a:lnSpc>
                <a:spcPct val="150000"/>
              </a:lnSpc>
            </a:pPr>
            <a:r>
              <a:rPr lang="en-US" sz="2500" b="1" dirty="0"/>
              <a:t>5. EVALUATION MEASURES</a:t>
            </a:r>
            <a:endParaRPr lang="en-IN" sz="2500" dirty="0"/>
          </a:p>
          <a:p>
            <a:pPr>
              <a:lnSpc>
                <a:spcPct val="150000"/>
              </a:lnSpc>
            </a:pPr>
            <a:r>
              <a:rPr lang="en-US" sz="2500" b="1" dirty="0"/>
              <a:t>6. EXPERIMENTAL RESULTS</a:t>
            </a:r>
            <a:endParaRPr lang="en-IN" sz="2500" dirty="0"/>
          </a:p>
          <a:p>
            <a:pPr>
              <a:lnSpc>
                <a:spcPct val="150000"/>
              </a:lnSpc>
            </a:pPr>
            <a:r>
              <a:rPr lang="en-US" sz="2500" b="1" dirty="0"/>
              <a:t>7. </a:t>
            </a:r>
            <a:r>
              <a:rPr lang="en-US" sz="2500" b="1" dirty="0" smtClean="0"/>
              <a:t>CONCLUSION</a:t>
            </a:r>
            <a:endParaRPr lang="en-IN" sz="2500" dirty="0"/>
          </a:p>
        </p:txBody>
      </p:sp>
      <p:cxnSp>
        <p:nvCxnSpPr>
          <p:cNvPr id="6" name="Straight Connector 5"/>
          <p:cNvCxnSpPr/>
          <p:nvPr/>
        </p:nvCxnSpPr>
        <p:spPr>
          <a:xfrm flipV="1">
            <a:off x="1140823" y="1776549"/>
            <a:ext cx="7924800" cy="1741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33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485840"/>
            <a:ext cx="10058400" cy="1371600"/>
          </a:xfrm>
        </p:spPr>
        <p:txBody>
          <a:bodyPr vert="horz" lIns="91440" tIns="45720" rIns="91440" bIns="45720" rtlCol="0" anchor="ctr">
            <a:normAutofit/>
          </a:bodyPr>
          <a:lstStyle/>
          <a:p>
            <a:r>
              <a:rPr lang="en-US" dirty="0" smtClean="0">
                <a:solidFill>
                  <a:schemeClr val="bg2">
                    <a:lumMod val="50000"/>
                  </a:schemeClr>
                </a:solidFill>
              </a:rPr>
              <a:t>Problem Statement</a:t>
            </a:r>
            <a:endParaRPr lang="en-US" dirty="0">
              <a:solidFill>
                <a:schemeClr val="bg2">
                  <a:lumMod val="50000"/>
                </a:schemeClr>
              </a:solidFill>
            </a:endParaRPr>
          </a:p>
        </p:txBody>
      </p:sp>
      <p:sp>
        <p:nvSpPr>
          <p:cNvPr id="3" name="TextBox 2"/>
          <p:cNvSpPr txBox="1"/>
          <p:nvPr/>
        </p:nvSpPr>
        <p:spPr>
          <a:xfrm>
            <a:off x="1066800" y="1857440"/>
            <a:ext cx="10123714" cy="3939540"/>
          </a:xfrm>
          <a:prstGeom prst="rect">
            <a:avLst/>
          </a:prstGeom>
          <a:noFill/>
        </p:spPr>
        <p:txBody>
          <a:bodyPr wrap="square" rtlCol="0">
            <a:spAutoFit/>
          </a:bodyPr>
          <a:lstStyle/>
          <a:p>
            <a:pPr algn="just"/>
            <a:r>
              <a:rPr lang="en-GB" sz="2500" dirty="0"/>
              <a:t>CLASSIFICATION :   SYMPTOMS AND COVID PRESENCE</a:t>
            </a:r>
          </a:p>
          <a:p>
            <a:pPr algn="just"/>
            <a:r>
              <a:rPr lang="en-GB" sz="2500" dirty="0" smtClean="0"/>
              <a:t>The </a:t>
            </a:r>
            <a:r>
              <a:rPr lang="en-GB" sz="2500" dirty="0"/>
              <a:t>problem statement of this project is to build a classification model that can predict if COVID-19 is possibly present or not based on the given symptoms. The project aims to use machine learning techniques to aid in the diagnosis of COVID-19, which can be helpful for healthcare professionals in identifying potential COVID-19 cases and taking appropriate measures. The dataset contains various symptoms and their corresponding labels, indicating whether or not the patient has COVID-19. The goal of the project is to develop a reliable and accurate model that can predict COVID-19 based on the symptoms provided</a:t>
            </a:r>
            <a:r>
              <a:rPr lang="en-GB" sz="2500" dirty="0" smtClean="0"/>
              <a:t>.</a:t>
            </a:r>
          </a:p>
        </p:txBody>
      </p:sp>
      <p:cxnSp>
        <p:nvCxnSpPr>
          <p:cNvPr id="6" name="Straight Connector 5"/>
          <p:cNvCxnSpPr/>
          <p:nvPr/>
        </p:nvCxnSpPr>
        <p:spPr>
          <a:xfrm flipV="1">
            <a:off x="1166948" y="1593669"/>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05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358310"/>
            <a:ext cx="10058400" cy="1371600"/>
          </a:xfrm>
        </p:spPr>
        <p:txBody>
          <a:bodyPr vert="horz" lIns="91440" tIns="45720" rIns="91440" bIns="45720" rtlCol="0" anchor="ctr">
            <a:normAutofit/>
          </a:bodyPr>
          <a:lstStyle/>
          <a:p>
            <a:r>
              <a:rPr lang="en-US" dirty="0" smtClean="0">
                <a:solidFill>
                  <a:schemeClr val="bg2">
                    <a:lumMod val="50000"/>
                  </a:schemeClr>
                </a:solidFill>
              </a:rPr>
              <a:t>Scope of Project</a:t>
            </a:r>
            <a:endParaRPr lang="en-US" dirty="0">
              <a:solidFill>
                <a:schemeClr val="bg2">
                  <a:lumMod val="50000"/>
                </a:schemeClr>
              </a:solidFill>
            </a:endParaRPr>
          </a:p>
        </p:txBody>
      </p:sp>
      <p:sp>
        <p:nvSpPr>
          <p:cNvPr id="3" name="TextBox 2"/>
          <p:cNvSpPr txBox="1"/>
          <p:nvPr/>
        </p:nvSpPr>
        <p:spPr>
          <a:xfrm>
            <a:off x="1001486" y="1665852"/>
            <a:ext cx="10123714" cy="3939540"/>
          </a:xfrm>
          <a:prstGeom prst="rect">
            <a:avLst/>
          </a:prstGeom>
          <a:noFill/>
        </p:spPr>
        <p:txBody>
          <a:bodyPr wrap="square" rtlCol="0">
            <a:spAutoFit/>
          </a:bodyPr>
          <a:lstStyle/>
          <a:p>
            <a:pPr algn="just"/>
            <a:r>
              <a:rPr lang="en-GB" sz="2500" dirty="0"/>
              <a:t>The project aims to create a machine learning model that can accurately predict whether a patient has COVID-19 based on their symptoms. The success of the project will depend on the quality of the dataset used, the appropriate selection of machine learning algorithms, and the proper evaluation of the model's performance. This model can help healthcare professionals in diagnosing COVID-19, leading to timely treatment and reduced disease spread. Additionally, a user-friendly application can be developed to help the general public in self-diagnosing and taking necessary precautions. The project's success can have a significant impact on the healthcare industry by improving the efficiency and accuracy of COVID-19 diagnosis.</a:t>
            </a:r>
            <a:endParaRPr lang="en-GB" sz="2500" dirty="0" smtClean="0"/>
          </a:p>
        </p:txBody>
      </p:sp>
      <p:cxnSp>
        <p:nvCxnSpPr>
          <p:cNvPr id="6" name="Straight Connector 5"/>
          <p:cNvCxnSpPr/>
          <p:nvPr/>
        </p:nvCxnSpPr>
        <p:spPr>
          <a:xfrm flipV="1">
            <a:off x="1066800" y="1471749"/>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7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2777" y="1550126"/>
            <a:ext cx="10049692" cy="4538798"/>
          </a:xfrm>
          <a:prstGeom prst="rect">
            <a:avLst/>
          </a:prstGeom>
        </p:spPr>
      </p:pic>
      <p:sp>
        <p:nvSpPr>
          <p:cNvPr id="4" name="Title 1">
            <a:extLst>
              <a:ext uri="{FF2B5EF4-FFF2-40B4-BE49-F238E27FC236}">
                <a16:creationId xmlns:a16="http://schemas.microsoft.com/office/drawing/2014/main" id="{D49C97B1-F677-4C82-9865-227A9B7D2400}"/>
              </a:ext>
            </a:extLst>
          </p:cNvPr>
          <p:cNvSpPr txBox="1">
            <a:spLocks/>
          </p:cNvSpPr>
          <p:nvPr/>
        </p:nvSpPr>
        <p:spPr>
          <a:xfrm>
            <a:off x="1066800" y="35831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dirty="0" smtClean="0">
                <a:solidFill>
                  <a:schemeClr val="bg2">
                    <a:lumMod val="50000"/>
                  </a:schemeClr>
                </a:solidFill>
              </a:rPr>
              <a:t>Architecture Diagram</a:t>
            </a:r>
            <a:endParaRPr lang="en-IN" dirty="0">
              <a:solidFill>
                <a:schemeClr val="bg2">
                  <a:lumMod val="50000"/>
                </a:schemeClr>
              </a:solidFill>
            </a:endParaRPr>
          </a:p>
        </p:txBody>
      </p:sp>
    </p:spTree>
    <p:extLst>
      <p:ext uri="{BB962C8B-B14F-4D97-AF65-F5344CB8AC3E}">
        <p14:creationId xmlns:p14="http://schemas.microsoft.com/office/powerpoint/2010/main" val="251873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358310"/>
            <a:ext cx="10058400" cy="1371600"/>
          </a:xfrm>
        </p:spPr>
        <p:txBody>
          <a:bodyPr vert="horz" lIns="91440" tIns="45720" rIns="91440" bIns="45720" rtlCol="0" anchor="ctr">
            <a:normAutofit/>
          </a:bodyPr>
          <a:lstStyle/>
          <a:p>
            <a:r>
              <a:rPr lang="en-US" dirty="0" smtClean="0">
                <a:solidFill>
                  <a:schemeClr val="bg2">
                    <a:lumMod val="50000"/>
                  </a:schemeClr>
                </a:solidFill>
              </a:rPr>
              <a:t>Dataset of Project</a:t>
            </a:r>
            <a:endParaRPr lang="en-US" dirty="0">
              <a:solidFill>
                <a:schemeClr val="bg2">
                  <a:lumMod val="50000"/>
                </a:schemeClr>
              </a:solidFill>
            </a:endParaRPr>
          </a:p>
        </p:txBody>
      </p:sp>
      <p:sp>
        <p:nvSpPr>
          <p:cNvPr id="3" name="TextBox 2"/>
          <p:cNvSpPr txBox="1"/>
          <p:nvPr/>
        </p:nvSpPr>
        <p:spPr>
          <a:xfrm>
            <a:off x="1001486" y="1665852"/>
            <a:ext cx="10123714" cy="3939540"/>
          </a:xfrm>
          <a:prstGeom prst="rect">
            <a:avLst/>
          </a:prstGeom>
          <a:noFill/>
        </p:spPr>
        <p:txBody>
          <a:bodyPr wrap="square" rtlCol="0">
            <a:spAutoFit/>
          </a:bodyPr>
          <a:lstStyle/>
          <a:p>
            <a:r>
              <a:rPr lang="en-GB" sz="2500" dirty="0"/>
              <a:t>The dataset for the project to develop a machine learning model to predict the possibility of COVID-19 based on symptoms should include a large number of cases with symptoms and COVID-19 status. The data should be collected from reliable sources such as hospitals, clinics, testing </a:t>
            </a:r>
            <a:r>
              <a:rPr lang="en-GB" sz="2500" dirty="0" smtClean="0"/>
              <a:t>centres, </a:t>
            </a:r>
            <a:r>
              <a:rPr lang="en-GB" sz="2500" dirty="0"/>
              <a:t>or online surveys.</a:t>
            </a:r>
          </a:p>
          <a:p>
            <a:r>
              <a:rPr lang="en-GB" sz="2500" dirty="0" smtClean="0"/>
              <a:t>The </a:t>
            </a:r>
            <a:r>
              <a:rPr lang="en-GB" sz="2500" dirty="0"/>
              <a:t>dataset should be </a:t>
            </a:r>
            <a:r>
              <a:rPr lang="en-GB" sz="2500" dirty="0" smtClean="0"/>
              <a:t>pre-processed </a:t>
            </a:r>
            <a:r>
              <a:rPr lang="en-GB" sz="2500" dirty="0"/>
              <a:t>and cleaned to remove any outliers or missing data. It should also be split into training and testing datasets to evaluate the performance of the machine learning model.</a:t>
            </a:r>
          </a:p>
          <a:p>
            <a:r>
              <a:rPr lang="en-GB" sz="2500" dirty="0"/>
              <a:t>The dataset can also be augmented by including data from other sources such as social media or news reports to provide a broader context of the COVID-19 outbreak</a:t>
            </a:r>
            <a:r>
              <a:rPr lang="en-GB" sz="2500" dirty="0" smtClean="0"/>
              <a:t>.</a:t>
            </a:r>
            <a:endParaRPr lang="en-GB" sz="2500" dirty="0"/>
          </a:p>
        </p:txBody>
      </p:sp>
      <p:cxnSp>
        <p:nvCxnSpPr>
          <p:cNvPr id="6" name="Straight Connector 5"/>
          <p:cNvCxnSpPr/>
          <p:nvPr/>
        </p:nvCxnSpPr>
        <p:spPr>
          <a:xfrm flipV="1">
            <a:off x="1066800" y="1471749"/>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26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358310"/>
            <a:ext cx="10058400" cy="1371600"/>
          </a:xfrm>
        </p:spPr>
        <p:txBody>
          <a:bodyPr vert="horz" lIns="91440" tIns="45720" rIns="91440" bIns="45720" rtlCol="0" anchor="ctr">
            <a:normAutofit/>
          </a:bodyPr>
          <a:lstStyle/>
          <a:p>
            <a:r>
              <a:rPr lang="en-US" dirty="0" smtClean="0">
                <a:solidFill>
                  <a:schemeClr val="bg2">
                    <a:lumMod val="50000"/>
                  </a:schemeClr>
                </a:solidFill>
              </a:rPr>
              <a:t>Evaluation Measures</a:t>
            </a:r>
            <a:endParaRPr lang="en-US" dirty="0">
              <a:solidFill>
                <a:schemeClr val="bg2">
                  <a:lumMod val="50000"/>
                </a:schemeClr>
              </a:solidFill>
            </a:endParaRPr>
          </a:p>
        </p:txBody>
      </p:sp>
      <p:sp>
        <p:nvSpPr>
          <p:cNvPr id="3" name="TextBox 2"/>
          <p:cNvSpPr txBox="1"/>
          <p:nvPr/>
        </p:nvSpPr>
        <p:spPr>
          <a:xfrm>
            <a:off x="1001486" y="1665852"/>
            <a:ext cx="10123714" cy="4708981"/>
          </a:xfrm>
          <a:prstGeom prst="rect">
            <a:avLst/>
          </a:prstGeom>
          <a:noFill/>
        </p:spPr>
        <p:txBody>
          <a:bodyPr wrap="square" rtlCol="0">
            <a:spAutoFit/>
          </a:bodyPr>
          <a:lstStyle/>
          <a:p>
            <a:r>
              <a:rPr lang="en-GB" sz="2500" dirty="0"/>
              <a:t>The evaluation of the classification model can be performed using various </a:t>
            </a:r>
            <a:r>
              <a:rPr lang="en-GB" sz="2500" dirty="0" smtClean="0"/>
              <a:t>performance metrics</a:t>
            </a:r>
            <a:r>
              <a:rPr lang="en-GB" sz="2500" dirty="0"/>
              <a:t>, depending on the specific requirements and goals of the project. Some of the commonly used evaluation measures for the classification of COVID-19 include:</a:t>
            </a:r>
          </a:p>
          <a:p>
            <a:r>
              <a:rPr lang="en-GB" sz="2500" dirty="0" smtClean="0"/>
              <a:t>Accuracy</a:t>
            </a:r>
          </a:p>
          <a:p>
            <a:r>
              <a:rPr lang="en-GB" sz="2500" dirty="0" smtClean="0"/>
              <a:t>Precision </a:t>
            </a:r>
            <a:r>
              <a:rPr lang="en-GB" sz="2500" dirty="0"/>
              <a:t>and </a:t>
            </a:r>
            <a:r>
              <a:rPr lang="en-GB" sz="2500" dirty="0" smtClean="0"/>
              <a:t>Recall</a:t>
            </a:r>
          </a:p>
          <a:p>
            <a:r>
              <a:rPr lang="en-GB" sz="2500" dirty="0" smtClean="0"/>
              <a:t>F1 Score</a:t>
            </a:r>
          </a:p>
          <a:p>
            <a:r>
              <a:rPr lang="en-GB" sz="2500" dirty="0" smtClean="0"/>
              <a:t>ROC </a:t>
            </a:r>
            <a:r>
              <a:rPr lang="en-GB" sz="2500" dirty="0"/>
              <a:t>Curve and </a:t>
            </a:r>
            <a:r>
              <a:rPr lang="en-GB" sz="2500" dirty="0" smtClean="0"/>
              <a:t>AUC</a:t>
            </a:r>
          </a:p>
          <a:p>
            <a:r>
              <a:rPr lang="en-GB" sz="2500" dirty="0" smtClean="0"/>
              <a:t>Confusion Matrix</a:t>
            </a:r>
          </a:p>
          <a:p>
            <a:r>
              <a:rPr lang="en-GB" sz="2500" dirty="0" smtClean="0"/>
              <a:t>The </a:t>
            </a:r>
            <a:r>
              <a:rPr lang="en-GB" sz="2500" dirty="0"/>
              <a:t>selection of the appropriate evaluation metrics will depend on the project's specific requirements and goals, and a combination of these metrics can be used to provide a comprehensive evaluation of the model's performance.</a:t>
            </a:r>
          </a:p>
        </p:txBody>
      </p:sp>
      <p:cxnSp>
        <p:nvCxnSpPr>
          <p:cNvPr id="6" name="Straight Connector 5"/>
          <p:cNvCxnSpPr/>
          <p:nvPr/>
        </p:nvCxnSpPr>
        <p:spPr>
          <a:xfrm flipV="1">
            <a:off x="1066800" y="1471749"/>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43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799" y="834183"/>
            <a:ext cx="10058400" cy="1371600"/>
          </a:xfrm>
        </p:spPr>
        <p:txBody>
          <a:bodyPr vert="horz" lIns="91440" tIns="45720" rIns="91440" bIns="45720" rtlCol="0" anchor="ctr">
            <a:normAutofit/>
          </a:bodyPr>
          <a:lstStyle/>
          <a:p>
            <a:r>
              <a:rPr lang="en-US" dirty="0" smtClean="0">
                <a:solidFill>
                  <a:schemeClr val="bg2">
                    <a:lumMod val="50000"/>
                  </a:schemeClr>
                </a:solidFill>
              </a:rPr>
              <a:t>Problem Statement</a:t>
            </a:r>
            <a:endParaRPr lang="en-US" dirty="0">
              <a:solidFill>
                <a:schemeClr val="bg2">
                  <a:lumMod val="50000"/>
                </a:schemeClr>
              </a:solidFill>
            </a:endParaRPr>
          </a:p>
        </p:txBody>
      </p:sp>
      <p:sp>
        <p:nvSpPr>
          <p:cNvPr id="3" name="TextBox 2"/>
          <p:cNvSpPr txBox="1"/>
          <p:nvPr/>
        </p:nvSpPr>
        <p:spPr>
          <a:xfrm>
            <a:off x="1208314" y="2501876"/>
            <a:ext cx="9775371" cy="2400657"/>
          </a:xfrm>
          <a:prstGeom prst="rect">
            <a:avLst/>
          </a:prstGeom>
          <a:noFill/>
        </p:spPr>
        <p:txBody>
          <a:bodyPr wrap="square" rtlCol="0">
            <a:spAutoFit/>
          </a:bodyPr>
          <a:lstStyle/>
          <a:p>
            <a:pPr algn="just"/>
            <a:r>
              <a:rPr lang="en-GB" sz="2500" dirty="0"/>
              <a:t>REGRESSION :   PIZZA PRICE PREDICTION</a:t>
            </a:r>
          </a:p>
          <a:p>
            <a:pPr algn="just"/>
            <a:r>
              <a:rPr lang="en-GB" sz="2500" dirty="0"/>
              <a:t>The problem statement of the above project is to predict the price of a pizza based on its company, diameter, topping, variant size, extra sauce, and extra cheese using regression techniques. The aim is to build a model that can accurately predict the price of a pizza given its attributes.</a:t>
            </a:r>
            <a:endParaRPr lang="en-IN" sz="2500" dirty="0"/>
          </a:p>
          <a:p>
            <a:pPr algn="just"/>
            <a:endParaRPr lang="en-GB" sz="2500" dirty="0" smtClean="0"/>
          </a:p>
        </p:txBody>
      </p:sp>
      <p:cxnSp>
        <p:nvCxnSpPr>
          <p:cNvPr id="6" name="Straight Connector 5"/>
          <p:cNvCxnSpPr/>
          <p:nvPr/>
        </p:nvCxnSpPr>
        <p:spPr>
          <a:xfrm flipV="1">
            <a:off x="1147354" y="1933304"/>
            <a:ext cx="6966858" cy="871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82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schemas.microsoft.com/office/2006/documentManagement/types"/>
    <ds:schemaRef ds:uri="http://schemas.openxmlformats.org/package/2006/metadata/core-properties"/>
    <ds:schemaRef ds:uri="http://www.w3.org/XML/1998/namespace"/>
    <ds:schemaRef ds:uri="16c05727-aa75-4e4a-9b5f-8a80a1165891"/>
    <ds:schemaRef ds:uri="71af3243-3dd4-4a8d-8c0d-dd76da1f02a5"/>
    <ds:schemaRef ds:uri="http://purl.org/dc/terms/"/>
    <ds:schemaRef ds:uri="http://purl.org/dc/dcmitype/"/>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Nature course presentation</Template>
  <TotalTime>0</TotalTime>
  <Words>917</Words>
  <Application>Microsoft Office PowerPoint</Application>
  <PresentationFormat>Widescreen</PresentationFormat>
  <Paragraphs>63</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SavonVTI</vt:lpstr>
      <vt:lpstr>PowerPoint Presentation</vt:lpstr>
      <vt:lpstr>PowerPoint Presentation</vt:lpstr>
      <vt:lpstr>Task Outline</vt:lpstr>
      <vt:lpstr>Problem Statement</vt:lpstr>
      <vt:lpstr>Scope of Project</vt:lpstr>
      <vt:lpstr>PowerPoint Presentation</vt:lpstr>
      <vt:lpstr>Dataset of Project</vt:lpstr>
      <vt:lpstr>Evaluation Measures</vt:lpstr>
      <vt:lpstr>Problem Statement</vt:lpstr>
      <vt:lpstr>Scope of Project</vt:lpstr>
      <vt:lpstr>PowerPoint Presentation</vt:lpstr>
      <vt:lpstr>Dataset of Project</vt:lpstr>
      <vt:lpstr>Evaluation Measures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2023-04-02T08:02:31Z</dcterms:created>
  <dcterms:modified xsi:type="dcterms:W3CDTF">2023-04-02T13:26:00Z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