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jaredlander.com/data/Tomato%20First.csv"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Statistics with 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marL="514350" indent="-514350" algn="just">
              <a:buNone/>
            </a:pPr>
            <a:r>
              <a:rPr lang="en-US" sz="2600" dirty="0">
                <a:latin typeface="Times New Roman" pitchFamily="18" charset="0"/>
                <a:cs typeface="Times New Roman" pitchFamily="18" charset="0"/>
              </a:rPr>
              <a:t>Pane Layout:</a:t>
            </a:r>
          </a:p>
          <a:p>
            <a:pPr marL="514350" indent="-514350" algn="just"/>
            <a:r>
              <a:rPr lang="en-US" sz="2600" dirty="0">
                <a:latin typeface="Times New Roman" pitchFamily="18" charset="0"/>
                <a:cs typeface="Times New Roman" pitchFamily="18" charset="0"/>
              </a:rPr>
              <a:t>Rearrange the panes that make up </a:t>
            </a:r>
            <a:r>
              <a:rPr lang="en-US" sz="2600" dirty="0" err="1">
                <a:latin typeface="Times New Roman" pitchFamily="18" charset="0"/>
                <a:cs typeface="Times New Roman" pitchFamily="18" charset="0"/>
              </a:rPr>
              <a:t>Rstudio</a:t>
            </a:r>
            <a:r>
              <a:rPr lang="en-US" sz="2600" dirty="0">
                <a:latin typeface="Times New Roman" pitchFamily="18" charset="0"/>
                <a:cs typeface="Times New Roman" pitchFamily="18" charset="0"/>
              </a:rPr>
              <a:t>.</a:t>
            </a:r>
          </a:p>
          <a:p>
            <a:pPr marL="514350" indent="-514350" algn="just">
              <a:buNone/>
            </a:pPr>
            <a:r>
              <a:rPr lang="en-US" sz="2600" dirty="0">
                <a:latin typeface="Times New Roman" pitchFamily="18" charset="0"/>
                <a:cs typeface="Times New Roman" pitchFamily="18" charset="0"/>
              </a:rPr>
              <a:t>Packages Option:</a:t>
            </a:r>
          </a:p>
          <a:p>
            <a:pPr marL="514350" indent="-514350" algn="just"/>
            <a:r>
              <a:rPr lang="en-US" sz="2600" dirty="0">
                <a:latin typeface="Times New Roman" pitchFamily="18" charset="0"/>
                <a:cs typeface="Times New Roman" pitchFamily="18" charset="0"/>
              </a:rPr>
              <a:t>Set options regarding packages, although the most important is the CRAN mirror. While this is changeable from the console, this is the default setting.</a:t>
            </a:r>
          </a:p>
          <a:p>
            <a:pPr marL="514350" indent="-514350" algn="just">
              <a:buNone/>
            </a:pPr>
            <a:r>
              <a:rPr lang="en-US" sz="2600" dirty="0" err="1">
                <a:latin typeface="Times New Roman" pitchFamily="18" charset="0"/>
                <a:cs typeface="Times New Roman" pitchFamily="18" charset="0"/>
              </a:rPr>
              <a:t>Sweave</a:t>
            </a:r>
            <a:r>
              <a:rPr lang="en-US" sz="2600" dirty="0">
                <a:latin typeface="Times New Roman" pitchFamily="18" charset="0"/>
                <a:cs typeface="Times New Roman" pitchFamily="18" charset="0"/>
              </a:rPr>
              <a:t>:</a:t>
            </a:r>
          </a:p>
          <a:p>
            <a:pPr marL="514350" indent="-514350" algn="just"/>
            <a:r>
              <a:rPr lang="en-US" sz="2600" dirty="0">
                <a:latin typeface="Times New Roman" pitchFamily="18" charset="0"/>
                <a:cs typeface="Times New Roman" pitchFamily="18" charset="0"/>
              </a:rPr>
              <a:t>Used for generation of PDF documents.</a:t>
            </a:r>
          </a:p>
          <a:p>
            <a:pPr marL="514350" indent="-514350" algn="just"/>
            <a:r>
              <a:rPr lang="en-US" sz="2600" dirty="0" err="1">
                <a:latin typeface="Times New Roman" pitchFamily="18" charset="0"/>
                <a:cs typeface="Times New Roman" pitchFamily="18" charset="0"/>
              </a:rPr>
              <a:t>Knitr</a:t>
            </a:r>
            <a:r>
              <a:rPr lang="en-US" sz="2600" dirty="0">
                <a:latin typeface="Times New Roman" pitchFamily="18" charset="0"/>
                <a:cs typeface="Times New Roman" pitchFamily="18" charset="0"/>
              </a:rPr>
              <a:t> can also be used.</a:t>
            </a:r>
          </a:p>
          <a:p>
            <a:pPr marL="514350" indent="-514350" algn="just">
              <a:buNone/>
            </a:pPr>
            <a:r>
              <a:rPr lang="en-US" sz="2600" dirty="0">
                <a:latin typeface="Times New Roman" pitchFamily="18" charset="0"/>
                <a:cs typeface="Times New Roman" pitchFamily="18" charset="0"/>
              </a:rPr>
              <a:t>Spelling:</a:t>
            </a:r>
          </a:p>
          <a:p>
            <a:pPr marL="514350" indent="-514350" algn="just"/>
            <a:r>
              <a:rPr lang="en-US" sz="2600" dirty="0">
                <a:latin typeface="Times New Roman" pitchFamily="18" charset="0"/>
                <a:cs typeface="Times New Roman" pitchFamily="18" charset="0"/>
              </a:rPr>
              <a:t>For writing LATEX and Markdown documents.</a:t>
            </a:r>
          </a:p>
          <a:p>
            <a:pPr marL="514350" indent="-514350" algn="just">
              <a:buNone/>
            </a:pPr>
            <a:r>
              <a:rPr lang="en-US" sz="2600" dirty="0" err="1">
                <a:latin typeface="Times New Roman" pitchFamily="18" charset="0"/>
                <a:cs typeface="Times New Roman" pitchFamily="18" charset="0"/>
              </a:rPr>
              <a:t>Git</a:t>
            </a:r>
            <a:r>
              <a:rPr lang="en-US" sz="2600" dirty="0">
                <a:latin typeface="Times New Roman" pitchFamily="18" charset="0"/>
                <a:cs typeface="Times New Roman" pitchFamily="18" charset="0"/>
              </a:rPr>
              <a:t>/SVN:</a:t>
            </a:r>
          </a:p>
          <a:p>
            <a:pPr marL="514350" indent="-514350" algn="just"/>
            <a:r>
              <a:rPr lang="en-US" sz="2600" dirty="0">
                <a:latin typeface="Times New Roman" pitchFamily="18" charset="0"/>
                <a:cs typeface="Times New Roman" pitchFamily="18" charset="0"/>
              </a:rPr>
              <a:t>Indicates where the executables for </a:t>
            </a:r>
            <a:r>
              <a:rPr lang="en-US" sz="2600" dirty="0" err="1">
                <a:latin typeface="Times New Roman" pitchFamily="18" charset="0"/>
                <a:cs typeface="Times New Roman" pitchFamily="18" charset="0"/>
              </a:rPr>
              <a:t>Git</a:t>
            </a:r>
            <a:r>
              <a:rPr lang="en-US" sz="2600" dirty="0">
                <a:latin typeface="Times New Roman" pitchFamily="18" charset="0"/>
                <a:cs typeface="Times New Roman" pitchFamily="18" charset="0"/>
              </a:rPr>
              <a:t> and SVN exist. This needs to be set only once but is necessary for version control.</a:t>
            </a:r>
          </a:p>
          <a:p>
            <a:pPr marL="514350" indent="-514350" algn="just"/>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Git</a:t>
            </a:r>
            <a:r>
              <a:rPr lang="en-US" b="1" dirty="0"/>
              <a:t> Integration:</a:t>
            </a:r>
          </a:p>
        </p:txBody>
      </p:sp>
      <p:sp>
        <p:nvSpPr>
          <p:cNvPr id="3" name="Content Placeholder 2"/>
          <p:cNvSpPr>
            <a:spLocks noGrp="1"/>
          </p:cNvSpPr>
          <p:nvPr>
            <p:ph idx="1"/>
          </p:nvPr>
        </p:nvSpPr>
        <p:spPr/>
        <p:txBody>
          <a:bodyPr>
            <a:normAutofit fontScale="92500" lnSpcReduction="20000"/>
          </a:bodyPr>
          <a:lstStyle/>
          <a:p>
            <a:pPr algn="just"/>
            <a:r>
              <a:rPr lang="en-US" sz="2400" dirty="0">
                <a:latin typeface="Times New Roman" pitchFamily="18" charset="0"/>
                <a:cs typeface="Times New Roman" pitchFamily="18" charset="0"/>
              </a:rPr>
              <a:t>Using Version Control is a great idea for many reasons:</a:t>
            </a:r>
          </a:p>
          <a:p>
            <a:pPr marL="514350" indent="-514350" algn="just">
              <a:buFont typeface="+mj-lt"/>
              <a:buAutoNum type="alphaLcParenR"/>
            </a:pPr>
            <a:r>
              <a:rPr lang="en-US" sz="2400" dirty="0">
                <a:latin typeface="Times New Roman" pitchFamily="18" charset="0"/>
                <a:cs typeface="Times New Roman" pitchFamily="18" charset="0"/>
              </a:rPr>
              <a:t>It Provides snapshots of code at different points in time and can easily revert to those snapshots.</a:t>
            </a:r>
          </a:p>
          <a:p>
            <a:pPr marL="514350" indent="-514350" algn="just">
              <a:buFont typeface="+mj-lt"/>
              <a:buAutoNum type="alphaLcParenR"/>
            </a:pPr>
            <a:r>
              <a:rPr lang="en-US" sz="2400" dirty="0">
                <a:latin typeface="Times New Roman" pitchFamily="18" charset="0"/>
                <a:cs typeface="Times New Roman" pitchFamily="18" charset="0"/>
              </a:rPr>
              <a:t>Having a backup of the code and the ability to easily transfer the code between computers with little effort.</a:t>
            </a:r>
          </a:p>
          <a:p>
            <a:pPr marL="514350" indent="-514350" algn="just">
              <a:buFont typeface="+mj-lt"/>
              <a:buAutoNum type="alphaLcParenR"/>
            </a:pPr>
            <a:r>
              <a:rPr lang="en-US" sz="2400" dirty="0">
                <a:latin typeface="Times New Roman" pitchFamily="18" charset="0"/>
                <a:cs typeface="Times New Roman" pitchFamily="18" charset="0"/>
              </a:rPr>
              <a:t>SVN superseded by </a:t>
            </a:r>
            <a:r>
              <a:rPr lang="en-US" sz="2400" dirty="0" err="1">
                <a:latin typeface="Times New Roman" pitchFamily="18" charset="0"/>
                <a:cs typeface="Times New Roman" pitchFamily="18" charset="0"/>
              </a:rPr>
              <a:t>Git</a:t>
            </a:r>
            <a:r>
              <a:rPr lang="en-US" sz="2400" dirty="0">
                <a:latin typeface="Times New Roman" pitchFamily="18" charset="0"/>
                <a:cs typeface="Times New Roman" pitchFamily="18" charset="0"/>
              </a:rPr>
              <a:t>.</a:t>
            </a:r>
          </a:p>
          <a:p>
            <a:pPr marL="514350" indent="-514350" algn="just">
              <a:buFont typeface="+mj-lt"/>
              <a:buAutoNum type="alphaLcParenR"/>
            </a:pPr>
            <a:r>
              <a:rPr lang="en-US" sz="2400" dirty="0">
                <a:latin typeface="Times New Roman" pitchFamily="18" charset="0"/>
                <a:cs typeface="Times New Roman" pitchFamily="18" charset="0"/>
              </a:rPr>
              <a:t>The main functionality is committing changes, pushing them to the server and pulling changes made by the other users. Clicking the commit button brings up a dialog, which displays files that have been modified, or new files. Clicking on one of these files displays the changes: deletions are colored pink and additions are colored in green. </a:t>
            </a:r>
          </a:p>
          <a:p>
            <a:pPr marL="514350" indent="-514350" algn="just">
              <a:buFont typeface="+mj-lt"/>
              <a:buAutoNum type="alphaLcParenR"/>
            </a:pPr>
            <a:r>
              <a:rPr lang="en-US" sz="2400" dirty="0">
                <a:latin typeface="Times New Roman" pitchFamily="18" charset="0"/>
                <a:cs typeface="Times New Roman" pitchFamily="18" charset="0"/>
              </a:rPr>
              <a:t>Clicking -&gt;commit, will stage the changes and clicking-&gt;Push will send them to the server.</a:t>
            </a:r>
          </a:p>
          <a:p>
            <a:pPr marL="514350" indent="-514350">
              <a:buFont typeface="+mj-lt"/>
              <a:buAutoNum type="alphaLcParenR"/>
            </a:pP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Revoluation</a:t>
            </a:r>
            <a:r>
              <a:rPr lang="en-US" b="1" dirty="0"/>
              <a:t> Analytics RPE:</a:t>
            </a:r>
          </a:p>
        </p:txBody>
      </p:sp>
      <p:sp>
        <p:nvSpPr>
          <p:cNvPr id="3" name="Content Placeholder 2"/>
          <p:cNvSpPr>
            <a:spLocks noGrp="1"/>
          </p:cNvSpPr>
          <p:nvPr>
            <p:ph idx="1"/>
          </p:nvPr>
        </p:nvSpPr>
        <p:spPr/>
        <p:txBody>
          <a:bodyPr>
            <a:normAutofit/>
          </a:bodyPr>
          <a:lstStyle/>
          <a:p>
            <a:pPr marL="514350" indent="-514350" algn="just"/>
            <a:r>
              <a:rPr lang="en-US" sz="2800" dirty="0">
                <a:latin typeface="Times New Roman" pitchFamily="18" charset="0"/>
                <a:cs typeface="Times New Roman" pitchFamily="18" charset="0"/>
              </a:rPr>
              <a:t>Provides an IDE based on Visual Studio called the R Productivity Environment.</a:t>
            </a:r>
          </a:p>
          <a:p>
            <a:pPr marL="514350" indent="-514350" algn="just"/>
            <a:r>
              <a:rPr lang="en-US" sz="2800" dirty="0">
                <a:latin typeface="Times New Roman" pitchFamily="18" charset="0"/>
                <a:cs typeface="Times New Roman" pitchFamily="18" charset="0"/>
              </a:rPr>
              <a:t>Benefit of RPE is the visual debugger.</a:t>
            </a:r>
          </a:p>
          <a:p>
            <a:pPr marL="514350" indent="-514350" algn="just"/>
            <a:r>
              <a:rPr lang="en-US" sz="2800" dirty="0">
                <a:latin typeface="Times New Roman" pitchFamily="18" charset="0"/>
                <a:cs typeface="Times New Roman" pitchFamily="18" charset="0"/>
              </a:rPr>
              <a:t>If this feature is not needed, we recommend using </a:t>
            </a:r>
            <a:r>
              <a:rPr lang="en-US" sz="2800" dirty="0" err="1">
                <a:latin typeface="Times New Roman" pitchFamily="18" charset="0"/>
                <a:cs typeface="Times New Roman" pitchFamily="18" charset="0"/>
              </a:rPr>
              <a:t>Revoluation</a:t>
            </a:r>
            <a:r>
              <a:rPr lang="en-US" sz="2800" dirty="0">
                <a:latin typeface="Times New Roman" pitchFamily="18" charset="0"/>
                <a:cs typeface="Times New Roman" pitchFamily="18" charset="0"/>
              </a:rPr>
              <a:t> with </a:t>
            </a:r>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as the front-end, which can be set in the General options.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 Packages</a:t>
            </a:r>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buNone/>
            </a:pPr>
            <a:r>
              <a:rPr lang="en-US" sz="2800" dirty="0">
                <a:latin typeface="Times New Roman" pitchFamily="18" charset="0"/>
                <a:cs typeface="Times New Roman" pitchFamily="18" charset="0"/>
              </a:rPr>
              <a:t>Installing Packages:</a:t>
            </a:r>
          </a:p>
          <a:p>
            <a:pPr algn="just"/>
            <a:r>
              <a:rPr lang="en-US" sz="2800" dirty="0">
                <a:latin typeface="Times New Roman" pitchFamily="18" charset="0"/>
                <a:cs typeface="Times New Roman" pitchFamily="18" charset="0"/>
              </a:rPr>
              <a:t>There are multiple ways to install packages in R.</a:t>
            </a:r>
          </a:p>
          <a:p>
            <a:pPr algn="just"/>
            <a:r>
              <a:rPr lang="en-US" sz="2800" dirty="0">
                <a:latin typeface="Times New Roman" pitchFamily="18" charset="0"/>
                <a:cs typeface="Times New Roman" pitchFamily="18" charset="0"/>
              </a:rPr>
              <a:t>The simplest is to install them using the GUI provided by </a:t>
            </a:r>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Access the packages pane or by clicking Ctrl+7 on the keyboard.</a:t>
            </a:r>
          </a:p>
          <a:p>
            <a:pPr algn="just"/>
            <a:r>
              <a:rPr lang="en-US" sz="2800" dirty="0">
                <a:latin typeface="Times New Roman" pitchFamily="18" charset="0"/>
                <a:cs typeface="Times New Roman" pitchFamily="18" charset="0"/>
              </a:rPr>
              <a:t>Multiple Packages can be specified, separated by commas.</a:t>
            </a:r>
          </a:p>
          <a:p>
            <a:pPr algn="just"/>
            <a:r>
              <a:rPr lang="en-US" sz="2800" dirty="0">
                <a:latin typeface="Times New Roman" pitchFamily="18" charset="0"/>
                <a:cs typeface="Times New Roman" pitchFamily="18" charset="0"/>
              </a:rPr>
              <a:t>Selecting the install dependencies checkbox will automatically download and install all packages that the desired package needs to 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sz="2800" dirty="0">
                <a:latin typeface="Times New Roman" pitchFamily="18" charset="0"/>
                <a:cs typeface="Times New Roman" pitchFamily="18" charset="0"/>
              </a:rPr>
              <a:t>Other way is to type command:</a:t>
            </a:r>
          </a:p>
          <a:p>
            <a:pPr algn="just"/>
            <a:r>
              <a:rPr lang="en-US" sz="2800" dirty="0" err="1">
                <a:latin typeface="Times New Roman" pitchFamily="18" charset="0"/>
                <a:cs typeface="Times New Roman" pitchFamily="18" charset="0"/>
              </a:rPr>
              <a:t>Install.packages</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coefplot</a:t>
            </a:r>
            <a:r>
              <a:rPr lang="en-US" sz="2800" dirty="0">
                <a:latin typeface="Times New Roman" pitchFamily="18" charset="0"/>
                <a:cs typeface="Times New Roman" pitchFamily="18" charset="0"/>
              </a:rPr>
              <a:t>”)</a:t>
            </a:r>
          </a:p>
          <a:p>
            <a:pPr algn="just">
              <a:buNone/>
            </a:pPr>
            <a:r>
              <a:rPr lang="en-US" sz="2800" dirty="0">
                <a:latin typeface="Times New Roman" pitchFamily="18" charset="0"/>
                <a:cs typeface="Times New Roman" pitchFamily="18" charset="0"/>
              </a:rPr>
              <a:t>Uninstalling Packages:</a:t>
            </a:r>
          </a:p>
          <a:p>
            <a:pPr algn="just"/>
            <a:r>
              <a:rPr lang="en-US" sz="2800" dirty="0">
                <a:latin typeface="Times New Roman" pitchFamily="18" charset="0"/>
                <a:cs typeface="Times New Roman" pitchFamily="18" charset="0"/>
              </a:rPr>
              <a:t>Click on the white X inside a grey circle on the right of the package description in </a:t>
            </a:r>
            <a:r>
              <a:rPr lang="en-US" sz="2800" dirty="0" err="1">
                <a:latin typeface="Times New Roman" pitchFamily="18" charset="0"/>
                <a:cs typeface="Times New Roman" pitchFamily="18" charset="0"/>
              </a:rPr>
              <a:t>Rstudio’s</a:t>
            </a:r>
            <a:r>
              <a:rPr lang="en-US" sz="2800" dirty="0">
                <a:latin typeface="Times New Roman" pitchFamily="18" charset="0"/>
                <a:cs typeface="Times New Roman" pitchFamily="18" charset="0"/>
              </a:rPr>
              <a:t> Packages pane.</a:t>
            </a:r>
          </a:p>
          <a:p>
            <a:pPr algn="just"/>
            <a:r>
              <a:rPr lang="en-US" sz="2800" dirty="0">
                <a:latin typeface="Times New Roman" pitchFamily="18" charset="0"/>
                <a:cs typeface="Times New Roman" pitchFamily="18" charset="0"/>
              </a:rPr>
              <a:t>Can also be done with</a:t>
            </a:r>
          </a:p>
          <a:p>
            <a:pPr algn="just">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remove.packages</a:t>
            </a: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where the first argument is a character vector naming the package to be removed.</a:t>
            </a:r>
          </a:p>
          <a:p>
            <a:pPr algn="just">
              <a:buNone/>
            </a:pP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pPr>
              <a:buNone/>
            </a:pPr>
            <a:r>
              <a:rPr lang="en-US" sz="4400" b="1" dirty="0">
                <a:latin typeface="Times New Roman" pitchFamily="18" charset="0"/>
                <a:cs typeface="Times New Roman" pitchFamily="18" charset="0"/>
              </a:rPr>
              <a:t>Loading Packages</a:t>
            </a:r>
            <a:r>
              <a:rPr lang="en-US" sz="4400" dirty="0">
                <a:latin typeface="Times New Roman" pitchFamily="18" charset="0"/>
                <a:cs typeface="Times New Roman" pitchFamily="18" charset="0"/>
              </a:rPr>
              <a:t>:</a:t>
            </a:r>
          </a:p>
          <a:p>
            <a:pPr algn="just"/>
            <a:r>
              <a:rPr lang="en-US" sz="3500" dirty="0">
                <a:latin typeface="Times New Roman" pitchFamily="18" charset="0"/>
                <a:cs typeface="Times New Roman" pitchFamily="18" charset="0"/>
              </a:rPr>
              <a:t>There are two commands that can be used, either library or require. They both accomplish the same thing </a:t>
            </a:r>
            <a:r>
              <a:rPr lang="en-US" sz="3500" dirty="0" err="1">
                <a:latin typeface="Times New Roman" pitchFamily="18" charset="0"/>
                <a:cs typeface="Times New Roman" pitchFamily="18" charset="0"/>
              </a:rPr>
              <a:t>i,.e</a:t>
            </a:r>
            <a:r>
              <a:rPr lang="en-US" sz="3500" dirty="0">
                <a:latin typeface="Times New Roman" pitchFamily="18" charset="0"/>
                <a:cs typeface="Times New Roman" pitchFamily="18" charset="0"/>
              </a:rPr>
              <a:t> loading the package- but require will return TRUE if it succeeds and FALSE with a warning if it cannot find the package.</a:t>
            </a:r>
          </a:p>
          <a:p>
            <a:pPr algn="just"/>
            <a:r>
              <a:rPr lang="en-US" sz="3500" dirty="0">
                <a:latin typeface="Times New Roman" pitchFamily="18" charset="0"/>
                <a:cs typeface="Times New Roman" pitchFamily="18" charset="0"/>
              </a:rPr>
              <a:t>This returned value is useful when loading a package from within a function.</a:t>
            </a:r>
          </a:p>
          <a:p>
            <a:pPr algn="just"/>
            <a:r>
              <a:rPr lang="en-US" sz="3500" dirty="0">
                <a:latin typeface="Times New Roman" pitchFamily="18" charset="0"/>
                <a:cs typeface="Times New Roman" pitchFamily="18" charset="0"/>
              </a:rPr>
              <a:t>The argument to either function is the name of the desired package, with or without quotes. </a:t>
            </a:r>
          </a:p>
          <a:p>
            <a:pPr algn="just"/>
            <a:r>
              <a:rPr lang="en-US" sz="3500" dirty="0" err="1">
                <a:latin typeface="Times New Roman" pitchFamily="18" charset="0"/>
                <a:cs typeface="Times New Roman" pitchFamily="18" charset="0"/>
              </a:rPr>
              <a:t>Eg</a:t>
            </a:r>
            <a:r>
              <a:rPr lang="en-US" sz="3500" dirty="0">
                <a:latin typeface="Times New Roman" pitchFamily="18" charset="0"/>
                <a:cs typeface="Times New Roman" pitchFamily="18" charset="0"/>
              </a:rPr>
              <a:t>:</a:t>
            </a:r>
          </a:p>
          <a:p>
            <a:pPr algn="just">
              <a:buNone/>
            </a:pPr>
            <a:r>
              <a:rPr lang="en-US" sz="3500" dirty="0">
                <a:latin typeface="Times New Roman" pitchFamily="18" charset="0"/>
                <a:cs typeface="Times New Roman" pitchFamily="18" charset="0"/>
              </a:rPr>
              <a:t>	&gt;require(</a:t>
            </a:r>
            <a:r>
              <a:rPr lang="en-US" sz="3500" dirty="0" err="1">
                <a:latin typeface="Times New Roman" pitchFamily="18" charset="0"/>
                <a:cs typeface="Times New Roman" pitchFamily="18" charset="0"/>
              </a:rPr>
              <a:t>coefplot</a:t>
            </a:r>
            <a:r>
              <a:rPr lang="en-US" sz="3500" dirty="0">
                <a:latin typeface="Times New Roman" pitchFamily="18" charset="0"/>
                <a:cs typeface="Times New Roman" pitchFamily="18" charset="0"/>
              </a:rPr>
              <a:t>)</a:t>
            </a:r>
          </a:p>
          <a:p>
            <a:pPr algn="just">
              <a:buNone/>
            </a:pPr>
            <a:r>
              <a:rPr lang="en-US" sz="3500" dirty="0">
                <a:latin typeface="Times New Roman" pitchFamily="18" charset="0"/>
                <a:cs typeface="Times New Roman" pitchFamily="18" charset="0"/>
              </a:rPr>
              <a:t>Loading required packages: </a:t>
            </a:r>
            <a:r>
              <a:rPr lang="en-US" sz="3500" dirty="0" err="1">
                <a:latin typeface="Times New Roman" pitchFamily="18" charset="0"/>
                <a:cs typeface="Times New Roman" pitchFamily="18" charset="0"/>
              </a:rPr>
              <a:t>coefplot</a:t>
            </a:r>
            <a:endParaRPr lang="en-US" sz="3500" dirty="0">
              <a:latin typeface="Times New Roman" pitchFamily="18" charset="0"/>
              <a:cs typeface="Times New Roman" pitchFamily="18" charset="0"/>
            </a:endParaRPr>
          </a:p>
          <a:p>
            <a:pPr algn="just">
              <a:buNone/>
            </a:pPr>
            <a:r>
              <a:rPr lang="en-US" sz="3500" dirty="0">
                <a:latin typeface="Times New Roman" pitchFamily="18" charset="0"/>
                <a:cs typeface="Times New Roman" pitchFamily="18" charset="0"/>
              </a:rPr>
              <a:t>Loading required packages: ggplot2</a:t>
            </a:r>
          </a:p>
          <a:p>
            <a:pPr algn="just">
              <a:buNone/>
            </a:pPr>
            <a:r>
              <a:rPr lang="en-US" sz="3500" dirty="0">
                <a:latin typeface="Times New Roman" pitchFamily="18" charset="0"/>
                <a:cs typeface="Times New Roman" pitchFamily="18" charset="0"/>
              </a:rPr>
              <a:t>It prints out the dependent packages that get loaded as well. This can be suppressed by setting the argument quietly to TRUE.</a:t>
            </a:r>
          </a:p>
          <a:p>
            <a:pPr algn="just">
              <a:buNone/>
            </a:pPr>
            <a:r>
              <a:rPr lang="en-US" sz="3500" dirty="0">
                <a:latin typeface="Times New Roman" pitchFamily="18" charset="0"/>
                <a:cs typeface="Times New Roman" pitchFamily="18" charset="0"/>
              </a:rPr>
              <a:t>&gt;require(</a:t>
            </a:r>
            <a:r>
              <a:rPr lang="en-US" sz="3500" dirty="0" err="1">
                <a:latin typeface="Times New Roman" pitchFamily="18" charset="0"/>
                <a:cs typeface="Times New Roman" pitchFamily="18" charset="0"/>
              </a:rPr>
              <a:t>coefplot</a:t>
            </a:r>
            <a:r>
              <a:rPr lang="en-US" sz="3500" dirty="0">
                <a:latin typeface="Times New Roman" pitchFamily="18" charset="0"/>
                <a:cs typeface="Times New Roman" pitchFamily="18" charset="0"/>
              </a:rPr>
              <a:t>, quietly=TRUE)</a:t>
            </a:r>
          </a:p>
          <a:p>
            <a:pPr algn="just"/>
            <a:r>
              <a:rPr lang="en-US" sz="3500" dirty="0">
                <a:latin typeface="Times New Roman" pitchFamily="18" charset="0"/>
                <a:cs typeface="Times New Roman" pitchFamily="18" charset="0"/>
              </a:rPr>
              <a:t>A package only needs to be loaded when starting a new R session. Once loaded, it remains available until either R is restarted or the package is unloaded.</a:t>
            </a:r>
          </a:p>
          <a:p>
            <a:pPr algn="just"/>
            <a:r>
              <a:rPr lang="en-US" sz="3500" dirty="0">
                <a:latin typeface="Times New Roman" pitchFamily="18" charset="0"/>
                <a:cs typeface="Times New Roman" pitchFamily="18" charset="0"/>
              </a:rPr>
              <a:t>An Alternative to loading, a package through code is to select the checkbox next to the package name in </a:t>
            </a:r>
            <a:r>
              <a:rPr lang="en-US" sz="3500" dirty="0" err="1">
                <a:latin typeface="Times New Roman" pitchFamily="18" charset="0"/>
                <a:cs typeface="Times New Roman" pitchFamily="18" charset="0"/>
              </a:rPr>
              <a:t>Rstudio’s</a:t>
            </a:r>
            <a:r>
              <a:rPr lang="en-US" sz="3500" dirty="0">
                <a:latin typeface="Times New Roman" pitchFamily="18" charset="0"/>
                <a:cs typeface="Times New Roman" pitchFamily="18" charset="0"/>
              </a:rPr>
              <a:t> package pane. </a:t>
            </a:r>
          </a:p>
          <a:p>
            <a:pPr algn="just">
              <a:buNone/>
            </a:pP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lgn="just">
              <a:buNone/>
            </a:pPr>
            <a:r>
              <a:rPr lang="en-US" sz="2800" b="1" dirty="0">
                <a:latin typeface="Times New Roman" pitchFamily="18" charset="0"/>
                <a:cs typeface="Times New Roman" pitchFamily="18" charset="0"/>
              </a:rPr>
              <a:t>Unloading Packages:</a:t>
            </a:r>
          </a:p>
          <a:p>
            <a:pPr algn="just"/>
            <a:r>
              <a:rPr lang="en-US" sz="2800" dirty="0">
                <a:latin typeface="Times New Roman" pitchFamily="18" charset="0"/>
                <a:cs typeface="Times New Roman" pitchFamily="18" charset="0"/>
              </a:rPr>
              <a:t>Sometimes a package needs to be unloaded. This is simple enough either by clearing the checkbox in </a:t>
            </a:r>
            <a:r>
              <a:rPr lang="en-US" sz="2800" dirty="0" err="1">
                <a:latin typeface="Times New Roman" pitchFamily="18" charset="0"/>
                <a:cs typeface="Times New Roman" pitchFamily="18" charset="0"/>
              </a:rPr>
              <a:t>Rstudio’s</a:t>
            </a:r>
            <a:r>
              <a:rPr lang="en-US" sz="2800" dirty="0">
                <a:latin typeface="Times New Roman" pitchFamily="18" charset="0"/>
                <a:cs typeface="Times New Roman" pitchFamily="18" charset="0"/>
              </a:rPr>
              <a:t> Packages pane or by using the detach function. </a:t>
            </a:r>
          </a:p>
          <a:p>
            <a:pPr algn="just">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&gt;detach(“</a:t>
            </a:r>
            <a:r>
              <a:rPr lang="en-US" sz="2800" dirty="0" err="1">
                <a:latin typeface="Times New Roman" pitchFamily="18" charset="0"/>
                <a:cs typeface="Times New Roman" pitchFamily="18" charset="0"/>
              </a:rPr>
              <a:t>package:coefplot</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Functions in different packages can have same names.</a:t>
            </a:r>
          </a:p>
          <a:p>
            <a:pPr algn="just">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coefplot</a:t>
            </a:r>
            <a:r>
              <a:rPr lang="en-US" sz="2800" dirty="0">
                <a:latin typeface="Times New Roman" pitchFamily="18" charset="0"/>
                <a:cs typeface="Times New Roman" pitchFamily="18" charset="0"/>
              </a:rPr>
              <a:t> is in both arm and </a:t>
            </a:r>
            <a:r>
              <a:rPr lang="en-US" sz="2800" dirty="0" err="1">
                <a:latin typeface="Times New Roman" pitchFamily="18" charset="0"/>
                <a:cs typeface="Times New Roman" pitchFamily="18" charset="0"/>
              </a:rPr>
              <a:t>coefplot</a:t>
            </a:r>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If both the packages are loaded, the function in the package loaded last will be invoked when calling that function.</a:t>
            </a:r>
          </a:p>
          <a:p>
            <a:pPr algn="just">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&gt;arm::</a:t>
            </a:r>
            <a:r>
              <a:rPr lang="en-US" sz="2800" dirty="0" err="1">
                <a:latin typeface="Times New Roman" pitchFamily="18" charset="0"/>
                <a:cs typeface="Times New Roman" pitchFamily="18" charset="0"/>
              </a:rPr>
              <a:t>coefplot</a:t>
            </a:r>
            <a:r>
              <a:rPr lang="en-US" sz="2800" dirty="0">
                <a:latin typeface="Times New Roman" pitchFamily="18" charset="0"/>
                <a:cs typeface="Times New Roman" pitchFamily="18" charset="0"/>
              </a:rPr>
              <a:t>(object)</a:t>
            </a:r>
          </a:p>
          <a:p>
            <a:pPr algn="just">
              <a:buNone/>
            </a:pPr>
            <a:r>
              <a:rPr lang="en-US" sz="2800" dirty="0">
                <a:latin typeface="Times New Roman" pitchFamily="18" charset="0"/>
                <a:cs typeface="Times New Roman" pitchFamily="18" charset="0"/>
              </a:rPr>
              <a:t>&gt;</a:t>
            </a:r>
            <a:r>
              <a:rPr lang="en-US" sz="2800" dirty="0" err="1">
                <a:latin typeface="Times New Roman" pitchFamily="18" charset="0"/>
                <a:cs typeface="Times New Roman" pitchFamily="18" charset="0"/>
              </a:rPr>
              <a:t>coefplot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coefplot</a:t>
            </a:r>
            <a:r>
              <a:rPr lang="en-US" sz="2800" dirty="0">
                <a:latin typeface="Times New Roman" pitchFamily="18" charset="0"/>
                <a:cs typeface="Times New Roman" pitchFamily="18" charset="0"/>
              </a:rPr>
              <a:t>(object)</a:t>
            </a:r>
          </a:p>
          <a:p>
            <a:pPr algn="just">
              <a:buNone/>
            </a:pPr>
            <a:r>
              <a:rPr lang="en-US" sz="2800" b="1" dirty="0">
                <a:latin typeface="Times New Roman" pitchFamily="18" charset="0"/>
                <a:cs typeface="Times New Roman" pitchFamily="18" charset="0"/>
              </a:rPr>
              <a:t>Building a Package:</a:t>
            </a:r>
          </a:p>
          <a:p>
            <a:pPr algn="just"/>
            <a:r>
              <a:rPr lang="en-US" sz="2800" dirty="0">
                <a:latin typeface="Times New Roman" pitchFamily="18" charset="0"/>
                <a:cs typeface="Times New Roman" pitchFamily="18" charset="0"/>
              </a:rPr>
              <a:t>is one of the more rewarding parts of working with R, especially sharing that package with the community through CRAN.</a:t>
            </a:r>
          </a:p>
          <a:p>
            <a:pPr algn="just">
              <a:buNone/>
            </a:pP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t>BASICS </a:t>
            </a:r>
            <a:r>
              <a:rPr lang="en-US" b="1" dirty="0"/>
              <a:t>OF R</a:t>
            </a:r>
          </a:p>
        </p:txBody>
      </p:sp>
      <p:sp>
        <p:nvSpPr>
          <p:cNvPr id="3" name="Content Placeholder 2"/>
          <p:cNvSpPr>
            <a:spLocks noGrp="1"/>
          </p:cNvSpPr>
          <p:nvPr>
            <p:ph idx="1"/>
          </p:nvPr>
        </p:nvSpPr>
        <p:spPr>
          <a:xfrm>
            <a:off x="457200" y="1295401"/>
            <a:ext cx="8229600" cy="1066800"/>
          </a:xfrm>
        </p:spPr>
        <p:txBody>
          <a:bodyPr>
            <a:normAutofit fontScale="85000" lnSpcReduction="20000"/>
          </a:bodyPr>
          <a:lstStyle/>
          <a:p>
            <a:pPr>
              <a:buNone/>
            </a:pPr>
            <a:r>
              <a:rPr lang="en-US" sz="2800" b="1" dirty="0">
                <a:latin typeface="Times New Roman" pitchFamily="18" charset="0"/>
                <a:cs typeface="Times New Roman" pitchFamily="18" charset="0"/>
              </a:rPr>
              <a:t>Basic Math</a:t>
            </a:r>
          </a:p>
          <a:p>
            <a:pPr algn="just"/>
            <a:r>
              <a:rPr lang="en-US" sz="2800" dirty="0">
                <a:latin typeface="Times New Roman" pitchFamily="18" charset="0"/>
                <a:cs typeface="Times New Roman" pitchFamily="18" charset="0"/>
              </a:rPr>
              <a:t>Being a statistical programming language, R can certainly be used to do basic math.</a:t>
            </a:r>
          </a:p>
        </p:txBody>
      </p:sp>
      <p:sp>
        <p:nvSpPr>
          <p:cNvPr id="4" name="TextBox 3"/>
          <p:cNvSpPr txBox="1"/>
          <p:nvPr/>
        </p:nvSpPr>
        <p:spPr>
          <a:xfrm>
            <a:off x="609600" y="2514600"/>
            <a:ext cx="7924800" cy="3505200"/>
          </a:xfrm>
          <a:prstGeom prst="rect">
            <a:avLst/>
          </a:prstGeom>
          <a:noFill/>
        </p:spPr>
        <p:txBody>
          <a:bodyPr wrap="square" numCol="2" rtlCol="0">
            <a:spAutoFit/>
          </a:bodyPr>
          <a:lstStyle/>
          <a:p>
            <a:pPr algn="just">
              <a:buNone/>
            </a:pP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a:t>
            </a:r>
          </a:p>
          <a:p>
            <a:pPr algn="just">
              <a:buNone/>
            </a:pPr>
            <a:r>
              <a:rPr lang="en-US" sz="2000" dirty="0">
                <a:latin typeface="Times New Roman" pitchFamily="18" charset="0"/>
                <a:cs typeface="Times New Roman" pitchFamily="18" charset="0"/>
              </a:rPr>
              <a:t>&gt; 1+1</a:t>
            </a:r>
          </a:p>
          <a:p>
            <a:pPr algn="just">
              <a:buNone/>
            </a:pPr>
            <a:r>
              <a:rPr lang="en-US" sz="2000" dirty="0">
                <a:latin typeface="Times New Roman" pitchFamily="18" charset="0"/>
                <a:cs typeface="Times New Roman" pitchFamily="18" charset="0"/>
              </a:rPr>
              <a:t>[1]  2</a:t>
            </a:r>
          </a:p>
          <a:p>
            <a:pPr algn="just">
              <a:buNone/>
            </a:pPr>
            <a:r>
              <a:rPr lang="en-US" sz="2000" dirty="0">
                <a:latin typeface="Times New Roman" pitchFamily="18" charset="0"/>
                <a:cs typeface="Times New Roman" pitchFamily="18" charset="0"/>
              </a:rPr>
              <a:t>&gt; 1+2+3</a:t>
            </a:r>
          </a:p>
          <a:p>
            <a:pPr algn="just">
              <a:buNone/>
            </a:pPr>
            <a:r>
              <a:rPr lang="en-US" sz="2000" dirty="0">
                <a:latin typeface="Times New Roman" pitchFamily="18" charset="0"/>
                <a:cs typeface="Times New Roman" pitchFamily="18" charset="0"/>
              </a:rPr>
              <a:t>[1]  6</a:t>
            </a:r>
          </a:p>
          <a:p>
            <a:pPr algn="just">
              <a:buNone/>
            </a:pPr>
            <a:r>
              <a:rPr lang="en-US" sz="2000" dirty="0">
                <a:latin typeface="Times New Roman" pitchFamily="18" charset="0"/>
                <a:cs typeface="Times New Roman" pitchFamily="18" charset="0"/>
              </a:rPr>
              <a:t>&gt;3*7*2</a:t>
            </a:r>
          </a:p>
          <a:p>
            <a:pPr algn="just">
              <a:buNone/>
            </a:pPr>
            <a:r>
              <a:rPr lang="en-US" sz="2000" dirty="0">
                <a:latin typeface="Times New Roman" pitchFamily="18" charset="0"/>
                <a:cs typeface="Times New Roman" pitchFamily="18" charset="0"/>
              </a:rPr>
              <a:t>[1]  42</a:t>
            </a:r>
          </a:p>
          <a:p>
            <a:pPr algn="just">
              <a:buNone/>
            </a:pPr>
            <a:r>
              <a:rPr lang="en-US" sz="2000" dirty="0">
                <a:latin typeface="Times New Roman" pitchFamily="18" charset="0"/>
                <a:cs typeface="Times New Roman" pitchFamily="18" charset="0"/>
              </a:rPr>
              <a:t>&gt;4/2</a:t>
            </a:r>
          </a:p>
          <a:p>
            <a:pPr algn="just">
              <a:buNone/>
            </a:pPr>
            <a:r>
              <a:rPr lang="en-US" sz="2000" dirty="0">
                <a:latin typeface="Times New Roman" pitchFamily="18" charset="0"/>
                <a:cs typeface="Times New Roman" pitchFamily="18" charset="0"/>
              </a:rPr>
              <a:t>[1] 2</a:t>
            </a:r>
          </a:p>
          <a:p>
            <a:pPr algn="just">
              <a:buNone/>
            </a:pPr>
            <a:r>
              <a:rPr lang="en-US" sz="2000" dirty="0">
                <a:latin typeface="Times New Roman" pitchFamily="18" charset="0"/>
                <a:cs typeface="Times New Roman" pitchFamily="18" charset="0"/>
              </a:rPr>
              <a:t>&gt;4/3</a:t>
            </a:r>
          </a:p>
          <a:p>
            <a:pPr algn="just">
              <a:buNone/>
            </a:pPr>
            <a:r>
              <a:rPr lang="en-US" sz="2000" dirty="0">
                <a:latin typeface="Times New Roman" pitchFamily="18" charset="0"/>
                <a:cs typeface="Times New Roman" pitchFamily="18" charset="0"/>
              </a:rPr>
              <a:t>[1]  1.33</a:t>
            </a:r>
          </a:p>
          <a:p>
            <a:pPr algn="just"/>
            <a:r>
              <a:rPr lang="en-US" sz="2000" dirty="0">
                <a:latin typeface="Times New Roman" pitchFamily="18" charset="0"/>
                <a:cs typeface="Times New Roman" pitchFamily="18" charset="0"/>
              </a:rPr>
              <a:t>&gt;4*6+5</a:t>
            </a:r>
          </a:p>
          <a:p>
            <a:pPr algn="just"/>
            <a:r>
              <a:rPr lang="en-US" sz="2000" dirty="0">
                <a:latin typeface="Times New Roman" pitchFamily="18" charset="0"/>
                <a:cs typeface="Times New Roman" pitchFamily="18" charset="0"/>
              </a:rPr>
              <a:t>[1]   29</a:t>
            </a:r>
          </a:p>
          <a:p>
            <a:pPr algn="just"/>
            <a:r>
              <a:rPr lang="en-US" sz="2000" dirty="0">
                <a:latin typeface="Times New Roman" pitchFamily="18" charset="0"/>
                <a:cs typeface="Times New Roman" pitchFamily="18" charset="0"/>
              </a:rPr>
              <a:t>&gt;(4*6)+5</a:t>
            </a:r>
          </a:p>
          <a:p>
            <a:pPr algn="just"/>
            <a:r>
              <a:rPr lang="en-US" sz="2000" dirty="0">
                <a:latin typeface="Times New Roman" pitchFamily="18" charset="0"/>
                <a:cs typeface="Times New Roman" pitchFamily="18" charset="0"/>
              </a:rPr>
              <a:t>[1]   29</a:t>
            </a:r>
          </a:p>
          <a:p>
            <a:pPr algn="just"/>
            <a:r>
              <a:rPr lang="en-US" sz="2000" dirty="0">
                <a:latin typeface="Times New Roman" pitchFamily="18" charset="0"/>
                <a:cs typeface="Times New Roman" pitchFamily="18" charset="0"/>
              </a:rPr>
              <a:t>&gt;4 * (6+5)</a:t>
            </a:r>
          </a:p>
          <a:p>
            <a:pPr algn="just"/>
            <a:r>
              <a:rPr lang="en-US" sz="2000" dirty="0">
                <a:latin typeface="Times New Roman" pitchFamily="18" charset="0"/>
                <a:cs typeface="Times New Roman" pitchFamily="18" charset="0"/>
              </a:rPr>
              <a:t>[1] 44</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0000" lnSpcReduction="20000"/>
          </a:bodyPr>
          <a:lstStyle/>
          <a:p>
            <a:pPr algn="just">
              <a:buNone/>
            </a:pPr>
            <a:r>
              <a:rPr lang="en-US" sz="4000" b="1" dirty="0"/>
              <a:t>Variables</a:t>
            </a:r>
          </a:p>
          <a:p>
            <a:pPr algn="just"/>
            <a:r>
              <a:rPr lang="en-US" sz="4000" dirty="0">
                <a:latin typeface="Times New Roman" pitchFamily="18" charset="0"/>
                <a:cs typeface="Times New Roman" pitchFamily="18" charset="0"/>
              </a:rPr>
              <a:t>Variables are integral part of any programming language and R offers a great deal of flexibility.</a:t>
            </a:r>
          </a:p>
          <a:p>
            <a:pPr algn="just"/>
            <a:r>
              <a:rPr lang="en-US" sz="4000" dirty="0">
                <a:latin typeface="Times New Roman" pitchFamily="18" charset="0"/>
                <a:cs typeface="Times New Roman" pitchFamily="18" charset="0"/>
              </a:rPr>
              <a:t>Unlike statistically typed languages such as C++, R does not require variable types to be declared.</a:t>
            </a:r>
          </a:p>
          <a:p>
            <a:pPr algn="just"/>
            <a:r>
              <a:rPr lang="en-US" sz="4000" dirty="0">
                <a:latin typeface="Times New Roman" pitchFamily="18" charset="0"/>
                <a:cs typeface="Times New Roman" pitchFamily="18" charset="0"/>
              </a:rPr>
              <a:t>It can hold any R object such as a function, the result of an analysis or a plot.</a:t>
            </a:r>
          </a:p>
          <a:p>
            <a:pPr algn="just"/>
            <a:r>
              <a:rPr lang="en-US" sz="4000" dirty="0">
                <a:latin typeface="Times New Roman" pitchFamily="18" charset="0"/>
                <a:cs typeface="Times New Roman" pitchFamily="18" charset="0"/>
              </a:rPr>
              <a:t>A single variable can at one point hold a number, then later hold a character and then later a number again.</a:t>
            </a:r>
          </a:p>
          <a:p>
            <a:pPr algn="just">
              <a:buNone/>
            </a:pPr>
            <a:r>
              <a:rPr lang="en-US" sz="4000" b="1" dirty="0">
                <a:latin typeface="Times New Roman" pitchFamily="18" charset="0"/>
                <a:cs typeface="Times New Roman" pitchFamily="18" charset="0"/>
              </a:rPr>
              <a:t>Variable Assignment</a:t>
            </a:r>
          </a:p>
          <a:p>
            <a:pPr algn="just"/>
            <a:r>
              <a:rPr lang="en-US" sz="4000" dirty="0">
                <a:latin typeface="Times New Roman" pitchFamily="18" charset="0"/>
                <a:cs typeface="Times New Roman" pitchFamily="18" charset="0"/>
              </a:rPr>
              <a:t>There are a number of ways to assign a value to a variable, and doesn’t depend on the type of value being assigned.</a:t>
            </a:r>
          </a:p>
          <a:p>
            <a:pPr algn="just"/>
            <a:r>
              <a:rPr lang="en-US" sz="4000" dirty="0">
                <a:latin typeface="Times New Roman" pitchFamily="18" charset="0"/>
                <a:cs typeface="Times New Roman" pitchFamily="18" charset="0"/>
              </a:rPr>
              <a:t>The valid assignment operators are &lt;- and = with the </a:t>
            </a:r>
            <a:r>
              <a:rPr lang="en-US" sz="4000" dirty="0" err="1">
                <a:latin typeface="Times New Roman" pitchFamily="18" charset="0"/>
                <a:cs typeface="Times New Roman" pitchFamily="18" charset="0"/>
              </a:rPr>
              <a:t>firt</a:t>
            </a:r>
            <a:r>
              <a:rPr lang="en-US" sz="4000" dirty="0">
                <a:latin typeface="Times New Roman" pitchFamily="18" charset="0"/>
                <a:cs typeface="Times New Roman" pitchFamily="18" charset="0"/>
              </a:rPr>
              <a:t> being preferred.</a:t>
            </a:r>
          </a:p>
          <a:p>
            <a:pPr algn="just">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&gt; x&lt;-2</a:t>
            </a:r>
          </a:p>
          <a:p>
            <a:pPr algn="just">
              <a:buNone/>
            </a:pPr>
            <a:r>
              <a:rPr lang="en-US" sz="2800" dirty="0">
                <a:latin typeface="Times New Roman" pitchFamily="18" charset="0"/>
                <a:cs typeface="Times New Roman" pitchFamily="18" charset="0"/>
              </a:rPr>
              <a:t>&gt;x</a:t>
            </a:r>
          </a:p>
          <a:p>
            <a:pPr algn="just">
              <a:buNone/>
            </a:pPr>
            <a:r>
              <a:rPr lang="en-US" sz="2800" dirty="0">
                <a:latin typeface="Times New Roman" pitchFamily="18" charset="0"/>
                <a:cs typeface="Times New Roman" pitchFamily="18" charset="0"/>
              </a:rPr>
              <a:t>[1]  2</a:t>
            </a:r>
          </a:p>
          <a:p>
            <a:pPr algn="just">
              <a:buNone/>
            </a:pPr>
            <a:r>
              <a:rPr lang="en-US" sz="2800" dirty="0">
                <a:latin typeface="Times New Roman" pitchFamily="18" charset="0"/>
                <a:cs typeface="Times New Roman" pitchFamily="18" charset="0"/>
              </a:rPr>
              <a:t>&gt;y=5</a:t>
            </a:r>
          </a:p>
          <a:p>
            <a:pPr algn="just">
              <a:buNone/>
            </a:pPr>
            <a:r>
              <a:rPr lang="en-US" sz="2800" dirty="0">
                <a:latin typeface="Times New Roman" pitchFamily="18" charset="0"/>
                <a:cs typeface="Times New Roman" pitchFamily="18" charset="0"/>
              </a:rPr>
              <a:t>&gt;y</a:t>
            </a:r>
          </a:p>
          <a:p>
            <a:pPr algn="just">
              <a:buNone/>
            </a:pPr>
            <a:r>
              <a:rPr lang="en-US" sz="2800" dirty="0">
                <a:latin typeface="Times New Roman" pitchFamily="18" charset="0"/>
                <a:cs typeface="Times New Roman" pitchFamily="18" charset="0"/>
              </a:rPr>
              <a:t>[1]  5</a:t>
            </a:r>
          </a:p>
          <a:p>
            <a:pPr algn="just"/>
            <a:r>
              <a:rPr lang="en-US" sz="2800" dirty="0">
                <a:latin typeface="Times New Roman" pitchFamily="18" charset="0"/>
                <a:cs typeface="Times New Roman" pitchFamily="18" charset="0"/>
              </a:rPr>
              <a:t>The arrow operator can also point to the other direction.</a:t>
            </a:r>
          </a:p>
          <a:p>
            <a:pPr algn="just">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a:t>
            </a:r>
            <a:r>
              <a:rPr lang="en-US" sz="2800">
                <a:latin typeface="Times New Roman" pitchFamily="18" charset="0"/>
                <a:cs typeface="Times New Roman" pitchFamily="18" charset="0"/>
              </a:rPr>
              <a:t>&gt; 3-&gt;z</a:t>
            </a: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&gt;z</a:t>
            </a:r>
          </a:p>
          <a:p>
            <a:pPr algn="just">
              <a:buNone/>
            </a:pPr>
            <a:r>
              <a:rPr lang="en-US" sz="2800" dirty="0">
                <a:latin typeface="Times New Roman" pitchFamily="18" charset="0"/>
                <a:cs typeface="Times New Roman" pitchFamily="18" charset="0"/>
              </a:rPr>
              <a:t>[1]  3</a:t>
            </a:r>
          </a:p>
          <a:p>
            <a:pPr algn="just"/>
            <a:r>
              <a:rPr lang="en-US" sz="2800" dirty="0">
                <a:latin typeface="Times New Roman" pitchFamily="18" charset="0"/>
                <a:cs typeface="Times New Roman" pitchFamily="18" charset="0"/>
              </a:rPr>
              <a:t>The assignment operation can be used successively to assign a value to multiple variables simultaneously.</a:t>
            </a:r>
          </a:p>
          <a:p>
            <a:pPr algn="just">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a&lt;-b&lt;-7</a:t>
            </a:r>
          </a:p>
          <a:p>
            <a:pPr algn="just">
              <a:buNone/>
            </a:pPr>
            <a:r>
              <a:rPr lang="en-US" sz="2800" dirty="0">
                <a:latin typeface="Times New Roman" pitchFamily="18" charset="0"/>
                <a:cs typeface="Times New Roman" pitchFamily="18" charset="0"/>
              </a:rPr>
              <a:t>&gt;a</a:t>
            </a:r>
          </a:p>
          <a:p>
            <a:pPr algn="just">
              <a:buNone/>
            </a:pPr>
            <a:r>
              <a:rPr lang="en-US" sz="2800" dirty="0">
                <a:latin typeface="Times New Roman" pitchFamily="18" charset="0"/>
                <a:cs typeface="Times New Roman" pitchFamily="18" charset="0"/>
              </a:rPr>
              <a:t>[1]  7</a:t>
            </a:r>
          </a:p>
          <a:p>
            <a:pPr algn="just">
              <a:buNone/>
            </a:pPr>
            <a:r>
              <a:rPr lang="en-US" sz="2800" dirty="0">
                <a:latin typeface="Times New Roman" pitchFamily="18" charset="0"/>
                <a:cs typeface="Times New Roman" pitchFamily="18" charset="0"/>
              </a:rPr>
              <a:t>&gt;b</a:t>
            </a:r>
          </a:p>
          <a:p>
            <a:pPr algn="just">
              <a:buNone/>
            </a:pPr>
            <a:r>
              <a:rPr lang="en-US" sz="2800" dirty="0">
                <a:latin typeface="Times New Roman" pitchFamily="18" charset="0"/>
                <a:cs typeface="Times New Roman" pitchFamily="18" charset="0"/>
              </a:rPr>
              <a:t>[1]  7</a:t>
            </a:r>
          </a:p>
          <a:p>
            <a:pPr>
              <a:buNone/>
            </a:pP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algn="just"/>
            <a:r>
              <a:rPr lang="en-US" sz="1500" dirty="0">
                <a:latin typeface="Times New Roman" pitchFamily="18" charset="0"/>
                <a:cs typeface="Times New Roman" pitchFamily="18" charset="0"/>
              </a:rPr>
              <a:t>Using the assign function:</a:t>
            </a:r>
          </a:p>
          <a:p>
            <a:pPr algn="just">
              <a:buNone/>
            </a:pPr>
            <a:r>
              <a:rPr lang="en-US" sz="1500" dirty="0" err="1">
                <a:latin typeface="Times New Roman" pitchFamily="18" charset="0"/>
                <a:cs typeface="Times New Roman" pitchFamily="18" charset="0"/>
              </a:rPr>
              <a:t>Eg</a:t>
            </a:r>
            <a:r>
              <a:rPr lang="en-US" sz="1500" dirty="0">
                <a:latin typeface="Times New Roman" pitchFamily="18" charset="0"/>
                <a:cs typeface="Times New Roman" pitchFamily="18" charset="0"/>
              </a:rPr>
              <a:t>: &gt; assign(“j”,4)</a:t>
            </a:r>
          </a:p>
          <a:p>
            <a:pPr algn="just">
              <a:buNone/>
            </a:pPr>
            <a:r>
              <a:rPr lang="en-US" sz="1500" dirty="0">
                <a:latin typeface="Times New Roman" pitchFamily="18" charset="0"/>
                <a:cs typeface="Times New Roman" pitchFamily="18" charset="0"/>
              </a:rPr>
              <a:t>&gt;j</a:t>
            </a:r>
          </a:p>
          <a:p>
            <a:pPr algn="just">
              <a:buNone/>
            </a:pPr>
            <a:r>
              <a:rPr lang="en-US" sz="1500" dirty="0">
                <a:latin typeface="Times New Roman" pitchFamily="18" charset="0"/>
                <a:cs typeface="Times New Roman" pitchFamily="18" charset="0"/>
              </a:rPr>
              <a:t>[1]  4</a:t>
            </a:r>
          </a:p>
          <a:p>
            <a:pPr algn="just"/>
            <a:r>
              <a:rPr lang="en-US" sz="1500" dirty="0">
                <a:latin typeface="Times New Roman" pitchFamily="18" charset="0"/>
                <a:cs typeface="Times New Roman" pitchFamily="18" charset="0"/>
              </a:rPr>
              <a:t>Variable names can contain any combination of alphanumeric characters along with periods(.) and </a:t>
            </a:r>
            <a:r>
              <a:rPr lang="en-US" sz="1500" dirty="0" err="1">
                <a:latin typeface="Times New Roman" pitchFamily="18" charset="0"/>
                <a:cs typeface="Times New Roman" pitchFamily="18" charset="0"/>
              </a:rPr>
              <a:t>undersore</a:t>
            </a:r>
            <a:r>
              <a:rPr lang="en-US" sz="1500" dirty="0">
                <a:latin typeface="Times New Roman" pitchFamily="18" charset="0"/>
                <a:cs typeface="Times New Roman" pitchFamily="18" charset="0"/>
              </a:rPr>
              <a:t>(_). However they cannot start with a number or an </a:t>
            </a:r>
            <a:r>
              <a:rPr lang="en-US" sz="1500" dirty="0" err="1">
                <a:latin typeface="Times New Roman" pitchFamily="18" charset="0"/>
                <a:cs typeface="Times New Roman" pitchFamily="18" charset="0"/>
              </a:rPr>
              <a:t>undersore</a:t>
            </a:r>
            <a:r>
              <a:rPr lang="en-US" sz="1500" dirty="0">
                <a:latin typeface="Times New Roman" pitchFamily="18" charset="0"/>
                <a:cs typeface="Times New Roman" pitchFamily="18" charset="0"/>
              </a:rPr>
              <a:t>.</a:t>
            </a:r>
          </a:p>
          <a:p>
            <a:pPr algn="just"/>
            <a:r>
              <a:rPr lang="en-US" sz="1500" dirty="0">
                <a:latin typeface="Times New Roman" pitchFamily="18" charset="0"/>
                <a:cs typeface="Times New Roman" pitchFamily="18" charset="0"/>
              </a:rPr>
              <a:t>The most common form of assignment in the R community is the left arrow (&lt;-).</a:t>
            </a:r>
          </a:p>
          <a:p>
            <a:pPr algn="just">
              <a:buNone/>
            </a:pPr>
            <a:r>
              <a:rPr lang="en-US" sz="1500" b="1" dirty="0">
                <a:latin typeface="Times New Roman" pitchFamily="18" charset="0"/>
                <a:cs typeface="Times New Roman" pitchFamily="18" charset="0"/>
              </a:rPr>
              <a:t>Removing Variables</a:t>
            </a:r>
          </a:p>
          <a:p>
            <a:pPr algn="just"/>
            <a:r>
              <a:rPr lang="en-US" sz="1500" dirty="0">
                <a:latin typeface="Times New Roman" pitchFamily="18" charset="0"/>
                <a:cs typeface="Times New Roman" pitchFamily="18" charset="0"/>
              </a:rPr>
              <a:t>For various reasons a variable may need to be removed. This is easily done using remove or its shortcut rm.</a:t>
            </a:r>
          </a:p>
          <a:p>
            <a:pPr algn="just">
              <a:buNone/>
            </a:pPr>
            <a:r>
              <a:rPr lang="en-US" sz="1500" dirty="0" err="1">
                <a:latin typeface="Times New Roman" pitchFamily="18" charset="0"/>
                <a:cs typeface="Times New Roman" pitchFamily="18" charset="0"/>
              </a:rPr>
              <a:t>Eg</a:t>
            </a:r>
            <a:r>
              <a:rPr lang="en-US" sz="1500" dirty="0">
                <a:latin typeface="Times New Roman" pitchFamily="18" charset="0"/>
                <a:cs typeface="Times New Roman" pitchFamily="18" charset="0"/>
              </a:rPr>
              <a:t>: &gt;j</a:t>
            </a:r>
          </a:p>
          <a:p>
            <a:pPr algn="just">
              <a:buNone/>
            </a:pPr>
            <a:r>
              <a:rPr lang="en-US" sz="1500" dirty="0">
                <a:latin typeface="Times New Roman" pitchFamily="18" charset="0"/>
                <a:cs typeface="Times New Roman" pitchFamily="18" charset="0"/>
              </a:rPr>
              <a:t>[1]  4</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rm</a:t>
            </a:r>
            <a:r>
              <a:rPr lang="en-US" sz="1500" dirty="0">
                <a:latin typeface="Times New Roman" pitchFamily="18" charset="0"/>
                <a:cs typeface="Times New Roman" pitchFamily="18" charset="0"/>
              </a:rPr>
              <a:t>(j)</a:t>
            </a:r>
          </a:p>
          <a:p>
            <a:pPr algn="just">
              <a:buNone/>
            </a:pPr>
            <a:r>
              <a:rPr lang="en-US" sz="1500" dirty="0">
                <a:latin typeface="Times New Roman" pitchFamily="18" charset="0"/>
                <a:cs typeface="Times New Roman" pitchFamily="18" charset="0"/>
              </a:rPr>
              <a:t>&gt;j </a:t>
            </a:r>
          </a:p>
          <a:p>
            <a:pPr algn="just">
              <a:buNone/>
            </a:pPr>
            <a:r>
              <a:rPr lang="en-US" sz="1500" b="1" dirty="0">
                <a:latin typeface="Times New Roman" pitchFamily="18" charset="0"/>
                <a:cs typeface="Times New Roman" pitchFamily="18" charset="0"/>
              </a:rPr>
              <a:t>Error: object ‘j’ not found</a:t>
            </a:r>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R automatically does garbage collection.</a:t>
            </a:r>
          </a:p>
          <a:p>
            <a:pPr algn="just">
              <a:buNone/>
            </a:pPr>
            <a:r>
              <a:rPr lang="en-US" sz="1500" dirty="0" err="1">
                <a:latin typeface="Times New Roman" pitchFamily="18" charset="0"/>
                <a:cs typeface="Times New Roman" pitchFamily="18" charset="0"/>
              </a:rPr>
              <a:t>Eg</a:t>
            </a:r>
            <a:r>
              <a:rPr lang="en-US" sz="1500" dirty="0">
                <a:latin typeface="Times New Roman" pitchFamily="18" charset="0"/>
                <a:cs typeface="Times New Roman" pitchFamily="18" charset="0"/>
              </a:rPr>
              <a:t>: use </a:t>
            </a:r>
            <a:r>
              <a:rPr lang="en-US" sz="1500" dirty="0" err="1">
                <a:latin typeface="Times New Roman" pitchFamily="18" charset="0"/>
                <a:cs typeface="Times New Roman" pitchFamily="18" charset="0"/>
              </a:rPr>
              <a:t>gc</a:t>
            </a:r>
            <a:r>
              <a:rPr lang="en-US" sz="1500" dirty="0">
                <a:latin typeface="Times New Roman" pitchFamily="18" charset="0"/>
                <a:cs typeface="Times New Roman" pitchFamily="18" charset="0"/>
              </a:rPr>
              <a:t>() is not essential.</a:t>
            </a:r>
          </a:p>
          <a:p>
            <a:pPr algn="just"/>
            <a:r>
              <a:rPr lang="en-US" sz="1500" dirty="0">
                <a:latin typeface="Times New Roman" pitchFamily="18" charset="0"/>
                <a:cs typeface="Times New Roman" pitchFamily="18" charset="0"/>
              </a:rPr>
              <a:t>Variable names are case sensitive, not like in </a:t>
            </a:r>
            <a:r>
              <a:rPr lang="en-US" sz="1500" dirty="0" err="1">
                <a:latin typeface="Times New Roman" pitchFamily="18" charset="0"/>
                <a:cs typeface="Times New Roman" pitchFamily="18" charset="0"/>
              </a:rPr>
              <a:t>mysql</a:t>
            </a:r>
            <a:endParaRPr lang="en-US" sz="1500" dirty="0">
              <a:latin typeface="Times New Roman" pitchFamily="18" charset="0"/>
              <a:cs typeface="Times New Roman" pitchFamily="18" charset="0"/>
            </a:endParaRPr>
          </a:p>
          <a:p>
            <a:pPr algn="just">
              <a:buNone/>
            </a:pPr>
            <a:r>
              <a:rPr lang="en-US" sz="1500" dirty="0" err="1">
                <a:latin typeface="Times New Roman" pitchFamily="18" charset="0"/>
                <a:cs typeface="Times New Roman" pitchFamily="18" charset="0"/>
              </a:rPr>
              <a:t>Eg</a:t>
            </a:r>
            <a:r>
              <a:rPr lang="en-US" sz="1500" dirty="0">
                <a:latin typeface="Times New Roman" pitchFamily="18" charset="0"/>
                <a:cs typeface="Times New Roman" pitchFamily="18" charset="0"/>
              </a:rPr>
              <a:t>: &gt;</a:t>
            </a:r>
            <a:r>
              <a:rPr lang="en-US" sz="1500" dirty="0" err="1">
                <a:latin typeface="Times New Roman" pitchFamily="18" charset="0"/>
                <a:cs typeface="Times New Roman" pitchFamily="18" charset="0"/>
              </a:rPr>
              <a:t>theVariable</a:t>
            </a:r>
            <a:r>
              <a:rPr lang="en-US" sz="1500" dirty="0">
                <a:latin typeface="Times New Roman" pitchFamily="18" charset="0"/>
                <a:cs typeface="Times New Roman" pitchFamily="18" charset="0"/>
              </a:rPr>
              <a:t>&lt;- 17</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theVariable</a:t>
            </a:r>
            <a:endParaRPr lang="en-US" sz="1500" dirty="0">
              <a:latin typeface="Times New Roman" pitchFamily="18" charset="0"/>
              <a:cs typeface="Times New Roman" pitchFamily="18" charset="0"/>
            </a:endParaRPr>
          </a:p>
          <a:p>
            <a:pPr algn="just">
              <a:buNone/>
            </a:pPr>
            <a:r>
              <a:rPr lang="en-US" sz="1500" dirty="0">
                <a:latin typeface="Times New Roman" pitchFamily="18" charset="0"/>
                <a:cs typeface="Times New Roman" pitchFamily="18" charset="0"/>
              </a:rPr>
              <a:t>[1]  17</a:t>
            </a:r>
          </a:p>
          <a:p>
            <a:pPr algn="just">
              <a:buNone/>
            </a:pPr>
            <a:r>
              <a:rPr lang="en-US" sz="1500" dirty="0">
                <a:latin typeface="Times New Roman" pitchFamily="18" charset="0"/>
                <a:cs typeface="Times New Roman" pitchFamily="18" charset="0"/>
              </a:rPr>
              <a:t>&gt;THEVARIABLE</a:t>
            </a:r>
          </a:p>
          <a:p>
            <a:pPr algn="just">
              <a:buNone/>
            </a:pPr>
            <a:r>
              <a:rPr lang="en-US" sz="1500" b="1" dirty="0">
                <a:latin typeface="Times New Roman" pitchFamily="18" charset="0"/>
                <a:cs typeface="Times New Roman" pitchFamily="18" charset="0"/>
              </a:rPr>
              <a:t>ERROR: object ‘THEVARIABLE’ not found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The R Environment</a:t>
            </a:r>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Unlike other Programming Languages, R is very interactive.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results can be seen one command at a time.</a:t>
            </a:r>
          </a:p>
          <a:p>
            <a:pPr algn="just"/>
            <a:r>
              <a:rPr lang="en-US" sz="2800" dirty="0">
                <a:latin typeface="Times New Roman" pitchFamily="18" charset="0"/>
                <a:cs typeface="Times New Roman" pitchFamily="18" charset="0"/>
              </a:rPr>
              <a:t>The state of objects &amp; results can be seen at any point in R.</a:t>
            </a:r>
          </a:p>
          <a:p>
            <a:pPr algn="just"/>
            <a:r>
              <a:rPr lang="en-US" sz="2800" dirty="0">
                <a:latin typeface="Times New Roman" pitchFamily="18" charset="0"/>
                <a:cs typeface="Times New Roman" pitchFamily="18" charset="0"/>
              </a:rPr>
              <a:t>There have been numerous IDE’s built for R, </a:t>
            </a:r>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is one among them.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Autofit/>
          </a:bodyPr>
          <a:lstStyle/>
          <a:p>
            <a:pPr algn="just">
              <a:buNone/>
            </a:pPr>
            <a:r>
              <a:rPr lang="en-US" sz="1800" b="1" dirty="0">
                <a:latin typeface="Times New Roman" pitchFamily="18" charset="0"/>
                <a:cs typeface="Times New Roman" pitchFamily="18" charset="0"/>
              </a:rPr>
              <a:t>Data Types</a:t>
            </a:r>
          </a:p>
          <a:p>
            <a:pPr algn="just"/>
            <a:r>
              <a:rPr lang="en-US" sz="1800" dirty="0">
                <a:latin typeface="Times New Roman" pitchFamily="18" charset="0"/>
                <a:cs typeface="Times New Roman" pitchFamily="18" charset="0"/>
              </a:rPr>
              <a:t>There are numerous data types in R that store various kinds of data. The four main types of data most likely to be used are numeric, character(string), Date/</a:t>
            </a:r>
            <a:r>
              <a:rPr lang="en-US" sz="1800" dirty="0" err="1">
                <a:latin typeface="Times New Roman" pitchFamily="18" charset="0"/>
                <a:cs typeface="Times New Roman" pitchFamily="18" charset="0"/>
              </a:rPr>
              <a:t>POSIXct</a:t>
            </a:r>
            <a:r>
              <a:rPr lang="en-US" sz="1800" dirty="0">
                <a:latin typeface="Times New Roman" pitchFamily="18" charset="0"/>
                <a:cs typeface="Times New Roman" pitchFamily="18" charset="0"/>
              </a:rPr>
              <a:t> (time-based) and logical (TRUE/FALSE).</a:t>
            </a:r>
          </a:p>
          <a:p>
            <a:pPr algn="just"/>
            <a:r>
              <a:rPr lang="en-US" sz="1800" dirty="0">
                <a:latin typeface="Times New Roman" pitchFamily="18" charset="0"/>
                <a:cs typeface="Times New Roman" pitchFamily="18" charset="0"/>
              </a:rPr>
              <a:t>The type of data contained in a variable is checked with the class function.</a:t>
            </a:r>
          </a:p>
          <a:p>
            <a:pPr algn="just">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&gt; class(x)</a:t>
            </a:r>
          </a:p>
          <a:p>
            <a:pPr algn="just">
              <a:buNone/>
            </a:pPr>
            <a:r>
              <a:rPr lang="en-US" sz="1800" dirty="0">
                <a:latin typeface="Times New Roman" pitchFamily="18" charset="0"/>
                <a:cs typeface="Times New Roman" pitchFamily="18" charset="0"/>
              </a:rPr>
              <a:t>[1]  “numeric”</a:t>
            </a:r>
          </a:p>
          <a:p>
            <a:pPr algn="just">
              <a:buNone/>
            </a:pPr>
            <a:r>
              <a:rPr lang="en-US" sz="1800" b="1" dirty="0">
                <a:latin typeface="Times New Roman" pitchFamily="18" charset="0"/>
                <a:cs typeface="Times New Roman" pitchFamily="18" charset="0"/>
              </a:rPr>
              <a:t>Numeric Data</a:t>
            </a:r>
          </a:p>
          <a:p>
            <a:pPr algn="just"/>
            <a:r>
              <a:rPr lang="en-US" sz="1800" dirty="0">
                <a:latin typeface="Times New Roman" pitchFamily="18" charset="0"/>
                <a:cs typeface="Times New Roman" pitchFamily="18" charset="0"/>
              </a:rPr>
              <a:t>The most commonly used numeric data is numeric which is similar to a float or double in other languages. </a:t>
            </a:r>
          </a:p>
          <a:p>
            <a:pPr algn="just"/>
            <a:r>
              <a:rPr lang="en-US" sz="1800" dirty="0">
                <a:latin typeface="Times New Roman" pitchFamily="18" charset="0"/>
                <a:cs typeface="Times New Roman" pitchFamily="18" charset="0"/>
              </a:rPr>
              <a:t>It handles integers and decimals, both positive and negative, and zeros.</a:t>
            </a:r>
          </a:p>
          <a:p>
            <a:pPr algn="just"/>
            <a:r>
              <a:rPr lang="en-US" sz="1800" dirty="0">
                <a:latin typeface="Times New Roman" pitchFamily="18" charset="0"/>
                <a:cs typeface="Times New Roman" pitchFamily="18" charset="0"/>
              </a:rPr>
              <a:t>A numeric value stored in a variable is automatically assumed to be numeric. Testing whether a variable is numeric is done with the function </a:t>
            </a:r>
            <a:r>
              <a:rPr lang="en-US" sz="1800" dirty="0" err="1">
                <a:latin typeface="Times New Roman" pitchFamily="18" charset="0"/>
                <a:cs typeface="Times New Roman" pitchFamily="18" charset="0"/>
              </a:rPr>
              <a:t>is.numeric</a:t>
            </a:r>
            <a:r>
              <a:rPr lang="en-US" sz="1800" dirty="0">
                <a:latin typeface="Times New Roman" pitchFamily="18" charset="0"/>
                <a:cs typeface="Times New Roman" pitchFamily="18" charset="0"/>
              </a:rPr>
              <a:t>().</a:t>
            </a:r>
          </a:p>
          <a:p>
            <a:pPr algn="just">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is.numeric</a:t>
            </a:r>
            <a:r>
              <a:rPr lang="en-US" sz="1800" dirty="0">
                <a:latin typeface="Times New Roman" pitchFamily="18" charset="0"/>
                <a:cs typeface="Times New Roman" pitchFamily="18" charset="0"/>
              </a:rPr>
              <a:t>(x)</a:t>
            </a:r>
          </a:p>
          <a:p>
            <a:pPr algn="just">
              <a:buNone/>
            </a:pPr>
            <a:r>
              <a:rPr lang="en-US" sz="1800" dirty="0">
                <a:latin typeface="Times New Roman" pitchFamily="18" charset="0"/>
                <a:cs typeface="Times New Roman" pitchFamily="18" charset="0"/>
              </a:rPr>
              <a:t>[1]  TRUE</a:t>
            </a:r>
          </a:p>
          <a:p>
            <a:pPr algn="just">
              <a:buNone/>
            </a:pPr>
            <a:r>
              <a:rPr lang="en-US" sz="1400" dirty="0" err="1">
                <a:latin typeface="Times New Roman" pitchFamily="18" charset="0"/>
                <a:cs typeface="Times New Roman" pitchFamily="18" charset="0"/>
              </a:rPr>
              <a:t>Eg</a:t>
            </a:r>
            <a:r>
              <a:rPr lang="en-US" sz="1400" dirty="0">
                <a:latin typeface="Times New Roman" pitchFamily="18" charset="0"/>
                <a:cs typeface="Times New Roman" pitchFamily="18" charset="0"/>
              </a:rPr>
              <a:t>: &gt;</a:t>
            </a:r>
            <a:r>
              <a:rPr lang="en-US" sz="1400" dirty="0" err="1">
                <a:latin typeface="Times New Roman" pitchFamily="18" charset="0"/>
                <a:cs typeface="Times New Roman" pitchFamily="18" charset="0"/>
              </a:rPr>
              <a:t>i</a:t>
            </a:r>
            <a:r>
              <a:rPr lang="en-US" sz="1400" dirty="0">
                <a:latin typeface="Times New Roman" pitchFamily="18" charset="0"/>
                <a:cs typeface="Times New Roman" pitchFamily="18" charset="0"/>
              </a:rPr>
              <a:t>&lt;- 5L  /*to set an integer to a variable it is necessary to append the value with L*/</a:t>
            </a:r>
          </a:p>
          <a:p>
            <a:pPr algn="just">
              <a:buNone/>
            </a:pPr>
            <a:r>
              <a:rPr lang="en-US" sz="1400" dirty="0">
                <a:latin typeface="Times New Roman" pitchFamily="18" charset="0"/>
                <a:cs typeface="Times New Roman" pitchFamily="18" charset="0"/>
              </a:rPr>
              <a:t>   &gt;</a:t>
            </a:r>
            <a:r>
              <a:rPr lang="en-US" sz="1400" dirty="0" err="1">
                <a:latin typeface="Times New Roman" pitchFamily="18" charset="0"/>
                <a:cs typeface="Times New Roman" pitchFamily="18" charset="0"/>
              </a:rPr>
              <a:t>i</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[1]  5</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is.integer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[1]  TRUE</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is.numeric</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[1] TRUE</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&gt;class(4L)</a:t>
            </a:r>
          </a:p>
          <a:p>
            <a:pPr algn="just">
              <a:buNone/>
            </a:pPr>
            <a:r>
              <a:rPr lang="en-US" sz="1800" dirty="0">
                <a:latin typeface="Times New Roman" pitchFamily="18" charset="0"/>
                <a:cs typeface="Times New Roman" pitchFamily="18" charset="0"/>
              </a:rPr>
              <a:t>[1]  “integer”</a:t>
            </a:r>
          </a:p>
          <a:p>
            <a:pPr algn="just">
              <a:buNone/>
            </a:pPr>
            <a:r>
              <a:rPr lang="en-US" sz="1800" dirty="0">
                <a:latin typeface="Times New Roman" pitchFamily="18" charset="0"/>
                <a:cs typeface="Times New Roman" pitchFamily="18" charset="0"/>
              </a:rPr>
              <a:t>&gt;class(2.8)</a:t>
            </a:r>
          </a:p>
          <a:p>
            <a:pPr algn="just">
              <a:buNone/>
            </a:pPr>
            <a:r>
              <a:rPr lang="en-US" sz="1800" dirty="0">
                <a:latin typeface="Times New Roman" pitchFamily="18" charset="0"/>
                <a:cs typeface="Times New Roman" pitchFamily="18" charset="0"/>
              </a:rPr>
              <a:t>[1]  “numeric”</a:t>
            </a:r>
          </a:p>
          <a:p>
            <a:pPr algn="just">
              <a:buNone/>
            </a:pPr>
            <a:r>
              <a:rPr lang="en-US" sz="1800" dirty="0">
                <a:latin typeface="Times New Roman" pitchFamily="18" charset="0"/>
                <a:cs typeface="Times New Roman" pitchFamily="18" charset="0"/>
              </a:rPr>
              <a:t>&gt;4L * 2.8</a:t>
            </a:r>
          </a:p>
          <a:p>
            <a:pPr algn="just">
              <a:buNone/>
            </a:pPr>
            <a:r>
              <a:rPr lang="en-US" sz="1800" dirty="0">
                <a:latin typeface="Times New Roman" pitchFamily="18" charset="0"/>
                <a:cs typeface="Times New Roman" pitchFamily="18" charset="0"/>
              </a:rPr>
              <a:t>[1] 11.2</a:t>
            </a:r>
          </a:p>
          <a:p>
            <a:pPr algn="just">
              <a:buNone/>
            </a:pPr>
            <a:r>
              <a:rPr lang="en-US" sz="1800" dirty="0">
                <a:latin typeface="Times New Roman" pitchFamily="18" charset="0"/>
                <a:cs typeface="Times New Roman" pitchFamily="18" charset="0"/>
              </a:rPr>
              <a:t>&gt;class(4L * 2.8)</a:t>
            </a:r>
          </a:p>
          <a:p>
            <a:pPr algn="just">
              <a:buNone/>
            </a:pPr>
            <a:r>
              <a:rPr lang="en-US" sz="1800" dirty="0">
                <a:latin typeface="Times New Roman" pitchFamily="18" charset="0"/>
                <a:cs typeface="Times New Roman" pitchFamily="18" charset="0"/>
              </a:rPr>
              <a:t>[1] numeric</a:t>
            </a:r>
          </a:p>
          <a:p>
            <a:pPr algn="just">
              <a:buNone/>
            </a:pPr>
            <a:r>
              <a:rPr lang="en-US" sz="1800" dirty="0">
                <a:latin typeface="Times New Roman" pitchFamily="18" charset="0"/>
                <a:cs typeface="Times New Roman" pitchFamily="18" charset="0"/>
              </a:rPr>
              <a:t>&gt;class(5L)</a:t>
            </a:r>
          </a:p>
          <a:p>
            <a:pPr algn="just">
              <a:buNone/>
            </a:pPr>
            <a:r>
              <a:rPr lang="en-US" sz="1800" dirty="0">
                <a:latin typeface="Times New Roman" pitchFamily="18" charset="0"/>
                <a:cs typeface="Times New Roman" pitchFamily="18" charset="0"/>
              </a:rPr>
              <a:t>[1] “integer”</a:t>
            </a:r>
          </a:p>
          <a:p>
            <a:pPr algn="just">
              <a:buNone/>
            </a:pPr>
            <a:r>
              <a:rPr lang="en-US" sz="1800" dirty="0">
                <a:latin typeface="Times New Roman" pitchFamily="18" charset="0"/>
                <a:cs typeface="Times New Roman" pitchFamily="18" charset="0"/>
              </a:rPr>
              <a:t>&gt;class(2L)</a:t>
            </a:r>
          </a:p>
          <a:p>
            <a:pPr algn="just">
              <a:buNone/>
            </a:pPr>
            <a:r>
              <a:rPr lang="en-US" sz="1800" dirty="0">
                <a:latin typeface="Times New Roman" pitchFamily="18" charset="0"/>
                <a:cs typeface="Times New Roman" pitchFamily="18" charset="0"/>
              </a:rPr>
              <a:t>[1] “integer”</a:t>
            </a:r>
          </a:p>
          <a:p>
            <a:pPr algn="just">
              <a:buNone/>
            </a:pPr>
            <a:r>
              <a:rPr lang="en-US" sz="1800" dirty="0">
                <a:latin typeface="Times New Roman" pitchFamily="18" charset="0"/>
                <a:cs typeface="Times New Roman" pitchFamily="18" charset="0"/>
              </a:rPr>
              <a:t>&gt;5L/2L</a:t>
            </a:r>
          </a:p>
          <a:p>
            <a:pPr algn="just">
              <a:buNone/>
            </a:pPr>
            <a:r>
              <a:rPr lang="en-US" sz="1800" dirty="0">
                <a:latin typeface="Times New Roman" pitchFamily="18" charset="0"/>
                <a:cs typeface="Times New Roman" pitchFamily="18" charset="0"/>
              </a:rPr>
              <a:t>[1] 2.5</a:t>
            </a:r>
          </a:p>
          <a:p>
            <a:pPr algn="just">
              <a:buNone/>
            </a:pPr>
            <a:r>
              <a:rPr lang="en-US" sz="1800" dirty="0">
                <a:latin typeface="Times New Roman" pitchFamily="18" charset="0"/>
                <a:cs typeface="Times New Roman" pitchFamily="18" charset="0"/>
              </a:rPr>
              <a:t>&gt;class(5L/2L)</a:t>
            </a:r>
          </a:p>
          <a:p>
            <a:pPr algn="just">
              <a:buNone/>
            </a:pPr>
            <a:r>
              <a:rPr lang="en-US" sz="1800" dirty="0">
                <a:latin typeface="Times New Roman" pitchFamily="18" charset="0"/>
                <a:cs typeface="Times New Roman" pitchFamily="18" charset="0"/>
              </a:rPr>
              <a:t>[1]  “numeric”</a:t>
            </a:r>
          </a:p>
          <a:p>
            <a:pPr algn="just">
              <a:buFont typeface="Wingdings"/>
              <a:buChar char="Ø"/>
            </a:pPr>
            <a:endParaRPr lang="en-US" sz="18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500" b="1" dirty="0">
                <a:latin typeface="Times New Roman" pitchFamily="18" charset="0"/>
                <a:cs typeface="Times New Roman" pitchFamily="18" charset="0"/>
              </a:rPr>
              <a:t>Character Data</a:t>
            </a:r>
          </a:p>
          <a:p>
            <a:pPr algn="just"/>
            <a:r>
              <a:rPr lang="en-US" sz="1500" dirty="0">
                <a:latin typeface="Times New Roman" pitchFamily="18" charset="0"/>
                <a:cs typeface="Times New Roman" pitchFamily="18" charset="0"/>
              </a:rPr>
              <a:t>R has two primary ways of handling character data: character and factor.</a:t>
            </a:r>
          </a:p>
          <a:p>
            <a:pPr algn="just">
              <a:buNone/>
            </a:pPr>
            <a:r>
              <a:rPr lang="en-US" sz="1500" dirty="0" err="1">
                <a:latin typeface="Times New Roman" pitchFamily="18" charset="0"/>
                <a:cs typeface="Times New Roman" pitchFamily="18" charset="0"/>
              </a:rPr>
              <a:t>Eg</a:t>
            </a:r>
            <a:r>
              <a:rPr lang="en-US" sz="1500" dirty="0">
                <a:latin typeface="Times New Roman" pitchFamily="18" charset="0"/>
                <a:cs typeface="Times New Roman" pitchFamily="18" charset="0"/>
              </a:rPr>
              <a:t>:</a:t>
            </a:r>
          </a:p>
          <a:p>
            <a:pPr algn="just">
              <a:buNone/>
            </a:pPr>
            <a:r>
              <a:rPr lang="en-US" sz="1500" dirty="0">
                <a:latin typeface="Times New Roman" pitchFamily="18" charset="0"/>
                <a:cs typeface="Times New Roman" pitchFamily="18" charset="0"/>
              </a:rPr>
              <a:t>&gt;x&lt;- “data”</a:t>
            </a:r>
          </a:p>
          <a:p>
            <a:pPr algn="just">
              <a:buNone/>
            </a:pPr>
            <a:r>
              <a:rPr lang="en-US" sz="1500" dirty="0">
                <a:latin typeface="Times New Roman" pitchFamily="18" charset="0"/>
                <a:cs typeface="Times New Roman" pitchFamily="18" charset="0"/>
              </a:rPr>
              <a:t>&gt;x</a:t>
            </a:r>
          </a:p>
          <a:p>
            <a:pPr algn="just">
              <a:buNone/>
            </a:pPr>
            <a:r>
              <a:rPr lang="en-US" sz="1500" dirty="0">
                <a:latin typeface="Times New Roman" pitchFamily="18" charset="0"/>
                <a:cs typeface="Times New Roman" pitchFamily="18" charset="0"/>
              </a:rPr>
              <a:t>[1]  </a:t>
            </a:r>
            <a:r>
              <a:rPr lang="en-US" sz="1500" dirty="0">
                <a:solidFill>
                  <a:srgbClr val="00B0F0"/>
                </a:solidFill>
                <a:latin typeface="Times New Roman" pitchFamily="18" charset="0"/>
                <a:cs typeface="Times New Roman" pitchFamily="18" charset="0"/>
              </a:rPr>
              <a:t>“data”          </a:t>
            </a:r>
          </a:p>
          <a:p>
            <a:pPr algn="just">
              <a:buNone/>
            </a:pPr>
            <a:r>
              <a:rPr lang="en-US" sz="1500" dirty="0">
                <a:latin typeface="Times New Roman" pitchFamily="18" charset="0"/>
                <a:cs typeface="Times New Roman" pitchFamily="18" charset="0"/>
              </a:rPr>
              <a:t>&gt;y&lt;-factor(“data”)</a:t>
            </a:r>
          </a:p>
          <a:p>
            <a:pPr algn="just">
              <a:buNone/>
            </a:pPr>
            <a:r>
              <a:rPr lang="en-US" sz="1500" dirty="0">
                <a:latin typeface="Times New Roman" pitchFamily="18" charset="0"/>
                <a:cs typeface="Times New Roman" pitchFamily="18" charset="0"/>
              </a:rPr>
              <a:t>&gt;y</a:t>
            </a:r>
          </a:p>
          <a:p>
            <a:pPr algn="just">
              <a:buNone/>
            </a:pPr>
            <a:r>
              <a:rPr lang="en-US" sz="1500" dirty="0">
                <a:latin typeface="Times New Roman" pitchFamily="18" charset="0"/>
                <a:cs typeface="Times New Roman" pitchFamily="18" charset="0"/>
              </a:rPr>
              <a:t>[1] </a:t>
            </a:r>
            <a:r>
              <a:rPr lang="en-US" sz="1500" dirty="0">
                <a:solidFill>
                  <a:srgbClr val="7030A0"/>
                </a:solidFill>
                <a:latin typeface="Times New Roman" pitchFamily="18" charset="0"/>
                <a:cs typeface="Times New Roman" pitchFamily="18" charset="0"/>
              </a:rPr>
              <a:t>data</a:t>
            </a:r>
          </a:p>
          <a:p>
            <a:pPr algn="just"/>
            <a:r>
              <a:rPr lang="en-US" sz="1500" dirty="0">
                <a:latin typeface="Times New Roman" pitchFamily="18" charset="0"/>
                <a:cs typeface="Times New Roman" pitchFamily="18" charset="0"/>
              </a:rPr>
              <a:t>Characters are case sensitive, so “Data” is different from “data” or “DATA”.</a:t>
            </a:r>
          </a:p>
          <a:p>
            <a:pPr algn="just"/>
            <a:r>
              <a:rPr lang="en-US" sz="1500" dirty="0">
                <a:latin typeface="Times New Roman" pitchFamily="18" charset="0"/>
                <a:cs typeface="Times New Roman" pitchFamily="18" charset="0"/>
              </a:rPr>
              <a:t>To find the length of a character (or numeric) use the </a:t>
            </a:r>
            <a:r>
              <a:rPr lang="en-US" sz="1500" dirty="0" err="1">
                <a:latin typeface="Times New Roman" pitchFamily="18" charset="0"/>
                <a:cs typeface="Times New Roman" pitchFamily="18" charset="0"/>
              </a:rPr>
              <a:t>nchar</a:t>
            </a:r>
            <a:r>
              <a:rPr lang="en-US" sz="1500" dirty="0">
                <a:latin typeface="Times New Roman" pitchFamily="18" charset="0"/>
                <a:cs typeface="Times New Roman" pitchFamily="18" charset="0"/>
              </a:rPr>
              <a:t> function.</a:t>
            </a:r>
          </a:p>
          <a:p>
            <a:pPr algn="just">
              <a:buNone/>
            </a:pPr>
            <a:r>
              <a:rPr lang="en-US" sz="1500" dirty="0" err="1">
                <a:latin typeface="Times New Roman" pitchFamily="18" charset="0"/>
                <a:cs typeface="Times New Roman" pitchFamily="18" charset="0"/>
              </a:rPr>
              <a:t>Eg</a:t>
            </a:r>
            <a:r>
              <a:rPr lang="en-US" sz="1500" dirty="0">
                <a:latin typeface="Times New Roman" pitchFamily="18" charset="0"/>
                <a:cs typeface="Times New Roman" pitchFamily="18" charset="0"/>
              </a:rPr>
              <a:t>:</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nchar</a:t>
            </a:r>
            <a:r>
              <a:rPr lang="en-US" sz="1500" dirty="0">
                <a:latin typeface="Times New Roman" pitchFamily="18" charset="0"/>
                <a:cs typeface="Times New Roman" pitchFamily="18" charset="0"/>
              </a:rPr>
              <a:t>(x)</a:t>
            </a:r>
          </a:p>
          <a:p>
            <a:pPr algn="just">
              <a:buNone/>
            </a:pPr>
            <a:r>
              <a:rPr lang="en-US" sz="1500" dirty="0">
                <a:latin typeface="Times New Roman" pitchFamily="18" charset="0"/>
                <a:cs typeface="Times New Roman" pitchFamily="18" charset="0"/>
              </a:rPr>
              <a:t>[1]  4</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nchar</a:t>
            </a:r>
            <a:r>
              <a:rPr lang="en-US" sz="1500" dirty="0">
                <a:latin typeface="Times New Roman" pitchFamily="18" charset="0"/>
                <a:cs typeface="Times New Roman" pitchFamily="18" charset="0"/>
              </a:rPr>
              <a:t>(“hello”)</a:t>
            </a:r>
          </a:p>
          <a:p>
            <a:pPr algn="just">
              <a:buNone/>
            </a:pPr>
            <a:r>
              <a:rPr lang="en-US" sz="1500" dirty="0">
                <a:latin typeface="Times New Roman" pitchFamily="18" charset="0"/>
                <a:cs typeface="Times New Roman" pitchFamily="18" charset="0"/>
              </a:rPr>
              <a:t>[1]  5</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nchar</a:t>
            </a:r>
            <a:r>
              <a:rPr lang="en-US" sz="1500" dirty="0">
                <a:latin typeface="Times New Roman" pitchFamily="18" charset="0"/>
                <a:cs typeface="Times New Roman" pitchFamily="18" charset="0"/>
              </a:rPr>
              <a:t>(3)</a:t>
            </a:r>
          </a:p>
          <a:p>
            <a:pPr algn="just">
              <a:buNone/>
            </a:pPr>
            <a:r>
              <a:rPr lang="en-US" sz="1500" dirty="0">
                <a:latin typeface="Times New Roman" pitchFamily="18" charset="0"/>
                <a:cs typeface="Times New Roman" pitchFamily="18" charset="0"/>
              </a:rPr>
              <a:t>[1]  1</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nchar</a:t>
            </a:r>
            <a:r>
              <a:rPr lang="en-US" sz="1500" dirty="0">
                <a:latin typeface="Times New Roman" pitchFamily="18" charset="0"/>
                <a:cs typeface="Times New Roman" pitchFamily="18" charset="0"/>
              </a:rPr>
              <a:t>(452)</a:t>
            </a:r>
          </a:p>
          <a:p>
            <a:pPr algn="just">
              <a:buNone/>
            </a:pPr>
            <a:r>
              <a:rPr lang="en-US" sz="1500" dirty="0">
                <a:latin typeface="Times New Roman" pitchFamily="18" charset="0"/>
                <a:cs typeface="Times New Roman" pitchFamily="18" charset="0"/>
              </a:rPr>
              <a:t>[1]  3</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nchar</a:t>
            </a:r>
            <a:r>
              <a:rPr lang="en-US" sz="1500" dirty="0">
                <a:latin typeface="Times New Roman" pitchFamily="18" charset="0"/>
                <a:cs typeface="Times New Roman" pitchFamily="18" charset="0"/>
              </a:rPr>
              <a:t>(y)</a:t>
            </a:r>
          </a:p>
          <a:p>
            <a:pPr algn="just">
              <a:buNone/>
            </a:pPr>
            <a:r>
              <a:rPr lang="en-US" sz="1500" b="1" dirty="0">
                <a:latin typeface="Times New Roman" pitchFamily="18" charset="0"/>
                <a:cs typeface="Times New Roman" pitchFamily="18" charset="0"/>
              </a:rPr>
              <a:t>Error: ‘</a:t>
            </a:r>
            <a:r>
              <a:rPr lang="en-US" sz="1500" b="1" dirty="0" err="1">
                <a:latin typeface="Times New Roman" pitchFamily="18" charset="0"/>
                <a:cs typeface="Times New Roman" pitchFamily="18" charset="0"/>
              </a:rPr>
              <a:t>nchar</a:t>
            </a:r>
            <a:r>
              <a:rPr lang="en-US" sz="1500" b="1" dirty="0">
                <a:latin typeface="Times New Roman" pitchFamily="18" charset="0"/>
                <a:cs typeface="Times New Roman" pitchFamily="18" charset="0"/>
              </a:rPr>
              <a:t>()’ require a character vector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b="1" dirty="0">
                <a:latin typeface="Times New Roman" pitchFamily="18" charset="0"/>
                <a:cs typeface="Times New Roman" pitchFamily="18" charset="0"/>
              </a:rPr>
              <a:t>Dates:</a:t>
            </a:r>
          </a:p>
          <a:p>
            <a:pPr algn="just"/>
            <a:r>
              <a:rPr lang="en-US" sz="1400" dirty="0">
                <a:latin typeface="Times New Roman" pitchFamily="18" charset="0"/>
                <a:cs typeface="Times New Roman" pitchFamily="18" charset="0"/>
              </a:rPr>
              <a:t>Dealing with dates and times can be difficult in any language, and to further complicate matters R has numerous different types of dates.</a:t>
            </a:r>
          </a:p>
          <a:p>
            <a:pPr algn="just"/>
            <a:r>
              <a:rPr lang="en-US" sz="1400" dirty="0">
                <a:latin typeface="Times New Roman" pitchFamily="18" charset="0"/>
                <a:cs typeface="Times New Roman" pitchFamily="18" charset="0"/>
              </a:rPr>
              <a:t>The most useful are Date and </a:t>
            </a:r>
            <a:r>
              <a:rPr lang="en-US" sz="1400" dirty="0" err="1">
                <a:latin typeface="Times New Roman" pitchFamily="18" charset="0"/>
                <a:cs typeface="Times New Roman" pitchFamily="18" charset="0"/>
              </a:rPr>
              <a:t>POSIXct</a:t>
            </a:r>
            <a:r>
              <a:rPr lang="en-US" sz="1400" dirty="0">
                <a:latin typeface="Times New Roman" pitchFamily="18" charset="0"/>
                <a:cs typeface="Times New Roman" pitchFamily="18" charset="0"/>
              </a:rPr>
              <a:t>.</a:t>
            </a:r>
          </a:p>
          <a:p>
            <a:pPr algn="just"/>
            <a:r>
              <a:rPr lang="en-US" sz="1400" dirty="0">
                <a:latin typeface="Times New Roman" pitchFamily="18" charset="0"/>
                <a:cs typeface="Times New Roman" pitchFamily="18" charset="0"/>
              </a:rPr>
              <a:t>Date stores just a date while </a:t>
            </a:r>
            <a:r>
              <a:rPr lang="en-US" sz="1400" dirty="0" err="1">
                <a:latin typeface="Times New Roman" pitchFamily="18" charset="0"/>
                <a:cs typeface="Times New Roman" pitchFamily="18" charset="0"/>
              </a:rPr>
              <a:t>POSIXct</a:t>
            </a:r>
            <a:r>
              <a:rPr lang="en-US" sz="1400" dirty="0">
                <a:latin typeface="Times New Roman" pitchFamily="18" charset="0"/>
                <a:cs typeface="Times New Roman" pitchFamily="18" charset="0"/>
              </a:rPr>
              <a:t> stores a date and time.</a:t>
            </a:r>
          </a:p>
          <a:p>
            <a:pPr algn="just">
              <a:buNone/>
            </a:pPr>
            <a:r>
              <a:rPr lang="en-US" sz="1400" dirty="0" err="1">
                <a:latin typeface="Times New Roman" pitchFamily="18" charset="0"/>
                <a:cs typeface="Times New Roman" pitchFamily="18" charset="0"/>
              </a:rPr>
              <a:t>Eg</a:t>
            </a:r>
            <a:r>
              <a:rPr lang="en-US" sz="1400" dirty="0">
                <a:latin typeface="Times New Roman" pitchFamily="18" charset="0"/>
                <a:cs typeface="Times New Roman" pitchFamily="18" charset="0"/>
              </a:rPr>
              <a:t>: &gt;date1&lt;-</a:t>
            </a:r>
            <a:r>
              <a:rPr lang="en-US" sz="1400" dirty="0" err="1">
                <a:latin typeface="Times New Roman" pitchFamily="18" charset="0"/>
                <a:cs typeface="Times New Roman" pitchFamily="18" charset="0"/>
              </a:rPr>
              <a:t>as.Date</a:t>
            </a:r>
            <a:r>
              <a:rPr lang="en-US" sz="1400" dirty="0">
                <a:latin typeface="Times New Roman" pitchFamily="18" charset="0"/>
                <a:cs typeface="Times New Roman" pitchFamily="18" charset="0"/>
              </a:rPr>
              <a:t>(“2012-06-28”)</a:t>
            </a:r>
          </a:p>
          <a:p>
            <a:pPr algn="just">
              <a:buNone/>
            </a:pPr>
            <a:r>
              <a:rPr lang="en-US" sz="1400" dirty="0">
                <a:latin typeface="Times New Roman" pitchFamily="18" charset="0"/>
                <a:cs typeface="Times New Roman" pitchFamily="18" charset="0"/>
              </a:rPr>
              <a:t>&gt;date1</a:t>
            </a:r>
          </a:p>
          <a:p>
            <a:pPr algn="just">
              <a:buNone/>
            </a:pPr>
            <a:r>
              <a:rPr lang="en-US" sz="1400" dirty="0">
                <a:latin typeface="Times New Roman" pitchFamily="18" charset="0"/>
                <a:cs typeface="Times New Roman" pitchFamily="18" charset="0"/>
              </a:rPr>
              <a:t>[1]  “2012-06-28”</a:t>
            </a:r>
          </a:p>
          <a:p>
            <a:pPr algn="just">
              <a:buNone/>
            </a:pPr>
            <a:r>
              <a:rPr lang="en-US" sz="1400" dirty="0">
                <a:latin typeface="Times New Roman" pitchFamily="18" charset="0"/>
                <a:cs typeface="Times New Roman" pitchFamily="18" charset="0"/>
              </a:rPr>
              <a:t>&gt;class(date1)</a:t>
            </a:r>
          </a:p>
          <a:p>
            <a:pPr algn="just">
              <a:buNone/>
            </a:pPr>
            <a:r>
              <a:rPr lang="en-US" sz="1400" dirty="0">
                <a:latin typeface="Times New Roman" pitchFamily="18" charset="0"/>
                <a:cs typeface="Times New Roman" pitchFamily="18" charset="0"/>
              </a:rPr>
              <a:t>[1]  “Date”</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as.numeric</a:t>
            </a:r>
            <a:r>
              <a:rPr lang="en-US" sz="1400" dirty="0">
                <a:latin typeface="Times New Roman" pitchFamily="18" charset="0"/>
                <a:cs typeface="Times New Roman" pitchFamily="18" charset="0"/>
              </a:rPr>
              <a:t>(date1)</a:t>
            </a:r>
          </a:p>
          <a:p>
            <a:pPr algn="just">
              <a:buNone/>
            </a:pPr>
            <a:r>
              <a:rPr lang="en-US" sz="1400" dirty="0">
                <a:latin typeface="Times New Roman" pitchFamily="18" charset="0"/>
                <a:cs typeface="Times New Roman" pitchFamily="18" charset="0"/>
              </a:rPr>
              <a:t>[1]  15519</a:t>
            </a:r>
          </a:p>
          <a:p>
            <a:pPr algn="just">
              <a:buNone/>
            </a:pPr>
            <a:r>
              <a:rPr lang="en-US" sz="1400" dirty="0">
                <a:latin typeface="Times New Roman" pitchFamily="18" charset="0"/>
                <a:cs typeface="Times New Roman" pitchFamily="18" charset="0"/>
              </a:rPr>
              <a:t>&gt;date2&lt;-</a:t>
            </a:r>
            <a:r>
              <a:rPr lang="en-US" sz="1400" dirty="0" err="1">
                <a:latin typeface="Times New Roman" pitchFamily="18" charset="0"/>
                <a:cs typeface="Times New Roman" pitchFamily="18" charset="0"/>
              </a:rPr>
              <a:t>as.POSIXct</a:t>
            </a:r>
            <a:r>
              <a:rPr lang="en-US" sz="1400" dirty="0">
                <a:latin typeface="Times New Roman" pitchFamily="18" charset="0"/>
                <a:cs typeface="Times New Roman" pitchFamily="18" charset="0"/>
              </a:rPr>
              <a:t>(“2012-06-28 17:42”)</a:t>
            </a:r>
          </a:p>
          <a:p>
            <a:pPr algn="just">
              <a:buNone/>
            </a:pPr>
            <a:r>
              <a:rPr lang="en-US" sz="1400" dirty="0">
                <a:latin typeface="Times New Roman" pitchFamily="18" charset="0"/>
                <a:cs typeface="Times New Roman" pitchFamily="18" charset="0"/>
              </a:rPr>
              <a:t>&gt;date2</a:t>
            </a:r>
          </a:p>
          <a:p>
            <a:pPr algn="just">
              <a:buNone/>
            </a:pPr>
            <a:r>
              <a:rPr lang="en-US" sz="1400" dirty="0">
                <a:latin typeface="Times New Roman" pitchFamily="18" charset="0"/>
                <a:cs typeface="Times New Roman" pitchFamily="18" charset="0"/>
              </a:rPr>
              <a:t>[1]  “2012-06-28 17:42:00 EDT”</a:t>
            </a:r>
          </a:p>
          <a:p>
            <a:pPr algn="just">
              <a:buNone/>
            </a:pPr>
            <a:r>
              <a:rPr lang="en-US" sz="1400" dirty="0">
                <a:latin typeface="Times New Roman" pitchFamily="18" charset="0"/>
                <a:cs typeface="Times New Roman" pitchFamily="18" charset="0"/>
              </a:rPr>
              <a:t>&gt;class(date2)</a:t>
            </a:r>
          </a:p>
          <a:p>
            <a:pPr algn="just">
              <a:buNone/>
            </a:pPr>
            <a:r>
              <a:rPr lang="en-US" sz="1400" dirty="0">
                <a:latin typeface="Times New Roman" pitchFamily="18" charset="0"/>
                <a:cs typeface="Times New Roman" pitchFamily="18" charset="0"/>
              </a:rPr>
              <a:t>[1]  “</a:t>
            </a:r>
            <a:r>
              <a:rPr lang="en-US" sz="1400" dirty="0" err="1">
                <a:latin typeface="Times New Roman" pitchFamily="18" charset="0"/>
                <a:cs typeface="Times New Roman" pitchFamily="18" charset="0"/>
              </a:rPr>
              <a:t>POSIXct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POSIXt</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as.numeric</a:t>
            </a:r>
            <a:r>
              <a:rPr lang="en-US" sz="1400" dirty="0">
                <a:latin typeface="Times New Roman" pitchFamily="18" charset="0"/>
                <a:cs typeface="Times New Roman" pitchFamily="18" charset="0"/>
              </a:rPr>
              <a:t>(date2)</a:t>
            </a:r>
          </a:p>
          <a:p>
            <a:pPr algn="just">
              <a:buNone/>
            </a:pPr>
            <a:r>
              <a:rPr lang="en-US" sz="1400" dirty="0">
                <a:latin typeface="Times New Roman" pitchFamily="18" charset="0"/>
                <a:cs typeface="Times New Roman" pitchFamily="18" charset="0"/>
              </a:rPr>
              <a:t>[1]  1340919720</a:t>
            </a:r>
          </a:p>
          <a:p>
            <a:pPr algn="just"/>
            <a:r>
              <a:rPr lang="en-US" sz="1400" dirty="0">
                <a:latin typeface="Times New Roman" pitchFamily="18" charset="0"/>
                <a:cs typeface="Times New Roman" pitchFamily="18" charset="0"/>
              </a:rPr>
              <a:t>Easier manipulation of date and time objects can be accomplished using the </a:t>
            </a:r>
            <a:r>
              <a:rPr lang="en-US" sz="1400" dirty="0" err="1">
                <a:latin typeface="Times New Roman" pitchFamily="18" charset="0"/>
                <a:cs typeface="Times New Roman" pitchFamily="18" charset="0"/>
              </a:rPr>
              <a:t>lubridate</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chron</a:t>
            </a:r>
            <a:r>
              <a:rPr lang="en-US" sz="1400" dirty="0">
                <a:latin typeface="Times New Roman" pitchFamily="18" charset="0"/>
                <a:cs typeface="Times New Roman" pitchFamily="18" charset="0"/>
              </a:rPr>
              <a:t> packages.</a:t>
            </a:r>
          </a:p>
          <a:p>
            <a:pPr algn="just">
              <a:buNone/>
            </a:pPr>
            <a:r>
              <a:rPr lang="en-US" sz="1400" dirty="0" err="1">
                <a:latin typeface="Times New Roman" pitchFamily="18" charset="0"/>
                <a:cs typeface="Times New Roman" pitchFamily="18" charset="0"/>
              </a:rPr>
              <a:t>Eg</a:t>
            </a:r>
            <a:r>
              <a:rPr lang="en-US" sz="1400" dirty="0">
                <a:latin typeface="Times New Roman" pitchFamily="18" charset="0"/>
                <a:cs typeface="Times New Roman" pitchFamily="18" charset="0"/>
              </a:rPr>
              <a:t>: &gt;class(date1)</a:t>
            </a:r>
          </a:p>
          <a:p>
            <a:pPr algn="just">
              <a:buNone/>
            </a:pPr>
            <a:r>
              <a:rPr lang="en-US" sz="1400" dirty="0">
                <a:latin typeface="Times New Roman" pitchFamily="18" charset="0"/>
                <a:cs typeface="Times New Roman" pitchFamily="18" charset="0"/>
              </a:rPr>
              <a:t>[1]  “Date”</a:t>
            </a:r>
          </a:p>
          <a:p>
            <a:pPr algn="just">
              <a:buNone/>
            </a:pPr>
            <a:r>
              <a:rPr lang="en-US" sz="1400" dirty="0">
                <a:latin typeface="Times New Roman" pitchFamily="18" charset="0"/>
                <a:cs typeface="Times New Roman" pitchFamily="18" charset="0"/>
              </a:rPr>
              <a:t>&gt;class(</a:t>
            </a:r>
            <a:r>
              <a:rPr lang="en-US" sz="1400" dirty="0" err="1">
                <a:latin typeface="Times New Roman" pitchFamily="18" charset="0"/>
                <a:cs typeface="Times New Roman" pitchFamily="18" charset="0"/>
              </a:rPr>
              <a:t>as.numeric</a:t>
            </a:r>
            <a:r>
              <a:rPr lang="en-US" sz="1400" dirty="0">
                <a:latin typeface="Times New Roman" pitchFamily="18" charset="0"/>
                <a:cs typeface="Times New Roman" pitchFamily="18" charset="0"/>
              </a:rPr>
              <a:t>(date1))</a:t>
            </a:r>
          </a:p>
          <a:p>
            <a:pPr algn="just">
              <a:buNone/>
            </a:pPr>
            <a:r>
              <a:rPr lang="en-US" sz="1400" dirty="0">
                <a:latin typeface="Times New Roman" pitchFamily="18" charset="0"/>
                <a:cs typeface="Times New Roman" pitchFamily="18" charset="0"/>
              </a:rPr>
              <a:t>[1]  “numeric”</a:t>
            </a:r>
          </a:p>
          <a:p>
            <a:pPr algn="just">
              <a:buNone/>
            </a:pPr>
            <a:endParaRPr lang="en-US" sz="1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b="1" dirty="0">
                <a:latin typeface="Times New Roman" pitchFamily="18" charset="0"/>
                <a:cs typeface="Times New Roman" pitchFamily="18" charset="0"/>
              </a:rPr>
              <a:t>Logical</a:t>
            </a:r>
          </a:p>
          <a:p>
            <a:pPr algn="just"/>
            <a:r>
              <a:rPr lang="en-US" sz="1400" dirty="0">
                <a:latin typeface="Times New Roman" pitchFamily="18" charset="0"/>
                <a:cs typeface="Times New Roman" pitchFamily="18" charset="0"/>
              </a:rPr>
              <a:t>Logicals are a way of representing data that can be either TRUE or FALSE.</a:t>
            </a:r>
          </a:p>
          <a:p>
            <a:pPr algn="just"/>
            <a:r>
              <a:rPr lang="en-US" sz="1400" dirty="0">
                <a:latin typeface="Times New Roman" pitchFamily="18" charset="0"/>
                <a:cs typeface="Times New Roman" pitchFamily="18" charset="0"/>
              </a:rPr>
              <a:t>Numerically TRUE is same as 1 and FALSE is same as 0.</a:t>
            </a:r>
          </a:p>
          <a:p>
            <a:pPr algn="just">
              <a:buNone/>
            </a:pPr>
            <a:r>
              <a:rPr lang="en-US" sz="1400" dirty="0" err="1">
                <a:latin typeface="Times New Roman" pitchFamily="18" charset="0"/>
                <a:cs typeface="Times New Roman" pitchFamily="18" charset="0"/>
              </a:rPr>
              <a:t>Eg</a:t>
            </a:r>
            <a:r>
              <a:rPr lang="en-US" sz="1400" dirty="0">
                <a:latin typeface="Times New Roman" pitchFamily="18" charset="0"/>
                <a:cs typeface="Times New Roman" pitchFamily="18" charset="0"/>
              </a:rPr>
              <a:t>: &gt;TRUE*5</a:t>
            </a:r>
          </a:p>
          <a:p>
            <a:pPr algn="just">
              <a:buNone/>
            </a:pPr>
            <a:r>
              <a:rPr lang="en-US" sz="1400" dirty="0">
                <a:latin typeface="Times New Roman" pitchFamily="18" charset="0"/>
                <a:cs typeface="Times New Roman" pitchFamily="18" charset="0"/>
              </a:rPr>
              <a:t>[1]  5</a:t>
            </a:r>
          </a:p>
          <a:p>
            <a:pPr algn="just">
              <a:buNone/>
            </a:pPr>
            <a:r>
              <a:rPr lang="en-US" sz="1400" dirty="0">
                <a:latin typeface="Times New Roman" pitchFamily="18" charset="0"/>
                <a:cs typeface="Times New Roman" pitchFamily="18" charset="0"/>
              </a:rPr>
              <a:t>&gt;FALSE*5</a:t>
            </a:r>
          </a:p>
          <a:p>
            <a:pPr algn="just">
              <a:buNone/>
            </a:pPr>
            <a:r>
              <a:rPr lang="en-US" sz="1400" dirty="0">
                <a:latin typeface="Times New Roman" pitchFamily="18" charset="0"/>
                <a:cs typeface="Times New Roman" pitchFamily="18" charset="0"/>
              </a:rPr>
              <a:t>[1]  0</a:t>
            </a:r>
          </a:p>
          <a:p>
            <a:pPr algn="just">
              <a:buNone/>
            </a:pPr>
            <a:r>
              <a:rPr lang="en-US" sz="1400" dirty="0">
                <a:latin typeface="Times New Roman" pitchFamily="18" charset="0"/>
                <a:cs typeface="Times New Roman" pitchFamily="18" charset="0"/>
              </a:rPr>
              <a:t>&gt;k&lt;-TRUE</a:t>
            </a:r>
          </a:p>
          <a:p>
            <a:pPr algn="just">
              <a:buNone/>
            </a:pPr>
            <a:r>
              <a:rPr lang="en-US" sz="1400" dirty="0">
                <a:latin typeface="Times New Roman" pitchFamily="18" charset="0"/>
                <a:cs typeface="Times New Roman" pitchFamily="18" charset="0"/>
              </a:rPr>
              <a:t>&gt;class(k)</a:t>
            </a:r>
          </a:p>
          <a:p>
            <a:pPr algn="just">
              <a:buNone/>
            </a:pPr>
            <a:r>
              <a:rPr lang="en-US" sz="1400" dirty="0">
                <a:latin typeface="Times New Roman" pitchFamily="18" charset="0"/>
                <a:cs typeface="Times New Roman" pitchFamily="18" charset="0"/>
              </a:rPr>
              <a:t>[1]  “logical”</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is.logical</a:t>
            </a:r>
            <a:r>
              <a:rPr lang="en-US" sz="1400" dirty="0">
                <a:latin typeface="Times New Roman" pitchFamily="18" charset="0"/>
                <a:cs typeface="Times New Roman" pitchFamily="18" charset="0"/>
              </a:rPr>
              <a:t>(k)</a:t>
            </a:r>
          </a:p>
          <a:p>
            <a:pPr algn="just">
              <a:buNone/>
            </a:pPr>
            <a:r>
              <a:rPr lang="en-US" sz="1400" dirty="0">
                <a:latin typeface="Times New Roman" pitchFamily="18" charset="0"/>
                <a:cs typeface="Times New Roman" pitchFamily="18" charset="0"/>
              </a:rPr>
              <a:t>[1]  TRUE</a:t>
            </a:r>
          </a:p>
          <a:p>
            <a:pPr algn="just"/>
            <a:r>
              <a:rPr lang="en-US" sz="1400" dirty="0">
                <a:latin typeface="Times New Roman" pitchFamily="18" charset="0"/>
                <a:cs typeface="Times New Roman" pitchFamily="18" charset="0"/>
              </a:rPr>
              <a:t>R provides T and F as shortcuts for TRUE and FALSE, respectively, but it is best practice not to use them, as they are simply variables storing the values of TRUE and FALSE and can be overwritten, which can cause a great deal of frustration.</a:t>
            </a:r>
          </a:p>
          <a:p>
            <a:pPr algn="just">
              <a:buNone/>
            </a:pPr>
            <a:r>
              <a:rPr lang="en-US" sz="1400" dirty="0" err="1">
                <a:latin typeface="Times New Roman" pitchFamily="18" charset="0"/>
                <a:cs typeface="Times New Roman" pitchFamily="18" charset="0"/>
              </a:rPr>
              <a:t>Eg</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&gt;TRUE</a:t>
            </a:r>
          </a:p>
          <a:p>
            <a:pPr algn="just">
              <a:buNone/>
            </a:pPr>
            <a:r>
              <a:rPr lang="en-US" sz="1400" dirty="0">
                <a:latin typeface="Times New Roman" pitchFamily="18" charset="0"/>
                <a:cs typeface="Times New Roman" pitchFamily="18" charset="0"/>
              </a:rPr>
              <a:t>[1] TRUE</a:t>
            </a:r>
          </a:p>
          <a:p>
            <a:pPr algn="just">
              <a:buNone/>
            </a:pPr>
            <a:r>
              <a:rPr lang="en-US" sz="1400" dirty="0">
                <a:latin typeface="Times New Roman" pitchFamily="18" charset="0"/>
                <a:cs typeface="Times New Roman" pitchFamily="18" charset="0"/>
              </a:rPr>
              <a:t>&gt;T</a:t>
            </a:r>
          </a:p>
          <a:p>
            <a:pPr algn="just">
              <a:buNone/>
            </a:pPr>
            <a:r>
              <a:rPr lang="en-US" sz="1400" dirty="0">
                <a:latin typeface="Times New Roman" pitchFamily="18" charset="0"/>
                <a:cs typeface="Times New Roman" pitchFamily="18" charset="0"/>
              </a:rPr>
              <a:t>[1]  TRUE</a:t>
            </a:r>
          </a:p>
          <a:p>
            <a:pPr algn="just">
              <a:buNone/>
            </a:pPr>
            <a:r>
              <a:rPr lang="en-US" sz="1400" dirty="0">
                <a:latin typeface="Times New Roman" pitchFamily="18" charset="0"/>
                <a:cs typeface="Times New Roman" pitchFamily="18" charset="0"/>
              </a:rPr>
              <a:t>&gt;class(T)</a:t>
            </a:r>
          </a:p>
          <a:p>
            <a:pPr algn="just">
              <a:buNone/>
            </a:pPr>
            <a:r>
              <a:rPr lang="en-US" sz="1400" dirty="0">
                <a:latin typeface="Times New Roman" pitchFamily="18" charset="0"/>
                <a:cs typeface="Times New Roman" pitchFamily="18" charset="0"/>
              </a:rPr>
              <a:t>[1]  “logical”</a:t>
            </a:r>
          </a:p>
          <a:p>
            <a:pPr algn="just">
              <a:buNone/>
            </a:pPr>
            <a:r>
              <a:rPr lang="en-US" sz="1400" dirty="0">
                <a:latin typeface="Times New Roman" pitchFamily="18" charset="0"/>
                <a:cs typeface="Times New Roman" pitchFamily="18" charset="0"/>
              </a:rPr>
              <a:t>&gt;T &lt;- 7</a:t>
            </a:r>
          </a:p>
          <a:p>
            <a:pPr algn="just">
              <a:buNone/>
            </a:pPr>
            <a:r>
              <a:rPr lang="en-US" sz="1400" dirty="0">
                <a:latin typeface="Times New Roman" pitchFamily="18" charset="0"/>
                <a:cs typeface="Times New Roman" pitchFamily="18" charset="0"/>
              </a:rPr>
              <a:t>&gt;T</a:t>
            </a:r>
          </a:p>
          <a:p>
            <a:pPr algn="just">
              <a:buNone/>
            </a:pPr>
            <a:r>
              <a:rPr lang="en-US" sz="1400" dirty="0">
                <a:latin typeface="Times New Roman" pitchFamily="18" charset="0"/>
                <a:cs typeface="Times New Roman" pitchFamily="18" charset="0"/>
              </a:rPr>
              <a:t>[1]  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&gt;class(T)</a:t>
            </a:r>
          </a:p>
          <a:p>
            <a:pPr algn="just">
              <a:buNone/>
            </a:pPr>
            <a:r>
              <a:rPr lang="en-US" sz="1600" dirty="0">
                <a:latin typeface="Times New Roman" pitchFamily="18" charset="0"/>
                <a:cs typeface="Times New Roman" pitchFamily="18" charset="0"/>
              </a:rPr>
              <a:t>[1]  “numeric”</a:t>
            </a:r>
          </a:p>
          <a:p>
            <a:pPr algn="just">
              <a:buNone/>
            </a:pPr>
            <a:r>
              <a:rPr lang="en-US" sz="1600" dirty="0">
                <a:latin typeface="Times New Roman" pitchFamily="18" charset="0"/>
                <a:cs typeface="Times New Roman" pitchFamily="18" charset="0"/>
              </a:rPr>
              <a:t>&gt; # does 2 equal to 3?</a:t>
            </a:r>
          </a:p>
          <a:p>
            <a:pPr algn="just">
              <a:buNone/>
            </a:pPr>
            <a:r>
              <a:rPr lang="en-US" sz="1600" dirty="0">
                <a:latin typeface="Times New Roman" pitchFamily="18" charset="0"/>
                <a:cs typeface="Times New Roman" pitchFamily="18" charset="0"/>
              </a:rPr>
              <a:t>&gt;2==3</a:t>
            </a:r>
          </a:p>
          <a:p>
            <a:pPr algn="just">
              <a:buNone/>
            </a:pPr>
            <a:r>
              <a:rPr lang="en-US" sz="1600" dirty="0">
                <a:latin typeface="Times New Roman" pitchFamily="18" charset="0"/>
                <a:cs typeface="Times New Roman" pitchFamily="18" charset="0"/>
              </a:rPr>
              <a:t>[1]  FALSE</a:t>
            </a:r>
          </a:p>
          <a:p>
            <a:pPr algn="just">
              <a:buNone/>
            </a:pPr>
            <a:r>
              <a:rPr lang="en-US" sz="1600" dirty="0">
                <a:latin typeface="Times New Roman" pitchFamily="18" charset="0"/>
                <a:cs typeface="Times New Roman" pitchFamily="18" charset="0"/>
              </a:rPr>
              <a:t>&gt; #  does 2 not equal three?</a:t>
            </a:r>
          </a:p>
          <a:p>
            <a:pPr algn="just">
              <a:buNone/>
            </a:pPr>
            <a:r>
              <a:rPr lang="en-US" sz="1600" dirty="0">
                <a:latin typeface="Times New Roman" pitchFamily="18" charset="0"/>
                <a:cs typeface="Times New Roman" pitchFamily="18" charset="0"/>
              </a:rPr>
              <a:t>&gt;2!=3</a:t>
            </a:r>
          </a:p>
          <a:p>
            <a:pPr algn="just">
              <a:buNone/>
            </a:pP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&gt; #  is two less than three?</a:t>
            </a:r>
          </a:p>
          <a:p>
            <a:pPr algn="just">
              <a:buNone/>
            </a:pPr>
            <a:r>
              <a:rPr lang="en-US" sz="1600" dirty="0">
                <a:latin typeface="Times New Roman" pitchFamily="18" charset="0"/>
                <a:cs typeface="Times New Roman" pitchFamily="18" charset="0"/>
              </a:rPr>
              <a:t>&gt;2&lt;3</a:t>
            </a:r>
          </a:p>
          <a:p>
            <a:pPr algn="just">
              <a:buNone/>
            </a:pP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&gt; #  is two less than or equal to three?</a:t>
            </a:r>
          </a:p>
          <a:p>
            <a:pPr algn="just">
              <a:buNone/>
            </a:pPr>
            <a:r>
              <a:rPr lang="en-US" sz="1600" dirty="0">
                <a:latin typeface="Times New Roman" pitchFamily="18" charset="0"/>
                <a:cs typeface="Times New Roman" pitchFamily="18" charset="0"/>
              </a:rPr>
              <a:t>&gt;2&lt;=3</a:t>
            </a:r>
          </a:p>
          <a:p>
            <a:pPr algn="just">
              <a:buNone/>
            </a:pP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&gt;# is ‘data’ equal to ‘stats’?</a:t>
            </a:r>
          </a:p>
          <a:p>
            <a:pPr algn="just">
              <a:buNone/>
            </a:pPr>
            <a:r>
              <a:rPr lang="en-US" sz="1600" dirty="0">
                <a:latin typeface="Times New Roman" pitchFamily="18" charset="0"/>
                <a:cs typeface="Times New Roman" pitchFamily="18" charset="0"/>
              </a:rPr>
              <a:t>&gt;“data”==“stats”</a:t>
            </a:r>
          </a:p>
          <a:p>
            <a:pPr algn="just">
              <a:buNone/>
            </a:pPr>
            <a:r>
              <a:rPr lang="en-US" sz="1600" dirty="0">
                <a:latin typeface="Times New Roman" pitchFamily="18" charset="0"/>
                <a:cs typeface="Times New Roman" pitchFamily="18" charset="0"/>
              </a:rPr>
              <a:t>[1]  FALSE</a:t>
            </a:r>
          </a:p>
          <a:p>
            <a:pPr algn="just">
              <a:buNone/>
            </a:pPr>
            <a:r>
              <a:rPr lang="en-US" sz="1600" dirty="0">
                <a:latin typeface="Times New Roman" pitchFamily="18" charset="0"/>
                <a:cs typeface="Times New Roman" pitchFamily="18" charset="0"/>
              </a:rPr>
              <a:t>&gt;# is ‘data’ less than ‘stats’?</a:t>
            </a:r>
          </a:p>
          <a:p>
            <a:pPr algn="just">
              <a:buNone/>
            </a:pPr>
            <a:r>
              <a:rPr lang="en-US" sz="1600" dirty="0">
                <a:latin typeface="Times New Roman" pitchFamily="18" charset="0"/>
                <a:cs typeface="Times New Roman" pitchFamily="18" charset="0"/>
              </a:rPr>
              <a:t>&gt;”data”&lt;“stats”</a:t>
            </a:r>
          </a:p>
          <a:p>
            <a:pPr algn="just">
              <a:buNone/>
            </a:pPr>
            <a:r>
              <a:rPr lang="en-US" sz="1600" dirty="0">
                <a:latin typeface="Times New Roman" pitchFamily="18" charset="0"/>
                <a:cs typeface="Times New Roman" pitchFamily="18" charset="0"/>
              </a:rPr>
              <a:t>[1]  TRUE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800" b="1" dirty="0">
                <a:latin typeface="Times New Roman" pitchFamily="18" charset="0"/>
                <a:cs typeface="Times New Roman" pitchFamily="18" charset="0"/>
              </a:rPr>
              <a:t>Vectors</a:t>
            </a:r>
          </a:p>
          <a:p>
            <a:pPr algn="just"/>
            <a:r>
              <a:rPr lang="en-US" sz="1800" dirty="0">
                <a:latin typeface="Times New Roman" pitchFamily="18" charset="0"/>
                <a:cs typeface="Times New Roman" pitchFamily="18" charset="0"/>
              </a:rPr>
              <a:t>A vector is a collection of elements, all of the same type.</a:t>
            </a:r>
          </a:p>
          <a:p>
            <a:pPr algn="just"/>
            <a:r>
              <a:rPr lang="en-US" sz="1800" dirty="0">
                <a:latin typeface="Times New Roman" pitchFamily="18" charset="0"/>
                <a:cs typeface="Times New Roman" pitchFamily="18" charset="0"/>
              </a:rPr>
              <a:t>For instance c(1,3,2,1,5) is a vector consisting of the numbers 1,3,2,1,5, in that order. Similarly c(“R”, “Excel”, “SAS”, “Excel”) is a vector of the character elements “R”, “Excel”, “SAS” and “Excel”.</a:t>
            </a:r>
          </a:p>
          <a:p>
            <a:pPr algn="just"/>
            <a:r>
              <a:rPr lang="en-US" sz="1800" dirty="0">
                <a:latin typeface="Times New Roman" pitchFamily="18" charset="0"/>
                <a:cs typeface="Times New Roman" pitchFamily="18" charset="0"/>
              </a:rPr>
              <a:t>A vector cannot be a mixed type.</a:t>
            </a:r>
          </a:p>
          <a:p>
            <a:pPr algn="just"/>
            <a:r>
              <a:rPr lang="en-US" sz="1800" dirty="0">
                <a:latin typeface="Times New Roman" pitchFamily="18" charset="0"/>
                <a:cs typeface="Times New Roman" pitchFamily="18" charset="0"/>
              </a:rPr>
              <a:t>Vectors play a crucial, and helpful role in R. More than being simple containers, vectors in R are special in that R is a vectorized language.</a:t>
            </a:r>
          </a:p>
          <a:p>
            <a:pPr algn="just"/>
            <a:r>
              <a:rPr lang="en-US" sz="1800" dirty="0">
                <a:latin typeface="Times New Roman" pitchFamily="18" charset="0"/>
                <a:cs typeface="Times New Roman" pitchFamily="18" charset="0"/>
              </a:rPr>
              <a:t>That means operations are applied to each element of the vector automatically, without the need to loop through the vector.</a:t>
            </a:r>
          </a:p>
          <a:p>
            <a:pPr algn="just"/>
            <a:r>
              <a:rPr lang="en-US" sz="1800" dirty="0">
                <a:latin typeface="Times New Roman" pitchFamily="18" charset="0"/>
                <a:cs typeface="Times New Roman" pitchFamily="18" charset="0"/>
              </a:rPr>
              <a:t>Vectors don’t  have a dimension, meaning there is no such thing as a column vector or row vector. These vectors are not like the mathematical vector where there is a difference between row and column orientation.</a:t>
            </a:r>
          </a:p>
          <a:p>
            <a:pPr algn="just"/>
            <a:r>
              <a:rPr lang="en-US" sz="1800" dirty="0">
                <a:latin typeface="Times New Roman" pitchFamily="18" charset="0"/>
                <a:cs typeface="Times New Roman" pitchFamily="18" charset="0"/>
              </a:rPr>
              <a:t>The most common way to create a vector is with c. The “c” stands for combine because multiple elements are being combined into a vector.</a:t>
            </a:r>
          </a:p>
          <a:p>
            <a:pPr algn="just">
              <a:buNone/>
            </a:pPr>
            <a:r>
              <a:rPr lang="en-US" sz="1800" dirty="0">
                <a:latin typeface="Times New Roman" pitchFamily="18" charset="0"/>
                <a:cs typeface="Times New Roman" pitchFamily="18" charset="0"/>
              </a:rPr>
              <a:t>&gt;x&lt;-c(1,2,3,4,5,6,7,8,9,10)</a:t>
            </a:r>
          </a:p>
          <a:p>
            <a:pPr algn="just">
              <a:buNone/>
            </a:pPr>
            <a:r>
              <a:rPr lang="en-US" sz="1800" dirty="0">
                <a:latin typeface="Times New Roman" pitchFamily="18" charset="0"/>
                <a:cs typeface="Times New Roman" pitchFamily="18" charset="0"/>
              </a:rPr>
              <a:t>&gt;x</a:t>
            </a:r>
          </a:p>
          <a:p>
            <a:pPr algn="just">
              <a:buNone/>
            </a:pPr>
            <a:r>
              <a:rPr lang="en-US" sz="1800" dirty="0">
                <a:latin typeface="Times New Roman" pitchFamily="18" charset="0"/>
                <a:cs typeface="Times New Roman" pitchFamily="18" charset="0"/>
              </a:rPr>
              <a:t>[1]  1 2 3 4 5 6 7 8 9 10</a:t>
            </a:r>
          </a:p>
          <a:p>
            <a:pPr algn="just">
              <a:buNone/>
            </a:pPr>
            <a:endParaRPr lang="en-US" sz="18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a:latin typeface="Times New Roman" pitchFamily="18" charset="0"/>
                <a:cs typeface="Times New Roman" pitchFamily="18" charset="0"/>
              </a:rPr>
              <a:t>Vector Operations:</a:t>
            </a:r>
          </a:p>
          <a:p>
            <a:pPr algn="just"/>
            <a:r>
              <a:rPr lang="en-US" sz="1600" dirty="0">
                <a:latin typeface="Times New Roman" pitchFamily="18" charset="0"/>
                <a:cs typeface="Times New Roman" pitchFamily="18" charset="0"/>
              </a:rPr>
              <a:t>Need to multiply vector x with 3</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 x*3</a:t>
            </a:r>
          </a:p>
          <a:p>
            <a:pPr algn="just">
              <a:buNone/>
            </a:pPr>
            <a:r>
              <a:rPr lang="en-US" sz="1600" dirty="0">
                <a:latin typeface="Times New Roman" pitchFamily="18" charset="0"/>
                <a:cs typeface="Times New Roman" pitchFamily="18" charset="0"/>
              </a:rPr>
              <a:t>[1]  3 6 9 12 15 18 21 24 27 30</a:t>
            </a:r>
          </a:p>
          <a:p>
            <a:pPr algn="just"/>
            <a:r>
              <a:rPr lang="en-US" sz="1600" dirty="0">
                <a:latin typeface="Times New Roman" pitchFamily="18" charset="0"/>
                <a:cs typeface="Times New Roman" pitchFamily="18" charset="0"/>
              </a:rPr>
              <a:t>No, loops are necessary. Addition, subtraction and division are just as easy. This also works for any number of operations.</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 &gt;x+2</a:t>
            </a:r>
          </a:p>
          <a:p>
            <a:pPr algn="just">
              <a:buNone/>
            </a:pPr>
            <a:r>
              <a:rPr lang="en-US" sz="1600" dirty="0">
                <a:latin typeface="Times New Roman" pitchFamily="18" charset="0"/>
                <a:cs typeface="Times New Roman" pitchFamily="18" charset="0"/>
              </a:rPr>
              <a:t>[1]  3 4 5 6 7 8 9 10 11 12</a:t>
            </a:r>
          </a:p>
          <a:p>
            <a:pPr algn="just">
              <a:buNone/>
            </a:pPr>
            <a:r>
              <a:rPr lang="en-US" sz="1600" dirty="0">
                <a:latin typeface="Times New Roman" pitchFamily="18" charset="0"/>
                <a:cs typeface="Times New Roman" pitchFamily="18" charset="0"/>
              </a:rPr>
              <a:t>&gt;x-3</a:t>
            </a:r>
          </a:p>
          <a:p>
            <a:pPr algn="just">
              <a:buNone/>
            </a:pPr>
            <a:r>
              <a:rPr lang="en-US" sz="1600" dirty="0">
                <a:latin typeface="Times New Roman" pitchFamily="18" charset="0"/>
                <a:cs typeface="Times New Roman" pitchFamily="18" charset="0"/>
              </a:rPr>
              <a:t>[1]  -2 -1 0 1 2 3 4 5 6 7 </a:t>
            </a:r>
          </a:p>
          <a:p>
            <a:pPr algn="just">
              <a:buNone/>
            </a:pPr>
            <a:r>
              <a:rPr lang="en-US" sz="1600" dirty="0">
                <a:latin typeface="Times New Roman" pitchFamily="18" charset="0"/>
                <a:cs typeface="Times New Roman" pitchFamily="18" charset="0"/>
              </a:rPr>
              <a:t>&gt;x/4</a:t>
            </a:r>
          </a:p>
          <a:p>
            <a:pPr algn="just">
              <a:buNone/>
            </a:pPr>
            <a:r>
              <a:rPr lang="en-US" sz="1600" dirty="0">
                <a:latin typeface="Times New Roman" pitchFamily="18" charset="0"/>
                <a:cs typeface="Times New Roman" pitchFamily="18" charset="0"/>
              </a:rPr>
              <a:t>[1]  0.25 0.50 0.75 1.00 1.25 1.50 1.75 2.00 2.25 2.50</a:t>
            </a:r>
          </a:p>
          <a:p>
            <a:pPr algn="just">
              <a:buNone/>
            </a:pPr>
            <a:r>
              <a:rPr lang="en-US" sz="1600" dirty="0">
                <a:latin typeface="Times New Roman" pitchFamily="18" charset="0"/>
                <a:cs typeface="Times New Roman" pitchFamily="18" charset="0"/>
              </a:rPr>
              <a:t>&gt;x^2</a:t>
            </a:r>
          </a:p>
          <a:p>
            <a:pPr algn="just">
              <a:buNone/>
            </a:pPr>
            <a:r>
              <a:rPr lang="en-US" sz="1600" dirty="0">
                <a:latin typeface="Times New Roman" pitchFamily="18" charset="0"/>
                <a:cs typeface="Times New Roman" pitchFamily="18" charset="0"/>
              </a:rPr>
              <a:t>[1]  1 4 9 16 25 36 49 64 81 100</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sqrt</a:t>
            </a:r>
            <a:r>
              <a:rPr lang="en-US" sz="1600" dirty="0">
                <a:latin typeface="Times New Roman" pitchFamily="18" charset="0"/>
                <a:cs typeface="Times New Roman" pitchFamily="18" charset="0"/>
              </a:rPr>
              <a:t>(x)</a:t>
            </a:r>
          </a:p>
          <a:p>
            <a:pPr algn="just">
              <a:buNone/>
            </a:pPr>
            <a:r>
              <a:rPr lang="en-US" sz="1600" dirty="0">
                <a:latin typeface="Times New Roman" pitchFamily="18" charset="0"/>
                <a:cs typeface="Times New Roman" pitchFamily="18" charset="0"/>
              </a:rPr>
              <a:t>[1]  1.00 1.414 1.732 2.00 2.236 2.449 2.646 2.828 3.00 3.162</a:t>
            </a:r>
          </a:p>
          <a:p>
            <a:pPr algn="just"/>
            <a:r>
              <a:rPr lang="en-US" sz="1600" dirty="0">
                <a:latin typeface="Times New Roman" pitchFamily="18" charset="0"/>
                <a:cs typeface="Times New Roman" pitchFamily="18" charset="0"/>
              </a:rPr>
              <a:t>A shortcut is the : operator, which generates a sequence of consecutives numbers in either direction.</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&gt;1:10</a:t>
            </a:r>
          </a:p>
          <a:p>
            <a:pPr algn="just">
              <a:buNone/>
            </a:pPr>
            <a:r>
              <a:rPr lang="en-US" sz="1600" dirty="0">
                <a:latin typeface="Times New Roman" pitchFamily="18" charset="0"/>
                <a:cs typeface="Times New Roman" pitchFamily="18" charset="0"/>
              </a:rPr>
              <a:t>[1]  1 2 3 4 5 6 7 8 9 10</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&gt;10:1</a:t>
            </a:r>
          </a:p>
          <a:p>
            <a:pPr algn="just">
              <a:buNone/>
            </a:pPr>
            <a:r>
              <a:rPr lang="en-US" sz="1600" dirty="0">
                <a:latin typeface="Times New Roman" pitchFamily="18" charset="0"/>
                <a:cs typeface="Times New Roman" pitchFamily="18" charset="0"/>
              </a:rPr>
              <a:t>[1]  10 9 8 7 6 5 4 3 2 1</a:t>
            </a:r>
          </a:p>
          <a:p>
            <a:pPr algn="just">
              <a:buNone/>
            </a:pPr>
            <a:r>
              <a:rPr lang="en-US" sz="1600" dirty="0">
                <a:latin typeface="Times New Roman" pitchFamily="18" charset="0"/>
                <a:cs typeface="Times New Roman" pitchFamily="18" charset="0"/>
              </a:rPr>
              <a:t>&gt;-2:3</a:t>
            </a:r>
          </a:p>
          <a:p>
            <a:pPr algn="just">
              <a:buNone/>
            </a:pPr>
            <a:r>
              <a:rPr lang="en-US" sz="1600" dirty="0">
                <a:latin typeface="Times New Roman" pitchFamily="18" charset="0"/>
                <a:cs typeface="Times New Roman" pitchFamily="18" charset="0"/>
              </a:rPr>
              <a:t>[1]  -2 -1 0 1 2 3</a:t>
            </a:r>
          </a:p>
          <a:p>
            <a:pPr algn="just">
              <a:buNone/>
            </a:pPr>
            <a:r>
              <a:rPr lang="en-US" sz="1600" dirty="0">
                <a:latin typeface="Times New Roman" pitchFamily="18" charset="0"/>
                <a:cs typeface="Times New Roman" pitchFamily="18" charset="0"/>
              </a:rPr>
              <a:t>&gt;5:-7</a:t>
            </a:r>
          </a:p>
          <a:p>
            <a:pPr algn="just">
              <a:buNone/>
            </a:pPr>
            <a:r>
              <a:rPr lang="en-US" sz="1600" dirty="0">
                <a:latin typeface="Times New Roman" pitchFamily="18" charset="0"/>
                <a:cs typeface="Times New Roman" pitchFamily="18" charset="0"/>
              </a:rPr>
              <a:t>[1]  5 4 3 2 1 0 -1 -2 -3 -4 -5 -6 -7</a:t>
            </a:r>
          </a:p>
          <a:p>
            <a:pPr algn="just"/>
            <a:r>
              <a:rPr lang="en-US" sz="1600" dirty="0">
                <a:latin typeface="Times New Roman" pitchFamily="18" charset="0"/>
                <a:cs typeface="Times New Roman" pitchFamily="18" charset="0"/>
              </a:rPr>
              <a:t>Vector operations can be extended even further. Let’s say we have two vectors of equal length. Each of the corresponding elements can be operated on together.</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 create two vectors of equal length</a:t>
            </a:r>
          </a:p>
          <a:p>
            <a:pPr algn="just">
              <a:buNone/>
            </a:pPr>
            <a:r>
              <a:rPr lang="en-US" sz="1600" dirty="0">
                <a:latin typeface="Times New Roman" pitchFamily="18" charset="0"/>
                <a:cs typeface="Times New Roman" pitchFamily="18" charset="0"/>
              </a:rPr>
              <a:t>&gt;x&lt;-1:10        1  2   3  4  5 6 7 8 9 10</a:t>
            </a:r>
          </a:p>
          <a:p>
            <a:pPr algn="just">
              <a:buNone/>
            </a:pPr>
            <a:r>
              <a:rPr lang="en-US" sz="1600" dirty="0">
                <a:latin typeface="Times New Roman" pitchFamily="18" charset="0"/>
                <a:cs typeface="Times New Roman" pitchFamily="18" charset="0"/>
              </a:rPr>
              <a:t>&gt;y</a:t>
            </a:r>
            <a:r>
              <a:rPr lang="en-US" sz="1600" dirty="0">
                <a:latin typeface="Times New Roman" pitchFamily="18" charset="0"/>
                <a:cs typeface="Times New Roman" pitchFamily="18" charset="0"/>
                <a:sym typeface="Wingdings" pitchFamily="2" charset="2"/>
              </a:rPr>
              <a:t>&lt;- -5:4      -5 -4 -3 -2 -1 0 1 2 3 4</a:t>
            </a:r>
          </a:p>
          <a:p>
            <a:pPr algn="just">
              <a:buNone/>
            </a:pPr>
            <a:r>
              <a:rPr lang="en-US" sz="1600" dirty="0">
                <a:latin typeface="Times New Roman" pitchFamily="18" charset="0"/>
                <a:cs typeface="Times New Roman" pitchFamily="18" charset="0"/>
                <a:sym typeface="Wingdings" pitchFamily="2" charset="2"/>
              </a:rPr>
              <a:t>&gt;# add them</a:t>
            </a:r>
          </a:p>
          <a:p>
            <a:pPr algn="just">
              <a:buNone/>
            </a:pPr>
            <a:r>
              <a:rPr lang="en-US" sz="1600" dirty="0">
                <a:latin typeface="Times New Roman" pitchFamily="18" charset="0"/>
                <a:cs typeface="Times New Roman" pitchFamily="18" charset="0"/>
                <a:sym typeface="Wingdings" pitchFamily="2" charset="2"/>
              </a:rPr>
              <a:t>&gt;</a:t>
            </a:r>
            <a:r>
              <a:rPr lang="en-US" sz="1600" dirty="0" err="1">
                <a:latin typeface="Times New Roman" pitchFamily="18" charset="0"/>
                <a:cs typeface="Times New Roman" pitchFamily="18" charset="0"/>
                <a:sym typeface="Wingdings" pitchFamily="2" charset="2"/>
              </a:rPr>
              <a:t>x+y</a:t>
            </a:r>
            <a:endParaRPr lang="en-US" sz="1600" dirty="0">
              <a:latin typeface="Times New Roman" pitchFamily="18" charset="0"/>
              <a:cs typeface="Times New Roman" pitchFamily="18" charset="0"/>
              <a:sym typeface="Wingdings" pitchFamily="2" charset="2"/>
            </a:endParaRPr>
          </a:p>
          <a:p>
            <a:pPr algn="just">
              <a:buNone/>
            </a:pPr>
            <a:r>
              <a:rPr lang="en-US" sz="1600" dirty="0">
                <a:latin typeface="Times New Roman" pitchFamily="18" charset="0"/>
                <a:cs typeface="Times New Roman" pitchFamily="18" charset="0"/>
                <a:sym typeface="Wingdings" pitchFamily="2" charset="2"/>
              </a:rPr>
              <a:t>[1] -4 -2 0 2 4 6 8 10 12 14</a:t>
            </a:r>
          </a:p>
          <a:p>
            <a:pPr algn="just">
              <a:buNone/>
            </a:pPr>
            <a:r>
              <a:rPr lang="en-US" sz="1600" dirty="0">
                <a:latin typeface="Times New Roman" pitchFamily="18" charset="0"/>
                <a:cs typeface="Times New Roman" pitchFamily="18" charset="0"/>
                <a:sym typeface="Wingdings" pitchFamily="2" charset="2"/>
              </a:rPr>
              <a:t>&gt;# subtract them</a:t>
            </a:r>
          </a:p>
          <a:p>
            <a:pPr algn="just">
              <a:buNone/>
            </a:pPr>
            <a:r>
              <a:rPr lang="en-US" sz="1600" dirty="0">
                <a:latin typeface="Times New Roman" pitchFamily="18" charset="0"/>
                <a:cs typeface="Times New Roman" pitchFamily="18" charset="0"/>
                <a:sym typeface="Wingdings" pitchFamily="2" charset="2"/>
              </a:rPr>
              <a:t>&gt;x-y</a:t>
            </a:r>
          </a:p>
          <a:p>
            <a:pPr algn="just">
              <a:buNone/>
            </a:pPr>
            <a:r>
              <a:rPr lang="en-US" sz="1600" dirty="0">
                <a:latin typeface="Times New Roman" pitchFamily="18" charset="0"/>
                <a:cs typeface="Times New Roman" pitchFamily="18" charset="0"/>
                <a:sym typeface="Wingdings" pitchFamily="2" charset="2"/>
              </a:rPr>
              <a:t>[1] 6 6 6 6 6 6 6 6 6 6</a:t>
            </a:r>
          </a:p>
          <a:p>
            <a:pPr algn="just">
              <a:buNone/>
            </a:pPr>
            <a:r>
              <a:rPr lang="en-US" sz="1600" dirty="0">
                <a:latin typeface="Times New Roman" pitchFamily="18" charset="0"/>
                <a:cs typeface="Times New Roman" pitchFamily="18" charset="0"/>
                <a:sym typeface="Wingdings" pitchFamily="2" charset="2"/>
              </a:rPr>
              <a:t>&gt;# multiply them</a:t>
            </a:r>
          </a:p>
          <a:p>
            <a:pPr algn="just">
              <a:buNone/>
            </a:pPr>
            <a:r>
              <a:rPr lang="en-US" sz="1600" dirty="0">
                <a:latin typeface="Times New Roman" pitchFamily="18" charset="0"/>
                <a:cs typeface="Times New Roman" pitchFamily="18" charset="0"/>
                <a:sym typeface="Wingdings" pitchFamily="2" charset="2"/>
              </a:rPr>
              <a:t>&gt;x*y</a:t>
            </a:r>
          </a:p>
          <a:p>
            <a:pPr algn="just">
              <a:buNone/>
            </a:pPr>
            <a:r>
              <a:rPr lang="en-US" sz="1600" dirty="0">
                <a:latin typeface="Times New Roman" pitchFamily="18" charset="0"/>
                <a:cs typeface="Times New Roman" pitchFamily="18" charset="0"/>
                <a:sym typeface="Wingdings" pitchFamily="2" charset="2"/>
              </a:rPr>
              <a:t>[1]  -5 -8 -9 -8 -5 0 7 16 27 40</a:t>
            </a:r>
            <a:endParaRPr lang="en-US" sz="16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 divide them – note: division by 0 results in </a:t>
            </a:r>
            <a:r>
              <a:rPr lang="en-US" sz="1400" dirty="0" err="1">
                <a:latin typeface="Times New Roman" pitchFamily="18" charset="0"/>
                <a:cs typeface="Times New Roman" pitchFamily="18" charset="0"/>
              </a:rPr>
              <a:t>Inf</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&gt;x/y</a:t>
            </a:r>
          </a:p>
          <a:p>
            <a:pPr algn="just">
              <a:buNone/>
            </a:pPr>
            <a:r>
              <a:rPr lang="en-US" sz="1400" dirty="0">
                <a:latin typeface="Times New Roman" pitchFamily="18" charset="0"/>
                <a:cs typeface="Times New Roman" pitchFamily="18" charset="0"/>
              </a:rPr>
              <a:t>[1]  -0.2  -0.5  -1.0  -2.0  -5.0  </a:t>
            </a:r>
            <a:r>
              <a:rPr lang="en-US" sz="1400" dirty="0" err="1">
                <a:latin typeface="Times New Roman" pitchFamily="18" charset="0"/>
                <a:cs typeface="Times New Roman" pitchFamily="18" charset="0"/>
              </a:rPr>
              <a:t>Inf</a:t>
            </a:r>
            <a:r>
              <a:rPr lang="en-US" sz="1400" dirty="0">
                <a:latin typeface="Times New Roman" pitchFamily="18" charset="0"/>
                <a:cs typeface="Times New Roman" pitchFamily="18" charset="0"/>
              </a:rPr>
              <a:t>  7.0  4.0  3.0  2.5</a:t>
            </a:r>
          </a:p>
          <a:p>
            <a:pPr algn="just">
              <a:buNone/>
            </a:pPr>
            <a:r>
              <a:rPr lang="en-US" sz="1400" dirty="0">
                <a:latin typeface="Times New Roman" pitchFamily="18" charset="0"/>
                <a:cs typeface="Times New Roman" pitchFamily="18" charset="0"/>
              </a:rPr>
              <a:t>&gt;# raise one to the power of the other</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x^y</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[1] 1.000e+00  6.250e-02  3.704e-02  6.250e-02  2.000e-01  1.000e+00</a:t>
            </a:r>
          </a:p>
          <a:p>
            <a:pPr algn="just">
              <a:buNone/>
            </a:pPr>
            <a:r>
              <a:rPr lang="en-US" sz="1400" dirty="0">
                <a:latin typeface="Times New Roman" pitchFamily="18" charset="0"/>
                <a:cs typeface="Times New Roman" pitchFamily="18" charset="0"/>
              </a:rPr>
              <a:t>[7]  7.000e+00  6.400e+01  7.290e+02  1.000e+04</a:t>
            </a:r>
          </a:p>
          <a:p>
            <a:pPr algn="just">
              <a:buNone/>
            </a:pPr>
            <a:r>
              <a:rPr lang="en-US" sz="1400" dirty="0">
                <a:latin typeface="Times New Roman" pitchFamily="18" charset="0"/>
                <a:cs typeface="Times New Roman" pitchFamily="18" charset="0"/>
              </a:rPr>
              <a:t>&gt;# check the length of each</a:t>
            </a:r>
          </a:p>
          <a:p>
            <a:pPr algn="just">
              <a:buNone/>
            </a:pPr>
            <a:r>
              <a:rPr lang="en-US" sz="1400" dirty="0">
                <a:latin typeface="Times New Roman" pitchFamily="18" charset="0"/>
                <a:cs typeface="Times New Roman" pitchFamily="18" charset="0"/>
              </a:rPr>
              <a:t>&gt;length(x)</a:t>
            </a:r>
          </a:p>
          <a:p>
            <a:pPr algn="just">
              <a:buNone/>
            </a:pPr>
            <a:r>
              <a:rPr lang="en-US" sz="1400" dirty="0">
                <a:latin typeface="Times New Roman" pitchFamily="18" charset="0"/>
                <a:cs typeface="Times New Roman" pitchFamily="18" charset="0"/>
              </a:rPr>
              <a:t>[1] 10</a:t>
            </a:r>
          </a:p>
          <a:p>
            <a:pPr algn="just">
              <a:buNone/>
            </a:pPr>
            <a:r>
              <a:rPr lang="en-US" sz="1400" dirty="0">
                <a:latin typeface="Times New Roman" pitchFamily="18" charset="0"/>
                <a:cs typeface="Times New Roman" pitchFamily="18" charset="0"/>
              </a:rPr>
              <a:t>&gt;length(y)</a:t>
            </a:r>
          </a:p>
          <a:p>
            <a:pPr algn="just">
              <a:buNone/>
            </a:pPr>
            <a:r>
              <a:rPr lang="en-US" sz="1400" dirty="0">
                <a:latin typeface="Times New Roman" pitchFamily="18" charset="0"/>
                <a:cs typeface="Times New Roman" pitchFamily="18" charset="0"/>
              </a:rPr>
              <a:t>[1]  10</a:t>
            </a:r>
          </a:p>
          <a:p>
            <a:pPr algn="just">
              <a:buNone/>
            </a:pPr>
            <a:r>
              <a:rPr lang="en-US" sz="1400" dirty="0">
                <a:latin typeface="Times New Roman" pitchFamily="18" charset="0"/>
                <a:cs typeface="Times New Roman" pitchFamily="18" charset="0"/>
              </a:rPr>
              <a:t>&gt;# the length of them added together should be the same</a:t>
            </a:r>
          </a:p>
          <a:p>
            <a:pPr algn="just">
              <a:buNone/>
            </a:pPr>
            <a:r>
              <a:rPr lang="en-US" sz="1400" dirty="0">
                <a:latin typeface="Times New Roman" pitchFamily="18" charset="0"/>
                <a:cs typeface="Times New Roman" pitchFamily="18" charset="0"/>
              </a:rPr>
              <a:t>&gt;length(</a:t>
            </a:r>
            <a:r>
              <a:rPr lang="en-US" sz="1400" dirty="0" err="1">
                <a:latin typeface="Times New Roman" pitchFamily="18" charset="0"/>
                <a:cs typeface="Times New Roman" pitchFamily="18" charset="0"/>
              </a:rPr>
              <a:t>x+y</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&gt;[1]  10</a:t>
            </a:r>
          </a:p>
          <a:p>
            <a:pPr algn="just">
              <a:buNone/>
            </a:pPr>
            <a:r>
              <a:rPr lang="en-US" sz="1400" b="1" dirty="0">
                <a:latin typeface="Times New Roman" pitchFamily="18" charset="0"/>
                <a:cs typeface="Times New Roman" pitchFamily="18" charset="0"/>
              </a:rPr>
              <a:t>Note: </a:t>
            </a:r>
            <a:r>
              <a:rPr lang="en-US" sz="1400" dirty="0">
                <a:latin typeface="Times New Roman" pitchFamily="18" charset="0"/>
                <a:cs typeface="Times New Roman" pitchFamily="18" charset="0"/>
              </a:rPr>
              <a:t>When operating on two vectors of unequal length, the shorter vector gets recycled, </a:t>
            </a:r>
            <a:r>
              <a:rPr lang="en-US" sz="1400" dirty="0" err="1">
                <a:latin typeface="Times New Roman" pitchFamily="18" charset="0"/>
                <a:cs typeface="Times New Roman" pitchFamily="18" charset="0"/>
              </a:rPr>
              <a:t>i.e</a:t>
            </a:r>
            <a:r>
              <a:rPr lang="en-US" sz="1400" dirty="0">
                <a:latin typeface="Times New Roman" pitchFamily="18" charset="0"/>
                <a:cs typeface="Times New Roman" pitchFamily="18" charset="0"/>
              </a:rPr>
              <a:t>  its elements are repeated in order, until they have been matched up with every element of the longer vector. If the longer one is not a multiple of the shorter one, a warning is given.</a:t>
            </a:r>
          </a:p>
          <a:p>
            <a:pPr algn="just">
              <a:buNone/>
            </a:pPr>
            <a:r>
              <a:rPr lang="en-US" sz="1400" b="1" dirty="0">
                <a:latin typeface="Times New Roman" pitchFamily="18" charset="0"/>
                <a:cs typeface="Times New Roman" pitchFamily="18" charset="0"/>
              </a:rPr>
              <a:t>&gt;</a:t>
            </a:r>
            <a:r>
              <a:rPr lang="en-US" sz="1400" dirty="0" err="1">
                <a:latin typeface="Times New Roman" pitchFamily="18" charset="0"/>
                <a:cs typeface="Times New Roman" pitchFamily="18" charset="0"/>
              </a:rPr>
              <a:t>x+c</a:t>
            </a:r>
            <a:r>
              <a:rPr lang="en-US" sz="1400" dirty="0">
                <a:latin typeface="Times New Roman" pitchFamily="18" charset="0"/>
                <a:cs typeface="Times New Roman" pitchFamily="18" charset="0"/>
              </a:rPr>
              <a:t>(1,2)        </a:t>
            </a:r>
          </a:p>
          <a:p>
            <a:pPr algn="just">
              <a:buNone/>
            </a:pPr>
            <a:r>
              <a:rPr lang="en-US" sz="1400" dirty="0">
                <a:latin typeface="Times New Roman" pitchFamily="18" charset="0"/>
                <a:cs typeface="Times New Roman" pitchFamily="18" charset="0"/>
              </a:rPr>
              <a:t>[1]  2 4 4 6 6 8 8 10 10 12</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x+c</a:t>
            </a:r>
            <a:r>
              <a:rPr lang="en-US" sz="1400" dirty="0">
                <a:latin typeface="Times New Roman" pitchFamily="18" charset="0"/>
                <a:cs typeface="Times New Roman" pitchFamily="18" charset="0"/>
              </a:rPr>
              <a:t>(1,2,3)</a:t>
            </a:r>
          </a:p>
          <a:p>
            <a:pPr algn="just">
              <a:buNone/>
            </a:pPr>
            <a:r>
              <a:rPr lang="en-US" sz="1400" b="1" dirty="0">
                <a:latin typeface="Times New Roman" pitchFamily="18" charset="0"/>
                <a:cs typeface="Times New Roman" pitchFamily="18" charset="0"/>
              </a:rPr>
              <a:t>Warning:</a:t>
            </a:r>
            <a:r>
              <a:rPr lang="en-US" sz="1400" dirty="0">
                <a:latin typeface="Times New Roman" pitchFamily="18" charset="0"/>
                <a:cs typeface="Times New Roman" pitchFamily="18" charset="0"/>
              </a:rPr>
              <a:t> longer object length is not a multiple of shorter object length</a:t>
            </a:r>
          </a:p>
          <a:p>
            <a:pPr algn="just">
              <a:buNone/>
            </a:pPr>
            <a:r>
              <a:rPr lang="en-US" sz="1400" dirty="0">
                <a:latin typeface="Times New Roman" pitchFamily="18" charset="0"/>
                <a:cs typeface="Times New Roman" pitchFamily="18" charset="0"/>
              </a:rPr>
              <a:t>[1]  2 4 6 5 7 9 8 10 12 11</a:t>
            </a:r>
          </a:p>
          <a:p>
            <a:pPr algn="just">
              <a:buFont typeface="Wingdings"/>
              <a:buChar char="Ø"/>
            </a:pPr>
            <a:endParaRPr lang="en-US" sz="1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Command Line Interface</a:t>
            </a:r>
          </a:p>
        </p:txBody>
      </p:sp>
      <p:sp>
        <p:nvSpPr>
          <p:cNvPr id="3" name="Content Placeholder 2"/>
          <p:cNvSpPr>
            <a:spLocks noGrp="1"/>
          </p:cNvSpPr>
          <p:nvPr>
            <p:ph idx="1"/>
          </p:nvPr>
        </p:nvSpPr>
        <p:spPr/>
        <p:txBody>
          <a:bodyPr>
            <a:normAutofit fontScale="77500" lnSpcReduction="20000"/>
          </a:bodyPr>
          <a:lstStyle/>
          <a:p>
            <a:pPr algn="just"/>
            <a:r>
              <a:rPr lang="en-US" sz="2800" dirty="0">
                <a:latin typeface="Times New Roman" pitchFamily="18" charset="0"/>
                <a:cs typeface="Times New Roman" pitchFamily="18" charset="0"/>
              </a:rPr>
              <a:t>The command line interface is what makes R so powerful, and also frustrating to learn.</a:t>
            </a:r>
          </a:p>
          <a:p>
            <a:pPr algn="just"/>
            <a:r>
              <a:rPr lang="en-US" sz="2800" dirty="0">
                <a:latin typeface="Times New Roman" pitchFamily="18" charset="0"/>
                <a:cs typeface="Times New Roman" pitchFamily="18" charset="0"/>
              </a:rPr>
              <a:t>There have been attempts to build point-and-click interfaces for R, such as </a:t>
            </a:r>
            <a:r>
              <a:rPr lang="en-US" sz="2800" dirty="0" err="1">
                <a:latin typeface="Times New Roman" pitchFamily="18" charset="0"/>
                <a:cs typeface="Times New Roman" pitchFamily="18" charset="0"/>
              </a:rPr>
              <a:t>Rcmdr</a:t>
            </a:r>
            <a:r>
              <a:rPr lang="en-US" sz="2800" dirty="0">
                <a:latin typeface="Times New Roman" pitchFamily="18" charset="0"/>
                <a:cs typeface="Times New Roman" pitchFamily="18" charset="0"/>
              </a:rPr>
              <a:t>, but none have truly taken off.</a:t>
            </a:r>
          </a:p>
          <a:p>
            <a:pPr algn="just"/>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fitting a regression in Excel takes </a:t>
            </a:r>
            <a:r>
              <a:rPr lang="en-US" sz="2800" dirty="0" err="1">
                <a:latin typeface="Times New Roman" pitchFamily="18" charset="0"/>
                <a:cs typeface="Times New Roman" pitchFamily="18" charset="0"/>
              </a:rPr>
              <a:t>atleast</a:t>
            </a:r>
            <a:r>
              <a:rPr lang="en-US" sz="2800" dirty="0">
                <a:latin typeface="Times New Roman" pitchFamily="18" charset="0"/>
                <a:cs typeface="Times New Roman" pitchFamily="18" charset="0"/>
              </a:rPr>
              <a:t> seven mouse clicks, often more: Data&gt;&gt;Data Analysis&gt;&gt;Regression&gt;&gt;OK&gt;&gt;Input Y Range&gt;&gt;Ok. The same command is just one line in R which can be easily repeated and copied and pasted.</a:t>
            </a:r>
          </a:p>
          <a:p>
            <a:pPr algn="just"/>
            <a:r>
              <a:rPr lang="en-US" sz="2800" dirty="0">
                <a:latin typeface="Times New Roman" pitchFamily="18" charset="0"/>
                <a:cs typeface="Times New Roman" pitchFamily="18" charset="0"/>
              </a:rPr>
              <a:t>To run the command in R, type it into the console next to the &gt;symbol and press the Enter key.</a:t>
            </a:r>
          </a:p>
          <a:p>
            <a:pPr algn="just"/>
            <a:r>
              <a:rPr lang="en-US" sz="2800" dirty="0">
                <a:latin typeface="Times New Roman" pitchFamily="18" charset="0"/>
                <a:cs typeface="Times New Roman" pitchFamily="18" charset="0"/>
              </a:rPr>
              <a:t>To Repeat the line of code, simply press the Up Arrow key and hit Enter again. All the previous commands are saved and can be accessed by repeatedly using the Up and Down Arrow Keys.</a:t>
            </a:r>
          </a:p>
          <a:p>
            <a:pPr algn="just"/>
            <a:r>
              <a:rPr lang="en-US" sz="2800" dirty="0">
                <a:latin typeface="Times New Roman" pitchFamily="18" charset="0"/>
                <a:cs typeface="Times New Roman" pitchFamily="18" charset="0"/>
              </a:rPr>
              <a:t>Interrupting a command is done with ESC in Windows and Mac and Ctrl –C in Linux.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a:latin typeface="Times New Roman" pitchFamily="18" charset="0"/>
                <a:cs typeface="Times New Roman" pitchFamily="18" charset="0"/>
              </a:rPr>
              <a:t>Comparison also works on vectors. Here the result is a vector of the same length containing TRUE or FALSE for each element.</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&gt;x&lt;=5</a:t>
            </a:r>
          </a:p>
          <a:p>
            <a:pPr algn="just">
              <a:buNone/>
            </a:pPr>
            <a:r>
              <a:rPr lang="en-US" sz="1600" dirty="0">
                <a:latin typeface="Times New Roman" pitchFamily="18" charset="0"/>
                <a:cs typeface="Times New Roman" pitchFamily="18" charset="0"/>
              </a:rPr>
              <a:t>[1] TRUE </a:t>
            </a:r>
            <a:r>
              <a:rPr lang="en-US" sz="1600" dirty="0" err="1">
                <a:latin typeface="Times New Roman" pitchFamily="18" charset="0"/>
                <a:cs typeface="Times New Roman" pitchFamily="18" charset="0"/>
              </a:rPr>
              <a:t>TRUE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TRUE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TRUE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TRUE</a:t>
            </a:r>
            <a:r>
              <a:rPr lang="en-US" sz="1600" dirty="0">
                <a:latin typeface="Times New Roman" pitchFamily="18" charset="0"/>
                <a:cs typeface="Times New Roman" pitchFamily="18" charset="0"/>
              </a:rPr>
              <a:t> FALSE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&gt;x&lt;y</a:t>
            </a:r>
          </a:p>
          <a:p>
            <a:pPr algn="just">
              <a:buNone/>
            </a:pPr>
            <a:r>
              <a:rPr lang="en-US" sz="1600" dirty="0">
                <a:latin typeface="Times New Roman" pitchFamily="18" charset="0"/>
                <a:cs typeface="Times New Roman" pitchFamily="18" charset="0"/>
              </a:rPr>
              <a:t>[1] FALSE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To test whether all the resulting elements are TRUE, use the all function. Similarly, the any function checks whether any element is TRUE.</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&gt;x&lt;-   10:1</a:t>
            </a:r>
          </a:p>
          <a:p>
            <a:pPr algn="just">
              <a:buNone/>
            </a:pPr>
            <a:r>
              <a:rPr lang="en-US" sz="1600" dirty="0">
                <a:latin typeface="Times New Roman" pitchFamily="18" charset="0"/>
                <a:cs typeface="Times New Roman" pitchFamily="18" charset="0"/>
              </a:rPr>
              <a:t>&gt;y&lt;-  -4:5</a:t>
            </a:r>
          </a:p>
          <a:p>
            <a:pPr algn="just">
              <a:buNone/>
            </a:pPr>
            <a:r>
              <a:rPr lang="en-US" sz="1600" dirty="0">
                <a:latin typeface="Times New Roman" pitchFamily="18" charset="0"/>
                <a:cs typeface="Times New Roman" pitchFamily="18" charset="0"/>
              </a:rPr>
              <a:t>&gt;any(x&lt;y)</a:t>
            </a:r>
          </a:p>
          <a:p>
            <a:pPr algn="just">
              <a:buNone/>
            </a:pP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&gt;all(x&lt;y)</a:t>
            </a:r>
          </a:p>
          <a:p>
            <a:pPr algn="just">
              <a:buNone/>
            </a:pPr>
            <a:r>
              <a:rPr lang="en-US" sz="1600" dirty="0">
                <a:latin typeface="Times New Roman" pitchFamily="18" charset="0"/>
                <a:cs typeface="Times New Roman" pitchFamily="18" charset="0"/>
              </a:rPr>
              <a:t>[1]  FALSE</a:t>
            </a:r>
          </a:p>
          <a:p>
            <a:pPr algn="just"/>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nchar</a:t>
            </a:r>
            <a:r>
              <a:rPr lang="en-US" sz="1600" dirty="0">
                <a:latin typeface="Times New Roman" pitchFamily="18" charset="0"/>
                <a:cs typeface="Times New Roman" pitchFamily="18" charset="0"/>
              </a:rPr>
              <a:t> function also acts on each element of a vector.</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&gt;q&lt;- c(“Hockey”, “Football”, “Baseball”, “Curling”, “Rugby”,</a:t>
            </a:r>
          </a:p>
          <a:p>
            <a:pPr algn="just">
              <a:buNone/>
            </a:pPr>
            <a:r>
              <a:rPr lang="en-US" sz="1600" dirty="0">
                <a:latin typeface="Times New Roman" pitchFamily="18" charset="0"/>
                <a:cs typeface="Times New Roman" pitchFamily="18" charset="0"/>
              </a:rPr>
              <a:t>+            “Lacrosse”, “Basketball”, “Tennis”, “Cricket”, “Soccer”)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nchar</a:t>
            </a:r>
            <a:r>
              <a:rPr lang="en-US" sz="1600" dirty="0">
                <a:latin typeface="Times New Roman" pitchFamily="18" charset="0"/>
                <a:cs typeface="Times New Roman" pitchFamily="18" charset="0"/>
              </a:rPr>
              <a:t>(q)</a:t>
            </a:r>
          </a:p>
          <a:p>
            <a:pPr algn="just">
              <a:buNone/>
            </a:pPr>
            <a:r>
              <a:rPr lang="en-US" sz="1600" dirty="0">
                <a:latin typeface="Times New Roman" pitchFamily="18" charset="0"/>
                <a:cs typeface="Times New Roman" pitchFamily="18" charset="0"/>
              </a:rPr>
              <a:t>[1]  6 8 8 7 5 8 10 6 7 6</a:t>
            </a:r>
          </a:p>
          <a:p>
            <a:pPr algn="just">
              <a:buNone/>
            </a:pPr>
            <a:r>
              <a:rPr lang="en-US" sz="1600" dirty="0">
                <a:latin typeface="Times New Roman" pitchFamily="18" charset="0"/>
                <a:cs typeface="Times New Roman"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nchar</a:t>
            </a:r>
            <a:r>
              <a:rPr lang="en-US" sz="1400" dirty="0">
                <a:latin typeface="Times New Roman" pitchFamily="18" charset="0"/>
                <a:cs typeface="Times New Roman" pitchFamily="18" charset="0"/>
              </a:rPr>
              <a:t>(y)</a:t>
            </a:r>
          </a:p>
          <a:p>
            <a:pPr algn="just">
              <a:buNone/>
            </a:pPr>
            <a:r>
              <a:rPr lang="en-US" sz="1400" dirty="0">
                <a:latin typeface="Times New Roman" pitchFamily="18" charset="0"/>
                <a:cs typeface="Times New Roman" pitchFamily="18" charset="0"/>
              </a:rPr>
              <a:t>[1] 2 2 2 2 1 1 1 1 1 1 </a:t>
            </a:r>
          </a:p>
          <a:p>
            <a:pPr algn="just"/>
            <a:r>
              <a:rPr lang="en-US" sz="1400" dirty="0">
                <a:latin typeface="Times New Roman" pitchFamily="18" charset="0"/>
                <a:cs typeface="Times New Roman" pitchFamily="18" charset="0"/>
              </a:rPr>
              <a:t>Accessing individual elements of a vector is done using [].</a:t>
            </a:r>
          </a:p>
          <a:p>
            <a:pPr algn="just"/>
            <a:r>
              <a:rPr lang="en-US" sz="1400" dirty="0">
                <a:latin typeface="Times New Roman" pitchFamily="18" charset="0"/>
                <a:cs typeface="Times New Roman" pitchFamily="18" charset="0"/>
              </a:rPr>
              <a:t>The first element of x is retrieved by typing x[1], the first two elements by x[1:2] and nonconsecutive elements by x[c(1,4)].</a:t>
            </a:r>
          </a:p>
          <a:p>
            <a:pPr algn="just">
              <a:buNone/>
            </a:pPr>
            <a:r>
              <a:rPr lang="en-US" sz="1400" dirty="0" err="1">
                <a:latin typeface="Times New Roman" pitchFamily="18" charset="0"/>
                <a:cs typeface="Times New Roman" pitchFamily="18" charset="0"/>
              </a:rPr>
              <a:t>Eg</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&gt;x[1]</a:t>
            </a:r>
          </a:p>
          <a:p>
            <a:pPr algn="just">
              <a:buNone/>
            </a:pPr>
            <a:r>
              <a:rPr lang="en-US" sz="1400" dirty="0">
                <a:latin typeface="Times New Roman" pitchFamily="18" charset="0"/>
                <a:cs typeface="Times New Roman" pitchFamily="18" charset="0"/>
              </a:rPr>
              <a:t>[1] 10</a:t>
            </a:r>
          </a:p>
          <a:p>
            <a:pPr algn="just">
              <a:buNone/>
            </a:pPr>
            <a:r>
              <a:rPr lang="en-US" sz="1400" dirty="0">
                <a:latin typeface="Times New Roman" pitchFamily="18" charset="0"/>
                <a:cs typeface="Times New Roman" pitchFamily="18" charset="0"/>
              </a:rPr>
              <a:t>&gt;x[1:2]</a:t>
            </a:r>
          </a:p>
          <a:p>
            <a:pPr algn="just">
              <a:buNone/>
            </a:pPr>
            <a:r>
              <a:rPr lang="en-US" sz="1400" dirty="0">
                <a:latin typeface="Times New Roman" pitchFamily="18" charset="0"/>
                <a:cs typeface="Times New Roman" pitchFamily="18" charset="0"/>
              </a:rPr>
              <a:t>[1] 10 9</a:t>
            </a:r>
          </a:p>
          <a:p>
            <a:pPr algn="just">
              <a:buNone/>
            </a:pPr>
            <a:r>
              <a:rPr lang="en-US" sz="1400" dirty="0">
                <a:latin typeface="Times New Roman" pitchFamily="18" charset="0"/>
                <a:cs typeface="Times New Roman" pitchFamily="18" charset="0"/>
              </a:rPr>
              <a:t>&gt;x[c(1,4)]</a:t>
            </a:r>
          </a:p>
          <a:p>
            <a:pPr algn="just">
              <a:buNone/>
            </a:pPr>
            <a:r>
              <a:rPr lang="en-US" sz="1400" dirty="0">
                <a:latin typeface="Times New Roman" pitchFamily="18" charset="0"/>
                <a:cs typeface="Times New Roman" pitchFamily="18" charset="0"/>
              </a:rPr>
              <a:t>[1] 10 7</a:t>
            </a:r>
          </a:p>
          <a:p>
            <a:pPr algn="just"/>
            <a:r>
              <a:rPr lang="en-US" sz="1400" dirty="0">
                <a:latin typeface="Times New Roman" pitchFamily="18" charset="0"/>
                <a:cs typeface="Times New Roman" pitchFamily="18" charset="0"/>
              </a:rPr>
              <a:t>Works for all types of vectors whether they are numeric, logical, character and so forth.</a:t>
            </a:r>
          </a:p>
          <a:p>
            <a:pPr algn="just"/>
            <a:r>
              <a:rPr lang="en-US" sz="1400" dirty="0">
                <a:latin typeface="Times New Roman" pitchFamily="18" charset="0"/>
                <a:cs typeface="Times New Roman" pitchFamily="18" charset="0"/>
              </a:rPr>
              <a:t>It is possible to give names to a vector either during creation or after the fact.</a:t>
            </a:r>
          </a:p>
          <a:p>
            <a:pPr algn="just">
              <a:buNone/>
            </a:pPr>
            <a:r>
              <a:rPr lang="en-US" sz="1400" dirty="0">
                <a:latin typeface="Times New Roman" pitchFamily="18" charset="0"/>
                <a:cs typeface="Times New Roman" pitchFamily="18" charset="0"/>
              </a:rPr>
              <a:t>&gt;# provide a name for each element of an array using a name-value pair</a:t>
            </a:r>
          </a:p>
          <a:p>
            <a:pPr algn="just">
              <a:buNone/>
            </a:pPr>
            <a:r>
              <a:rPr lang="en-US" sz="1400" dirty="0">
                <a:latin typeface="Times New Roman" pitchFamily="18" charset="0"/>
                <a:cs typeface="Times New Roman" pitchFamily="18" charset="0"/>
              </a:rPr>
              <a:t>&gt;c(One=“a”, Two=“y”, Last=“r”)</a:t>
            </a:r>
          </a:p>
          <a:p>
            <a:pPr algn="just">
              <a:buNone/>
            </a:pPr>
            <a:r>
              <a:rPr lang="en-US" sz="1400" dirty="0">
                <a:latin typeface="Times New Roman" pitchFamily="18" charset="0"/>
                <a:cs typeface="Times New Roman" pitchFamily="18" charset="0"/>
              </a:rPr>
              <a:t>One		Two	Last</a:t>
            </a:r>
          </a:p>
          <a:p>
            <a:pPr algn="just">
              <a:buNone/>
            </a:pPr>
            <a:r>
              <a:rPr lang="en-US" sz="1400" dirty="0">
                <a:latin typeface="Times New Roman" pitchFamily="18" charset="0"/>
                <a:cs typeface="Times New Roman" pitchFamily="18" charset="0"/>
              </a:rPr>
              <a:t>“a”		“y”	“r”</a:t>
            </a:r>
          </a:p>
          <a:p>
            <a:pPr algn="just">
              <a:buNone/>
            </a:pPr>
            <a:r>
              <a:rPr lang="en-US" sz="1400" dirty="0">
                <a:latin typeface="Times New Roman" pitchFamily="18" charset="0"/>
                <a:cs typeface="Times New Roman" pitchFamily="18" charset="0"/>
              </a:rPr>
              <a:t>&gt;# create a vector</a:t>
            </a:r>
          </a:p>
          <a:p>
            <a:pPr algn="just">
              <a:buNone/>
            </a:pPr>
            <a:r>
              <a:rPr lang="en-US" sz="1400" dirty="0">
                <a:latin typeface="Times New Roman" pitchFamily="18" charset="0"/>
                <a:cs typeface="Times New Roman" pitchFamily="18" charset="0"/>
              </a:rPr>
              <a:t>&gt;w&lt;- 1:3</a:t>
            </a:r>
          </a:p>
          <a:p>
            <a:pPr algn="just">
              <a:buNone/>
            </a:pPr>
            <a:r>
              <a:rPr lang="en-US" sz="1400" dirty="0">
                <a:latin typeface="Times New Roman" pitchFamily="18" charset="0"/>
                <a:cs typeface="Times New Roman" pitchFamily="18" charset="0"/>
              </a:rPr>
              <a:t>&gt;#name the elements</a:t>
            </a:r>
          </a:p>
          <a:p>
            <a:pPr algn="just">
              <a:buNone/>
            </a:pPr>
            <a:r>
              <a:rPr lang="en-US" sz="1400" dirty="0">
                <a:latin typeface="Times New Roman" pitchFamily="18" charset="0"/>
                <a:cs typeface="Times New Roman" pitchFamily="18" charset="0"/>
              </a:rPr>
              <a:t>&gt;names(w)  &lt;- c(“a”, “b”, “c”)</a:t>
            </a:r>
          </a:p>
          <a:p>
            <a:pPr algn="just">
              <a:buNone/>
            </a:pPr>
            <a:r>
              <a:rPr lang="en-US" sz="1400" dirty="0">
                <a:latin typeface="Times New Roman" pitchFamily="18" charset="0"/>
                <a:cs typeface="Times New Roman" pitchFamily="18" charset="0"/>
              </a:rPr>
              <a:t>&gt;w</a:t>
            </a:r>
          </a:p>
          <a:p>
            <a:pPr algn="just">
              <a:buNone/>
            </a:pPr>
            <a:r>
              <a:rPr lang="en-US" sz="1400" dirty="0">
                <a:latin typeface="Times New Roman" pitchFamily="18" charset="0"/>
                <a:cs typeface="Times New Roman" pitchFamily="18" charset="0"/>
              </a:rPr>
              <a:t> a  b  c</a:t>
            </a:r>
          </a:p>
          <a:p>
            <a:pPr algn="just">
              <a:buNone/>
            </a:pPr>
            <a:r>
              <a:rPr lang="en-US" sz="1400" dirty="0">
                <a:latin typeface="Times New Roman" pitchFamily="18" charset="0"/>
                <a:cs typeface="Times New Roman" pitchFamily="18" charset="0"/>
              </a:rPr>
              <a:t>1   2  3</a:t>
            </a:r>
          </a:p>
          <a:p>
            <a:pPr algn="just">
              <a:buFont typeface="Wingdings"/>
              <a:buChar char="Ø"/>
            </a:pPr>
            <a:endParaRPr lang="en-US" sz="1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a:latin typeface="Times New Roman" pitchFamily="18" charset="0"/>
                <a:cs typeface="Times New Roman" pitchFamily="18" charset="0"/>
              </a:rPr>
              <a:t>Factor Vectors</a:t>
            </a:r>
          </a:p>
          <a:p>
            <a:pPr algn="just"/>
            <a:r>
              <a:rPr lang="en-US" sz="1600" dirty="0">
                <a:latin typeface="Times New Roman" pitchFamily="18" charset="0"/>
                <a:cs typeface="Times New Roman" pitchFamily="18" charset="0"/>
              </a:rPr>
              <a:t>Factors are an important concept in R, when building models.</a:t>
            </a:r>
          </a:p>
          <a:p>
            <a:pPr algn="just">
              <a:buNone/>
            </a:pPr>
            <a:r>
              <a:rPr lang="en-US" sz="1600" dirty="0">
                <a:latin typeface="Times New Roman" pitchFamily="18" charset="0"/>
                <a:cs typeface="Times New Roman" pitchFamily="18" charset="0"/>
              </a:rPr>
              <a:t>&gt;q2 &lt;- c(q, “Hockey”, “Lacrosse”, “Hockey”, “Water Polo”, “Hockey”, “Lacrosse”)</a:t>
            </a:r>
          </a:p>
          <a:p>
            <a:pPr algn="just">
              <a:buNone/>
            </a:pPr>
            <a:r>
              <a:rPr lang="en-US" sz="1600" dirty="0">
                <a:latin typeface="Times New Roman" pitchFamily="18" charset="0"/>
                <a:cs typeface="Times New Roman" pitchFamily="18" charset="0"/>
              </a:rPr>
              <a:t>&gt;q2Factor&lt;- </a:t>
            </a:r>
            <a:r>
              <a:rPr lang="en-US" sz="1600" dirty="0" err="1">
                <a:latin typeface="Times New Roman" pitchFamily="18" charset="0"/>
                <a:cs typeface="Times New Roman" pitchFamily="18" charset="0"/>
              </a:rPr>
              <a:t>as.factor</a:t>
            </a:r>
            <a:r>
              <a:rPr lang="en-US" sz="1600" dirty="0">
                <a:latin typeface="Times New Roman" pitchFamily="18" charset="0"/>
                <a:cs typeface="Times New Roman" pitchFamily="18" charset="0"/>
              </a:rPr>
              <a:t>(q2)</a:t>
            </a:r>
          </a:p>
          <a:p>
            <a:pPr algn="just">
              <a:buNone/>
            </a:pPr>
            <a:r>
              <a:rPr lang="en-US" sz="1600" dirty="0">
                <a:latin typeface="Times New Roman" pitchFamily="18" charset="0"/>
                <a:cs typeface="Times New Roman" pitchFamily="18" charset="0"/>
              </a:rPr>
              <a:t>&gt;q2Factor</a:t>
            </a:r>
          </a:p>
          <a:p>
            <a:pPr algn="just">
              <a:buNone/>
            </a:pPr>
            <a:r>
              <a:rPr lang="en-US" sz="1600" dirty="0">
                <a:latin typeface="Times New Roman" pitchFamily="18" charset="0"/>
                <a:cs typeface="Times New Roman" pitchFamily="18" charset="0"/>
              </a:rPr>
              <a:t>[1] Hockey  Football  Baseball  Curling  Rugby  Lacrosse</a:t>
            </a:r>
          </a:p>
          <a:p>
            <a:pPr algn="just">
              <a:buNone/>
            </a:pPr>
            <a:r>
              <a:rPr lang="en-US" sz="1600" dirty="0">
                <a:latin typeface="Times New Roman" pitchFamily="18" charset="0"/>
                <a:cs typeface="Times New Roman" pitchFamily="18" charset="0"/>
              </a:rPr>
              <a:t>[7] Basketball  Tennis  Cricket  Soccer  Hockey  Lacrosse</a:t>
            </a:r>
          </a:p>
          <a:p>
            <a:pPr algn="just">
              <a:buNone/>
            </a:pPr>
            <a:r>
              <a:rPr lang="en-US" sz="1600" dirty="0">
                <a:latin typeface="Times New Roman" pitchFamily="18" charset="0"/>
                <a:cs typeface="Times New Roman" pitchFamily="18" charset="0"/>
              </a:rPr>
              <a:t>[13] Hockey  Water Polo  Hockey  Lacrosse</a:t>
            </a:r>
          </a:p>
          <a:p>
            <a:pPr algn="just">
              <a:buNone/>
            </a:pPr>
            <a:r>
              <a:rPr lang="en-US" sz="1600" dirty="0">
                <a:latin typeface="Times New Roman" pitchFamily="18" charset="0"/>
                <a:cs typeface="Times New Roman" pitchFamily="18" charset="0"/>
              </a:rPr>
              <a:t>11 Levels: Baseball  Basketball  Cricket  Curling  Football…  Water Polo.</a:t>
            </a:r>
          </a:p>
          <a:p>
            <a:pPr algn="just">
              <a:buNone/>
            </a:pPr>
            <a:r>
              <a:rPr lang="en-US" sz="1600" b="1" dirty="0">
                <a:latin typeface="Times New Roman" pitchFamily="18" charset="0"/>
                <a:cs typeface="Times New Roman" pitchFamily="18" charset="0"/>
              </a:rPr>
              <a:t>Note</a:t>
            </a:r>
          </a:p>
          <a:p>
            <a:pPr algn="just"/>
            <a:r>
              <a:rPr lang="en-US" sz="1600" dirty="0">
                <a:latin typeface="Times New Roman" pitchFamily="18" charset="0"/>
                <a:cs typeface="Times New Roman" pitchFamily="18" charset="0"/>
              </a:rPr>
              <a:t>After printing every element of q2Factor, R also prints the levels of q2Factor. The levels of a factor are the unique values of that factor variable.</a:t>
            </a:r>
          </a:p>
          <a:p>
            <a:pPr algn="just"/>
            <a:r>
              <a:rPr lang="en-US" sz="1600" dirty="0">
                <a:latin typeface="Times New Roman" pitchFamily="18" charset="0"/>
                <a:cs typeface="Times New Roman" pitchFamily="18" charset="0"/>
              </a:rPr>
              <a:t>R is giving each unique value of a factor a unique integer tying it back to the character representation. This can be seen with </a:t>
            </a:r>
            <a:r>
              <a:rPr lang="en-US" sz="1600" dirty="0" err="1">
                <a:latin typeface="Times New Roman" pitchFamily="18" charset="0"/>
                <a:cs typeface="Times New Roman" pitchFamily="18" charset="0"/>
              </a:rPr>
              <a:t>as.numeric</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as.numeric</a:t>
            </a:r>
            <a:r>
              <a:rPr lang="en-US" sz="1600" dirty="0">
                <a:latin typeface="Times New Roman" pitchFamily="18" charset="0"/>
                <a:cs typeface="Times New Roman" pitchFamily="18" charset="0"/>
              </a:rPr>
              <a:t>(q2Factor)</a:t>
            </a:r>
          </a:p>
          <a:p>
            <a:pPr algn="just">
              <a:buNone/>
            </a:pPr>
            <a:r>
              <a:rPr lang="en-US" sz="1600" dirty="0">
                <a:latin typeface="Times New Roman" pitchFamily="18" charset="0"/>
                <a:cs typeface="Times New Roman" pitchFamily="18" charset="0"/>
              </a:rPr>
              <a:t>[1]  6 5 1 4 8 7 2 10 3 9 6 7 6 11 6 7</a:t>
            </a:r>
          </a:p>
          <a:p>
            <a:pPr algn="just">
              <a:buNone/>
            </a:pPr>
            <a:r>
              <a:rPr lang="en-US" sz="1600" dirty="0">
                <a:latin typeface="Times New Roman" pitchFamily="18" charset="0"/>
                <a:cs typeface="Times New Roman" pitchFamily="18" charset="0"/>
              </a:rPr>
              <a:t>&gt;factor(x=c(“High School”, “College”, “Masters”, “Doctorates”),</a:t>
            </a:r>
          </a:p>
          <a:p>
            <a:pPr algn="just">
              <a:buNone/>
            </a:pPr>
            <a:r>
              <a:rPr lang="en-US" sz="1600" dirty="0">
                <a:latin typeface="Times New Roman" pitchFamily="18" charset="0"/>
                <a:cs typeface="Times New Roman" pitchFamily="18" charset="0"/>
              </a:rPr>
              <a:t>+ levels=c(“High School”, “College”, “Masters”, “Doctorates”),</a:t>
            </a:r>
          </a:p>
          <a:p>
            <a:pPr algn="just">
              <a:buNone/>
            </a:pPr>
            <a:r>
              <a:rPr lang="en-US" sz="1600" dirty="0">
                <a:latin typeface="Times New Roman" pitchFamily="18" charset="0"/>
                <a:cs typeface="Times New Roman" pitchFamily="18" charset="0"/>
              </a:rPr>
              <a:t>+   ordered=TRURE)</a:t>
            </a:r>
          </a:p>
          <a:p>
            <a:pPr algn="just">
              <a:buNone/>
            </a:pPr>
            <a:r>
              <a:rPr lang="en-US" sz="1600" dirty="0">
                <a:latin typeface="Times New Roman" pitchFamily="18" charset="0"/>
                <a:cs typeface="Times New Roman" pitchFamily="18" charset="0"/>
              </a:rPr>
              <a:t>[1] High School College Masters Doctorate</a:t>
            </a:r>
          </a:p>
          <a:p>
            <a:pPr algn="just">
              <a:buNone/>
            </a:pPr>
            <a:r>
              <a:rPr lang="en-US" sz="1600" dirty="0">
                <a:latin typeface="Times New Roman" pitchFamily="18" charset="0"/>
                <a:cs typeface="Times New Roman" pitchFamily="18" charset="0"/>
              </a:rPr>
              <a:t>Levels: High School&lt; College&lt; Masters&lt;Doctorate</a:t>
            </a:r>
          </a:p>
          <a:p>
            <a:pPr algn="just">
              <a:buNone/>
            </a:pPr>
            <a:endParaRPr lang="en-US" sz="1400" b="1"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800" b="1" dirty="0">
                <a:latin typeface="Times New Roman" pitchFamily="18" charset="0"/>
                <a:cs typeface="Times New Roman" pitchFamily="18" charset="0"/>
              </a:rPr>
              <a:t>Calling Functions</a:t>
            </a:r>
          </a:p>
          <a:p>
            <a:pPr algn="just"/>
            <a:r>
              <a:rPr lang="en-US" sz="1800" dirty="0">
                <a:latin typeface="Times New Roman" pitchFamily="18" charset="0"/>
                <a:cs typeface="Times New Roman" pitchFamily="18" charset="0"/>
              </a:rPr>
              <a:t>Functions use is to make code easily repeatable.</a:t>
            </a:r>
          </a:p>
          <a:p>
            <a:pPr algn="just">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&gt;mean(x)                                                   x is a vector</a:t>
            </a:r>
          </a:p>
          <a:p>
            <a:pPr algn="just">
              <a:buNone/>
            </a:pPr>
            <a:r>
              <a:rPr lang="en-US" sz="1800" dirty="0">
                <a:latin typeface="Times New Roman" pitchFamily="18" charset="0"/>
                <a:cs typeface="Times New Roman" pitchFamily="18" charset="0"/>
              </a:rPr>
              <a:t>&gt;[1]  5.5</a:t>
            </a:r>
          </a:p>
          <a:p>
            <a:pPr algn="just"/>
            <a:r>
              <a:rPr lang="en-US" sz="1800" dirty="0">
                <a:latin typeface="Times New Roman" pitchFamily="18" charset="0"/>
                <a:cs typeface="Times New Roman" pitchFamily="18" charset="0"/>
              </a:rPr>
              <a:t>More complicated functions have multiple arguments that can be either specified by the order they are entered or by using their name with an equal sign.</a:t>
            </a:r>
          </a:p>
          <a:p>
            <a:pPr algn="just">
              <a:buNone/>
            </a:pPr>
            <a:endParaRPr lang="en-US" sz="1800" dirty="0">
              <a:latin typeface="Times New Roman" pitchFamily="18" charset="0"/>
              <a:cs typeface="Times New Roman" pitchFamily="18" charset="0"/>
            </a:endParaRPr>
          </a:p>
          <a:p>
            <a:pPr algn="just">
              <a:buNone/>
            </a:pPr>
            <a:r>
              <a:rPr lang="en-US" sz="1800" b="1" dirty="0">
                <a:latin typeface="Times New Roman" pitchFamily="18" charset="0"/>
                <a:cs typeface="Times New Roman" pitchFamily="18" charset="0"/>
              </a:rPr>
              <a:t>Function Documentation</a:t>
            </a:r>
          </a:p>
          <a:p>
            <a:pPr algn="just"/>
            <a:r>
              <a:rPr lang="en-US" sz="1800" dirty="0">
                <a:latin typeface="Times New Roman" pitchFamily="18" charset="0"/>
                <a:cs typeface="Times New Roman" pitchFamily="18" charset="0"/>
              </a:rPr>
              <a:t>The easiest way to access that documentation is to place a question mark in front of the function name,    </a:t>
            </a:r>
          </a:p>
          <a:p>
            <a:pPr algn="just">
              <a:buNone/>
            </a:pPr>
            <a:r>
              <a:rPr lang="en-US" sz="1800" dirty="0">
                <a:latin typeface="Times New Roman" pitchFamily="18" charset="0"/>
                <a:cs typeface="Times New Roman" pitchFamily="18" charset="0"/>
              </a:rPr>
              <a:t>         ?mean</a:t>
            </a:r>
          </a:p>
          <a:p>
            <a:pPr algn="just">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&gt;? ‘+’</a:t>
            </a:r>
          </a:p>
          <a:p>
            <a:pPr algn="just"/>
            <a:r>
              <a:rPr lang="en-US" sz="1800" dirty="0">
                <a:latin typeface="Times New Roman" pitchFamily="18" charset="0"/>
                <a:cs typeface="Times New Roman" pitchFamily="18" charset="0"/>
              </a:rPr>
              <a:t>There are occasions when we have only a sense of the function we want to use. In such case we can look up the function by using part of the name with apropos.</a:t>
            </a:r>
          </a:p>
          <a:p>
            <a:pPr algn="just">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&gt;apropos(“mea”)</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a:latin typeface="Times New Roman" pitchFamily="18" charset="0"/>
                <a:cs typeface="Times New Roman" pitchFamily="18" charset="0"/>
              </a:rPr>
              <a:t>Missing Data</a:t>
            </a:r>
          </a:p>
          <a:p>
            <a:pPr algn="just"/>
            <a:r>
              <a:rPr lang="en-US" sz="1600" dirty="0">
                <a:latin typeface="Times New Roman" pitchFamily="18" charset="0"/>
                <a:cs typeface="Times New Roman" pitchFamily="18" charset="0"/>
              </a:rPr>
              <a:t>Missing data plays a critical role in both statistics and computing, and R has two types of missing data, Na and NULL.</a:t>
            </a:r>
          </a:p>
          <a:p>
            <a:pPr algn="just">
              <a:buNone/>
            </a:pPr>
            <a:r>
              <a:rPr lang="en-US" sz="1600" b="1" dirty="0">
                <a:latin typeface="Times New Roman" pitchFamily="18" charset="0"/>
                <a:cs typeface="Times New Roman" pitchFamily="18" charset="0"/>
              </a:rPr>
              <a:t>NA</a:t>
            </a:r>
          </a:p>
          <a:p>
            <a:pPr algn="just"/>
            <a:r>
              <a:rPr lang="en-US" sz="1600" dirty="0">
                <a:latin typeface="Times New Roman" pitchFamily="18" charset="0"/>
                <a:cs typeface="Times New Roman" pitchFamily="18" charset="0"/>
              </a:rPr>
              <a:t>Statistical programs use varying techniques to represent missing data such as a dash, a period or even the number 99. R use NA.</a:t>
            </a:r>
          </a:p>
          <a:p>
            <a:pPr algn="just"/>
            <a:r>
              <a:rPr lang="en-US" sz="1600" dirty="0">
                <a:latin typeface="Times New Roman" pitchFamily="18" charset="0"/>
                <a:cs typeface="Times New Roman" pitchFamily="18" charset="0"/>
              </a:rPr>
              <a:t>NA will often be seen as just another element of a vector.</a:t>
            </a:r>
          </a:p>
          <a:p>
            <a:pPr algn="just"/>
            <a:r>
              <a:rPr lang="en-US" sz="1600" dirty="0">
                <a:latin typeface="Times New Roman" pitchFamily="18" charset="0"/>
                <a:cs typeface="Times New Roman" pitchFamily="18" charset="0"/>
              </a:rPr>
              <a:t>Is.na tests each element of a vector for missingness.</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&gt;z&lt;- c(1,2,NA,8,3,NA,3)</a:t>
            </a:r>
          </a:p>
          <a:p>
            <a:pPr algn="just">
              <a:buNone/>
            </a:pPr>
            <a:r>
              <a:rPr lang="en-US" sz="1600" dirty="0">
                <a:latin typeface="Times New Roman" pitchFamily="18" charset="0"/>
                <a:cs typeface="Times New Roman" pitchFamily="18" charset="0"/>
              </a:rPr>
              <a:t>&gt;z</a:t>
            </a:r>
          </a:p>
          <a:p>
            <a:pPr algn="just">
              <a:buNone/>
            </a:pPr>
            <a:r>
              <a:rPr lang="en-US" sz="1600" dirty="0">
                <a:latin typeface="Times New Roman" pitchFamily="18" charset="0"/>
                <a:cs typeface="Times New Roman" pitchFamily="18" charset="0"/>
              </a:rPr>
              <a:t>[1]  1 2 NA  8 3 NA  3</a:t>
            </a:r>
          </a:p>
          <a:p>
            <a:pPr algn="just">
              <a:buNone/>
            </a:pPr>
            <a:r>
              <a:rPr lang="en-US" sz="1600" dirty="0">
                <a:latin typeface="Times New Roman" pitchFamily="18" charset="0"/>
                <a:cs typeface="Times New Roman" pitchFamily="18" charset="0"/>
              </a:rPr>
              <a:t>&gt;is.na(z)</a:t>
            </a:r>
          </a:p>
          <a:p>
            <a:pPr algn="just">
              <a:buNone/>
            </a:pPr>
            <a:r>
              <a:rPr lang="en-US" sz="1600" dirty="0">
                <a:latin typeface="Times New Roman" pitchFamily="18" charset="0"/>
                <a:cs typeface="Times New Roman" pitchFamily="18" charset="0"/>
              </a:rPr>
              <a:t>[1]  FALSE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TRUE FALSE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TRUE FALSE</a:t>
            </a:r>
          </a:p>
          <a:p>
            <a:pPr algn="just"/>
            <a:r>
              <a:rPr lang="en-US" sz="1600" dirty="0">
                <a:latin typeface="Times New Roman" pitchFamily="18" charset="0"/>
                <a:cs typeface="Times New Roman" pitchFamily="18" charset="0"/>
              </a:rPr>
              <a:t>NA works for any kind of vector.</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zChar</a:t>
            </a:r>
            <a:r>
              <a:rPr lang="en-US" sz="1600" dirty="0">
                <a:latin typeface="Times New Roman" pitchFamily="18" charset="0"/>
                <a:cs typeface="Times New Roman" pitchFamily="18" charset="0"/>
              </a:rPr>
              <a:t>&lt;- c(“Hockey”, NA, “Lacrosse”)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zChar</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[1]  “Hockey” NA  “Lacrosse” </a:t>
            </a:r>
          </a:p>
          <a:p>
            <a:pPr algn="just">
              <a:buNone/>
            </a:pPr>
            <a:r>
              <a:rPr lang="en-US" sz="1600" dirty="0">
                <a:latin typeface="Times New Roman" pitchFamily="18" charset="0"/>
                <a:cs typeface="Times New Roman" pitchFamily="18" charset="0"/>
              </a:rPr>
              <a:t>&gt;is.na(</a:t>
            </a:r>
            <a:r>
              <a:rPr lang="en-US" sz="1600" dirty="0" err="1">
                <a:latin typeface="Times New Roman" pitchFamily="18" charset="0"/>
                <a:cs typeface="Times New Roman" pitchFamily="18" charset="0"/>
              </a:rPr>
              <a:t>zChar</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FALSE TRUE FALSE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a:latin typeface="Times New Roman" pitchFamily="18" charset="0"/>
                <a:cs typeface="Times New Roman" pitchFamily="18" charset="0"/>
              </a:rPr>
              <a:t>NULL</a:t>
            </a:r>
          </a:p>
          <a:p>
            <a:pPr algn="just"/>
            <a:r>
              <a:rPr lang="en-US" sz="1600" dirty="0">
                <a:latin typeface="Times New Roman" pitchFamily="18" charset="0"/>
                <a:cs typeface="Times New Roman" pitchFamily="18" charset="0"/>
              </a:rPr>
              <a:t>NULL is the absence of anything.</a:t>
            </a:r>
          </a:p>
          <a:p>
            <a:pPr algn="just"/>
            <a:r>
              <a:rPr lang="en-US" sz="1600" dirty="0">
                <a:latin typeface="Times New Roman" pitchFamily="18" charset="0"/>
                <a:cs typeface="Times New Roman" pitchFamily="18" charset="0"/>
              </a:rPr>
              <a:t>It is not exactly missingness, it is nothingness.</a:t>
            </a:r>
          </a:p>
          <a:p>
            <a:pPr algn="just"/>
            <a:r>
              <a:rPr lang="en-US" sz="1600" dirty="0">
                <a:latin typeface="Times New Roman" pitchFamily="18" charset="0"/>
                <a:cs typeface="Times New Roman" pitchFamily="18" charset="0"/>
              </a:rPr>
              <a:t>Functions can sometimes return NULL and their arguments can be NULL.</a:t>
            </a:r>
          </a:p>
          <a:p>
            <a:pPr algn="just"/>
            <a:r>
              <a:rPr lang="en-US" sz="1600" dirty="0">
                <a:latin typeface="Times New Roman" pitchFamily="18" charset="0"/>
                <a:cs typeface="Times New Roman" pitchFamily="18" charset="0"/>
              </a:rPr>
              <a:t>An important difference between NA and NULL is that NULL is </a:t>
            </a:r>
            <a:r>
              <a:rPr lang="en-US" sz="1600" dirty="0" err="1">
                <a:latin typeface="Times New Roman" pitchFamily="18" charset="0"/>
                <a:cs typeface="Times New Roman" pitchFamily="18" charset="0"/>
              </a:rPr>
              <a:t>atomical</a:t>
            </a:r>
            <a:r>
              <a:rPr lang="en-US" sz="1600" dirty="0">
                <a:latin typeface="Times New Roman" pitchFamily="18" charset="0"/>
                <a:cs typeface="Times New Roman" pitchFamily="18" charset="0"/>
              </a:rPr>
              <a:t> and cannot exist within a vector. If used inside a vector it simply disappears.</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&gt;z&lt;-c(1,NULL,3)</a:t>
            </a:r>
          </a:p>
          <a:p>
            <a:pPr algn="just">
              <a:buNone/>
            </a:pPr>
            <a:r>
              <a:rPr lang="en-US" sz="1600" dirty="0">
                <a:latin typeface="Times New Roman" pitchFamily="18" charset="0"/>
                <a:cs typeface="Times New Roman" pitchFamily="18" charset="0"/>
              </a:rPr>
              <a:t>&gt;z</a:t>
            </a:r>
          </a:p>
          <a:p>
            <a:pPr algn="just">
              <a:buNone/>
            </a:pPr>
            <a:r>
              <a:rPr lang="en-US" sz="1600" dirty="0">
                <a:latin typeface="Times New Roman" pitchFamily="18" charset="0"/>
                <a:cs typeface="Times New Roman" pitchFamily="18" charset="0"/>
              </a:rPr>
              <a:t>[1]  1 3</a:t>
            </a:r>
          </a:p>
          <a:p>
            <a:pPr algn="just"/>
            <a:r>
              <a:rPr lang="en-US" sz="1600" dirty="0">
                <a:latin typeface="Times New Roman" pitchFamily="18" charset="0"/>
                <a:cs typeface="Times New Roman" pitchFamily="18" charset="0"/>
              </a:rPr>
              <a:t>The test for a NULL value is </a:t>
            </a:r>
            <a:r>
              <a:rPr lang="en-US" sz="1600" dirty="0" err="1">
                <a:latin typeface="Times New Roman" pitchFamily="18" charset="0"/>
                <a:cs typeface="Times New Roman" pitchFamily="18" charset="0"/>
              </a:rPr>
              <a:t>is.null</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&gt;d&lt;- 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is.null</a:t>
            </a:r>
            <a:r>
              <a:rPr lang="en-US" sz="1600" dirty="0">
                <a:latin typeface="Times New Roman" pitchFamily="18" charset="0"/>
                <a:cs typeface="Times New Roman" pitchFamily="18" charset="0"/>
              </a:rPr>
              <a:t>(d)</a:t>
            </a:r>
          </a:p>
          <a:p>
            <a:pPr algn="just">
              <a:buNone/>
            </a:pP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is.null</a:t>
            </a:r>
            <a:r>
              <a:rPr lang="en-US" sz="1600" dirty="0">
                <a:latin typeface="Times New Roman" pitchFamily="18" charset="0"/>
                <a:cs typeface="Times New Roman" pitchFamily="18" charset="0"/>
              </a:rPr>
              <a:t>(7)</a:t>
            </a:r>
          </a:p>
          <a:p>
            <a:pPr algn="just">
              <a:buNone/>
            </a:pPr>
            <a:r>
              <a:rPr lang="en-US" sz="1600" dirty="0">
                <a:latin typeface="Times New Roman" pitchFamily="18" charset="0"/>
                <a:cs typeface="Times New Roman" pitchFamily="18" charset="0"/>
              </a:rPr>
              <a:t>[1] FALSE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a:latin typeface="Times New Roman" pitchFamily="18" charset="0"/>
                <a:cs typeface="Times New Roman" pitchFamily="18" charset="0"/>
              </a:rPr>
              <a:t>Sometimes data requires more complex storage than simple vectors, R provides a host of data structures. The most common are the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matrix and list followed by array.</a:t>
            </a:r>
          </a:p>
          <a:p>
            <a:pPr algn="just">
              <a:buNone/>
            </a:pPr>
            <a:r>
              <a:rPr lang="en-US" sz="1600" b="1" dirty="0" err="1">
                <a:latin typeface="Times New Roman" pitchFamily="18" charset="0"/>
                <a:cs typeface="Times New Roman" pitchFamily="18" charset="0"/>
              </a:rPr>
              <a:t>Data.frames</a:t>
            </a:r>
            <a:endParaRPr lang="en-US" sz="1600" b="1" dirty="0">
              <a:latin typeface="Times New Roman" pitchFamily="18" charset="0"/>
              <a:cs typeface="Times New Roman" pitchFamily="18" charset="0"/>
            </a:endParaRPr>
          </a:p>
          <a:p>
            <a:pPr algn="just"/>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is just like an Excel spreadsheet in that it has columns and rows.</a:t>
            </a:r>
          </a:p>
          <a:p>
            <a:pPr algn="just"/>
            <a:r>
              <a:rPr lang="en-US" sz="1600" dirty="0">
                <a:latin typeface="Times New Roman" pitchFamily="18" charset="0"/>
                <a:cs typeface="Times New Roman" pitchFamily="18" charset="0"/>
              </a:rPr>
              <a:t>In statistical terms, each column is a variable and each row is an observation.</a:t>
            </a:r>
          </a:p>
          <a:p>
            <a:pPr algn="just"/>
            <a:r>
              <a:rPr lang="en-US" sz="1600" dirty="0" err="1">
                <a:latin typeface="Times New Roman" pitchFamily="18" charset="0"/>
                <a:cs typeface="Times New Roman" pitchFamily="18" charset="0"/>
              </a:rPr>
              <a:t>Data.frames</a:t>
            </a:r>
            <a:r>
              <a:rPr lang="en-US" sz="1600" dirty="0">
                <a:latin typeface="Times New Roman" pitchFamily="18" charset="0"/>
                <a:cs typeface="Times New Roman" pitchFamily="18" charset="0"/>
              </a:rPr>
              <a:t>, each column is actually a vector, each of which has the same length.</a:t>
            </a:r>
          </a:p>
          <a:p>
            <a:pPr algn="just"/>
            <a:r>
              <a:rPr lang="en-US" sz="1600" dirty="0">
                <a:latin typeface="Times New Roman" pitchFamily="18" charset="0"/>
                <a:cs typeface="Times New Roman" pitchFamily="18" charset="0"/>
              </a:rPr>
              <a:t>This also implies that within a column each element must be of the same type, just like that of vectors.</a:t>
            </a:r>
          </a:p>
          <a:p>
            <a:pPr algn="just"/>
            <a:r>
              <a:rPr lang="en-US" sz="1600" dirty="0">
                <a:latin typeface="Times New Roman" pitchFamily="18" charset="0"/>
                <a:cs typeface="Times New Roman" pitchFamily="18" charset="0"/>
              </a:rPr>
              <a:t>There are numerous ways to construct a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the simplest being to use the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function.</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&gt;x&lt;-10:1</a:t>
            </a:r>
          </a:p>
          <a:p>
            <a:pPr algn="just">
              <a:buNone/>
            </a:pPr>
            <a:r>
              <a:rPr lang="en-US" sz="1600" dirty="0">
                <a:latin typeface="Times New Roman" pitchFamily="18" charset="0"/>
                <a:cs typeface="Times New Roman" pitchFamily="18" charset="0"/>
              </a:rPr>
              <a:t>&gt;y&lt;- -4:5</a:t>
            </a:r>
          </a:p>
          <a:p>
            <a:pPr algn="just">
              <a:buNone/>
            </a:pPr>
            <a:r>
              <a:rPr lang="en-US" sz="1600" dirty="0">
                <a:latin typeface="Times New Roman" pitchFamily="18" charset="0"/>
                <a:cs typeface="Times New Roman" pitchFamily="18" charset="0"/>
              </a:rPr>
              <a:t>&gt;q&lt;- c(“Hockey”, “Football”, “Baseball”, “Curling”, “Rugby”</a:t>
            </a:r>
          </a:p>
          <a:p>
            <a:pPr algn="just">
              <a:buNone/>
            </a:pPr>
            <a:r>
              <a:rPr lang="en-US" sz="1600" dirty="0">
                <a:latin typeface="Times New Roman" pitchFamily="18" charset="0"/>
                <a:cs typeface="Times New Roman" pitchFamily="18" charset="0"/>
              </a:rPr>
              <a:t>+           “Lacrosse”, “Basketball”, “Tennis”, “Cricket”, “Soccer”)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&lt;-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(x, y, q)</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        x       y              q</a:t>
            </a:r>
          </a:p>
          <a:p>
            <a:pPr algn="just">
              <a:buAutoNum type="arabicPlain"/>
            </a:pPr>
            <a:r>
              <a:rPr lang="en-US" sz="1600" dirty="0">
                <a:latin typeface="Times New Roman" pitchFamily="18" charset="0"/>
                <a:cs typeface="Times New Roman" pitchFamily="18" charset="0"/>
              </a:rPr>
              <a:t>10     -4          Hockey</a:t>
            </a:r>
          </a:p>
          <a:p>
            <a:pPr algn="just">
              <a:buAutoNum type="arabicPlain"/>
            </a:pPr>
            <a:r>
              <a:rPr lang="en-US" sz="1600" dirty="0">
                <a:latin typeface="Times New Roman" pitchFamily="18" charset="0"/>
                <a:cs typeface="Times New Roman" pitchFamily="18" charset="0"/>
              </a:rPr>
              <a:t>  9     -3          Football</a:t>
            </a:r>
          </a:p>
          <a:p>
            <a:pPr algn="just">
              <a:buAutoNum type="arabicPlain"/>
            </a:pPr>
            <a:r>
              <a:rPr lang="en-US" sz="1600" dirty="0">
                <a:latin typeface="Times New Roman" pitchFamily="18" charset="0"/>
                <a:cs typeface="Times New Roman" pitchFamily="18" charset="0"/>
              </a:rPr>
              <a:t>  8     -2          Baseball</a:t>
            </a:r>
          </a:p>
          <a:p>
            <a:pPr algn="just">
              <a:buAutoNum type="arabicPlain"/>
            </a:pPr>
            <a:r>
              <a:rPr lang="en-US" sz="1600" dirty="0">
                <a:latin typeface="Times New Roman" pitchFamily="18" charset="0"/>
                <a:cs typeface="Times New Roman" pitchFamily="18" charset="0"/>
              </a:rPr>
              <a:t>  7     -1          Curling      </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AutoNum type="arabicPlain" startAt="5"/>
            </a:pPr>
            <a:r>
              <a:rPr lang="en-US" sz="1600" dirty="0">
                <a:latin typeface="Times New Roman" pitchFamily="18" charset="0"/>
                <a:cs typeface="Times New Roman" pitchFamily="18" charset="0"/>
              </a:rPr>
              <a:t>6      0       Rugby</a:t>
            </a:r>
          </a:p>
          <a:p>
            <a:pPr algn="just">
              <a:buAutoNum type="arabicPlain" startAt="5"/>
            </a:pPr>
            <a:r>
              <a:rPr lang="en-US" sz="1600" dirty="0">
                <a:latin typeface="Times New Roman" pitchFamily="18" charset="0"/>
                <a:cs typeface="Times New Roman" pitchFamily="18" charset="0"/>
              </a:rPr>
              <a:t>5      1       Lacrosse</a:t>
            </a:r>
          </a:p>
          <a:p>
            <a:pPr algn="just">
              <a:buAutoNum type="arabicPlain" startAt="5"/>
            </a:pPr>
            <a:r>
              <a:rPr lang="en-US" sz="1600" dirty="0">
                <a:latin typeface="Times New Roman" pitchFamily="18" charset="0"/>
                <a:cs typeface="Times New Roman" pitchFamily="18" charset="0"/>
              </a:rPr>
              <a:t>4      2       Basketball</a:t>
            </a:r>
          </a:p>
          <a:p>
            <a:pPr algn="just">
              <a:buAutoNum type="arabicPlain" startAt="5"/>
            </a:pPr>
            <a:r>
              <a:rPr lang="en-US" sz="1600" dirty="0">
                <a:latin typeface="Times New Roman" pitchFamily="18" charset="0"/>
                <a:cs typeface="Times New Roman" pitchFamily="18" charset="0"/>
              </a:rPr>
              <a:t>3      3       Tennis</a:t>
            </a:r>
          </a:p>
          <a:p>
            <a:pPr algn="just">
              <a:buAutoNum type="arabicPlain" startAt="5"/>
            </a:pPr>
            <a:r>
              <a:rPr lang="en-US" sz="1600" dirty="0">
                <a:latin typeface="Times New Roman" pitchFamily="18" charset="0"/>
                <a:cs typeface="Times New Roman" pitchFamily="18" charset="0"/>
              </a:rPr>
              <a:t>2      4       Cricket</a:t>
            </a:r>
          </a:p>
          <a:p>
            <a:pPr algn="just">
              <a:buAutoNum type="arabicPlain" startAt="5"/>
            </a:pPr>
            <a:r>
              <a:rPr lang="en-US" sz="1600" dirty="0">
                <a:latin typeface="Times New Roman" pitchFamily="18" charset="0"/>
                <a:cs typeface="Times New Roman" pitchFamily="18" charset="0"/>
              </a:rPr>
              <a:t>1      5       Soccer</a:t>
            </a:r>
          </a:p>
          <a:p>
            <a:pPr algn="just"/>
            <a:r>
              <a:rPr lang="en-US" sz="1600" dirty="0">
                <a:latin typeface="Times New Roman" pitchFamily="18" charset="0"/>
                <a:cs typeface="Times New Roman" pitchFamily="18" charset="0"/>
              </a:rPr>
              <a:t>This creates a 10x3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consisting of those three vectors.</a:t>
            </a:r>
          </a:p>
          <a:p>
            <a:pPr algn="just"/>
            <a:r>
              <a:rPr lang="en-US" sz="1600" dirty="0">
                <a:latin typeface="Times New Roman" pitchFamily="18" charset="0"/>
                <a:cs typeface="Times New Roman" pitchFamily="18" charset="0"/>
              </a:rPr>
              <a:t>The names of </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are simply the variables.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&lt;-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(First=x, Second= y, Sport= q)</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	First	Second	Sport</a:t>
            </a:r>
          </a:p>
          <a:p>
            <a:pPr algn="just">
              <a:buAutoNum type="arabicPlain"/>
            </a:pPr>
            <a:r>
              <a:rPr lang="en-US" sz="1600" dirty="0">
                <a:latin typeface="Times New Roman" pitchFamily="18" charset="0"/>
                <a:cs typeface="Times New Roman" pitchFamily="18" charset="0"/>
              </a:rPr>
              <a:t>10	-4	Hockey</a:t>
            </a:r>
          </a:p>
          <a:p>
            <a:pPr algn="just">
              <a:buAutoNum type="arabicPlain"/>
            </a:pPr>
            <a:r>
              <a:rPr lang="en-US" sz="1600" dirty="0">
                <a:latin typeface="Times New Roman" pitchFamily="18" charset="0"/>
                <a:cs typeface="Times New Roman" pitchFamily="18" charset="0"/>
              </a:rPr>
              <a:t>9	-3	Football</a:t>
            </a:r>
          </a:p>
          <a:p>
            <a:pPr algn="just">
              <a:buAutoNum type="arabicPlain"/>
            </a:pPr>
            <a:r>
              <a:rPr lang="en-US" sz="1600" dirty="0">
                <a:latin typeface="Times New Roman" pitchFamily="18" charset="0"/>
                <a:cs typeface="Times New Roman" pitchFamily="18" charset="0"/>
              </a:rPr>
              <a:t>8	-2	Baseball</a:t>
            </a:r>
          </a:p>
          <a:p>
            <a:pPr algn="just">
              <a:buAutoNum type="arabicPlain"/>
            </a:pPr>
            <a:r>
              <a:rPr lang="en-US" sz="1600" dirty="0">
                <a:latin typeface="Times New Roman" pitchFamily="18" charset="0"/>
                <a:cs typeface="Times New Roman" pitchFamily="18" charset="0"/>
              </a:rPr>
              <a:t>7	-1	Curling</a:t>
            </a:r>
          </a:p>
          <a:p>
            <a:pPr algn="just">
              <a:buAutoNum type="arabicPlain"/>
            </a:pPr>
            <a:r>
              <a:rPr lang="en-US" sz="1600" dirty="0">
                <a:latin typeface="Times New Roman" pitchFamily="18" charset="0"/>
                <a:cs typeface="Times New Roman" pitchFamily="18" charset="0"/>
              </a:rPr>
              <a:t>6	0	Rugby</a:t>
            </a:r>
          </a:p>
          <a:p>
            <a:pPr algn="just">
              <a:buAutoNum type="arabicPlain"/>
            </a:pPr>
            <a:r>
              <a:rPr lang="en-US" sz="1600" dirty="0">
                <a:latin typeface="Times New Roman" pitchFamily="18" charset="0"/>
                <a:cs typeface="Times New Roman" pitchFamily="18" charset="0"/>
              </a:rPr>
              <a:t>5	1	Lacrosse</a:t>
            </a:r>
          </a:p>
          <a:p>
            <a:pPr algn="just">
              <a:buAutoNum type="arabicPlain"/>
            </a:pPr>
            <a:r>
              <a:rPr lang="en-US" sz="1600" dirty="0">
                <a:latin typeface="Times New Roman" pitchFamily="18" charset="0"/>
                <a:cs typeface="Times New Roman" pitchFamily="18" charset="0"/>
              </a:rPr>
              <a:t>4	2	</a:t>
            </a:r>
            <a:r>
              <a:rPr lang="en-US" sz="1600" dirty="0" err="1">
                <a:latin typeface="Times New Roman" pitchFamily="18" charset="0"/>
                <a:cs typeface="Times New Roman" pitchFamily="18" charset="0"/>
              </a:rPr>
              <a:t>Baseketball</a:t>
            </a:r>
            <a:endParaRPr lang="en-US" sz="1600" dirty="0">
              <a:latin typeface="Times New Roman" pitchFamily="18" charset="0"/>
              <a:cs typeface="Times New Roman" pitchFamily="18" charset="0"/>
            </a:endParaRPr>
          </a:p>
          <a:p>
            <a:pPr algn="just">
              <a:buAutoNum type="arabicPlain"/>
            </a:pPr>
            <a:r>
              <a:rPr lang="en-US" sz="1600" dirty="0">
                <a:latin typeface="Times New Roman" pitchFamily="18" charset="0"/>
                <a:cs typeface="Times New Roman" pitchFamily="18" charset="0"/>
              </a:rPr>
              <a:t>3	3	Tennis</a:t>
            </a:r>
          </a:p>
          <a:p>
            <a:pPr algn="just">
              <a:buAutoNum type="arabicPlain"/>
            </a:pPr>
            <a:r>
              <a:rPr lang="en-US" sz="1600" dirty="0">
                <a:latin typeface="Times New Roman" pitchFamily="18" charset="0"/>
                <a:cs typeface="Times New Roman" pitchFamily="18" charset="0"/>
              </a:rPr>
              <a:t>2	4	Cricket</a:t>
            </a:r>
          </a:p>
          <a:p>
            <a:pPr algn="just">
              <a:buAutoNum type="arabicPlain"/>
            </a:pPr>
            <a:r>
              <a:rPr lang="en-US" sz="1600" dirty="0">
                <a:latin typeface="Times New Roman" pitchFamily="18" charset="0"/>
                <a:cs typeface="Times New Roman" pitchFamily="18" charset="0"/>
              </a:rPr>
              <a:t>1	5	Soccer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err="1">
                <a:latin typeface="Times New Roman" pitchFamily="18" charset="0"/>
                <a:cs typeface="Times New Roman" pitchFamily="18" charset="0"/>
              </a:rPr>
              <a:t>Data.frames</a:t>
            </a:r>
            <a:r>
              <a:rPr lang="en-US" sz="1600" dirty="0">
                <a:latin typeface="Times New Roman" pitchFamily="18" charset="0"/>
                <a:cs typeface="Times New Roman" pitchFamily="18" charset="0"/>
              </a:rPr>
              <a:t> are complex objects with many attributes. The most frequently checked attributes are the number of rows and columns.</a:t>
            </a:r>
          </a:p>
          <a:p>
            <a:pPr algn="just"/>
            <a:r>
              <a:rPr lang="en-US" sz="1600" dirty="0" err="1">
                <a:latin typeface="Times New Roman" pitchFamily="18" charset="0"/>
                <a:cs typeface="Times New Roman" pitchFamily="18" charset="0"/>
              </a:rPr>
              <a:t>nrow</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ncol</a:t>
            </a:r>
            <a:r>
              <a:rPr lang="en-US" sz="1600" dirty="0">
                <a:latin typeface="Times New Roman" pitchFamily="18" charset="0"/>
                <a:cs typeface="Times New Roman" pitchFamily="18" charset="0"/>
              </a:rPr>
              <a:t> are used to display the numbers of rows and columns</a:t>
            </a:r>
          </a:p>
          <a:p>
            <a:pPr algn="just"/>
            <a:r>
              <a:rPr lang="en-US" sz="1600" dirty="0">
                <a:latin typeface="Times New Roman" pitchFamily="18" charset="0"/>
                <a:cs typeface="Times New Roman" pitchFamily="18" charset="0"/>
              </a:rPr>
              <a:t>If both are wanted at the same time there is the dim()</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nrow</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10</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ncol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3</a:t>
            </a:r>
          </a:p>
          <a:p>
            <a:pPr algn="just">
              <a:buNone/>
            </a:pPr>
            <a:r>
              <a:rPr lang="en-US" sz="1600" dirty="0">
                <a:latin typeface="Times New Roman" pitchFamily="18" charset="0"/>
                <a:cs typeface="Times New Roman" pitchFamily="18" charset="0"/>
              </a:rPr>
              <a:t>&gt;dim(</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10  3</a:t>
            </a:r>
          </a:p>
          <a:p>
            <a:pPr algn="just"/>
            <a:r>
              <a:rPr lang="en-US" sz="1600" dirty="0">
                <a:latin typeface="Times New Roman" pitchFamily="18" charset="0"/>
                <a:cs typeface="Times New Roman" pitchFamily="18" charset="0"/>
              </a:rPr>
              <a:t>Checking the column names of the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is very simple as using the names(). This returns a character vector listing the columns. Since it is a vector we can access individual elements of it just like any other vector.</a:t>
            </a:r>
          </a:p>
          <a:p>
            <a:pPr algn="just">
              <a:buNone/>
            </a:pPr>
            <a:r>
              <a:rPr lang="en-US" sz="1600" dirty="0">
                <a:latin typeface="Times New Roman" pitchFamily="18" charset="0"/>
                <a:cs typeface="Times New Roman" pitchFamily="18" charset="0"/>
              </a:rPr>
              <a:t>&gt;names(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“First”  “Second”  “Sport”</a:t>
            </a:r>
          </a:p>
          <a:p>
            <a:pPr algn="just">
              <a:buNone/>
            </a:pPr>
            <a:r>
              <a:rPr lang="en-US" sz="1600" dirty="0">
                <a:latin typeface="Times New Roman" pitchFamily="18" charset="0"/>
                <a:cs typeface="Times New Roman" pitchFamily="18" charset="0"/>
              </a:rPr>
              <a:t>&gt;names(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[3]</a:t>
            </a:r>
          </a:p>
          <a:p>
            <a:pPr algn="just">
              <a:buNone/>
            </a:pPr>
            <a:r>
              <a:rPr lang="en-US" sz="1600" dirty="0">
                <a:latin typeface="Times New Roman" pitchFamily="18" charset="0"/>
                <a:cs typeface="Times New Roman" pitchFamily="18" charset="0"/>
              </a:rPr>
              <a:t>[1]   “Sport”</a:t>
            </a:r>
          </a:p>
          <a:p>
            <a:pPr algn="just"/>
            <a:r>
              <a:rPr lang="en-US" sz="1600" dirty="0">
                <a:latin typeface="Times New Roman" pitchFamily="18" charset="0"/>
                <a:cs typeface="Times New Roman" pitchFamily="18" charset="0"/>
              </a:rPr>
              <a:t>We can also check and assign the row names of a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“1”  “2”  “3”  “4”  “5”  “6”  “7”  “8”  “9”  “10”</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)&lt;- c(“One”  “Two”  “Three”  “Four”  “Five”  “Six”  “Seven”  “Eight”  “Nine” +                               “Ten”)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rownames</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[1]  “One”  “Two”  “Three”  “Four”  “Five”  “Six”  “Seven”  “Eight”  “Nine”  “Ten”</a:t>
            </a:r>
          </a:p>
          <a:p>
            <a:pPr algn="just">
              <a:buNone/>
            </a:pPr>
            <a:r>
              <a:rPr lang="en-US" sz="1400" dirty="0">
                <a:latin typeface="Times New Roman" pitchFamily="18" charset="0"/>
                <a:cs typeface="Times New Roman" pitchFamily="18" charset="0"/>
              </a:rPr>
              <a:t>&gt;# set them back to the generic index</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rownames</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)&lt;- NULL</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rownames</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[1]  “1”  “2”  “3”  “4”  “5”  “6”  “7”  “8”  “9”  “10”</a:t>
            </a:r>
          </a:p>
          <a:p>
            <a:pPr algn="just"/>
            <a:r>
              <a:rPr lang="en-US" sz="1400" dirty="0">
                <a:latin typeface="Times New Roman" pitchFamily="18" charset="0"/>
                <a:cs typeface="Times New Roman" pitchFamily="18" charset="0"/>
              </a:rPr>
              <a:t>The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can contain ‘N’ number of rows, whereas the head() prints out only the first few rows.</a:t>
            </a:r>
          </a:p>
          <a:p>
            <a:pPr algn="just">
              <a:buNone/>
            </a:pPr>
            <a:r>
              <a:rPr lang="en-US" sz="1400" dirty="0">
                <a:latin typeface="Times New Roman" pitchFamily="18" charset="0"/>
                <a:cs typeface="Times New Roman" pitchFamily="18" charset="0"/>
              </a:rPr>
              <a:t>&gt;head(</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	First	Second	Sport</a:t>
            </a:r>
          </a:p>
          <a:p>
            <a:pPr algn="just">
              <a:buAutoNum type="arabicPlain"/>
            </a:pPr>
            <a:r>
              <a:rPr lang="en-US" sz="1400" dirty="0">
                <a:latin typeface="Times New Roman" pitchFamily="18" charset="0"/>
                <a:cs typeface="Times New Roman" pitchFamily="18" charset="0"/>
              </a:rPr>
              <a:t>10	-4	Hockey</a:t>
            </a:r>
          </a:p>
          <a:p>
            <a:pPr algn="just">
              <a:buAutoNum type="arabicPlain"/>
            </a:pPr>
            <a:r>
              <a:rPr lang="en-US" sz="1400" dirty="0">
                <a:latin typeface="Times New Roman" pitchFamily="18" charset="0"/>
                <a:cs typeface="Times New Roman" pitchFamily="18" charset="0"/>
              </a:rPr>
              <a:t>9	-3	Football</a:t>
            </a:r>
          </a:p>
          <a:p>
            <a:pPr algn="just">
              <a:buAutoNum type="arabicPlain"/>
            </a:pPr>
            <a:r>
              <a:rPr lang="en-US" sz="1400" dirty="0">
                <a:latin typeface="Times New Roman" pitchFamily="18" charset="0"/>
                <a:cs typeface="Times New Roman" pitchFamily="18" charset="0"/>
              </a:rPr>
              <a:t>8	-2	Baseball</a:t>
            </a:r>
          </a:p>
          <a:p>
            <a:pPr algn="just">
              <a:buAutoNum type="arabicPlain"/>
            </a:pPr>
            <a:r>
              <a:rPr lang="en-US" sz="1400" dirty="0">
                <a:latin typeface="Times New Roman" pitchFamily="18" charset="0"/>
                <a:cs typeface="Times New Roman" pitchFamily="18" charset="0"/>
              </a:rPr>
              <a:t>7	-1	Curling</a:t>
            </a:r>
          </a:p>
          <a:p>
            <a:pPr algn="just">
              <a:buAutoNum type="arabicPlain"/>
            </a:pPr>
            <a:r>
              <a:rPr lang="en-US" sz="1400" dirty="0">
                <a:latin typeface="Times New Roman" pitchFamily="18" charset="0"/>
                <a:cs typeface="Times New Roman" pitchFamily="18" charset="0"/>
              </a:rPr>
              <a:t>6	0	Rugby</a:t>
            </a:r>
          </a:p>
          <a:p>
            <a:pPr algn="just">
              <a:buAutoNum type="arabicPlain"/>
            </a:pPr>
            <a:r>
              <a:rPr lang="en-US" sz="1400" dirty="0">
                <a:latin typeface="Times New Roman" pitchFamily="18" charset="0"/>
                <a:cs typeface="Times New Roman" pitchFamily="18" charset="0"/>
              </a:rPr>
              <a:t>5	1	Lacrosse</a:t>
            </a:r>
          </a:p>
          <a:p>
            <a:pPr algn="just">
              <a:buNone/>
            </a:pPr>
            <a:r>
              <a:rPr lang="en-US" sz="1400" dirty="0">
                <a:latin typeface="Times New Roman" pitchFamily="18" charset="0"/>
                <a:cs typeface="Times New Roman" pitchFamily="18" charset="0"/>
              </a:rPr>
              <a:t>&gt;head(</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 n=7)</a:t>
            </a:r>
          </a:p>
          <a:p>
            <a:pPr algn="just">
              <a:buNone/>
            </a:pPr>
            <a:r>
              <a:rPr lang="en-US" sz="1400" dirty="0">
                <a:latin typeface="Times New Roman" pitchFamily="18" charset="0"/>
                <a:cs typeface="Times New Roman" pitchFamily="18" charset="0"/>
              </a:rPr>
              <a:t>	First	Second	Sport</a:t>
            </a:r>
          </a:p>
          <a:p>
            <a:pPr algn="just">
              <a:buAutoNum type="arabicPlain"/>
            </a:pPr>
            <a:r>
              <a:rPr lang="en-US" sz="1400" dirty="0">
                <a:latin typeface="Times New Roman" pitchFamily="18" charset="0"/>
                <a:cs typeface="Times New Roman" pitchFamily="18" charset="0"/>
              </a:rPr>
              <a:t>10	-4	Hockey</a:t>
            </a:r>
          </a:p>
          <a:p>
            <a:pPr algn="just">
              <a:buAutoNum type="arabicPlain"/>
            </a:pPr>
            <a:r>
              <a:rPr lang="en-US" sz="1400" dirty="0">
                <a:latin typeface="Times New Roman" pitchFamily="18" charset="0"/>
                <a:cs typeface="Times New Roman" pitchFamily="18" charset="0"/>
              </a:rPr>
              <a:t>9	-3	Football</a:t>
            </a:r>
          </a:p>
          <a:p>
            <a:pPr algn="just">
              <a:buAutoNum type="arabicPlain"/>
            </a:pPr>
            <a:r>
              <a:rPr lang="en-US" sz="1400" dirty="0">
                <a:latin typeface="Times New Roman" pitchFamily="18" charset="0"/>
                <a:cs typeface="Times New Roman" pitchFamily="18" charset="0"/>
              </a:rPr>
              <a:t>8	-2	Baseball</a:t>
            </a:r>
          </a:p>
          <a:p>
            <a:pPr algn="just">
              <a:buAutoNum type="arabicPlain"/>
            </a:pPr>
            <a:r>
              <a:rPr lang="en-US" sz="1400" dirty="0">
                <a:latin typeface="Times New Roman" pitchFamily="18" charset="0"/>
                <a:cs typeface="Times New Roman" pitchFamily="18" charset="0"/>
              </a:rPr>
              <a:t>7	-1	Curling</a:t>
            </a:r>
          </a:p>
          <a:p>
            <a:pPr algn="just">
              <a:buAutoNum type="arabicPlain"/>
            </a:pPr>
            <a:r>
              <a:rPr lang="en-US" sz="1400" dirty="0">
                <a:latin typeface="Times New Roman" pitchFamily="18" charset="0"/>
                <a:cs typeface="Times New Roman" pitchFamily="18" charset="0"/>
              </a:rPr>
              <a:t>6	0	Rugby</a:t>
            </a:r>
          </a:p>
          <a:p>
            <a:pPr algn="just">
              <a:buAutoNum type="arabicPlain"/>
            </a:pPr>
            <a:r>
              <a:rPr lang="en-US" sz="1400" dirty="0">
                <a:latin typeface="Times New Roman" pitchFamily="18" charset="0"/>
                <a:cs typeface="Times New Roman" pitchFamily="18" charset="0"/>
              </a:rPr>
              <a:t>5	1	Lacrosse</a:t>
            </a:r>
          </a:p>
          <a:p>
            <a:pPr algn="just">
              <a:buAutoNum type="arabicPlain"/>
            </a:pPr>
            <a:r>
              <a:rPr lang="en-US" sz="1400" dirty="0">
                <a:latin typeface="Times New Roman" pitchFamily="18" charset="0"/>
                <a:cs typeface="Times New Roman" pitchFamily="18" charset="0"/>
              </a:rPr>
              <a:t>4	2	Basketball</a:t>
            </a: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RStudio</a:t>
            </a:r>
            <a:endParaRPr lang="en-US" b="1" dirty="0"/>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Created by JJ. </a:t>
            </a:r>
            <a:r>
              <a:rPr lang="en-US" sz="2800" dirty="0" err="1">
                <a:latin typeface="Times New Roman" pitchFamily="18" charset="0"/>
                <a:cs typeface="Times New Roman" pitchFamily="18" charset="0"/>
              </a:rPr>
              <a:t>Allaire</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The more impressive is the </a:t>
            </a:r>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Server, which runs an instance on a Linux Server and allows the user to run commands through the standard </a:t>
            </a:r>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interface in a Web Browser.</a:t>
            </a:r>
          </a:p>
          <a:p>
            <a:pPr algn="just"/>
            <a:r>
              <a:rPr lang="en-US" sz="2800" dirty="0">
                <a:latin typeface="Times New Roman" pitchFamily="18" charset="0"/>
                <a:cs typeface="Times New Roman" pitchFamily="18" charset="0"/>
              </a:rPr>
              <a:t>It works with many versions of R, &gt;2.11.1.</a:t>
            </a:r>
          </a:p>
          <a:p>
            <a:pPr algn="just"/>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is highly customizable.</a:t>
            </a:r>
          </a:p>
          <a:p>
            <a:pPr algn="just"/>
            <a:r>
              <a:rPr lang="en-US" sz="2800" dirty="0">
                <a:latin typeface="Times New Roman" pitchFamily="18" charset="0"/>
                <a:cs typeface="Times New Roman" pitchFamily="18" charset="0"/>
              </a:rPr>
              <a:t>Lower Left Pane -&gt; Console, which can be used like Standard R Console.</a:t>
            </a:r>
          </a:p>
          <a:p>
            <a:pPr algn="just">
              <a:buNone/>
            </a:pPr>
            <a:endParaRPr lang="en-US" sz="2800" dirty="0">
              <a:latin typeface="Times New Roman" pitchFamily="18" charset="0"/>
              <a:cs typeface="Times New Roman" pitchFamily="18" charset="0"/>
            </a:endParaRPr>
          </a:p>
          <a:p>
            <a:pPr algn="just">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&gt;tail(</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	First	Second	Sport</a:t>
            </a:r>
          </a:p>
          <a:p>
            <a:pPr algn="just">
              <a:buAutoNum type="arabicPlain" startAt="5"/>
            </a:pPr>
            <a:r>
              <a:rPr lang="en-US" sz="1400" dirty="0">
                <a:latin typeface="Times New Roman" pitchFamily="18" charset="0"/>
                <a:cs typeface="Times New Roman" pitchFamily="18" charset="0"/>
              </a:rPr>
              <a:t>6	0	Rugby</a:t>
            </a:r>
          </a:p>
          <a:p>
            <a:pPr algn="just">
              <a:buAutoNum type="arabicPlain" startAt="5"/>
            </a:pPr>
            <a:r>
              <a:rPr lang="en-US" sz="1400" dirty="0">
                <a:latin typeface="Times New Roman" pitchFamily="18" charset="0"/>
                <a:cs typeface="Times New Roman" pitchFamily="18" charset="0"/>
              </a:rPr>
              <a:t>5	1	Lacrosse</a:t>
            </a:r>
          </a:p>
          <a:p>
            <a:pPr algn="just">
              <a:buAutoNum type="arabicPlain" startAt="5"/>
            </a:pPr>
            <a:r>
              <a:rPr lang="en-US" sz="1400" dirty="0">
                <a:latin typeface="Times New Roman" pitchFamily="18" charset="0"/>
                <a:cs typeface="Times New Roman" pitchFamily="18" charset="0"/>
              </a:rPr>
              <a:t>4	2	Basketball</a:t>
            </a:r>
          </a:p>
          <a:p>
            <a:pPr algn="just">
              <a:buAutoNum type="arabicPlain" startAt="5"/>
            </a:pPr>
            <a:r>
              <a:rPr lang="en-US" sz="1400" dirty="0">
                <a:latin typeface="Times New Roman" pitchFamily="18" charset="0"/>
                <a:cs typeface="Times New Roman" pitchFamily="18" charset="0"/>
              </a:rPr>
              <a:t>3	3	Tennis</a:t>
            </a:r>
          </a:p>
          <a:p>
            <a:pPr algn="just">
              <a:buAutoNum type="arabicPlain" startAt="5"/>
            </a:pPr>
            <a:r>
              <a:rPr lang="en-US" sz="1400" dirty="0">
                <a:latin typeface="Times New Roman" pitchFamily="18" charset="0"/>
                <a:cs typeface="Times New Roman" pitchFamily="18" charset="0"/>
              </a:rPr>
              <a:t>2	4	Cricket</a:t>
            </a:r>
          </a:p>
          <a:p>
            <a:pPr algn="just">
              <a:buAutoNum type="arabicPlain" startAt="5"/>
            </a:pPr>
            <a:r>
              <a:rPr lang="en-US" sz="1400" dirty="0">
                <a:latin typeface="Times New Roman" pitchFamily="18" charset="0"/>
                <a:cs typeface="Times New Roman" pitchFamily="18" charset="0"/>
              </a:rPr>
              <a:t>1	5	Soccer</a:t>
            </a:r>
          </a:p>
          <a:p>
            <a:pPr algn="just"/>
            <a:r>
              <a:rPr lang="en-US" sz="1400" dirty="0">
                <a:latin typeface="Times New Roman" pitchFamily="18" charset="0"/>
                <a:cs typeface="Times New Roman" pitchFamily="18" charset="0"/>
              </a:rPr>
              <a:t>The class of the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can be checked with class()</a:t>
            </a:r>
          </a:p>
          <a:p>
            <a:pPr algn="just">
              <a:buNone/>
            </a:pPr>
            <a:r>
              <a:rPr lang="en-US" sz="1400" dirty="0">
                <a:latin typeface="Times New Roman" pitchFamily="18" charset="0"/>
                <a:cs typeface="Times New Roman" pitchFamily="18" charset="0"/>
              </a:rPr>
              <a:t>&gt;class(</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[1]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a:t>
            </a:r>
          </a:p>
          <a:p>
            <a:pPr algn="just"/>
            <a:r>
              <a:rPr lang="en-US" sz="1400" dirty="0">
                <a:latin typeface="Times New Roman" pitchFamily="18" charset="0"/>
                <a:cs typeface="Times New Roman" pitchFamily="18" charset="0"/>
              </a:rPr>
              <a:t>Since each column of the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is an individual vector, it can be accessed individually and each has its own class. </a:t>
            </a:r>
          </a:p>
          <a:p>
            <a:pPr algn="just"/>
            <a:r>
              <a:rPr lang="en-US" sz="1400" dirty="0">
                <a:latin typeface="Times New Roman" pitchFamily="18" charset="0"/>
                <a:cs typeface="Times New Roman" pitchFamily="18" charset="0"/>
              </a:rPr>
              <a:t>There are multiple ways to access an individual column.</a:t>
            </a:r>
          </a:p>
          <a:p>
            <a:pPr algn="just"/>
            <a:r>
              <a:rPr lang="en-US" sz="1400" dirty="0">
                <a:latin typeface="Times New Roman" pitchFamily="18" charset="0"/>
                <a:cs typeface="Times New Roman" pitchFamily="18" charset="0"/>
              </a:rPr>
              <a:t>There is the $ operator and also the square brackets.</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theDF$Sport</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[1]  Hockey  Football  Baseball  Curling  Rugby  Lacrosse  Basketball  Tennis  Cricket  Soccer</a:t>
            </a:r>
          </a:p>
          <a:p>
            <a:pPr algn="just">
              <a:buNone/>
            </a:pPr>
            <a:r>
              <a:rPr lang="en-US" sz="1400" dirty="0">
                <a:latin typeface="Times New Roman" pitchFamily="18" charset="0"/>
                <a:cs typeface="Times New Roman" pitchFamily="18" charset="0"/>
              </a:rPr>
              <a:t>10 Levels: Baseball Basketball Cricket Curling Football . . .  Tennis</a:t>
            </a:r>
          </a:p>
          <a:p>
            <a:pPr algn="just"/>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allows us to access individual elements by their position using square brackets, but instead of having one position two are specified. The first is the row and the second is the column. So to get the third row from the second column we use </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[3,2]</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[3,2]</a:t>
            </a:r>
          </a:p>
          <a:p>
            <a:pPr algn="just">
              <a:buNone/>
            </a:pPr>
            <a:r>
              <a:rPr lang="en-US" sz="1400" dirty="0">
                <a:latin typeface="Times New Roman" pitchFamily="18" charset="0"/>
                <a:cs typeface="Times New Roman" pitchFamily="18" charset="0"/>
              </a:rPr>
              <a:t>[1]   -2</a:t>
            </a:r>
          </a:p>
          <a:p>
            <a:pPr algn="just">
              <a:buNone/>
            </a:pPr>
            <a:endParaRPr lang="en-US" sz="14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a:latin typeface="Times New Roman" pitchFamily="18" charset="0"/>
                <a:cs typeface="Times New Roman" pitchFamily="18" charset="0"/>
              </a:rPr>
              <a:t>To specify more than one row or column use a vector of indices.</a:t>
            </a:r>
          </a:p>
          <a:p>
            <a:pPr algn="just">
              <a:buNone/>
            </a:pPr>
            <a:r>
              <a:rPr lang="en-US" sz="1600" dirty="0">
                <a:latin typeface="Times New Roman" pitchFamily="18" charset="0"/>
                <a:cs typeface="Times New Roman" pitchFamily="18" charset="0"/>
              </a:rPr>
              <a:t>&gt;# row 3, column 2 through 3</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[3,2:3]</a:t>
            </a:r>
          </a:p>
          <a:p>
            <a:pPr algn="just">
              <a:buNone/>
            </a:pPr>
            <a:r>
              <a:rPr lang="en-US" sz="1600" dirty="0">
                <a:latin typeface="Times New Roman" pitchFamily="18" charset="0"/>
                <a:cs typeface="Times New Roman" pitchFamily="18" charset="0"/>
              </a:rPr>
              <a:t>	Second	Sport</a:t>
            </a:r>
          </a:p>
          <a:p>
            <a:pPr algn="just">
              <a:buAutoNum type="arabicPlain" startAt="3"/>
            </a:pPr>
            <a:r>
              <a:rPr lang="en-US" sz="1600" dirty="0">
                <a:latin typeface="Times New Roman" pitchFamily="18" charset="0"/>
                <a:cs typeface="Times New Roman" pitchFamily="18" charset="0"/>
              </a:rPr>
              <a:t>-2		Baseball</a:t>
            </a:r>
          </a:p>
          <a:p>
            <a:pPr algn="just">
              <a:buNone/>
            </a:pPr>
            <a:r>
              <a:rPr lang="en-US" sz="1600" dirty="0">
                <a:latin typeface="Times New Roman" pitchFamily="18" charset="0"/>
                <a:cs typeface="Times New Roman" pitchFamily="18" charset="0"/>
              </a:rPr>
              <a:t>&gt;# rows 3 and 5, column 2</a:t>
            </a:r>
          </a:p>
          <a:p>
            <a:pPr algn="just">
              <a:buNone/>
            </a:pPr>
            <a:r>
              <a:rPr lang="en-US" sz="1600" dirty="0">
                <a:latin typeface="Times New Roman" pitchFamily="18" charset="0"/>
                <a:cs typeface="Times New Roman" pitchFamily="18" charset="0"/>
              </a:rPr>
              <a:t>&gt;#since only one column was selected it was returned as a vector</a:t>
            </a:r>
          </a:p>
          <a:p>
            <a:pPr algn="just">
              <a:buNone/>
            </a:pPr>
            <a:r>
              <a:rPr lang="en-US" sz="1600" dirty="0">
                <a:latin typeface="Times New Roman" pitchFamily="18" charset="0"/>
                <a:cs typeface="Times New Roman" pitchFamily="18" charset="0"/>
              </a:rPr>
              <a:t>&gt;#hence the column names will not be printed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[c(3,5),2]</a:t>
            </a:r>
          </a:p>
          <a:p>
            <a:pPr algn="just">
              <a:buNone/>
            </a:pPr>
            <a:r>
              <a:rPr lang="en-US" sz="1600" dirty="0">
                <a:latin typeface="Times New Roman" pitchFamily="18" charset="0"/>
                <a:cs typeface="Times New Roman" pitchFamily="18" charset="0"/>
              </a:rPr>
              <a:t>[1]  -2  0</a:t>
            </a:r>
          </a:p>
          <a:p>
            <a:pPr algn="just">
              <a:buNone/>
            </a:pPr>
            <a:r>
              <a:rPr lang="en-US" sz="1600" dirty="0">
                <a:latin typeface="Times New Roman" pitchFamily="18" charset="0"/>
                <a:cs typeface="Times New Roman" pitchFamily="18" charset="0"/>
              </a:rPr>
              <a:t>&gt;# rows 3 and 5, columns 2 through 3</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[c(3,5), 2:3]</a:t>
            </a:r>
          </a:p>
          <a:p>
            <a:pPr algn="just">
              <a:buNone/>
            </a:pPr>
            <a:r>
              <a:rPr lang="en-US" sz="1600" dirty="0">
                <a:latin typeface="Times New Roman" pitchFamily="18" charset="0"/>
                <a:cs typeface="Times New Roman" pitchFamily="18" charset="0"/>
              </a:rPr>
              <a:t>	Second	Sport</a:t>
            </a:r>
          </a:p>
          <a:p>
            <a:pPr algn="just">
              <a:buAutoNum type="arabicPlain" startAt="3"/>
            </a:pPr>
            <a:r>
              <a:rPr lang="en-US" sz="1600" dirty="0">
                <a:latin typeface="Times New Roman" pitchFamily="18" charset="0"/>
                <a:cs typeface="Times New Roman" pitchFamily="18" charset="0"/>
              </a:rPr>
              <a:t>-2	Baseball</a:t>
            </a:r>
          </a:p>
          <a:p>
            <a:pPr algn="just">
              <a:buAutoNum type="arabicPlain" startAt="3"/>
            </a:pPr>
            <a:r>
              <a:rPr lang="en-US" sz="1600" dirty="0">
                <a:latin typeface="Times New Roman" pitchFamily="18" charset="0"/>
                <a:cs typeface="Times New Roman" pitchFamily="18" charset="0"/>
              </a:rPr>
              <a:t>0	Rugby</a:t>
            </a:r>
          </a:p>
          <a:p>
            <a:pPr algn="just"/>
            <a:r>
              <a:rPr lang="en-US" sz="1600" dirty="0">
                <a:latin typeface="Times New Roman" pitchFamily="18" charset="0"/>
                <a:cs typeface="Times New Roman" pitchFamily="18" charset="0"/>
              </a:rPr>
              <a:t>To access entire row, specify that row while not specifying any column. Similarly to access an entire column, specify that column while not specifying any row.</a:t>
            </a:r>
          </a:p>
          <a:p>
            <a:pPr algn="just">
              <a:buNone/>
            </a:pPr>
            <a:r>
              <a:rPr lang="en-US" sz="1600" dirty="0">
                <a:latin typeface="Times New Roman" pitchFamily="18" charset="0"/>
                <a:cs typeface="Times New Roman" pitchFamily="18" charset="0"/>
              </a:rPr>
              <a:t>&gt;#all of column 3</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,3]</a:t>
            </a:r>
          </a:p>
          <a:p>
            <a:pPr algn="just">
              <a:buNone/>
            </a:pPr>
            <a:r>
              <a:rPr lang="en-US" sz="1600" dirty="0">
                <a:latin typeface="Times New Roman" pitchFamily="18" charset="0"/>
                <a:cs typeface="Times New Roman" pitchFamily="18" charset="0"/>
              </a:rPr>
              <a:t>[1] Hockey  Football  Baseball  Curling  Rugby  Lacrosse  Basketball  Tennis  Cricket  Soccer</a:t>
            </a:r>
          </a:p>
          <a:p>
            <a:pPr algn="just">
              <a:buNone/>
            </a:pPr>
            <a:r>
              <a:rPr lang="en-US" sz="1600" dirty="0">
                <a:latin typeface="Times New Roman" pitchFamily="18" charset="0"/>
                <a:cs typeface="Times New Roman" pitchFamily="18" charset="0"/>
              </a:rPr>
              <a:t>10 Levels: Baseball  Basketball  Cricket  Curling  Football ….  Tennis</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 all of columns 2 through 3</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  ,2:3]</a:t>
            </a:r>
          </a:p>
          <a:p>
            <a:pPr algn="just">
              <a:buNone/>
            </a:pPr>
            <a:r>
              <a:rPr lang="en-US" sz="1400" dirty="0">
                <a:latin typeface="Times New Roman" pitchFamily="18" charset="0"/>
                <a:cs typeface="Times New Roman" pitchFamily="18" charset="0"/>
              </a:rPr>
              <a:t>	Second	Sport</a:t>
            </a:r>
          </a:p>
          <a:p>
            <a:pPr algn="just">
              <a:buAutoNum type="arabicPlain"/>
            </a:pPr>
            <a:r>
              <a:rPr lang="en-US" sz="1400" dirty="0">
                <a:latin typeface="Times New Roman" pitchFamily="18" charset="0"/>
                <a:cs typeface="Times New Roman" pitchFamily="18" charset="0"/>
              </a:rPr>
              <a:t>-4		Hockey</a:t>
            </a:r>
          </a:p>
          <a:p>
            <a:pPr algn="just">
              <a:buAutoNum type="arabicPlain"/>
            </a:pPr>
            <a:r>
              <a:rPr lang="en-US" sz="1400" dirty="0">
                <a:latin typeface="Times New Roman" pitchFamily="18" charset="0"/>
                <a:cs typeface="Times New Roman" pitchFamily="18" charset="0"/>
              </a:rPr>
              <a:t>-3		Football</a:t>
            </a:r>
          </a:p>
          <a:p>
            <a:pPr algn="just">
              <a:buAutoNum type="arabicPlain"/>
            </a:pPr>
            <a:r>
              <a:rPr lang="en-US" sz="1400" dirty="0">
                <a:latin typeface="Times New Roman" pitchFamily="18" charset="0"/>
                <a:cs typeface="Times New Roman" pitchFamily="18" charset="0"/>
              </a:rPr>
              <a:t>-2		Baseball</a:t>
            </a:r>
          </a:p>
          <a:p>
            <a:pPr algn="just">
              <a:buAutoNum type="arabicPlain"/>
            </a:pPr>
            <a:r>
              <a:rPr lang="en-US" sz="1400" dirty="0">
                <a:latin typeface="Times New Roman" pitchFamily="18" charset="0"/>
                <a:cs typeface="Times New Roman" pitchFamily="18" charset="0"/>
              </a:rPr>
              <a:t>-1		Curling</a:t>
            </a:r>
          </a:p>
          <a:p>
            <a:pPr algn="just">
              <a:buAutoNum type="arabicPlain"/>
            </a:pPr>
            <a:r>
              <a:rPr lang="en-US" sz="1400" dirty="0">
                <a:latin typeface="Times New Roman" pitchFamily="18" charset="0"/>
                <a:cs typeface="Times New Roman" pitchFamily="18" charset="0"/>
              </a:rPr>
              <a:t>0		Rugby</a:t>
            </a:r>
          </a:p>
          <a:p>
            <a:pPr algn="just">
              <a:buAutoNum type="arabicPlain"/>
            </a:pPr>
            <a:r>
              <a:rPr lang="en-US" sz="1400" dirty="0">
                <a:latin typeface="Times New Roman" pitchFamily="18" charset="0"/>
                <a:cs typeface="Times New Roman" pitchFamily="18" charset="0"/>
              </a:rPr>
              <a:t>1		Lacrosse</a:t>
            </a:r>
          </a:p>
          <a:p>
            <a:pPr algn="just">
              <a:buAutoNum type="arabicPlain"/>
            </a:pPr>
            <a:r>
              <a:rPr lang="en-US" sz="1400" dirty="0">
                <a:latin typeface="Times New Roman" pitchFamily="18" charset="0"/>
                <a:cs typeface="Times New Roman" pitchFamily="18" charset="0"/>
              </a:rPr>
              <a:t>2		Basketball</a:t>
            </a:r>
          </a:p>
          <a:p>
            <a:pPr algn="just">
              <a:buAutoNum type="arabicPlain"/>
            </a:pPr>
            <a:r>
              <a:rPr lang="en-US" sz="1400" dirty="0">
                <a:latin typeface="Times New Roman" pitchFamily="18" charset="0"/>
                <a:cs typeface="Times New Roman" pitchFamily="18" charset="0"/>
              </a:rPr>
              <a:t>3		Tennis</a:t>
            </a:r>
          </a:p>
          <a:p>
            <a:pPr algn="just">
              <a:buAutoNum type="arabicPlain"/>
            </a:pPr>
            <a:r>
              <a:rPr lang="en-US" sz="1400" dirty="0">
                <a:latin typeface="Times New Roman" pitchFamily="18" charset="0"/>
                <a:cs typeface="Times New Roman" pitchFamily="18" charset="0"/>
              </a:rPr>
              <a:t>4		Cricket</a:t>
            </a:r>
          </a:p>
          <a:p>
            <a:pPr algn="just">
              <a:buAutoNum type="arabicPlain"/>
            </a:pPr>
            <a:r>
              <a:rPr lang="en-US" sz="1400" dirty="0">
                <a:latin typeface="Times New Roman" pitchFamily="18" charset="0"/>
                <a:cs typeface="Times New Roman" pitchFamily="18" charset="0"/>
              </a:rPr>
              <a:t>5		Soccer</a:t>
            </a:r>
          </a:p>
          <a:p>
            <a:pPr algn="just">
              <a:buNone/>
            </a:pPr>
            <a:r>
              <a:rPr lang="en-US" sz="1400" dirty="0">
                <a:latin typeface="Times New Roman" pitchFamily="18" charset="0"/>
                <a:cs typeface="Times New Roman" pitchFamily="18" charset="0"/>
              </a:rPr>
              <a:t>&gt;# all of row 2</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[2, ]</a:t>
            </a:r>
          </a:p>
          <a:p>
            <a:pPr algn="just">
              <a:buNone/>
            </a:pPr>
            <a:r>
              <a:rPr lang="en-US" sz="1400" dirty="0">
                <a:latin typeface="Times New Roman" pitchFamily="18" charset="0"/>
                <a:cs typeface="Times New Roman" pitchFamily="18" charset="0"/>
              </a:rPr>
              <a:t>	First	Second	Sport</a:t>
            </a:r>
          </a:p>
          <a:p>
            <a:pPr algn="just">
              <a:buAutoNum type="arabicPlain" startAt="2"/>
            </a:pPr>
            <a:r>
              <a:rPr lang="en-US" sz="1400" dirty="0">
                <a:latin typeface="Times New Roman" pitchFamily="18" charset="0"/>
                <a:cs typeface="Times New Roman" pitchFamily="18" charset="0"/>
              </a:rPr>
              <a:t>9	-3	Football</a:t>
            </a:r>
          </a:p>
          <a:p>
            <a:pPr algn="just">
              <a:buNone/>
            </a:pPr>
            <a:r>
              <a:rPr lang="en-US" sz="1400" dirty="0">
                <a:latin typeface="Times New Roman" pitchFamily="18" charset="0"/>
                <a:cs typeface="Times New Roman" pitchFamily="18" charset="0"/>
              </a:rPr>
              <a:t>&gt;# all of rows 2 through 4</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[2:4,  ]</a:t>
            </a:r>
          </a:p>
          <a:p>
            <a:pPr algn="just">
              <a:buNone/>
            </a:pPr>
            <a:r>
              <a:rPr lang="en-US" sz="1400" dirty="0">
                <a:latin typeface="Times New Roman" pitchFamily="18" charset="0"/>
                <a:cs typeface="Times New Roman" pitchFamily="18" charset="0"/>
              </a:rPr>
              <a:t>	First	Second	Sport</a:t>
            </a:r>
          </a:p>
          <a:p>
            <a:pPr algn="just">
              <a:buAutoNum type="arabicPlain" startAt="2"/>
            </a:pPr>
            <a:r>
              <a:rPr lang="en-US" sz="1400" dirty="0">
                <a:latin typeface="Times New Roman" pitchFamily="18" charset="0"/>
                <a:cs typeface="Times New Roman" pitchFamily="18" charset="0"/>
              </a:rPr>
              <a:t>9	-3	Football</a:t>
            </a:r>
          </a:p>
          <a:p>
            <a:pPr algn="just">
              <a:buAutoNum type="arabicPlain" startAt="2"/>
            </a:pPr>
            <a:r>
              <a:rPr lang="en-US" sz="1400" dirty="0">
                <a:latin typeface="Times New Roman" pitchFamily="18" charset="0"/>
                <a:cs typeface="Times New Roman" pitchFamily="18" charset="0"/>
              </a:rPr>
              <a:t>8	-2	Baseball</a:t>
            </a:r>
          </a:p>
          <a:p>
            <a:pPr algn="just">
              <a:buAutoNum type="arabicPlain" startAt="2"/>
            </a:pPr>
            <a:r>
              <a:rPr lang="en-US" sz="1400" dirty="0">
                <a:latin typeface="Times New Roman" pitchFamily="18" charset="0"/>
                <a:cs typeface="Times New Roman" pitchFamily="18" charset="0"/>
              </a:rPr>
              <a:t>7	-1	Curling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a:latin typeface="Times New Roman" pitchFamily="18" charset="0"/>
                <a:cs typeface="Times New Roman" pitchFamily="18" charset="0"/>
              </a:rPr>
              <a:t>To access multiple columns by name, make the column argument a character vector of the names.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 c(“First”, ”Sport”)]</a:t>
            </a:r>
          </a:p>
          <a:p>
            <a:pPr algn="just">
              <a:buNone/>
            </a:pPr>
            <a:r>
              <a:rPr lang="en-US" sz="1600" dirty="0">
                <a:latin typeface="Times New Roman" pitchFamily="18" charset="0"/>
                <a:cs typeface="Times New Roman" pitchFamily="18" charset="0"/>
              </a:rPr>
              <a:t>	First	Sport</a:t>
            </a:r>
          </a:p>
          <a:p>
            <a:pPr algn="just">
              <a:buAutoNum type="arabicPlain"/>
            </a:pPr>
            <a:r>
              <a:rPr lang="en-US" sz="1600" dirty="0">
                <a:latin typeface="Times New Roman" pitchFamily="18" charset="0"/>
                <a:cs typeface="Times New Roman" pitchFamily="18" charset="0"/>
              </a:rPr>
              <a:t>10	Hockey</a:t>
            </a:r>
          </a:p>
          <a:p>
            <a:pPr algn="just">
              <a:buAutoNum type="arabicPlain"/>
            </a:pPr>
            <a:r>
              <a:rPr lang="en-US" sz="1600" dirty="0">
                <a:latin typeface="Times New Roman" pitchFamily="18" charset="0"/>
                <a:cs typeface="Times New Roman" pitchFamily="18" charset="0"/>
              </a:rPr>
              <a:t>9	Football</a:t>
            </a:r>
          </a:p>
          <a:p>
            <a:pPr algn="just">
              <a:buAutoNum type="arabicPlain"/>
            </a:pPr>
            <a:r>
              <a:rPr lang="en-US" sz="1600" dirty="0">
                <a:latin typeface="Times New Roman" pitchFamily="18" charset="0"/>
                <a:cs typeface="Times New Roman" pitchFamily="18" charset="0"/>
              </a:rPr>
              <a:t>8	Baseball</a:t>
            </a:r>
          </a:p>
          <a:p>
            <a:pPr algn="just">
              <a:buAutoNum type="arabicPlain"/>
            </a:pPr>
            <a:r>
              <a:rPr lang="en-US" sz="1600" dirty="0">
                <a:latin typeface="Times New Roman" pitchFamily="18" charset="0"/>
                <a:cs typeface="Times New Roman" pitchFamily="18" charset="0"/>
              </a:rPr>
              <a:t>7	Curling</a:t>
            </a:r>
          </a:p>
          <a:p>
            <a:pPr algn="just">
              <a:buAutoNum type="arabicPlain"/>
            </a:pPr>
            <a:r>
              <a:rPr lang="en-US" sz="1600" dirty="0">
                <a:latin typeface="Times New Roman" pitchFamily="18" charset="0"/>
                <a:cs typeface="Times New Roman" pitchFamily="18" charset="0"/>
              </a:rPr>
              <a:t>6	Rugby</a:t>
            </a:r>
          </a:p>
          <a:p>
            <a:pPr algn="just">
              <a:buAutoNum type="arabicPlain"/>
            </a:pPr>
            <a:r>
              <a:rPr lang="en-US" sz="1600" dirty="0">
                <a:latin typeface="Times New Roman" pitchFamily="18" charset="0"/>
                <a:cs typeface="Times New Roman" pitchFamily="18" charset="0"/>
              </a:rPr>
              <a:t>5	Lacrosse</a:t>
            </a:r>
          </a:p>
          <a:p>
            <a:pPr algn="just">
              <a:buAutoNum type="arabicPlain"/>
            </a:pPr>
            <a:r>
              <a:rPr lang="en-US" sz="1600" dirty="0">
                <a:latin typeface="Times New Roman" pitchFamily="18" charset="0"/>
                <a:cs typeface="Times New Roman" pitchFamily="18" charset="0"/>
              </a:rPr>
              <a:t>4	Basketball</a:t>
            </a:r>
          </a:p>
          <a:p>
            <a:pPr algn="just">
              <a:buAutoNum type="arabicPlain"/>
            </a:pPr>
            <a:r>
              <a:rPr lang="en-US" sz="1600" dirty="0">
                <a:latin typeface="Times New Roman" pitchFamily="18" charset="0"/>
                <a:cs typeface="Times New Roman" pitchFamily="18" charset="0"/>
              </a:rPr>
              <a:t>3	Tennis</a:t>
            </a:r>
          </a:p>
          <a:p>
            <a:pPr algn="just">
              <a:buAutoNum type="arabicPlain"/>
            </a:pPr>
            <a:r>
              <a:rPr lang="en-US" sz="1600" dirty="0">
                <a:latin typeface="Times New Roman" pitchFamily="18" charset="0"/>
                <a:cs typeface="Times New Roman" pitchFamily="18" charset="0"/>
              </a:rPr>
              <a:t>2	Cricket</a:t>
            </a:r>
          </a:p>
          <a:p>
            <a:pPr algn="just">
              <a:buAutoNum type="arabicPlain"/>
            </a:pPr>
            <a:r>
              <a:rPr lang="en-US" sz="1600" dirty="0">
                <a:latin typeface="Times New Roman" pitchFamily="18" charset="0"/>
                <a:cs typeface="Times New Roman" pitchFamily="18" charset="0"/>
              </a:rPr>
              <a:t>1	Soccer</a:t>
            </a:r>
          </a:p>
          <a:p>
            <a:pPr algn="just"/>
            <a:r>
              <a:rPr lang="en-US" sz="1600" dirty="0">
                <a:latin typeface="Times New Roman" pitchFamily="18" charset="0"/>
                <a:cs typeface="Times New Roman" pitchFamily="18" charset="0"/>
              </a:rPr>
              <a:t>Another way to access a specific column is to use its column name either as second argument to the square brackets or as the only argument to either single or double square brackets.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 “Sport”]</a:t>
            </a:r>
          </a:p>
          <a:p>
            <a:pPr algn="just">
              <a:buNone/>
            </a:pPr>
            <a:r>
              <a:rPr lang="en-US" sz="1600" dirty="0">
                <a:latin typeface="Times New Roman" pitchFamily="18" charset="0"/>
                <a:cs typeface="Times New Roman" pitchFamily="18" charset="0"/>
              </a:rPr>
              <a:t>[1] Hockey  Football  Baseball  Curling  Rugby  Lacrosse  Basketball  Tennis  Cricket  Soccer</a:t>
            </a:r>
          </a:p>
          <a:p>
            <a:pPr algn="just">
              <a:buNone/>
            </a:pPr>
            <a:r>
              <a:rPr lang="en-US" sz="1600" dirty="0">
                <a:latin typeface="Times New Roman" pitchFamily="18" charset="0"/>
                <a:cs typeface="Times New Roman" pitchFamily="18" charset="0"/>
              </a:rPr>
              <a:t>10 Levels: Baseball Basketball Cricket Curling Football … Tennis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&gt;class(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 “Sport”])</a:t>
            </a:r>
          </a:p>
          <a:p>
            <a:pPr algn="just">
              <a:buNone/>
            </a:pPr>
            <a:r>
              <a:rPr lang="en-US" sz="1600" dirty="0">
                <a:latin typeface="Times New Roman" pitchFamily="18" charset="0"/>
                <a:cs typeface="Times New Roman" pitchFamily="18" charset="0"/>
              </a:rPr>
              <a:t>[1]  “factor”</a:t>
            </a:r>
          </a:p>
          <a:p>
            <a:pPr algn="just">
              <a:buNone/>
            </a:pPr>
            <a:r>
              <a:rPr lang="en-US" sz="1600" dirty="0">
                <a:latin typeface="Times New Roman" pitchFamily="18" charset="0"/>
                <a:cs typeface="Times New Roman" pitchFamily="18" charset="0"/>
              </a:rPr>
              <a:t>&gt;# just the “Sport” column</a:t>
            </a:r>
          </a:p>
          <a:p>
            <a:pPr algn="just">
              <a:buNone/>
            </a:pPr>
            <a:r>
              <a:rPr lang="en-US" sz="1600" dirty="0">
                <a:latin typeface="Times New Roman" pitchFamily="18" charset="0"/>
                <a:cs typeface="Times New Roman" pitchFamily="18" charset="0"/>
              </a:rPr>
              <a:t>&gt;# this returns one column </a:t>
            </a:r>
            <a:r>
              <a:rPr lang="en-US" sz="1600" dirty="0" err="1">
                <a:latin typeface="Times New Roman" pitchFamily="18" charset="0"/>
                <a:cs typeface="Times New Roman" pitchFamily="18" charset="0"/>
              </a:rPr>
              <a:t>data.frame</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[“Sport”]</a:t>
            </a:r>
          </a:p>
          <a:p>
            <a:pPr algn="just">
              <a:buNone/>
            </a:pPr>
            <a:r>
              <a:rPr lang="en-US" sz="1600" dirty="0">
                <a:latin typeface="Times New Roman" pitchFamily="18" charset="0"/>
                <a:cs typeface="Times New Roman" pitchFamily="18" charset="0"/>
              </a:rPr>
              <a:t>	Sport</a:t>
            </a:r>
          </a:p>
          <a:p>
            <a:pPr algn="just">
              <a:buAutoNum type="arabicPlain"/>
            </a:pPr>
            <a:r>
              <a:rPr lang="en-US" sz="1600" dirty="0">
                <a:latin typeface="Times New Roman" pitchFamily="18" charset="0"/>
                <a:cs typeface="Times New Roman" pitchFamily="18" charset="0"/>
              </a:rPr>
              <a:t>Hockey</a:t>
            </a:r>
          </a:p>
          <a:p>
            <a:pPr algn="just">
              <a:buAutoNum type="arabicPlain"/>
            </a:pPr>
            <a:r>
              <a:rPr lang="en-US" sz="1600" dirty="0">
                <a:latin typeface="Times New Roman" pitchFamily="18" charset="0"/>
                <a:cs typeface="Times New Roman" pitchFamily="18" charset="0"/>
              </a:rPr>
              <a:t>Football</a:t>
            </a:r>
          </a:p>
          <a:p>
            <a:pPr algn="just">
              <a:buAutoNum type="arabicPlain"/>
            </a:pPr>
            <a:r>
              <a:rPr lang="en-US" sz="1600" dirty="0">
                <a:latin typeface="Times New Roman" pitchFamily="18" charset="0"/>
                <a:cs typeface="Times New Roman" pitchFamily="18" charset="0"/>
              </a:rPr>
              <a:t>Baseball</a:t>
            </a:r>
          </a:p>
          <a:p>
            <a:pPr algn="just">
              <a:buAutoNum type="arabicPlain"/>
            </a:pPr>
            <a:r>
              <a:rPr lang="en-US" sz="1600" dirty="0">
                <a:latin typeface="Times New Roman" pitchFamily="18" charset="0"/>
                <a:cs typeface="Times New Roman" pitchFamily="18" charset="0"/>
              </a:rPr>
              <a:t>Curling</a:t>
            </a:r>
          </a:p>
          <a:p>
            <a:pPr algn="just">
              <a:buAutoNum type="arabicPlain"/>
            </a:pPr>
            <a:r>
              <a:rPr lang="en-US" sz="1600" dirty="0">
                <a:latin typeface="Times New Roman" pitchFamily="18" charset="0"/>
                <a:cs typeface="Times New Roman" pitchFamily="18" charset="0"/>
              </a:rPr>
              <a:t>Rugby</a:t>
            </a:r>
          </a:p>
          <a:p>
            <a:pPr algn="just">
              <a:buAutoNum type="arabicPlain"/>
            </a:pPr>
            <a:r>
              <a:rPr lang="en-US" sz="1600" dirty="0">
                <a:latin typeface="Times New Roman" pitchFamily="18" charset="0"/>
                <a:cs typeface="Times New Roman" pitchFamily="18" charset="0"/>
              </a:rPr>
              <a:t>Lacrosse</a:t>
            </a:r>
          </a:p>
          <a:p>
            <a:pPr algn="just">
              <a:buAutoNum type="arabicPlain"/>
            </a:pPr>
            <a:r>
              <a:rPr lang="en-US" sz="1600" dirty="0">
                <a:latin typeface="Times New Roman" pitchFamily="18" charset="0"/>
                <a:cs typeface="Times New Roman" pitchFamily="18" charset="0"/>
              </a:rPr>
              <a:t>Basketball</a:t>
            </a:r>
          </a:p>
          <a:p>
            <a:pPr algn="just">
              <a:buAutoNum type="arabicPlain"/>
            </a:pPr>
            <a:r>
              <a:rPr lang="en-US" sz="1600" dirty="0">
                <a:latin typeface="Times New Roman" pitchFamily="18" charset="0"/>
                <a:cs typeface="Times New Roman" pitchFamily="18" charset="0"/>
              </a:rPr>
              <a:t>Tennis</a:t>
            </a:r>
          </a:p>
          <a:p>
            <a:pPr algn="just">
              <a:buAutoNum type="arabicPlain"/>
            </a:pPr>
            <a:r>
              <a:rPr lang="en-US" sz="1600" dirty="0">
                <a:latin typeface="Times New Roman" pitchFamily="18" charset="0"/>
                <a:cs typeface="Times New Roman" pitchFamily="18" charset="0"/>
              </a:rPr>
              <a:t>Cricket</a:t>
            </a:r>
          </a:p>
          <a:p>
            <a:pPr algn="just">
              <a:buAutoNum type="arabicPlain"/>
            </a:pPr>
            <a:r>
              <a:rPr lang="en-US" sz="1600" dirty="0">
                <a:latin typeface="Times New Roman" pitchFamily="18" charset="0"/>
                <a:cs typeface="Times New Roman" pitchFamily="18" charset="0"/>
              </a:rPr>
              <a:t>Soccer</a:t>
            </a: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&gt;class(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[“Sport”])</a:t>
            </a:r>
          </a:p>
          <a:p>
            <a:pPr algn="just">
              <a:buNone/>
            </a:pP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[[“Sport”]]</a:t>
            </a:r>
          </a:p>
          <a:p>
            <a:pPr algn="just">
              <a:buNone/>
            </a:pPr>
            <a:r>
              <a:rPr lang="en-US" sz="1600" dirty="0">
                <a:latin typeface="Times New Roman" pitchFamily="18" charset="0"/>
                <a:cs typeface="Times New Roman" pitchFamily="18" charset="0"/>
              </a:rPr>
              <a:t>[1] Hockey  Football  Baseball  Curling  Rugby  Lacrosse  Basketball  Tennis  Cricket  Soccer</a:t>
            </a:r>
          </a:p>
          <a:p>
            <a:pPr algn="just">
              <a:buNone/>
            </a:pPr>
            <a:r>
              <a:rPr lang="en-US" sz="1600" dirty="0">
                <a:latin typeface="Times New Roman" pitchFamily="18" charset="0"/>
                <a:cs typeface="Times New Roman" pitchFamily="18" charset="0"/>
              </a:rPr>
              <a:t>10 Levels: Baseball  Basketball  Cricket  Curling  Football ….  Tennis</a:t>
            </a:r>
          </a:p>
          <a:p>
            <a:pPr algn="just">
              <a:buNone/>
            </a:pPr>
            <a:r>
              <a:rPr lang="en-US" sz="1600" dirty="0">
                <a:latin typeface="Times New Roman" pitchFamily="18" charset="0"/>
                <a:cs typeface="Times New Roman" pitchFamily="18" charset="0"/>
              </a:rPr>
              <a:t>&gt;class(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[[“Sport”]])</a:t>
            </a:r>
          </a:p>
          <a:p>
            <a:pPr algn="just">
              <a:buNone/>
            </a:pPr>
            <a:r>
              <a:rPr lang="en-US" sz="1600" dirty="0">
                <a:latin typeface="Times New Roman" pitchFamily="18" charset="0"/>
                <a:cs typeface="Times New Roman" pitchFamily="18" charset="0"/>
              </a:rPr>
              <a:t>[1]  “factor”</a:t>
            </a:r>
          </a:p>
          <a:p>
            <a:pPr algn="just"/>
            <a:r>
              <a:rPr lang="en-US" sz="1600" dirty="0">
                <a:latin typeface="Times New Roman" pitchFamily="18" charset="0"/>
                <a:cs typeface="Times New Roman" pitchFamily="18" charset="0"/>
              </a:rPr>
              <a:t>All of these methods have differing outputs. Some return a vector, some return a single-column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To ensure a single-column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while using single-square brackets, there is a third argument: drop=FALSE. This also works when specifying a single column by number.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 “Sport”, drop= FALSE]</a:t>
            </a:r>
          </a:p>
          <a:p>
            <a:pPr algn="just">
              <a:buNone/>
            </a:pPr>
            <a:r>
              <a:rPr lang="en-US" sz="1600" dirty="0">
                <a:latin typeface="Times New Roman" pitchFamily="18" charset="0"/>
                <a:cs typeface="Times New Roman" pitchFamily="18" charset="0"/>
              </a:rPr>
              <a:t>	Sport</a:t>
            </a:r>
          </a:p>
          <a:p>
            <a:pPr algn="just">
              <a:buAutoNum type="arabicPlain"/>
            </a:pPr>
            <a:r>
              <a:rPr lang="en-US" sz="1600" dirty="0">
                <a:latin typeface="Times New Roman" pitchFamily="18" charset="0"/>
                <a:cs typeface="Times New Roman" pitchFamily="18" charset="0"/>
              </a:rPr>
              <a:t>Hockey</a:t>
            </a:r>
          </a:p>
          <a:p>
            <a:pPr algn="just">
              <a:buAutoNum type="arabicPlain"/>
            </a:pPr>
            <a:r>
              <a:rPr lang="en-US" sz="1600" dirty="0">
                <a:latin typeface="Times New Roman" pitchFamily="18" charset="0"/>
                <a:cs typeface="Times New Roman" pitchFamily="18" charset="0"/>
              </a:rPr>
              <a:t>Football</a:t>
            </a:r>
          </a:p>
          <a:p>
            <a:pPr algn="just">
              <a:buAutoNum type="arabicPlain"/>
            </a:pPr>
            <a:r>
              <a:rPr lang="en-US" sz="1600" dirty="0">
                <a:latin typeface="Times New Roman" pitchFamily="18" charset="0"/>
                <a:cs typeface="Times New Roman" pitchFamily="18" charset="0"/>
              </a:rPr>
              <a:t>Baseball</a:t>
            </a:r>
          </a:p>
          <a:p>
            <a:pPr algn="just">
              <a:buAutoNum type="arabicPlain"/>
            </a:pPr>
            <a:r>
              <a:rPr lang="en-US" sz="1600" dirty="0">
                <a:latin typeface="Times New Roman" pitchFamily="18" charset="0"/>
                <a:cs typeface="Times New Roman" pitchFamily="18" charset="0"/>
              </a:rPr>
              <a:t>Curling</a:t>
            </a:r>
          </a:p>
          <a:p>
            <a:pPr algn="just">
              <a:buAutoNum type="arabicPlain"/>
            </a:pPr>
            <a:r>
              <a:rPr lang="en-US" sz="1600" dirty="0">
                <a:latin typeface="Times New Roman" pitchFamily="18" charset="0"/>
                <a:cs typeface="Times New Roman" pitchFamily="18" charset="0"/>
              </a:rPr>
              <a:t>Rugby</a:t>
            </a:r>
          </a:p>
          <a:p>
            <a:pPr algn="just">
              <a:buAutoNum type="arabicPlain"/>
            </a:pPr>
            <a:r>
              <a:rPr lang="en-US" sz="1600" dirty="0">
                <a:latin typeface="Times New Roman" pitchFamily="18" charset="0"/>
                <a:cs typeface="Times New Roman" pitchFamily="18" charset="0"/>
              </a:rPr>
              <a:t>Lacrosse</a:t>
            </a:r>
          </a:p>
          <a:p>
            <a:pPr algn="just">
              <a:buAutoNum type="arabicPlain"/>
            </a:pPr>
            <a:r>
              <a:rPr lang="en-US" sz="1600" dirty="0">
                <a:latin typeface="Times New Roman" pitchFamily="18" charset="0"/>
                <a:cs typeface="Times New Roman" pitchFamily="18" charset="0"/>
              </a:rPr>
              <a:t>Basketball</a:t>
            </a:r>
          </a:p>
          <a:p>
            <a:pPr algn="just">
              <a:buAutoNum type="arabicPlain"/>
            </a:pPr>
            <a:r>
              <a:rPr lang="en-US" sz="1600" dirty="0">
                <a:latin typeface="Times New Roman" pitchFamily="18" charset="0"/>
                <a:cs typeface="Times New Roman" pitchFamily="18" charset="0"/>
              </a:rPr>
              <a:t>Tennis</a:t>
            </a:r>
          </a:p>
          <a:p>
            <a:pPr algn="just">
              <a:buAutoNum type="arabicPlain"/>
            </a:pPr>
            <a:r>
              <a:rPr lang="en-US" sz="1600" dirty="0">
                <a:latin typeface="Times New Roman" pitchFamily="18" charset="0"/>
                <a:cs typeface="Times New Roman" pitchFamily="18" charset="0"/>
              </a:rPr>
              <a:t>Cricket</a:t>
            </a:r>
          </a:p>
          <a:p>
            <a:pPr algn="just">
              <a:buAutoNum type="arabicPlain"/>
            </a:pPr>
            <a:r>
              <a:rPr lang="en-US" sz="1600" dirty="0">
                <a:latin typeface="Times New Roman" pitchFamily="18" charset="0"/>
                <a:cs typeface="Times New Roman" pitchFamily="18" charset="0"/>
              </a:rPr>
              <a:t>Soccer</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&gt;class(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 “Sport”, drop= FALSE])</a:t>
            </a:r>
          </a:p>
          <a:p>
            <a:pPr algn="just">
              <a:buNone/>
            </a:pP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 3, drop= FALSE]</a:t>
            </a:r>
          </a:p>
          <a:p>
            <a:pPr algn="just">
              <a:buNone/>
            </a:pPr>
            <a:r>
              <a:rPr lang="en-US" sz="1600" dirty="0">
                <a:latin typeface="Times New Roman" pitchFamily="18" charset="0"/>
                <a:cs typeface="Times New Roman" pitchFamily="18" charset="0"/>
              </a:rPr>
              <a:t>	Sport</a:t>
            </a:r>
          </a:p>
          <a:p>
            <a:pPr algn="just">
              <a:buAutoNum type="arabicPlain"/>
            </a:pPr>
            <a:r>
              <a:rPr lang="en-US" sz="1600" dirty="0">
                <a:latin typeface="Times New Roman" pitchFamily="18" charset="0"/>
                <a:cs typeface="Times New Roman" pitchFamily="18" charset="0"/>
              </a:rPr>
              <a:t>Hockey</a:t>
            </a:r>
          </a:p>
          <a:p>
            <a:pPr algn="just">
              <a:buAutoNum type="arabicPlain"/>
            </a:pPr>
            <a:r>
              <a:rPr lang="en-US" sz="1600" dirty="0">
                <a:latin typeface="Times New Roman" pitchFamily="18" charset="0"/>
                <a:cs typeface="Times New Roman" pitchFamily="18" charset="0"/>
              </a:rPr>
              <a:t>Football</a:t>
            </a:r>
          </a:p>
          <a:p>
            <a:pPr algn="just">
              <a:buAutoNum type="arabicPlain"/>
            </a:pPr>
            <a:r>
              <a:rPr lang="en-US" sz="1600" dirty="0">
                <a:latin typeface="Times New Roman" pitchFamily="18" charset="0"/>
                <a:cs typeface="Times New Roman" pitchFamily="18" charset="0"/>
              </a:rPr>
              <a:t>Baseball</a:t>
            </a:r>
          </a:p>
          <a:p>
            <a:pPr algn="just">
              <a:buAutoNum type="arabicPlain"/>
            </a:pPr>
            <a:r>
              <a:rPr lang="en-US" sz="1600" dirty="0">
                <a:latin typeface="Times New Roman" pitchFamily="18" charset="0"/>
                <a:cs typeface="Times New Roman" pitchFamily="18" charset="0"/>
              </a:rPr>
              <a:t>Curling</a:t>
            </a:r>
          </a:p>
          <a:p>
            <a:pPr algn="just">
              <a:buAutoNum type="arabicPlain"/>
            </a:pPr>
            <a:r>
              <a:rPr lang="en-US" sz="1600" dirty="0">
                <a:latin typeface="Times New Roman" pitchFamily="18" charset="0"/>
                <a:cs typeface="Times New Roman" pitchFamily="18" charset="0"/>
              </a:rPr>
              <a:t>Rugby</a:t>
            </a:r>
          </a:p>
          <a:p>
            <a:pPr algn="just">
              <a:buAutoNum type="arabicPlain"/>
            </a:pPr>
            <a:r>
              <a:rPr lang="en-US" sz="1600" dirty="0">
                <a:latin typeface="Times New Roman" pitchFamily="18" charset="0"/>
                <a:cs typeface="Times New Roman" pitchFamily="18" charset="0"/>
              </a:rPr>
              <a:t>Lacrosse</a:t>
            </a:r>
          </a:p>
          <a:p>
            <a:pPr algn="just">
              <a:buAutoNum type="arabicPlain"/>
            </a:pPr>
            <a:r>
              <a:rPr lang="en-US" sz="1600" dirty="0">
                <a:latin typeface="Times New Roman" pitchFamily="18" charset="0"/>
                <a:cs typeface="Times New Roman" pitchFamily="18" charset="0"/>
              </a:rPr>
              <a:t>Basketball</a:t>
            </a:r>
          </a:p>
          <a:p>
            <a:pPr algn="just">
              <a:buAutoNum type="arabicPlain"/>
            </a:pPr>
            <a:r>
              <a:rPr lang="en-US" sz="1600" dirty="0">
                <a:latin typeface="Times New Roman" pitchFamily="18" charset="0"/>
                <a:cs typeface="Times New Roman" pitchFamily="18" charset="0"/>
              </a:rPr>
              <a:t>Tennis</a:t>
            </a:r>
          </a:p>
          <a:p>
            <a:pPr algn="just">
              <a:buAutoNum type="arabicPlain"/>
            </a:pPr>
            <a:r>
              <a:rPr lang="en-US" sz="1600" dirty="0">
                <a:latin typeface="Times New Roman" pitchFamily="18" charset="0"/>
                <a:cs typeface="Times New Roman" pitchFamily="18" charset="0"/>
              </a:rPr>
              <a:t>Cricket</a:t>
            </a:r>
          </a:p>
          <a:p>
            <a:pPr algn="just">
              <a:buAutoNum type="arabicPlain"/>
            </a:pPr>
            <a:r>
              <a:rPr lang="en-US" sz="1600" dirty="0">
                <a:latin typeface="Times New Roman" pitchFamily="18" charset="0"/>
                <a:cs typeface="Times New Roman" pitchFamily="18" charset="0"/>
              </a:rPr>
              <a:t>Soccer</a:t>
            </a:r>
          </a:p>
          <a:p>
            <a:pPr algn="just">
              <a:buNone/>
            </a:pPr>
            <a:r>
              <a:rPr lang="en-US" sz="1600" dirty="0">
                <a:latin typeface="Times New Roman" pitchFamily="18" charset="0"/>
                <a:cs typeface="Times New Roman" pitchFamily="18" charset="0"/>
              </a:rPr>
              <a:t>&gt;class(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,3, drop= FLASE])</a:t>
            </a:r>
          </a:p>
          <a:p>
            <a:pPr algn="just">
              <a:buNone/>
            </a:pP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a:latin typeface="Times New Roman" pitchFamily="18" charset="0"/>
                <a:cs typeface="Times New Roman" pitchFamily="18" charset="0"/>
              </a:rPr>
              <a:t>Lists</a:t>
            </a:r>
          </a:p>
          <a:p>
            <a:pPr algn="just"/>
            <a:r>
              <a:rPr lang="en-US" sz="1600" dirty="0">
                <a:latin typeface="Times New Roman" pitchFamily="18" charset="0"/>
                <a:cs typeface="Times New Roman" pitchFamily="18" charset="0"/>
              </a:rPr>
              <a:t>A container is needed to hold arbitrary objects of either the same type or varying types. R accomplishes this through lists.</a:t>
            </a:r>
          </a:p>
          <a:p>
            <a:pPr algn="just"/>
            <a:r>
              <a:rPr lang="en-US" sz="1600" dirty="0">
                <a:latin typeface="Times New Roman" pitchFamily="18" charset="0"/>
                <a:cs typeface="Times New Roman" pitchFamily="18" charset="0"/>
              </a:rPr>
              <a:t>They store any number of items of any type. A list can contain all numeric's or characters or a mix of the two or </a:t>
            </a:r>
            <a:r>
              <a:rPr lang="en-US" sz="1600" dirty="0" err="1">
                <a:latin typeface="Times New Roman" pitchFamily="18" charset="0"/>
                <a:cs typeface="Times New Roman" pitchFamily="18" charset="0"/>
              </a:rPr>
              <a:t>data.frames</a:t>
            </a:r>
            <a:r>
              <a:rPr lang="en-US" sz="1600" dirty="0">
                <a:latin typeface="Times New Roman" pitchFamily="18" charset="0"/>
                <a:cs typeface="Times New Roman" pitchFamily="18" charset="0"/>
              </a:rPr>
              <a:t> or, recursively, other lists.</a:t>
            </a:r>
          </a:p>
          <a:p>
            <a:pPr algn="just"/>
            <a:r>
              <a:rPr lang="en-US" sz="1600" dirty="0">
                <a:latin typeface="Times New Roman" pitchFamily="18" charset="0"/>
                <a:cs typeface="Times New Roman" pitchFamily="18" charset="0"/>
              </a:rPr>
              <a:t>Lists are created with the list() where each argument to the function becomes an element of the list.</a:t>
            </a:r>
          </a:p>
          <a:p>
            <a:pPr algn="just">
              <a:buNone/>
            </a:pPr>
            <a:r>
              <a:rPr lang="en-US" sz="1600" dirty="0">
                <a:latin typeface="Times New Roman" pitchFamily="18" charset="0"/>
                <a:cs typeface="Times New Roman" pitchFamily="18" charset="0"/>
              </a:rPr>
              <a:t>&gt;#creates a three element list</a:t>
            </a:r>
          </a:p>
          <a:p>
            <a:pPr algn="just">
              <a:buNone/>
            </a:pPr>
            <a:r>
              <a:rPr lang="en-US" sz="1600" dirty="0">
                <a:latin typeface="Times New Roman" pitchFamily="18" charset="0"/>
                <a:cs typeface="Times New Roman" pitchFamily="18" charset="0"/>
              </a:rPr>
              <a:t>&gt;list(1,2,3)</a:t>
            </a:r>
          </a:p>
          <a:p>
            <a:pPr algn="just">
              <a:buNone/>
            </a:pPr>
            <a:r>
              <a:rPr lang="en-US" sz="1600" dirty="0">
                <a:latin typeface="Times New Roman" pitchFamily="18" charset="0"/>
                <a:cs typeface="Times New Roman" pitchFamily="18" charset="0"/>
              </a:rPr>
              <a:t>[ [1] ]</a:t>
            </a:r>
          </a:p>
          <a:p>
            <a:pPr algn="just">
              <a:buNone/>
            </a:pPr>
            <a:r>
              <a:rPr lang="en-US" sz="1600" dirty="0">
                <a:latin typeface="Times New Roman" pitchFamily="18" charset="0"/>
                <a:cs typeface="Times New Roman" pitchFamily="18" charset="0"/>
              </a:rPr>
              <a:t>[1]  1</a:t>
            </a:r>
          </a:p>
          <a:p>
            <a:pPr algn="just">
              <a:buNone/>
            </a:pPr>
            <a:r>
              <a:rPr lang="en-US" sz="1600" dirty="0">
                <a:latin typeface="Times New Roman" pitchFamily="18" charset="0"/>
                <a:cs typeface="Times New Roman" pitchFamily="18" charset="0"/>
              </a:rPr>
              <a:t>[ [2] ]</a:t>
            </a:r>
          </a:p>
          <a:p>
            <a:pPr algn="just">
              <a:buNone/>
            </a:pPr>
            <a:r>
              <a:rPr lang="en-US" sz="1600" dirty="0">
                <a:latin typeface="Times New Roman" pitchFamily="18" charset="0"/>
                <a:cs typeface="Times New Roman" pitchFamily="18" charset="0"/>
              </a:rPr>
              <a:t>[1]  2</a:t>
            </a:r>
          </a:p>
          <a:p>
            <a:pPr algn="just">
              <a:buNone/>
            </a:pPr>
            <a:r>
              <a:rPr lang="en-US" sz="1600" dirty="0">
                <a:latin typeface="Times New Roman" pitchFamily="18" charset="0"/>
                <a:cs typeface="Times New Roman" pitchFamily="18" charset="0"/>
              </a:rPr>
              <a:t>[ [3] ]</a:t>
            </a:r>
          </a:p>
          <a:p>
            <a:pPr algn="just">
              <a:buNone/>
            </a:pPr>
            <a:r>
              <a:rPr lang="en-US" sz="1600" dirty="0">
                <a:latin typeface="Times New Roman" pitchFamily="18" charset="0"/>
                <a:cs typeface="Times New Roman" pitchFamily="18" charset="0"/>
              </a:rPr>
              <a:t>[1]  3</a:t>
            </a:r>
          </a:p>
          <a:p>
            <a:pPr algn="just">
              <a:buNone/>
            </a:pPr>
            <a:r>
              <a:rPr lang="en-US" sz="1600" dirty="0">
                <a:latin typeface="Times New Roman" pitchFamily="18" charset="0"/>
                <a:cs typeface="Times New Roman" pitchFamily="18" charset="0"/>
              </a:rPr>
              <a:t>&gt;#creates a single element list where the only element is a vector</a:t>
            </a:r>
          </a:p>
          <a:p>
            <a:pPr algn="just">
              <a:buNone/>
            </a:pPr>
            <a:r>
              <a:rPr lang="en-US" sz="1600" dirty="0">
                <a:latin typeface="Times New Roman" pitchFamily="18" charset="0"/>
                <a:cs typeface="Times New Roman" pitchFamily="18" charset="0"/>
              </a:rPr>
              <a:t>&gt;#that has three elements</a:t>
            </a:r>
          </a:p>
          <a:p>
            <a:pPr algn="just">
              <a:buNone/>
            </a:pPr>
            <a:r>
              <a:rPr lang="en-US" sz="1600" dirty="0">
                <a:latin typeface="Times New Roman" pitchFamily="18" charset="0"/>
                <a:cs typeface="Times New Roman" pitchFamily="18" charset="0"/>
              </a:rPr>
              <a:t>&gt;list(c(1,2,3))</a:t>
            </a:r>
          </a:p>
          <a:p>
            <a:pPr algn="just">
              <a:buNone/>
            </a:pPr>
            <a:r>
              <a:rPr lang="en-US" sz="1600" dirty="0">
                <a:latin typeface="Times New Roman" pitchFamily="18" charset="0"/>
                <a:cs typeface="Times New Roman" pitchFamily="18" charset="0"/>
              </a:rPr>
              <a:t>[ [1] ]</a:t>
            </a:r>
          </a:p>
          <a:p>
            <a:pPr algn="just">
              <a:buNone/>
            </a:pPr>
            <a:r>
              <a:rPr lang="en-US" sz="1600" dirty="0">
                <a:latin typeface="Times New Roman" pitchFamily="18" charset="0"/>
                <a:cs typeface="Times New Roman" pitchFamily="18" charset="0"/>
              </a:rPr>
              <a:t>[1]  1 2 3</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&gt;#create a two element list</a:t>
            </a:r>
          </a:p>
          <a:p>
            <a:pPr algn="just">
              <a:buNone/>
            </a:pPr>
            <a:r>
              <a:rPr lang="en-US" sz="1400" dirty="0">
                <a:latin typeface="Times New Roman" pitchFamily="18" charset="0"/>
                <a:cs typeface="Times New Roman" pitchFamily="18" charset="0"/>
              </a:rPr>
              <a:t>&gt;#the first element is a three element vector</a:t>
            </a:r>
          </a:p>
          <a:p>
            <a:pPr algn="just">
              <a:buNone/>
            </a:pPr>
            <a:r>
              <a:rPr lang="en-US" sz="1400" dirty="0">
                <a:latin typeface="Times New Roman" pitchFamily="18" charset="0"/>
                <a:cs typeface="Times New Roman" pitchFamily="18" charset="0"/>
              </a:rPr>
              <a:t>&gt;#the second element is a five element vector</a:t>
            </a:r>
          </a:p>
          <a:p>
            <a:pPr algn="just">
              <a:buNone/>
            </a:pPr>
            <a:r>
              <a:rPr lang="en-US" sz="1400" dirty="0">
                <a:latin typeface="Times New Roman" pitchFamily="18" charset="0"/>
                <a:cs typeface="Times New Roman" pitchFamily="18" charset="0"/>
              </a:rPr>
              <a:t>&gt;(list3 &lt;- list(c(1,2,3), 3:7)</a:t>
            </a:r>
          </a:p>
          <a:p>
            <a:pPr algn="just">
              <a:buNone/>
            </a:pPr>
            <a:r>
              <a:rPr lang="en-US" sz="1400" dirty="0">
                <a:latin typeface="Times New Roman" pitchFamily="18" charset="0"/>
                <a:cs typeface="Times New Roman" pitchFamily="18" charset="0"/>
              </a:rPr>
              <a:t>[ [1] ]</a:t>
            </a:r>
          </a:p>
          <a:p>
            <a:pPr algn="just">
              <a:buNone/>
            </a:pPr>
            <a:r>
              <a:rPr lang="en-US" sz="1400" dirty="0">
                <a:latin typeface="Times New Roman" pitchFamily="18" charset="0"/>
                <a:cs typeface="Times New Roman" pitchFamily="18" charset="0"/>
              </a:rPr>
              <a:t>[1]  1 2 3</a:t>
            </a:r>
          </a:p>
          <a:p>
            <a:pPr algn="just">
              <a:buNone/>
            </a:pPr>
            <a:r>
              <a:rPr lang="en-US" sz="1400" dirty="0">
                <a:latin typeface="Times New Roman" pitchFamily="18" charset="0"/>
                <a:cs typeface="Times New Roman" pitchFamily="18" charset="0"/>
              </a:rPr>
              <a:t>[ [2] ]</a:t>
            </a:r>
          </a:p>
          <a:p>
            <a:pPr algn="just">
              <a:buNone/>
            </a:pPr>
            <a:r>
              <a:rPr lang="en-US" sz="1400" dirty="0">
                <a:latin typeface="Times New Roman" pitchFamily="18" charset="0"/>
                <a:cs typeface="Times New Roman" pitchFamily="18" charset="0"/>
              </a:rPr>
              <a:t>[1]   3 4 5 6 7</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 two element list</a:t>
            </a:r>
          </a:p>
          <a:p>
            <a:pPr algn="just">
              <a:buNone/>
            </a:pPr>
            <a:r>
              <a:rPr lang="en-US" sz="1400" dirty="0">
                <a:latin typeface="Times New Roman" pitchFamily="18" charset="0"/>
                <a:cs typeface="Times New Roman" pitchFamily="18" charset="0"/>
              </a:rPr>
              <a:t>&gt;# first element is a </a:t>
            </a:r>
            <a:r>
              <a:rPr lang="en-US" sz="1400" dirty="0" err="1">
                <a:latin typeface="Times New Roman" pitchFamily="18" charset="0"/>
                <a:cs typeface="Times New Roman" pitchFamily="18" charset="0"/>
              </a:rPr>
              <a:t>data.frame</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 second element is a 10 element vector</a:t>
            </a:r>
          </a:p>
          <a:p>
            <a:pPr algn="just">
              <a:buNone/>
            </a:pPr>
            <a:r>
              <a:rPr lang="en-US" sz="1400" dirty="0">
                <a:latin typeface="Times New Roman" pitchFamily="18" charset="0"/>
                <a:cs typeface="Times New Roman" pitchFamily="18" charset="0"/>
              </a:rPr>
              <a:t>&gt;list(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 1:10)</a:t>
            </a:r>
          </a:p>
          <a:p>
            <a:pPr algn="just">
              <a:buNone/>
            </a:pPr>
            <a:r>
              <a:rPr lang="en-US" sz="1400" dirty="0">
                <a:latin typeface="Times New Roman" pitchFamily="18" charset="0"/>
                <a:cs typeface="Times New Roman" pitchFamily="18" charset="0"/>
              </a:rPr>
              <a:t>[ [1] ]</a:t>
            </a:r>
          </a:p>
          <a:p>
            <a:pPr algn="just">
              <a:buNone/>
            </a:pPr>
            <a:r>
              <a:rPr lang="en-US" sz="1400" dirty="0">
                <a:latin typeface="Times New Roman" pitchFamily="18" charset="0"/>
                <a:cs typeface="Times New Roman" pitchFamily="18" charset="0"/>
              </a:rPr>
              <a:t>	First	Second	Sport</a:t>
            </a:r>
          </a:p>
          <a:p>
            <a:pPr algn="just">
              <a:buAutoNum type="arabicPlain"/>
            </a:pPr>
            <a:r>
              <a:rPr lang="en-US" sz="1400" dirty="0">
                <a:latin typeface="Times New Roman" pitchFamily="18" charset="0"/>
                <a:cs typeface="Times New Roman" pitchFamily="18" charset="0"/>
              </a:rPr>
              <a:t>10	-4	Hockey</a:t>
            </a:r>
          </a:p>
          <a:p>
            <a:pPr algn="just">
              <a:buAutoNum type="arabicPlain"/>
            </a:pPr>
            <a:r>
              <a:rPr lang="en-US" sz="1400" dirty="0">
                <a:latin typeface="Times New Roman" pitchFamily="18" charset="0"/>
                <a:cs typeface="Times New Roman" pitchFamily="18" charset="0"/>
              </a:rPr>
              <a:t>9	-3	Football</a:t>
            </a:r>
          </a:p>
          <a:p>
            <a:pPr algn="just">
              <a:buAutoNum type="arabicPlain"/>
            </a:pPr>
            <a:r>
              <a:rPr lang="en-US" sz="1400" dirty="0">
                <a:latin typeface="Times New Roman" pitchFamily="18" charset="0"/>
                <a:cs typeface="Times New Roman" pitchFamily="18" charset="0"/>
              </a:rPr>
              <a:t>8	-2	Baseball</a:t>
            </a:r>
          </a:p>
          <a:p>
            <a:pPr algn="just">
              <a:buAutoNum type="arabicPlain"/>
            </a:pPr>
            <a:r>
              <a:rPr lang="en-US" sz="1400" dirty="0">
                <a:latin typeface="Times New Roman" pitchFamily="18" charset="0"/>
                <a:cs typeface="Times New Roman" pitchFamily="18" charset="0"/>
              </a:rPr>
              <a:t>7	-1	Curling</a:t>
            </a:r>
          </a:p>
          <a:p>
            <a:pPr algn="just">
              <a:buAutoNum type="arabicPlain"/>
            </a:pPr>
            <a:r>
              <a:rPr lang="en-US" sz="1400" dirty="0">
                <a:latin typeface="Times New Roman" pitchFamily="18" charset="0"/>
                <a:cs typeface="Times New Roman" pitchFamily="18" charset="0"/>
              </a:rPr>
              <a:t>6	0	Rugby</a:t>
            </a:r>
          </a:p>
          <a:p>
            <a:pPr algn="just">
              <a:buAutoNum type="arabicPlain"/>
            </a:pPr>
            <a:r>
              <a:rPr lang="en-US" sz="1400" dirty="0">
                <a:latin typeface="Times New Roman" pitchFamily="18" charset="0"/>
                <a:cs typeface="Times New Roman" pitchFamily="18" charset="0"/>
              </a:rPr>
              <a:t>5	1	Lacrosse</a:t>
            </a:r>
          </a:p>
          <a:p>
            <a:pPr algn="just">
              <a:buAutoNum type="arabicPlain"/>
            </a:pPr>
            <a:r>
              <a:rPr lang="en-US" sz="1400" dirty="0">
                <a:latin typeface="Times New Roman" pitchFamily="18" charset="0"/>
                <a:cs typeface="Times New Roman" pitchFamily="18" charset="0"/>
              </a:rPr>
              <a:t>4	2	Basketball</a:t>
            </a:r>
          </a:p>
          <a:p>
            <a:pPr algn="just">
              <a:buAutoNum type="arabicPlain"/>
            </a:pPr>
            <a:r>
              <a:rPr lang="en-US" sz="1400" dirty="0">
                <a:latin typeface="Times New Roman" pitchFamily="18" charset="0"/>
                <a:cs typeface="Times New Roman" pitchFamily="18" charset="0"/>
              </a:rPr>
              <a:t>3	3	Tennis</a:t>
            </a:r>
          </a:p>
          <a:p>
            <a:pPr algn="just">
              <a:buAutoNum type="arabicPlain"/>
            </a:pPr>
            <a:r>
              <a:rPr lang="en-US" sz="1400" dirty="0">
                <a:latin typeface="Times New Roman" pitchFamily="18" charset="0"/>
                <a:cs typeface="Times New Roman" pitchFamily="18" charset="0"/>
              </a:rPr>
              <a:t>2	4	Cricket</a:t>
            </a:r>
          </a:p>
          <a:p>
            <a:pPr algn="just">
              <a:buAutoNum type="arabicPlain"/>
            </a:pPr>
            <a:r>
              <a:rPr lang="en-US" sz="1400" dirty="0">
                <a:latin typeface="Times New Roman" pitchFamily="18" charset="0"/>
                <a:cs typeface="Times New Roman" pitchFamily="18" charset="0"/>
              </a:rPr>
              <a:t>1	5	Soccer</a:t>
            </a:r>
          </a:p>
          <a:p>
            <a:pPr algn="just">
              <a:buFont typeface="Wingdings"/>
              <a:buChar char="Ø"/>
            </a:pPr>
            <a:endParaRPr lang="en-US" sz="14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 [2] ]</a:t>
            </a:r>
          </a:p>
          <a:p>
            <a:pPr algn="just">
              <a:buNone/>
            </a:pPr>
            <a:r>
              <a:rPr lang="en-US" sz="1400" dirty="0">
                <a:latin typeface="Times New Roman" pitchFamily="18" charset="0"/>
                <a:cs typeface="Times New Roman" pitchFamily="18" charset="0"/>
              </a:rPr>
              <a:t>[1]  1 2 3 4 5 6 7 8 9 10</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 three element list</a:t>
            </a:r>
          </a:p>
          <a:p>
            <a:pPr algn="just">
              <a:buNone/>
            </a:pPr>
            <a:r>
              <a:rPr lang="en-US" sz="1400" dirty="0">
                <a:latin typeface="Times New Roman" pitchFamily="18" charset="0"/>
                <a:cs typeface="Times New Roman" pitchFamily="18" charset="0"/>
              </a:rPr>
              <a:t>&gt;# first is a </a:t>
            </a:r>
            <a:r>
              <a:rPr lang="en-US" sz="1400" dirty="0" err="1">
                <a:latin typeface="Times New Roman" pitchFamily="18" charset="0"/>
                <a:cs typeface="Times New Roman" pitchFamily="18" charset="0"/>
              </a:rPr>
              <a:t>data.frame</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 second is a vector</a:t>
            </a:r>
          </a:p>
          <a:p>
            <a:pPr algn="just">
              <a:buNone/>
            </a:pPr>
            <a:r>
              <a:rPr lang="en-US" sz="1400" dirty="0">
                <a:latin typeface="Times New Roman" pitchFamily="18" charset="0"/>
                <a:cs typeface="Times New Roman" pitchFamily="18" charset="0"/>
              </a:rPr>
              <a:t>&gt;#third is list3, which holds two vectors</a:t>
            </a:r>
          </a:p>
          <a:p>
            <a:pPr algn="just">
              <a:buNone/>
            </a:pPr>
            <a:r>
              <a:rPr lang="en-US" sz="1400" dirty="0">
                <a:latin typeface="Times New Roman" pitchFamily="18" charset="0"/>
                <a:cs typeface="Times New Roman" pitchFamily="18" charset="0"/>
              </a:rPr>
              <a:t>&gt;list5&lt;- list(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 1:10, list3)</a:t>
            </a:r>
          </a:p>
          <a:p>
            <a:pPr algn="just">
              <a:buNone/>
            </a:pPr>
            <a:r>
              <a:rPr lang="en-US" sz="1400" dirty="0">
                <a:latin typeface="Times New Roman" pitchFamily="18" charset="0"/>
                <a:cs typeface="Times New Roman" pitchFamily="18" charset="0"/>
              </a:rPr>
              <a:t>&gt;list5</a:t>
            </a:r>
          </a:p>
          <a:p>
            <a:pPr algn="just">
              <a:buNone/>
            </a:pPr>
            <a:r>
              <a:rPr lang="en-US" sz="1400" dirty="0">
                <a:latin typeface="Times New Roman" pitchFamily="18" charset="0"/>
                <a:cs typeface="Times New Roman" pitchFamily="18" charset="0"/>
              </a:rPr>
              <a:t>[ [1] ]</a:t>
            </a:r>
          </a:p>
          <a:p>
            <a:pPr algn="just">
              <a:buNone/>
            </a:pPr>
            <a:r>
              <a:rPr lang="en-US" sz="1400" dirty="0">
                <a:latin typeface="Times New Roman" pitchFamily="18" charset="0"/>
                <a:cs typeface="Times New Roman" pitchFamily="18" charset="0"/>
              </a:rPr>
              <a:t>	First	Second	Sport</a:t>
            </a:r>
          </a:p>
          <a:p>
            <a:pPr algn="just">
              <a:buAutoNum type="arabicPlain"/>
            </a:pPr>
            <a:r>
              <a:rPr lang="en-US" sz="1400" dirty="0">
                <a:latin typeface="Times New Roman" pitchFamily="18" charset="0"/>
                <a:cs typeface="Times New Roman" pitchFamily="18" charset="0"/>
              </a:rPr>
              <a:t>10	-4	Hockey</a:t>
            </a:r>
          </a:p>
          <a:p>
            <a:pPr algn="just">
              <a:buAutoNum type="arabicPlain"/>
            </a:pPr>
            <a:r>
              <a:rPr lang="en-US" sz="1400" dirty="0">
                <a:latin typeface="Times New Roman" pitchFamily="18" charset="0"/>
                <a:cs typeface="Times New Roman" pitchFamily="18" charset="0"/>
              </a:rPr>
              <a:t>9	-3	Football</a:t>
            </a:r>
          </a:p>
          <a:p>
            <a:pPr algn="just">
              <a:buAutoNum type="arabicPlain"/>
            </a:pPr>
            <a:r>
              <a:rPr lang="en-US" sz="1400" dirty="0">
                <a:latin typeface="Times New Roman" pitchFamily="18" charset="0"/>
                <a:cs typeface="Times New Roman" pitchFamily="18" charset="0"/>
              </a:rPr>
              <a:t>8	-2	Baseball</a:t>
            </a:r>
          </a:p>
          <a:p>
            <a:pPr algn="just">
              <a:buAutoNum type="arabicPlain"/>
            </a:pPr>
            <a:r>
              <a:rPr lang="en-US" sz="1400" dirty="0">
                <a:latin typeface="Times New Roman" pitchFamily="18" charset="0"/>
                <a:cs typeface="Times New Roman" pitchFamily="18" charset="0"/>
              </a:rPr>
              <a:t>7	-1	Curling</a:t>
            </a:r>
          </a:p>
          <a:p>
            <a:pPr algn="just">
              <a:buAutoNum type="arabicPlain"/>
            </a:pPr>
            <a:r>
              <a:rPr lang="en-US" sz="1400" dirty="0">
                <a:latin typeface="Times New Roman" pitchFamily="18" charset="0"/>
                <a:cs typeface="Times New Roman" pitchFamily="18" charset="0"/>
              </a:rPr>
              <a:t>6	0	Rugby</a:t>
            </a:r>
          </a:p>
          <a:p>
            <a:pPr algn="just">
              <a:buAutoNum type="arabicPlain"/>
            </a:pPr>
            <a:r>
              <a:rPr lang="en-US" sz="1400" dirty="0">
                <a:latin typeface="Times New Roman" pitchFamily="18" charset="0"/>
                <a:cs typeface="Times New Roman" pitchFamily="18" charset="0"/>
              </a:rPr>
              <a:t>5	1	Lacrosse</a:t>
            </a:r>
          </a:p>
          <a:p>
            <a:pPr algn="just">
              <a:buAutoNum type="arabicPlain"/>
            </a:pPr>
            <a:r>
              <a:rPr lang="en-US" sz="1400" dirty="0">
                <a:latin typeface="Times New Roman" pitchFamily="18" charset="0"/>
                <a:cs typeface="Times New Roman" pitchFamily="18" charset="0"/>
              </a:rPr>
              <a:t>4	2	Basketball</a:t>
            </a:r>
          </a:p>
          <a:p>
            <a:pPr algn="just">
              <a:buAutoNum type="arabicPlain"/>
            </a:pPr>
            <a:r>
              <a:rPr lang="en-US" sz="1400" dirty="0">
                <a:latin typeface="Times New Roman" pitchFamily="18" charset="0"/>
                <a:cs typeface="Times New Roman" pitchFamily="18" charset="0"/>
              </a:rPr>
              <a:t>3	3	Tennis</a:t>
            </a:r>
          </a:p>
          <a:p>
            <a:pPr algn="just">
              <a:buAutoNum type="arabicPlain"/>
            </a:pPr>
            <a:r>
              <a:rPr lang="en-US" sz="1400" dirty="0">
                <a:latin typeface="Times New Roman" pitchFamily="18" charset="0"/>
                <a:cs typeface="Times New Roman" pitchFamily="18" charset="0"/>
              </a:rPr>
              <a:t>2	4	Cricket</a:t>
            </a:r>
          </a:p>
          <a:p>
            <a:pPr algn="just">
              <a:buAutoNum type="arabicPlain"/>
            </a:pPr>
            <a:r>
              <a:rPr lang="en-US" sz="1400" dirty="0">
                <a:latin typeface="Times New Roman" pitchFamily="18" charset="0"/>
                <a:cs typeface="Times New Roman" pitchFamily="18" charset="0"/>
              </a:rPr>
              <a:t>1	5	Soccer</a:t>
            </a:r>
          </a:p>
          <a:p>
            <a:pPr algn="just">
              <a:buNone/>
            </a:pPr>
            <a:r>
              <a:rPr lang="en-US" sz="1400" dirty="0">
                <a:latin typeface="Times New Roman" pitchFamily="18" charset="0"/>
                <a:cs typeface="Times New Roman" pitchFamily="18" charset="0"/>
              </a:rPr>
              <a:t>[ [2] ]</a:t>
            </a:r>
          </a:p>
          <a:p>
            <a:pPr algn="just">
              <a:buNone/>
            </a:pPr>
            <a:r>
              <a:rPr lang="en-US" sz="1400" dirty="0">
                <a:latin typeface="Times New Roman" pitchFamily="18" charset="0"/>
                <a:cs typeface="Times New Roman" pitchFamily="18" charset="0"/>
              </a:rPr>
              <a:t>[1]  1 2 3 4 5 6 7 8 9 10 </a:t>
            </a:r>
          </a:p>
          <a:p>
            <a:pPr algn="just">
              <a:buNone/>
            </a:pPr>
            <a:r>
              <a:rPr lang="en-US" sz="1400" dirty="0">
                <a:latin typeface="Times New Roman" pitchFamily="18" charset="0"/>
                <a:cs typeface="Times New Roman"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sz="2800" dirty="0">
                <a:latin typeface="Times New Roman" pitchFamily="18" charset="0"/>
                <a:cs typeface="Times New Roman" pitchFamily="18" charset="0"/>
              </a:rPr>
              <a:t>The Upper Left Pane takes the place of the text editor but it is more powerful.</a:t>
            </a:r>
          </a:p>
          <a:p>
            <a:pPr algn="just"/>
            <a:r>
              <a:rPr lang="en-US" sz="2800" dirty="0">
                <a:latin typeface="Times New Roman" pitchFamily="18" charset="0"/>
                <a:cs typeface="Times New Roman" pitchFamily="18" charset="0"/>
              </a:rPr>
              <a:t>The Upper Right Pane holds information about the workspace, command history, files in the current folder and </a:t>
            </a:r>
            <a:r>
              <a:rPr lang="en-US" sz="2800" dirty="0" err="1">
                <a:latin typeface="Times New Roman" pitchFamily="18" charset="0"/>
                <a:cs typeface="Times New Roman" pitchFamily="18" charset="0"/>
              </a:rPr>
              <a:t>Git</a:t>
            </a:r>
            <a:r>
              <a:rPr lang="en-US" sz="2800" dirty="0">
                <a:latin typeface="Times New Roman" pitchFamily="18" charset="0"/>
                <a:cs typeface="Times New Roman" pitchFamily="18" charset="0"/>
              </a:rPr>
              <a:t> Version Control.</a:t>
            </a:r>
          </a:p>
          <a:p>
            <a:pPr algn="just"/>
            <a:r>
              <a:rPr lang="en-US" sz="2800" dirty="0">
                <a:latin typeface="Times New Roman" pitchFamily="18" charset="0"/>
                <a:cs typeface="Times New Roman" pitchFamily="18" charset="0"/>
              </a:rPr>
              <a:t>The lower right pane displays plots, package information and help files.</a:t>
            </a:r>
          </a:p>
          <a:p>
            <a:pPr algn="just"/>
            <a:r>
              <a:rPr lang="en-US" sz="2800" dirty="0">
                <a:latin typeface="Times New Roman" pitchFamily="18" charset="0"/>
                <a:cs typeface="Times New Roman" pitchFamily="18" charset="0"/>
              </a:rPr>
              <a:t>There are number ways to send and execute commands from the editor to the console. To send one line place the cursor at the desired line and press </a:t>
            </a:r>
            <a:r>
              <a:rPr lang="en-US" sz="2800" dirty="0" err="1">
                <a:latin typeface="Times New Roman" pitchFamily="18" charset="0"/>
                <a:cs typeface="Times New Roman" pitchFamily="18" charset="0"/>
              </a:rPr>
              <a:t>Ctrl+Enter</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To insert a selection, simply highlight the selection and press </a:t>
            </a:r>
            <a:r>
              <a:rPr lang="en-US" sz="2800" dirty="0" err="1">
                <a:latin typeface="Times New Roman" pitchFamily="18" charset="0"/>
                <a:cs typeface="Times New Roman" pitchFamily="18" charset="0"/>
              </a:rPr>
              <a:t>Ctrl+Enter</a:t>
            </a:r>
            <a:r>
              <a:rPr lang="en-US" sz="2800" dirty="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 [3] ]</a:t>
            </a:r>
          </a:p>
          <a:p>
            <a:pPr algn="just">
              <a:buNone/>
            </a:pPr>
            <a:r>
              <a:rPr lang="en-US" sz="1400" dirty="0">
                <a:latin typeface="Times New Roman" pitchFamily="18" charset="0"/>
                <a:cs typeface="Times New Roman" pitchFamily="18" charset="0"/>
              </a:rPr>
              <a:t>[ [3] ]  [ [1] ]</a:t>
            </a:r>
          </a:p>
          <a:p>
            <a:pPr algn="just">
              <a:buNone/>
            </a:pPr>
            <a:r>
              <a:rPr lang="en-US" sz="1400" dirty="0">
                <a:latin typeface="Times New Roman" pitchFamily="18" charset="0"/>
                <a:cs typeface="Times New Roman" pitchFamily="18" charset="0"/>
              </a:rPr>
              <a:t>[1]  1 2 3 </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 [3] ] [ [2] ]</a:t>
            </a:r>
          </a:p>
          <a:p>
            <a:pPr algn="just">
              <a:buNone/>
            </a:pPr>
            <a:r>
              <a:rPr lang="en-US" sz="1400" dirty="0">
                <a:latin typeface="Times New Roman" pitchFamily="18" charset="0"/>
                <a:cs typeface="Times New Roman" pitchFamily="18" charset="0"/>
              </a:rPr>
              <a:t>[1]  3 4 5 6 7</a:t>
            </a:r>
          </a:p>
          <a:p>
            <a:pPr algn="just">
              <a:buNone/>
            </a:pPr>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Like </a:t>
            </a:r>
            <a:r>
              <a:rPr lang="en-US" sz="1400" dirty="0" err="1">
                <a:latin typeface="Times New Roman" pitchFamily="18" charset="0"/>
                <a:cs typeface="Times New Roman" pitchFamily="18" charset="0"/>
              </a:rPr>
              <a:t>data.frames</a:t>
            </a:r>
            <a:r>
              <a:rPr lang="en-US" sz="1400" dirty="0">
                <a:latin typeface="Times New Roman" pitchFamily="18" charset="0"/>
                <a:cs typeface="Times New Roman" pitchFamily="18" charset="0"/>
              </a:rPr>
              <a:t>, lists can have names. Each element has a unique name that can be either viewed or assigned using names.</a:t>
            </a:r>
          </a:p>
          <a:p>
            <a:pPr algn="just">
              <a:buNone/>
            </a:pPr>
            <a:r>
              <a:rPr lang="en-US" sz="1400" dirty="0">
                <a:latin typeface="Times New Roman" pitchFamily="18" charset="0"/>
                <a:cs typeface="Times New Roman" pitchFamily="18" charset="0"/>
              </a:rPr>
              <a:t>&gt;names(list5)</a:t>
            </a:r>
          </a:p>
          <a:p>
            <a:pPr algn="just">
              <a:buNone/>
            </a:pPr>
            <a:r>
              <a:rPr lang="en-US" sz="1400" dirty="0">
                <a:latin typeface="Times New Roman" pitchFamily="18" charset="0"/>
                <a:cs typeface="Times New Roman" pitchFamily="18" charset="0"/>
              </a:rPr>
              <a:t>NULL</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&gt;names(list5) &lt;- c(“</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“vector”, “list”)</a:t>
            </a:r>
          </a:p>
          <a:p>
            <a:pPr algn="just">
              <a:buNone/>
            </a:pPr>
            <a:r>
              <a:rPr lang="en-US" sz="1400" dirty="0">
                <a:latin typeface="Times New Roman" pitchFamily="18" charset="0"/>
                <a:cs typeface="Times New Roman" pitchFamily="18" charset="0"/>
              </a:rPr>
              <a:t>&gt;names(list5)</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[1]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“vector”  “list”</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&gt;list5</a:t>
            </a:r>
          </a:p>
          <a:p>
            <a:pPr algn="just">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data.frame</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	First	Second	Sport</a:t>
            </a:r>
          </a:p>
          <a:p>
            <a:pPr algn="just">
              <a:buAutoNum type="arabicPlain"/>
            </a:pPr>
            <a:r>
              <a:rPr lang="en-US" sz="1400" dirty="0">
                <a:latin typeface="Times New Roman" pitchFamily="18" charset="0"/>
                <a:cs typeface="Times New Roman" pitchFamily="18" charset="0"/>
              </a:rPr>
              <a:t>10	-4	Hockey</a:t>
            </a:r>
          </a:p>
          <a:p>
            <a:pPr algn="just">
              <a:buAutoNum type="arabicPlain"/>
            </a:pPr>
            <a:r>
              <a:rPr lang="en-US" sz="1400" dirty="0">
                <a:latin typeface="Times New Roman" pitchFamily="18" charset="0"/>
                <a:cs typeface="Times New Roman" pitchFamily="18" charset="0"/>
              </a:rPr>
              <a:t>9	-3	Football</a:t>
            </a:r>
          </a:p>
          <a:p>
            <a:pPr algn="just">
              <a:buAutoNum type="arabicPlain"/>
            </a:pPr>
            <a:r>
              <a:rPr lang="en-US" sz="1400" dirty="0">
                <a:latin typeface="Times New Roman" pitchFamily="18" charset="0"/>
                <a:cs typeface="Times New Roman" pitchFamily="18" charset="0"/>
              </a:rPr>
              <a:t>8	-2	Baseball</a:t>
            </a:r>
          </a:p>
          <a:p>
            <a:pPr algn="just">
              <a:buAutoNum type="arabicPlain"/>
            </a:pPr>
            <a:r>
              <a:rPr lang="en-US" sz="1400" dirty="0">
                <a:latin typeface="Times New Roman" pitchFamily="18" charset="0"/>
                <a:cs typeface="Times New Roman" pitchFamily="18" charset="0"/>
              </a:rPr>
              <a:t>7	-3	Curling</a:t>
            </a:r>
          </a:p>
          <a:p>
            <a:pPr algn="just">
              <a:buAutoNum type="arabicPlain"/>
            </a:pPr>
            <a:r>
              <a:rPr lang="en-US" sz="1400" dirty="0">
                <a:latin typeface="Times New Roman" pitchFamily="18" charset="0"/>
                <a:cs typeface="Times New Roman" pitchFamily="18" charset="0"/>
              </a:rPr>
              <a:t>6	-4	Rugby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AutoNum type="arabicPlain" startAt="6"/>
            </a:pPr>
            <a:r>
              <a:rPr lang="en-US" sz="1600" dirty="0">
                <a:latin typeface="Times New Roman" pitchFamily="18" charset="0"/>
                <a:cs typeface="Times New Roman" pitchFamily="18" charset="0"/>
              </a:rPr>
              <a:t>5	1	Lacrosse</a:t>
            </a:r>
          </a:p>
          <a:p>
            <a:pPr algn="just">
              <a:buAutoNum type="arabicPlain" startAt="6"/>
            </a:pPr>
            <a:r>
              <a:rPr lang="en-US" sz="1600" dirty="0">
                <a:latin typeface="Times New Roman" pitchFamily="18" charset="0"/>
                <a:cs typeface="Times New Roman" pitchFamily="18" charset="0"/>
              </a:rPr>
              <a:t>4	2	Basketball</a:t>
            </a:r>
          </a:p>
          <a:p>
            <a:pPr algn="just">
              <a:buAutoNum type="arabicPlain" startAt="6"/>
            </a:pPr>
            <a:r>
              <a:rPr lang="en-US" sz="1600" dirty="0">
                <a:latin typeface="Times New Roman" pitchFamily="18" charset="0"/>
                <a:cs typeface="Times New Roman" pitchFamily="18" charset="0"/>
              </a:rPr>
              <a:t>3	3	Tennis</a:t>
            </a:r>
          </a:p>
          <a:p>
            <a:pPr algn="just">
              <a:buAutoNum type="arabicPlain" startAt="6"/>
            </a:pPr>
            <a:r>
              <a:rPr lang="en-US" sz="1600" dirty="0">
                <a:latin typeface="Times New Roman" pitchFamily="18" charset="0"/>
                <a:cs typeface="Times New Roman" pitchFamily="18" charset="0"/>
              </a:rPr>
              <a:t>2	4	Cricket</a:t>
            </a:r>
          </a:p>
          <a:p>
            <a:pPr algn="just">
              <a:buAutoNum type="arabicPlain" startAt="6"/>
            </a:pPr>
            <a:r>
              <a:rPr lang="en-US" sz="1600" dirty="0">
                <a:latin typeface="Times New Roman" pitchFamily="18" charset="0"/>
                <a:cs typeface="Times New Roman" pitchFamily="18" charset="0"/>
              </a:rPr>
              <a:t>1	5	Soccer</a:t>
            </a:r>
          </a:p>
          <a:p>
            <a:pPr algn="just">
              <a:buAutoNum type="arabicPlain" startAt="6"/>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$vector</a:t>
            </a:r>
          </a:p>
          <a:p>
            <a:pPr algn="just">
              <a:buNone/>
            </a:pPr>
            <a:r>
              <a:rPr lang="en-US" sz="1600" dirty="0">
                <a:latin typeface="Times New Roman" pitchFamily="18" charset="0"/>
                <a:cs typeface="Times New Roman" pitchFamily="18" charset="0"/>
              </a:rPr>
              <a:t>[1]  1 2 3 4 5 6 7 8 9 10</a:t>
            </a: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$list</a:t>
            </a:r>
          </a:p>
          <a:p>
            <a:pPr algn="just">
              <a:buNone/>
            </a:pPr>
            <a:r>
              <a:rPr lang="en-US" sz="1600" dirty="0">
                <a:latin typeface="Times New Roman" pitchFamily="18" charset="0"/>
                <a:cs typeface="Times New Roman" pitchFamily="18" charset="0"/>
              </a:rPr>
              <a:t>$list[ [1] ]</a:t>
            </a:r>
          </a:p>
          <a:p>
            <a:pPr algn="just">
              <a:buNone/>
            </a:pPr>
            <a:r>
              <a:rPr lang="en-US" sz="1600" dirty="0">
                <a:latin typeface="Times New Roman" pitchFamily="18" charset="0"/>
                <a:cs typeface="Times New Roman" pitchFamily="18" charset="0"/>
              </a:rPr>
              <a:t>[1]  1 2 3 </a:t>
            </a: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$list[ [2] ]</a:t>
            </a:r>
          </a:p>
          <a:p>
            <a:pPr algn="just">
              <a:buNone/>
            </a:pPr>
            <a:r>
              <a:rPr lang="en-US" sz="1600" dirty="0">
                <a:latin typeface="Times New Roman" pitchFamily="18" charset="0"/>
                <a:cs typeface="Times New Roman" pitchFamily="18" charset="0"/>
              </a:rPr>
              <a:t>[1]  3 4 5 6 7 </a:t>
            </a:r>
          </a:p>
          <a:p>
            <a:pPr algn="just">
              <a:buNone/>
            </a:pPr>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Names can be assigned to list elements during creation using name-value pairs.</a:t>
            </a:r>
          </a:p>
          <a:p>
            <a:pPr algn="just">
              <a:buNone/>
            </a:pPr>
            <a:r>
              <a:rPr lang="en-US" sz="1600" dirty="0">
                <a:latin typeface="Times New Roman" pitchFamily="18" charset="0"/>
                <a:cs typeface="Times New Roman" pitchFamily="18" charset="0"/>
              </a:rPr>
              <a:t>&gt;list6 &lt;- list(</a:t>
            </a:r>
            <a:r>
              <a:rPr lang="en-US" sz="1600" dirty="0" err="1">
                <a:latin typeface="Times New Roman" pitchFamily="18" charset="0"/>
                <a:cs typeface="Times New Roman" pitchFamily="18" charset="0"/>
              </a:rPr>
              <a:t>TheDataFrame</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TheVector</a:t>
            </a:r>
            <a:r>
              <a:rPr lang="en-US" sz="1600" dirty="0">
                <a:latin typeface="Times New Roman" pitchFamily="18" charset="0"/>
                <a:cs typeface="Times New Roman" pitchFamily="18" charset="0"/>
              </a:rPr>
              <a:t>= 1:10, </a:t>
            </a:r>
            <a:r>
              <a:rPr lang="en-US" sz="1600" dirty="0" err="1">
                <a:latin typeface="Times New Roman" pitchFamily="18" charset="0"/>
                <a:cs typeface="Times New Roman" pitchFamily="18" charset="0"/>
              </a:rPr>
              <a:t>TheList</a:t>
            </a:r>
            <a:r>
              <a:rPr lang="en-US" sz="1600" dirty="0">
                <a:latin typeface="Times New Roman" pitchFamily="18" charset="0"/>
                <a:cs typeface="Times New Roman" pitchFamily="18" charset="0"/>
              </a:rPr>
              <a:t>= list3)</a:t>
            </a:r>
          </a:p>
          <a:p>
            <a:pPr algn="just">
              <a:buNone/>
            </a:pPr>
            <a:r>
              <a:rPr lang="en-US" sz="1600" dirty="0">
                <a:latin typeface="Times New Roman" pitchFamily="18" charset="0"/>
                <a:cs typeface="Times New Roman" pitchFamily="18" charset="0"/>
              </a:rPr>
              <a:t>&gt;names(list6)</a:t>
            </a:r>
          </a:p>
          <a:p>
            <a:pPr algn="just">
              <a:buNone/>
            </a:pP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TheDataFrame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TheVector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TheList</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&gt;list6</a:t>
            </a:r>
          </a:p>
          <a:p>
            <a:pPr algn="just">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TheDataFrame</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	First	Second	Sport</a:t>
            </a:r>
          </a:p>
          <a:p>
            <a:pPr algn="just">
              <a:buAutoNum type="arabicPlain"/>
            </a:pPr>
            <a:r>
              <a:rPr lang="en-US" sz="1600" dirty="0">
                <a:latin typeface="Times New Roman" pitchFamily="18" charset="0"/>
                <a:cs typeface="Times New Roman" pitchFamily="18" charset="0"/>
              </a:rPr>
              <a:t>10	-4	Hockey</a:t>
            </a:r>
          </a:p>
          <a:p>
            <a:pPr algn="just">
              <a:buAutoNum type="arabicPlain"/>
            </a:pPr>
            <a:r>
              <a:rPr lang="en-US" sz="1600" dirty="0">
                <a:latin typeface="Times New Roman" pitchFamily="18" charset="0"/>
                <a:cs typeface="Times New Roman" pitchFamily="18" charset="0"/>
              </a:rPr>
              <a:t>9	-3	Football</a:t>
            </a:r>
          </a:p>
          <a:p>
            <a:pPr algn="just">
              <a:buAutoNum type="arabicPlain"/>
            </a:pPr>
            <a:r>
              <a:rPr lang="en-US" sz="1600" dirty="0">
                <a:latin typeface="Times New Roman" pitchFamily="18" charset="0"/>
                <a:cs typeface="Times New Roman" pitchFamily="18" charset="0"/>
              </a:rPr>
              <a:t>8	-2	Baseball</a:t>
            </a:r>
          </a:p>
          <a:p>
            <a:pPr algn="just">
              <a:buAutoNum type="arabicPlain"/>
            </a:pPr>
            <a:r>
              <a:rPr lang="en-US" sz="1600" dirty="0">
                <a:latin typeface="Times New Roman" pitchFamily="18" charset="0"/>
                <a:cs typeface="Times New Roman" pitchFamily="18" charset="0"/>
              </a:rPr>
              <a:t>7	-1	Curling</a:t>
            </a:r>
          </a:p>
          <a:p>
            <a:pPr algn="just">
              <a:buAutoNum type="arabicPlain"/>
            </a:pPr>
            <a:r>
              <a:rPr lang="en-US" sz="1600" dirty="0">
                <a:latin typeface="Times New Roman" pitchFamily="18" charset="0"/>
                <a:cs typeface="Times New Roman" pitchFamily="18" charset="0"/>
              </a:rPr>
              <a:t>6	0	Rugby</a:t>
            </a:r>
          </a:p>
          <a:p>
            <a:pPr algn="just">
              <a:buAutoNum type="arabicPlain"/>
            </a:pPr>
            <a:r>
              <a:rPr lang="en-US" sz="1600" dirty="0">
                <a:latin typeface="Times New Roman" pitchFamily="18" charset="0"/>
                <a:cs typeface="Times New Roman" pitchFamily="18" charset="0"/>
              </a:rPr>
              <a:t>5	1	Lacrosse</a:t>
            </a:r>
          </a:p>
          <a:p>
            <a:pPr algn="just">
              <a:buAutoNum type="arabicPlain"/>
            </a:pPr>
            <a:r>
              <a:rPr lang="en-US" sz="1600" dirty="0">
                <a:latin typeface="Times New Roman" pitchFamily="18" charset="0"/>
                <a:cs typeface="Times New Roman" pitchFamily="18" charset="0"/>
              </a:rPr>
              <a:t>4	2	Basketball</a:t>
            </a:r>
          </a:p>
          <a:p>
            <a:pPr algn="just">
              <a:buAutoNum type="arabicPlain"/>
            </a:pPr>
            <a:r>
              <a:rPr lang="en-US" sz="1600" dirty="0">
                <a:latin typeface="Times New Roman" pitchFamily="18" charset="0"/>
                <a:cs typeface="Times New Roman" pitchFamily="18" charset="0"/>
              </a:rPr>
              <a:t>3	3	Tennis</a:t>
            </a:r>
          </a:p>
          <a:p>
            <a:pPr algn="just">
              <a:buAutoNum type="arabicPlain"/>
            </a:pPr>
            <a:r>
              <a:rPr lang="en-US" sz="1600" dirty="0">
                <a:latin typeface="Times New Roman" pitchFamily="18" charset="0"/>
                <a:cs typeface="Times New Roman" pitchFamily="18" charset="0"/>
              </a:rPr>
              <a:t>2	4	Cricket</a:t>
            </a:r>
          </a:p>
          <a:p>
            <a:pPr algn="just">
              <a:buAutoNum type="arabicPlain"/>
            </a:pPr>
            <a:r>
              <a:rPr lang="en-US" sz="1600" dirty="0">
                <a:latin typeface="Times New Roman" pitchFamily="18" charset="0"/>
                <a:cs typeface="Times New Roman" pitchFamily="18" charset="0"/>
              </a:rPr>
              <a:t>1	5	Soccer</a:t>
            </a:r>
          </a:p>
          <a:p>
            <a:pPr algn="just">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TheVector</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[1]  1 2 3 4 5 6 7 8 9 10</a:t>
            </a:r>
          </a:p>
          <a:p>
            <a:pPr algn="just">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TheList</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TheList</a:t>
            </a:r>
            <a:r>
              <a:rPr lang="en-US" sz="1600" dirty="0">
                <a:latin typeface="Times New Roman" pitchFamily="18" charset="0"/>
                <a:cs typeface="Times New Roman" pitchFamily="18" charset="0"/>
              </a:rPr>
              <a:t>[ [1] ]</a:t>
            </a:r>
          </a:p>
          <a:p>
            <a:pPr algn="just">
              <a:buNone/>
            </a:pPr>
            <a:r>
              <a:rPr lang="en-US" sz="1600" dirty="0">
                <a:latin typeface="Times New Roman" pitchFamily="18" charset="0"/>
                <a:cs typeface="Times New Roman" pitchFamily="18" charset="0"/>
              </a:rPr>
              <a:t>[1]  1 2 3 </a:t>
            </a:r>
          </a:p>
          <a:p>
            <a:pPr algn="just">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TheList</a:t>
            </a:r>
            <a:r>
              <a:rPr lang="en-US" sz="1600" dirty="0">
                <a:latin typeface="Times New Roman" pitchFamily="18" charset="0"/>
                <a:cs typeface="Times New Roman" pitchFamily="18" charset="0"/>
              </a:rPr>
              <a:t>[ [2] ]</a:t>
            </a:r>
          </a:p>
          <a:p>
            <a:pPr algn="just">
              <a:buNone/>
            </a:pPr>
            <a:r>
              <a:rPr lang="en-US" sz="1600" dirty="0">
                <a:latin typeface="Times New Roman" pitchFamily="18" charset="0"/>
                <a:cs typeface="Times New Roman" pitchFamily="18" charset="0"/>
              </a:rPr>
              <a:t>[1]  3 4 5 6 7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200" dirty="0">
                <a:latin typeface="Times New Roman" pitchFamily="18" charset="0"/>
                <a:cs typeface="Times New Roman" pitchFamily="18" charset="0"/>
              </a:rPr>
              <a:t>Creating an empty list of certain size</a:t>
            </a:r>
          </a:p>
          <a:p>
            <a:pPr algn="just">
              <a:buNone/>
            </a:pPr>
            <a:r>
              <a:rPr lang="en-US" sz="1200" dirty="0">
                <a:latin typeface="Times New Roman" pitchFamily="18" charset="0"/>
                <a:cs typeface="Times New Roman" pitchFamily="18" charset="0"/>
              </a:rPr>
              <a:t>&gt;(</a:t>
            </a:r>
            <a:r>
              <a:rPr lang="en-US" sz="1200" dirty="0" err="1">
                <a:latin typeface="Times New Roman" pitchFamily="18" charset="0"/>
                <a:cs typeface="Times New Roman" pitchFamily="18" charset="0"/>
              </a:rPr>
              <a:t>emptyList</a:t>
            </a:r>
            <a:r>
              <a:rPr lang="en-US" sz="1200" dirty="0">
                <a:latin typeface="Times New Roman" pitchFamily="18" charset="0"/>
                <a:cs typeface="Times New Roman" pitchFamily="18" charset="0"/>
              </a:rPr>
              <a:t> &lt;- vector(mode= “list”, length=4 ))</a:t>
            </a:r>
          </a:p>
          <a:p>
            <a:pPr algn="just">
              <a:buNone/>
            </a:pPr>
            <a:r>
              <a:rPr lang="en-US" sz="1200" dirty="0">
                <a:latin typeface="Times New Roman" pitchFamily="18" charset="0"/>
                <a:cs typeface="Times New Roman" pitchFamily="18" charset="0"/>
              </a:rPr>
              <a:t>[ [1] ]</a:t>
            </a:r>
          </a:p>
          <a:p>
            <a:pPr algn="just">
              <a:buNone/>
            </a:pPr>
            <a:r>
              <a:rPr lang="en-US" sz="1200" dirty="0">
                <a:latin typeface="Times New Roman" pitchFamily="18" charset="0"/>
                <a:cs typeface="Times New Roman" pitchFamily="18" charset="0"/>
              </a:rPr>
              <a:t>NULL</a:t>
            </a:r>
          </a:p>
          <a:p>
            <a:pPr algn="just">
              <a:buNone/>
            </a:pPr>
            <a:endParaRPr lang="en-US" sz="1200" dirty="0">
              <a:latin typeface="Times New Roman" pitchFamily="18" charset="0"/>
              <a:cs typeface="Times New Roman" pitchFamily="18" charset="0"/>
            </a:endParaRPr>
          </a:p>
          <a:p>
            <a:pPr algn="just">
              <a:buNone/>
            </a:pPr>
            <a:r>
              <a:rPr lang="en-US" sz="1200" dirty="0">
                <a:latin typeface="Times New Roman" pitchFamily="18" charset="0"/>
                <a:cs typeface="Times New Roman" pitchFamily="18" charset="0"/>
              </a:rPr>
              <a:t>[ [2] ]</a:t>
            </a:r>
          </a:p>
          <a:p>
            <a:pPr algn="just">
              <a:buNone/>
            </a:pPr>
            <a:r>
              <a:rPr lang="en-US" sz="1200" dirty="0">
                <a:latin typeface="Times New Roman" pitchFamily="18" charset="0"/>
                <a:cs typeface="Times New Roman" pitchFamily="18" charset="0"/>
              </a:rPr>
              <a:t>NULL</a:t>
            </a:r>
          </a:p>
          <a:p>
            <a:pPr algn="just">
              <a:buNone/>
            </a:pPr>
            <a:endParaRPr lang="en-US" sz="1200" dirty="0">
              <a:latin typeface="Times New Roman" pitchFamily="18" charset="0"/>
              <a:cs typeface="Times New Roman" pitchFamily="18" charset="0"/>
            </a:endParaRPr>
          </a:p>
          <a:p>
            <a:pPr algn="just">
              <a:buNone/>
            </a:pPr>
            <a:r>
              <a:rPr lang="en-US" sz="1200" dirty="0">
                <a:latin typeface="Times New Roman" pitchFamily="18" charset="0"/>
                <a:cs typeface="Times New Roman" pitchFamily="18" charset="0"/>
              </a:rPr>
              <a:t>[ [3] ]</a:t>
            </a:r>
          </a:p>
          <a:p>
            <a:pPr algn="just">
              <a:buNone/>
            </a:pPr>
            <a:r>
              <a:rPr lang="en-US" sz="1200" dirty="0">
                <a:latin typeface="Times New Roman" pitchFamily="18" charset="0"/>
                <a:cs typeface="Times New Roman" pitchFamily="18" charset="0"/>
              </a:rPr>
              <a:t>NULL</a:t>
            </a:r>
          </a:p>
          <a:p>
            <a:pPr algn="just">
              <a:buNone/>
            </a:pPr>
            <a:endParaRPr lang="en-US" sz="1200" dirty="0">
              <a:latin typeface="Times New Roman" pitchFamily="18" charset="0"/>
              <a:cs typeface="Times New Roman" pitchFamily="18" charset="0"/>
            </a:endParaRPr>
          </a:p>
          <a:p>
            <a:pPr algn="just">
              <a:buNone/>
            </a:pPr>
            <a:r>
              <a:rPr lang="en-US" sz="1200" dirty="0">
                <a:latin typeface="Times New Roman" pitchFamily="18" charset="0"/>
                <a:cs typeface="Times New Roman" pitchFamily="18" charset="0"/>
              </a:rPr>
              <a:t>[ [4] ]</a:t>
            </a:r>
          </a:p>
          <a:p>
            <a:pPr algn="just">
              <a:buNone/>
            </a:pPr>
            <a:r>
              <a:rPr lang="en-US" sz="1200" dirty="0">
                <a:latin typeface="Times New Roman" pitchFamily="18" charset="0"/>
                <a:cs typeface="Times New Roman" pitchFamily="18" charset="0"/>
              </a:rPr>
              <a:t>NULL</a:t>
            </a:r>
          </a:p>
          <a:p>
            <a:pPr algn="just"/>
            <a:r>
              <a:rPr lang="en-US" sz="1200" dirty="0">
                <a:latin typeface="Times New Roman" pitchFamily="18" charset="0"/>
                <a:cs typeface="Times New Roman" pitchFamily="18" charset="0"/>
              </a:rPr>
              <a:t>To access an individual element of list, use double square brackets, specifying either the element number or name. </a:t>
            </a:r>
          </a:p>
          <a:p>
            <a:pPr algn="just">
              <a:buNone/>
            </a:pPr>
            <a:r>
              <a:rPr lang="en-US" sz="1200" dirty="0">
                <a:latin typeface="Times New Roman" pitchFamily="18" charset="0"/>
                <a:cs typeface="Times New Roman" pitchFamily="18" charset="0"/>
              </a:rPr>
              <a:t>&gt;list5[ [1] ]</a:t>
            </a:r>
          </a:p>
          <a:p>
            <a:pPr algn="just">
              <a:buNone/>
            </a:pPr>
            <a:r>
              <a:rPr lang="en-US" sz="1200" dirty="0">
                <a:latin typeface="Times New Roman" pitchFamily="18" charset="0"/>
                <a:cs typeface="Times New Roman" pitchFamily="18" charset="0"/>
              </a:rPr>
              <a:t>	First	Second	Sport</a:t>
            </a:r>
          </a:p>
          <a:p>
            <a:pPr algn="just">
              <a:buAutoNum type="arabicPlain"/>
            </a:pPr>
            <a:r>
              <a:rPr lang="en-US" sz="1200" dirty="0">
                <a:latin typeface="Times New Roman" pitchFamily="18" charset="0"/>
                <a:cs typeface="Times New Roman" pitchFamily="18" charset="0"/>
              </a:rPr>
              <a:t>10	-4	Hockey</a:t>
            </a:r>
          </a:p>
          <a:p>
            <a:pPr algn="just">
              <a:buAutoNum type="arabicPlain"/>
            </a:pPr>
            <a:r>
              <a:rPr lang="en-US" sz="1200" dirty="0">
                <a:latin typeface="Times New Roman" pitchFamily="18" charset="0"/>
                <a:cs typeface="Times New Roman" pitchFamily="18" charset="0"/>
              </a:rPr>
              <a:t>9	-3	Football</a:t>
            </a:r>
          </a:p>
          <a:p>
            <a:pPr algn="just">
              <a:buAutoNum type="arabicPlain"/>
            </a:pPr>
            <a:r>
              <a:rPr lang="en-US" sz="1200" dirty="0">
                <a:latin typeface="Times New Roman" pitchFamily="18" charset="0"/>
                <a:cs typeface="Times New Roman" pitchFamily="18" charset="0"/>
              </a:rPr>
              <a:t>8	-2	Baseball</a:t>
            </a:r>
          </a:p>
          <a:p>
            <a:pPr algn="just">
              <a:buAutoNum type="arabicPlain"/>
            </a:pPr>
            <a:r>
              <a:rPr lang="en-US" sz="1200" dirty="0">
                <a:latin typeface="Times New Roman" pitchFamily="18" charset="0"/>
                <a:cs typeface="Times New Roman" pitchFamily="18" charset="0"/>
              </a:rPr>
              <a:t>7	-1	Curling</a:t>
            </a:r>
          </a:p>
          <a:p>
            <a:pPr algn="just">
              <a:buAutoNum type="arabicPlain"/>
            </a:pPr>
            <a:r>
              <a:rPr lang="en-US" sz="1200" dirty="0">
                <a:latin typeface="Times New Roman" pitchFamily="18" charset="0"/>
                <a:cs typeface="Times New Roman" pitchFamily="18" charset="0"/>
              </a:rPr>
              <a:t>6	0	Rugby</a:t>
            </a:r>
          </a:p>
          <a:p>
            <a:pPr algn="just">
              <a:buAutoNum type="arabicPlain"/>
            </a:pPr>
            <a:r>
              <a:rPr lang="en-US" sz="1200" dirty="0">
                <a:latin typeface="Times New Roman" pitchFamily="18" charset="0"/>
                <a:cs typeface="Times New Roman" pitchFamily="18" charset="0"/>
              </a:rPr>
              <a:t>5	1	Lacrosse</a:t>
            </a:r>
          </a:p>
          <a:p>
            <a:pPr algn="just">
              <a:buAutoNum type="arabicPlain"/>
            </a:pPr>
            <a:r>
              <a:rPr lang="en-US" sz="1200" dirty="0">
                <a:latin typeface="Times New Roman" pitchFamily="18" charset="0"/>
                <a:cs typeface="Times New Roman" pitchFamily="18" charset="0"/>
              </a:rPr>
              <a:t>4	2	Basketball</a:t>
            </a:r>
          </a:p>
          <a:p>
            <a:pPr algn="just">
              <a:buAutoNum type="arabicPlain"/>
            </a:pPr>
            <a:r>
              <a:rPr lang="en-US" sz="1200" dirty="0">
                <a:latin typeface="Times New Roman" pitchFamily="18" charset="0"/>
                <a:cs typeface="Times New Roman" pitchFamily="18" charset="0"/>
              </a:rPr>
              <a:t>3	3	Tennis</a:t>
            </a:r>
          </a:p>
          <a:p>
            <a:pPr algn="just">
              <a:buAutoNum type="arabicPlain"/>
            </a:pPr>
            <a:r>
              <a:rPr lang="en-US" sz="1200" dirty="0">
                <a:latin typeface="Times New Roman" pitchFamily="18" charset="0"/>
                <a:cs typeface="Times New Roman" pitchFamily="18" charset="0"/>
              </a:rPr>
              <a:t>2	4	Cricket</a:t>
            </a:r>
          </a:p>
          <a:p>
            <a:pPr algn="just">
              <a:buAutoNum type="arabicPlain"/>
            </a:pPr>
            <a:r>
              <a:rPr lang="en-US" sz="1200" dirty="0">
                <a:latin typeface="Times New Roman" pitchFamily="18" charset="0"/>
                <a:cs typeface="Times New Roman" pitchFamily="18" charset="0"/>
              </a:rPr>
              <a:t>1	5	Soccer</a:t>
            </a:r>
          </a:p>
          <a:p>
            <a:pPr algn="just">
              <a:buNone/>
            </a:pPr>
            <a:endParaRPr lang="en-US" sz="1200" dirty="0">
              <a:latin typeface="Times New Roman" pitchFamily="18" charset="0"/>
              <a:cs typeface="Times New Roman" pitchFamily="18" charset="0"/>
            </a:endParaRPr>
          </a:p>
          <a:p>
            <a:pPr algn="just">
              <a:buNone/>
            </a:pPr>
            <a:endParaRPr lang="en-US" sz="1200" dirty="0">
              <a:latin typeface="Times New Roman" pitchFamily="18" charset="0"/>
              <a:cs typeface="Times New Roman" pitchFamily="18" charset="0"/>
            </a:endParaRPr>
          </a:p>
          <a:p>
            <a:pPr algn="just">
              <a:buNone/>
            </a:pPr>
            <a:endParaRPr lang="en-US" sz="12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&gt;list5[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First	Second	Sport</a:t>
            </a:r>
          </a:p>
          <a:p>
            <a:pPr algn="just">
              <a:buAutoNum type="arabicPlain"/>
            </a:pPr>
            <a:r>
              <a:rPr lang="en-US" sz="1600" dirty="0">
                <a:latin typeface="Times New Roman" pitchFamily="18" charset="0"/>
                <a:cs typeface="Times New Roman" pitchFamily="18" charset="0"/>
              </a:rPr>
              <a:t>10	-4	Hockey</a:t>
            </a:r>
          </a:p>
          <a:p>
            <a:pPr algn="just">
              <a:buAutoNum type="arabicPlain"/>
            </a:pPr>
            <a:r>
              <a:rPr lang="en-US" sz="1600" dirty="0">
                <a:latin typeface="Times New Roman" pitchFamily="18" charset="0"/>
                <a:cs typeface="Times New Roman" pitchFamily="18" charset="0"/>
              </a:rPr>
              <a:t>9	-3	Football</a:t>
            </a:r>
          </a:p>
          <a:p>
            <a:pPr algn="just">
              <a:buAutoNum type="arabicPlain"/>
            </a:pPr>
            <a:r>
              <a:rPr lang="en-US" sz="1600" dirty="0">
                <a:latin typeface="Times New Roman" pitchFamily="18" charset="0"/>
                <a:cs typeface="Times New Roman" pitchFamily="18" charset="0"/>
              </a:rPr>
              <a:t>8	-2	Baseball</a:t>
            </a:r>
          </a:p>
          <a:p>
            <a:pPr algn="just">
              <a:buAutoNum type="arabicPlain"/>
            </a:pPr>
            <a:r>
              <a:rPr lang="en-US" sz="1600" dirty="0">
                <a:latin typeface="Times New Roman" pitchFamily="18" charset="0"/>
                <a:cs typeface="Times New Roman" pitchFamily="18" charset="0"/>
              </a:rPr>
              <a:t>7	-1	Curling</a:t>
            </a:r>
          </a:p>
          <a:p>
            <a:pPr algn="just">
              <a:buAutoNum type="arabicPlain"/>
            </a:pPr>
            <a:r>
              <a:rPr lang="en-US" sz="1600" dirty="0">
                <a:latin typeface="Times New Roman" pitchFamily="18" charset="0"/>
                <a:cs typeface="Times New Roman" pitchFamily="18" charset="0"/>
              </a:rPr>
              <a:t>6	0	Rugby</a:t>
            </a:r>
          </a:p>
          <a:p>
            <a:pPr algn="just">
              <a:buAutoNum type="arabicPlain"/>
            </a:pPr>
            <a:r>
              <a:rPr lang="en-US" sz="1600" dirty="0">
                <a:latin typeface="Times New Roman" pitchFamily="18" charset="0"/>
                <a:cs typeface="Times New Roman" pitchFamily="18" charset="0"/>
              </a:rPr>
              <a:t>5	1	Lacrosse</a:t>
            </a:r>
          </a:p>
          <a:p>
            <a:pPr algn="just">
              <a:buAutoNum type="arabicPlain"/>
            </a:pPr>
            <a:r>
              <a:rPr lang="en-US" sz="1600" dirty="0">
                <a:latin typeface="Times New Roman" pitchFamily="18" charset="0"/>
                <a:cs typeface="Times New Roman" pitchFamily="18" charset="0"/>
              </a:rPr>
              <a:t>4	2	Basketball</a:t>
            </a:r>
          </a:p>
          <a:p>
            <a:pPr algn="just">
              <a:buAutoNum type="arabicPlain"/>
            </a:pPr>
            <a:r>
              <a:rPr lang="en-US" sz="1600" dirty="0">
                <a:latin typeface="Times New Roman" pitchFamily="18" charset="0"/>
                <a:cs typeface="Times New Roman" pitchFamily="18" charset="0"/>
              </a:rPr>
              <a:t>3	3	Tennis</a:t>
            </a:r>
          </a:p>
          <a:p>
            <a:pPr algn="just">
              <a:buAutoNum type="arabicPlain"/>
            </a:pPr>
            <a:r>
              <a:rPr lang="en-US" sz="1600" dirty="0">
                <a:latin typeface="Times New Roman" pitchFamily="18" charset="0"/>
                <a:cs typeface="Times New Roman" pitchFamily="18" charset="0"/>
              </a:rPr>
              <a:t>2	4	Cricket</a:t>
            </a:r>
          </a:p>
          <a:p>
            <a:pPr algn="just">
              <a:buAutoNum type="arabicPlain"/>
            </a:pPr>
            <a:r>
              <a:rPr lang="en-US" sz="1600" dirty="0">
                <a:latin typeface="Times New Roman" pitchFamily="18" charset="0"/>
                <a:cs typeface="Times New Roman" pitchFamily="18" charset="0"/>
              </a:rPr>
              <a:t>1	5	Soccer</a:t>
            </a:r>
          </a:p>
          <a:p>
            <a:pPr algn="just"/>
            <a:r>
              <a:rPr lang="en-US" sz="1600" dirty="0">
                <a:latin typeface="Times New Roman" pitchFamily="18" charset="0"/>
                <a:cs typeface="Times New Roman" pitchFamily="18" charset="0"/>
              </a:rPr>
              <a:t>Once an element is accessed it can be treated as if that element is being used, allowing nested indexing of elements.</a:t>
            </a:r>
          </a:p>
          <a:p>
            <a:pPr algn="just">
              <a:buNone/>
            </a:pPr>
            <a:r>
              <a:rPr lang="en-US" sz="1600" dirty="0">
                <a:latin typeface="Times New Roman" pitchFamily="18" charset="0"/>
                <a:cs typeface="Times New Roman" pitchFamily="18" charset="0"/>
              </a:rPr>
              <a:t>&gt;list5[ [1] ] $Sport</a:t>
            </a:r>
          </a:p>
          <a:p>
            <a:pPr algn="just">
              <a:buNone/>
            </a:pPr>
            <a:r>
              <a:rPr lang="en-US" sz="1600" dirty="0">
                <a:latin typeface="Times New Roman" pitchFamily="18" charset="0"/>
                <a:cs typeface="Times New Roman" pitchFamily="18" charset="0"/>
              </a:rPr>
              <a:t>[1]  Hockey  Football  Baseball  Curling  Rugby  Lacrosse  Basketball  Tennis  Cricket  Soccer</a:t>
            </a:r>
          </a:p>
          <a:p>
            <a:pPr algn="just">
              <a:buNone/>
            </a:pPr>
            <a:r>
              <a:rPr lang="en-US" sz="1600" dirty="0">
                <a:latin typeface="Times New Roman" pitchFamily="18" charset="0"/>
                <a:cs typeface="Times New Roman" pitchFamily="18" charset="0"/>
              </a:rPr>
              <a:t>10 Levels: Baseball Basketball Cricket Curling Football…. Tennis</a:t>
            </a:r>
          </a:p>
          <a:p>
            <a:pPr algn="just">
              <a:buNone/>
            </a:pPr>
            <a:r>
              <a:rPr lang="en-US" sz="1600" dirty="0">
                <a:latin typeface="Times New Roman" pitchFamily="18" charset="0"/>
                <a:cs typeface="Times New Roman" pitchFamily="18" charset="0"/>
              </a:rPr>
              <a:t>&gt;list5[ [1] ] [ , “Second”]</a:t>
            </a:r>
          </a:p>
          <a:p>
            <a:pPr algn="just">
              <a:buNone/>
            </a:pPr>
            <a:r>
              <a:rPr lang="en-US" sz="1600" dirty="0">
                <a:latin typeface="Times New Roman" pitchFamily="18" charset="0"/>
                <a:cs typeface="Times New Roman" pitchFamily="18" charset="0"/>
              </a:rPr>
              <a:t>[1]  -4 -3 -2 -1 0 1 2 3 4 5</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&gt;list5 [ [1] ] [ , “Second”, drop= FALSE]</a:t>
            </a:r>
          </a:p>
          <a:p>
            <a:pPr algn="just">
              <a:buNone/>
            </a:pPr>
            <a:r>
              <a:rPr lang="en-US" sz="1600" dirty="0">
                <a:latin typeface="Times New Roman" pitchFamily="18" charset="0"/>
                <a:cs typeface="Times New Roman" pitchFamily="18" charset="0"/>
              </a:rPr>
              <a:t>	Second</a:t>
            </a:r>
          </a:p>
          <a:p>
            <a:pPr algn="just">
              <a:buAutoNum type="arabicPlain"/>
            </a:pPr>
            <a:r>
              <a:rPr lang="en-US" sz="1600" dirty="0">
                <a:latin typeface="Times New Roman" pitchFamily="18" charset="0"/>
                <a:cs typeface="Times New Roman" pitchFamily="18" charset="0"/>
              </a:rPr>
              <a:t>-4</a:t>
            </a:r>
          </a:p>
          <a:p>
            <a:pPr algn="just">
              <a:buAutoNum type="arabicPlain"/>
            </a:pPr>
            <a:r>
              <a:rPr lang="en-US" sz="1600" dirty="0">
                <a:latin typeface="Times New Roman" pitchFamily="18" charset="0"/>
                <a:cs typeface="Times New Roman" pitchFamily="18" charset="0"/>
              </a:rPr>
              <a:t>-3</a:t>
            </a:r>
          </a:p>
          <a:p>
            <a:pPr algn="just">
              <a:buAutoNum type="arabicPlain"/>
            </a:pPr>
            <a:r>
              <a:rPr lang="en-US" sz="1600" dirty="0">
                <a:latin typeface="Times New Roman" pitchFamily="18" charset="0"/>
                <a:cs typeface="Times New Roman" pitchFamily="18" charset="0"/>
              </a:rPr>
              <a:t>-2</a:t>
            </a:r>
          </a:p>
          <a:p>
            <a:pPr algn="just">
              <a:buAutoNum type="arabicPlain"/>
            </a:pPr>
            <a:r>
              <a:rPr lang="en-US" sz="1600" dirty="0">
                <a:latin typeface="Times New Roman" pitchFamily="18" charset="0"/>
                <a:cs typeface="Times New Roman" pitchFamily="18" charset="0"/>
              </a:rPr>
              <a:t>-1</a:t>
            </a:r>
          </a:p>
          <a:p>
            <a:pPr algn="just">
              <a:buAutoNum type="arabicPlain"/>
            </a:pPr>
            <a:r>
              <a:rPr lang="en-US" sz="1600" dirty="0">
                <a:latin typeface="Times New Roman" pitchFamily="18" charset="0"/>
                <a:cs typeface="Times New Roman" pitchFamily="18" charset="0"/>
              </a:rPr>
              <a:t>0</a:t>
            </a:r>
          </a:p>
          <a:p>
            <a:pPr algn="just">
              <a:buAutoNum type="arabicPlain"/>
            </a:pPr>
            <a:r>
              <a:rPr lang="en-US" sz="1600" dirty="0">
                <a:latin typeface="Times New Roman" pitchFamily="18" charset="0"/>
                <a:cs typeface="Times New Roman" pitchFamily="18" charset="0"/>
              </a:rPr>
              <a:t>1</a:t>
            </a:r>
          </a:p>
          <a:p>
            <a:pPr algn="just">
              <a:buAutoNum type="arabicPlain"/>
            </a:pPr>
            <a:r>
              <a:rPr lang="en-US" sz="1600" dirty="0">
                <a:latin typeface="Times New Roman" pitchFamily="18" charset="0"/>
                <a:cs typeface="Times New Roman" pitchFamily="18" charset="0"/>
              </a:rPr>
              <a:t>2</a:t>
            </a:r>
          </a:p>
          <a:p>
            <a:pPr algn="just">
              <a:buAutoNum type="arabicPlain"/>
            </a:pPr>
            <a:r>
              <a:rPr lang="en-US" sz="1600" dirty="0">
                <a:latin typeface="Times New Roman" pitchFamily="18" charset="0"/>
                <a:cs typeface="Times New Roman" pitchFamily="18" charset="0"/>
              </a:rPr>
              <a:t>3</a:t>
            </a:r>
          </a:p>
          <a:p>
            <a:pPr algn="just">
              <a:buAutoNum type="arabicPlain"/>
            </a:pPr>
            <a:r>
              <a:rPr lang="en-US" sz="1600" dirty="0">
                <a:latin typeface="Times New Roman" pitchFamily="18" charset="0"/>
                <a:cs typeface="Times New Roman" pitchFamily="18" charset="0"/>
              </a:rPr>
              <a:t>4</a:t>
            </a:r>
          </a:p>
          <a:p>
            <a:pPr algn="just">
              <a:buAutoNum type="arabicPlain"/>
            </a:pPr>
            <a:r>
              <a:rPr lang="en-US" sz="1600" dirty="0">
                <a:latin typeface="Times New Roman" pitchFamily="18" charset="0"/>
                <a:cs typeface="Times New Roman" pitchFamily="18" charset="0"/>
              </a:rPr>
              <a:t>5</a:t>
            </a:r>
          </a:p>
          <a:p>
            <a:pPr algn="just"/>
            <a:r>
              <a:rPr lang="en-US" sz="1600" dirty="0">
                <a:latin typeface="Times New Roman" pitchFamily="18" charset="0"/>
                <a:cs typeface="Times New Roman" pitchFamily="18" charset="0"/>
              </a:rPr>
              <a:t>It is possible to append elements to a list simply by using an index that doesn’t exist.</a:t>
            </a:r>
          </a:p>
          <a:p>
            <a:pPr algn="just">
              <a:buNone/>
            </a:pPr>
            <a:r>
              <a:rPr lang="en-US" sz="1600" dirty="0">
                <a:latin typeface="Times New Roman" pitchFamily="18" charset="0"/>
                <a:cs typeface="Times New Roman" pitchFamily="18" charset="0"/>
              </a:rPr>
              <a:t>&gt;#see how long is currently is</a:t>
            </a:r>
          </a:p>
          <a:p>
            <a:pPr algn="just">
              <a:buNone/>
            </a:pPr>
            <a:r>
              <a:rPr lang="en-US" sz="1600" dirty="0">
                <a:latin typeface="Times New Roman" pitchFamily="18" charset="0"/>
                <a:cs typeface="Times New Roman" pitchFamily="18" charset="0"/>
              </a:rPr>
              <a:t>&gt;length(list5)</a:t>
            </a:r>
          </a:p>
          <a:p>
            <a:pPr algn="just">
              <a:buNone/>
            </a:pPr>
            <a:r>
              <a:rPr lang="en-US" sz="1600" dirty="0">
                <a:latin typeface="Times New Roman" pitchFamily="18" charset="0"/>
                <a:cs typeface="Times New Roman" pitchFamily="18" charset="0"/>
              </a:rPr>
              <a:t>[1]  3</a:t>
            </a: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&gt;#add a fourth element, unnamed</a:t>
            </a:r>
          </a:p>
          <a:p>
            <a:pPr algn="just">
              <a:buNone/>
            </a:pPr>
            <a:r>
              <a:rPr lang="en-US" sz="1600" dirty="0">
                <a:latin typeface="Times New Roman" pitchFamily="18" charset="0"/>
                <a:cs typeface="Times New Roman" pitchFamily="18" charset="0"/>
              </a:rPr>
              <a:t>&gt;list5[ [4] ] &lt;-2</a:t>
            </a:r>
          </a:p>
          <a:p>
            <a:pPr algn="just">
              <a:buNone/>
            </a:pPr>
            <a:r>
              <a:rPr lang="en-US" sz="1600" dirty="0">
                <a:latin typeface="Times New Roman" pitchFamily="18" charset="0"/>
                <a:cs typeface="Times New Roman" pitchFamily="18" charset="0"/>
              </a:rPr>
              <a:t>&gt;length(list5)</a:t>
            </a:r>
          </a:p>
          <a:p>
            <a:pPr algn="just">
              <a:buNone/>
            </a:pPr>
            <a:r>
              <a:rPr lang="en-US" sz="1600" dirty="0">
                <a:latin typeface="Times New Roman" pitchFamily="18" charset="0"/>
                <a:cs typeface="Times New Roman" pitchFamily="18" charset="0"/>
              </a:rPr>
              <a:t>[1]  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&gt;#add a fifth element, named</a:t>
            </a:r>
          </a:p>
          <a:p>
            <a:pPr algn="just">
              <a:buNone/>
            </a:pPr>
            <a:r>
              <a:rPr lang="en-US" sz="1400" dirty="0">
                <a:latin typeface="Times New Roman" pitchFamily="18" charset="0"/>
                <a:cs typeface="Times New Roman" pitchFamily="18" charset="0"/>
              </a:rPr>
              <a:t>&gt;list5[ [“</a:t>
            </a:r>
            <a:r>
              <a:rPr lang="en-US" sz="1400" dirty="0" err="1">
                <a:latin typeface="Times New Roman" pitchFamily="18" charset="0"/>
                <a:cs typeface="Times New Roman" pitchFamily="18" charset="0"/>
              </a:rPr>
              <a:t>NewElement</a:t>
            </a:r>
            <a:r>
              <a:rPr lang="en-US" sz="1400" dirty="0">
                <a:latin typeface="Times New Roman" pitchFamily="18" charset="0"/>
                <a:cs typeface="Times New Roman" pitchFamily="18" charset="0"/>
              </a:rPr>
              <a:t>”] ] &lt;- 3:6</a:t>
            </a:r>
          </a:p>
          <a:p>
            <a:pPr algn="just">
              <a:buNone/>
            </a:pPr>
            <a:r>
              <a:rPr lang="en-US" sz="1400" dirty="0">
                <a:latin typeface="Times New Roman" pitchFamily="18" charset="0"/>
                <a:cs typeface="Times New Roman" pitchFamily="18" charset="0"/>
              </a:rPr>
              <a:t>&gt;length(list5)</a:t>
            </a:r>
          </a:p>
          <a:p>
            <a:pPr algn="just">
              <a:buNone/>
            </a:pPr>
            <a:r>
              <a:rPr lang="en-US" sz="1400" dirty="0">
                <a:latin typeface="Times New Roman" pitchFamily="18" charset="0"/>
                <a:cs typeface="Times New Roman" pitchFamily="18" charset="0"/>
              </a:rPr>
              <a:t>[1]   5</a:t>
            </a:r>
          </a:p>
          <a:p>
            <a:pPr algn="just">
              <a:buNone/>
            </a:pPr>
            <a:r>
              <a:rPr lang="en-US" sz="1400" dirty="0">
                <a:latin typeface="Times New Roman" pitchFamily="18" charset="0"/>
                <a:cs typeface="Times New Roman" pitchFamily="18" charset="0"/>
              </a:rPr>
              <a:t>&gt;names(list5)</a:t>
            </a:r>
          </a:p>
          <a:p>
            <a:pPr algn="just">
              <a:buNone/>
            </a:pPr>
            <a:r>
              <a:rPr lang="en-US" sz="1400" dirty="0">
                <a:latin typeface="Times New Roman" pitchFamily="18" charset="0"/>
                <a:cs typeface="Times New Roman" pitchFamily="18" charset="0"/>
              </a:rPr>
              <a:t>[1]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“vector”  “list”  “ “  “</a:t>
            </a:r>
            <a:r>
              <a:rPr lang="en-US" sz="1400" dirty="0" err="1">
                <a:latin typeface="Times New Roman" pitchFamily="18" charset="0"/>
                <a:cs typeface="Times New Roman" pitchFamily="18" charset="0"/>
              </a:rPr>
              <a:t>NewElement</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&gt;list5</a:t>
            </a:r>
          </a:p>
          <a:p>
            <a:pPr algn="just">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data.frame</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	First	Second	Sport</a:t>
            </a:r>
          </a:p>
          <a:p>
            <a:pPr algn="just">
              <a:buAutoNum type="arabicPlain"/>
            </a:pPr>
            <a:r>
              <a:rPr lang="en-US" sz="1400" dirty="0">
                <a:latin typeface="Times New Roman" pitchFamily="18" charset="0"/>
                <a:cs typeface="Times New Roman" pitchFamily="18" charset="0"/>
              </a:rPr>
              <a:t>10	-4	Hockey</a:t>
            </a:r>
          </a:p>
          <a:p>
            <a:pPr algn="just">
              <a:buAutoNum type="arabicPlain"/>
            </a:pPr>
            <a:r>
              <a:rPr lang="en-US" sz="1400" dirty="0">
                <a:latin typeface="Times New Roman" pitchFamily="18" charset="0"/>
                <a:cs typeface="Times New Roman" pitchFamily="18" charset="0"/>
              </a:rPr>
              <a:t>9	-3	Football</a:t>
            </a:r>
          </a:p>
          <a:p>
            <a:pPr algn="just">
              <a:buAutoNum type="arabicPlain"/>
            </a:pPr>
            <a:r>
              <a:rPr lang="en-US" sz="1400" dirty="0">
                <a:latin typeface="Times New Roman" pitchFamily="18" charset="0"/>
                <a:cs typeface="Times New Roman" pitchFamily="18" charset="0"/>
              </a:rPr>
              <a:t>8	-2	Baseball</a:t>
            </a:r>
          </a:p>
          <a:p>
            <a:pPr algn="just">
              <a:buAutoNum type="arabicPlain"/>
            </a:pPr>
            <a:r>
              <a:rPr lang="en-US" sz="1400" dirty="0">
                <a:latin typeface="Times New Roman" pitchFamily="18" charset="0"/>
                <a:cs typeface="Times New Roman" pitchFamily="18" charset="0"/>
              </a:rPr>
              <a:t>7	-1	Curling</a:t>
            </a:r>
          </a:p>
          <a:p>
            <a:pPr algn="just">
              <a:buAutoNum type="arabicPlain"/>
            </a:pPr>
            <a:r>
              <a:rPr lang="en-US" sz="1400" dirty="0">
                <a:latin typeface="Times New Roman" pitchFamily="18" charset="0"/>
                <a:cs typeface="Times New Roman" pitchFamily="18" charset="0"/>
              </a:rPr>
              <a:t>6	0	Rugby</a:t>
            </a:r>
          </a:p>
          <a:p>
            <a:pPr algn="just">
              <a:buAutoNum type="arabicPlain"/>
            </a:pPr>
            <a:r>
              <a:rPr lang="en-US" sz="1400" dirty="0">
                <a:latin typeface="Times New Roman" pitchFamily="18" charset="0"/>
                <a:cs typeface="Times New Roman" pitchFamily="18" charset="0"/>
              </a:rPr>
              <a:t>5	1	Lacrosse</a:t>
            </a:r>
          </a:p>
          <a:p>
            <a:pPr algn="just">
              <a:buAutoNum type="arabicPlain"/>
            </a:pPr>
            <a:r>
              <a:rPr lang="en-US" sz="1400" dirty="0">
                <a:latin typeface="Times New Roman" pitchFamily="18" charset="0"/>
                <a:cs typeface="Times New Roman" pitchFamily="18" charset="0"/>
              </a:rPr>
              <a:t>4	2	Basketball</a:t>
            </a:r>
          </a:p>
          <a:p>
            <a:pPr algn="just">
              <a:buAutoNum type="arabicPlain"/>
            </a:pPr>
            <a:r>
              <a:rPr lang="en-US" sz="1400" dirty="0">
                <a:latin typeface="Times New Roman" pitchFamily="18" charset="0"/>
                <a:cs typeface="Times New Roman" pitchFamily="18" charset="0"/>
              </a:rPr>
              <a:t>3	3	Tennis</a:t>
            </a:r>
          </a:p>
          <a:p>
            <a:pPr algn="just">
              <a:buAutoNum type="arabicPlain"/>
            </a:pPr>
            <a:r>
              <a:rPr lang="en-US" sz="1400" dirty="0">
                <a:latin typeface="Times New Roman" pitchFamily="18" charset="0"/>
                <a:cs typeface="Times New Roman" pitchFamily="18" charset="0"/>
              </a:rPr>
              <a:t>2	4	Cricket</a:t>
            </a:r>
          </a:p>
          <a:p>
            <a:pPr algn="just">
              <a:buAutoNum type="arabicPlain"/>
            </a:pPr>
            <a:r>
              <a:rPr lang="en-US" sz="1400" dirty="0">
                <a:latin typeface="Times New Roman" pitchFamily="18" charset="0"/>
                <a:cs typeface="Times New Roman" pitchFamily="18" charset="0"/>
              </a:rPr>
              <a:t>1	5	Soccer</a:t>
            </a:r>
          </a:p>
          <a:p>
            <a:pPr algn="just">
              <a:buNone/>
            </a:pPr>
            <a:r>
              <a:rPr lang="en-US" sz="1400" dirty="0">
                <a:latin typeface="Times New Roman" pitchFamily="18" charset="0"/>
                <a:cs typeface="Times New Roman" pitchFamily="18" charset="0"/>
              </a:rPr>
              <a:t>$vector</a:t>
            </a:r>
          </a:p>
          <a:p>
            <a:pPr algn="just">
              <a:buNone/>
            </a:pPr>
            <a:r>
              <a:rPr lang="en-US" sz="1400" dirty="0">
                <a:latin typeface="Times New Roman" pitchFamily="18" charset="0"/>
                <a:cs typeface="Times New Roman" pitchFamily="18" charset="0"/>
              </a:rPr>
              <a:t>[1]  1 2 3 4 5 6 7 8 9 10</a:t>
            </a:r>
          </a:p>
          <a:p>
            <a:pPr algn="just">
              <a:buNone/>
            </a:pPr>
            <a:r>
              <a:rPr lang="en-US" sz="1400" dirty="0">
                <a:latin typeface="Times New Roman" pitchFamily="18" charset="0"/>
                <a:cs typeface="Times New Roman" pitchFamily="18" charset="0"/>
              </a:rPr>
              <a:t>$list</a:t>
            </a:r>
          </a:p>
          <a:p>
            <a:pPr algn="just">
              <a:buNone/>
            </a:pPr>
            <a:r>
              <a:rPr lang="en-US" sz="1400" dirty="0">
                <a:latin typeface="Times New Roman" pitchFamily="18" charset="0"/>
                <a:cs typeface="Times New Roman" pitchFamily="18" charset="0"/>
              </a:rPr>
              <a:t>$list[ [1] ]</a:t>
            </a:r>
          </a:p>
          <a:p>
            <a:pPr algn="just">
              <a:buNone/>
            </a:pPr>
            <a:r>
              <a:rPr lang="en-US" sz="1400" dirty="0">
                <a:latin typeface="Times New Roman" pitchFamily="18" charset="0"/>
                <a:cs typeface="Times New Roman" pitchFamily="18" charset="0"/>
              </a:rPr>
              <a:t>[1] 1 2 3</a:t>
            </a:r>
          </a:p>
          <a:p>
            <a:pPr algn="just">
              <a:buNone/>
            </a:pPr>
            <a:endParaRPr lang="en-US" sz="14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$list[ [2] ]</a:t>
            </a:r>
          </a:p>
          <a:p>
            <a:pPr algn="just">
              <a:buNone/>
            </a:pPr>
            <a:r>
              <a:rPr lang="en-US" sz="1400" dirty="0">
                <a:latin typeface="Times New Roman" pitchFamily="18" charset="0"/>
                <a:cs typeface="Times New Roman" pitchFamily="18" charset="0"/>
              </a:rPr>
              <a:t>[1] 3 4 5 6 7</a:t>
            </a:r>
          </a:p>
          <a:p>
            <a:pPr algn="just">
              <a:buNone/>
            </a:pPr>
            <a:r>
              <a:rPr lang="en-US" sz="1400" dirty="0">
                <a:latin typeface="Times New Roman" pitchFamily="18" charset="0"/>
                <a:cs typeface="Times New Roman" pitchFamily="18" charset="0"/>
              </a:rPr>
              <a:t>[ [4] ]</a:t>
            </a:r>
          </a:p>
          <a:p>
            <a:pPr algn="just">
              <a:buNone/>
            </a:pPr>
            <a:r>
              <a:rPr lang="en-US" sz="1400" dirty="0">
                <a:latin typeface="Times New Roman" pitchFamily="18" charset="0"/>
                <a:cs typeface="Times New Roman" pitchFamily="18" charset="0"/>
              </a:rPr>
              <a:t>[1]  2</a:t>
            </a:r>
          </a:p>
          <a:p>
            <a:pPr algn="just">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NewElement</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[1]  3 4 5 6 </a:t>
            </a:r>
          </a:p>
          <a:p>
            <a:pPr algn="just">
              <a:buNone/>
            </a:pPr>
            <a:endParaRPr lang="en-US" sz="1400" dirty="0">
              <a:latin typeface="Times New Roman" pitchFamily="18" charset="0"/>
              <a:cs typeface="Times New Roman" pitchFamily="18" charset="0"/>
            </a:endParaRPr>
          </a:p>
          <a:p>
            <a:pPr algn="just">
              <a:buNone/>
            </a:pPr>
            <a:r>
              <a:rPr lang="en-US" sz="1400" b="1" dirty="0">
                <a:latin typeface="Times New Roman" pitchFamily="18" charset="0"/>
                <a:cs typeface="Times New Roman" pitchFamily="18" charset="0"/>
              </a:rPr>
              <a:t>Matrices</a:t>
            </a:r>
          </a:p>
          <a:p>
            <a:pPr algn="just"/>
            <a:r>
              <a:rPr lang="en-US" sz="1400" dirty="0">
                <a:latin typeface="Times New Roman" pitchFamily="18" charset="0"/>
                <a:cs typeface="Times New Roman" pitchFamily="18" charset="0"/>
              </a:rPr>
              <a:t>A very common mathematical structure that is essential to statistics is a matrix.</a:t>
            </a:r>
          </a:p>
          <a:p>
            <a:pPr algn="just"/>
            <a:r>
              <a:rPr lang="en-US" sz="1400" dirty="0">
                <a:latin typeface="Times New Roman" pitchFamily="18" charset="0"/>
                <a:cs typeface="Times New Roman" pitchFamily="18" charset="0"/>
              </a:rPr>
              <a:t>This is similar to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in that is rectangular with rows and columns expect that every single element, regardless of column, must be the same type, most commonly all </a:t>
            </a:r>
            <a:r>
              <a:rPr lang="en-US" sz="1400" dirty="0" err="1">
                <a:latin typeface="Times New Roman" pitchFamily="18" charset="0"/>
                <a:cs typeface="Times New Roman" pitchFamily="18" charset="0"/>
              </a:rPr>
              <a:t>numerics</a:t>
            </a:r>
            <a:r>
              <a:rPr lang="en-US" sz="1400" dirty="0">
                <a:latin typeface="Times New Roman" pitchFamily="18" charset="0"/>
                <a:cs typeface="Times New Roman" pitchFamily="18" charset="0"/>
              </a:rPr>
              <a:t>.</a:t>
            </a:r>
          </a:p>
          <a:p>
            <a:pPr algn="just"/>
            <a:r>
              <a:rPr lang="en-US" sz="1400" dirty="0">
                <a:latin typeface="Times New Roman" pitchFamily="18" charset="0"/>
                <a:cs typeface="Times New Roman" pitchFamily="18" charset="0"/>
              </a:rPr>
              <a:t>They also act similarly to vectors with element-by-element addition, multiplication, subtraction, division and equality. The </a:t>
            </a:r>
            <a:r>
              <a:rPr lang="en-US" sz="1400" dirty="0" err="1">
                <a:latin typeface="Times New Roman" pitchFamily="18" charset="0"/>
                <a:cs typeface="Times New Roman" pitchFamily="18" charset="0"/>
              </a:rPr>
              <a:t>nrow</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ncol</a:t>
            </a:r>
            <a:r>
              <a:rPr lang="en-US" sz="1400" dirty="0">
                <a:latin typeface="Times New Roman" pitchFamily="18" charset="0"/>
                <a:cs typeface="Times New Roman" pitchFamily="18" charset="0"/>
              </a:rPr>
              <a:t> and dim functions work just like they do for </a:t>
            </a:r>
            <a:r>
              <a:rPr lang="en-US" sz="1400" dirty="0" err="1">
                <a:latin typeface="Times New Roman" pitchFamily="18" charset="0"/>
                <a:cs typeface="Times New Roman" pitchFamily="18" charset="0"/>
              </a:rPr>
              <a:t>data.frames</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&gt;# create a 5x2 matrix</a:t>
            </a:r>
          </a:p>
          <a:p>
            <a:pPr algn="just">
              <a:buNone/>
            </a:pPr>
            <a:r>
              <a:rPr lang="en-US" sz="1400" dirty="0">
                <a:latin typeface="Times New Roman" pitchFamily="18" charset="0"/>
                <a:cs typeface="Times New Roman" pitchFamily="18" charset="0"/>
              </a:rPr>
              <a:t>&gt;A  &lt;- matrix(1:10, </a:t>
            </a:r>
            <a:r>
              <a:rPr lang="en-US" sz="1400" dirty="0" err="1">
                <a:latin typeface="Times New Roman" pitchFamily="18" charset="0"/>
                <a:cs typeface="Times New Roman" pitchFamily="18" charset="0"/>
              </a:rPr>
              <a:t>nrow</a:t>
            </a:r>
            <a:r>
              <a:rPr lang="en-US" sz="1400" dirty="0">
                <a:latin typeface="Times New Roman" pitchFamily="18" charset="0"/>
                <a:cs typeface="Times New Roman" pitchFamily="18" charset="0"/>
              </a:rPr>
              <a:t>=5)</a:t>
            </a:r>
          </a:p>
          <a:p>
            <a:pPr algn="just">
              <a:buNone/>
            </a:pPr>
            <a:r>
              <a:rPr lang="en-US" sz="1400" dirty="0">
                <a:latin typeface="Times New Roman" pitchFamily="18" charset="0"/>
                <a:cs typeface="Times New Roman" pitchFamily="18" charset="0"/>
              </a:rPr>
              <a:t>&gt;# create another 5x2 matrix</a:t>
            </a:r>
          </a:p>
          <a:p>
            <a:pPr algn="just">
              <a:buNone/>
            </a:pPr>
            <a:r>
              <a:rPr lang="en-US" sz="1400" dirty="0">
                <a:latin typeface="Times New Roman" pitchFamily="18" charset="0"/>
                <a:cs typeface="Times New Roman" pitchFamily="18" charset="0"/>
              </a:rPr>
              <a:t>&gt;B &lt;- matrix(21:30, </a:t>
            </a:r>
            <a:r>
              <a:rPr lang="en-US" sz="1400" dirty="0" err="1">
                <a:latin typeface="Times New Roman" pitchFamily="18" charset="0"/>
                <a:cs typeface="Times New Roman" pitchFamily="18" charset="0"/>
              </a:rPr>
              <a:t>nrow</a:t>
            </a:r>
            <a:r>
              <a:rPr lang="en-US" sz="1400" dirty="0">
                <a:latin typeface="Times New Roman" pitchFamily="18" charset="0"/>
                <a:cs typeface="Times New Roman" pitchFamily="18" charset="0"/>
              </a:rPr>
              <a:t>=5)</a:t>
            </a:r>
          </a:p>
          <a:p>
            <a:pPr algn="just">
              <a:buNone/>
            </a:pPr>
            <a:r>
              <a:rPr lang="en-US" sz="1400" dirty="0">
                <a:latin typeface="Times New Roman" pitchFamily="18" charset="0"/>
                <a:cs typeface="Times New Roman" pitchFamily="18" charset="0"/>
              </a:rPr>
              <a:t>&gt;# create another 5x2 matrix</a:t>
            </a:r>
          </a:p>
          <a:p>
            <a:pPr algn="just">
              <a:buNone/>
            </a:pPr>
            <a:r>
              <a:rPr lang="en-US" sz="1400" dirty="0">
                <a:latin typeface="Times New Roman" pitchFamily="18" charset="0"/>
                <a:cs typeface="Times New Roman" pitchFamily="18" charset="0"/>
              </a:rPr>
              <a:t>&gt;C&lt;- matrix(21:40, </a:t>
            </a:r>
            <a:r>
              <a:rPr lang="en-US" sz="1400" dirty="0" err="1">
                <a:latin typeface="Times New Roman" pitchFamily="18" charset="0"/>
                <a:cs typeface="Times New Roman" pitchFamily="18" charset="0"/>
              </a:rPr>
              <a:t>nrow</a:t>
            </a:r>
            <a:r>
              <a:rPr lang="en-US" sz="1400" dirty="0">
                <a:latin typeface="Times New Roman" pitchFamily="18" charset="0"/>
                <a:cs typeface="Times New Roman" pitchFamily="18" charset="0"/>
              </a:rPr>
              <a:t>=2)</a:t>
            </a:r>
          </a:p>
          <a:p>
            <a:pPr algn="just">
              <a:buNone/>
            </a:pPr>
            <a:r>
              <a:rPr lang="en-US" sz="1400" dirty="0">
                <a:latin typeface="Times New Roman" pitchFamily="18" charset="0"/>
                <a:cs typeface="Times New Roman" pitchFamily="18" charset="0"/>
              </a:rPr>
              <a:t>&gt;A</a:t>
            </a:r>
          </a:p>
          <a:p>
            <a:pPr algn="just">
              <a:buNone/>
            </a:pPr>
            <a:r>
              <a:rPr lang="en-US" sz="1400" dirty="0">
                <a:latin typeface="Times New Roman" pitchFamily="18" charset="0"/>
                <a:cs typeface="Times New Roman" pitchFamily="18" charset="0"/>
              </a:rPr>
              <a:t>		[, 1]	[, 2]</a:t>
            </a:r>
          </a:p>
          <a:p>
            <a:pPr algn="just">
              <a:buNone/>
            </a:pPr>
            <a:r>
              <a:rPr lang="en-US" sz="1400" dirty="0">
                <a:latin typeface="Times New Roman" pitchFamily="18" charset="0"/>
                <a:cs typeface="Times New Roman" pitchFamily="18" charset="0"/>
              </a:rPr>
              <a:t>[1, ]		1	6	</a:t>
            </a:r>
          </a:p>
          <a:p>
            <a:pPr algn="just">
              <a:buNone/>
            </a:pPr>
            <a:r>
              <a:rPr lang="en-US" sz="1400" dirty="0">
                <a:latin typeface="Times New Roman" pitchFamily="18" charset="0"/>
                <a:cs typeface="Times New Roman" pitchFamily="18" charset="0"/>
              </a:rPr>
              <a:t>[2, ]		2	7</a:t>
            </a:r>
          </a:p>
          <a:p>
            <a:pPr algn="just">
              <a:buNone/>
            </a:pPr>
            <a:r>
              <a:rPr lang="en-US" sz="1400" dirty="0">
                <a:latin typeface="Times New Roman" pitchFamily="18" charset="0"/>
                <a:cs typeface="Times New Roman" pitchFamily="18" charset="0"/>
              </a:rPr>
              <a:t>[3, ]		3	8</a:t>
            </a:r>
          </a:p>
          <a:p>
            <a:pPr algn="just">
              <a:buNone/>
            </a:pPr>
            <a:r>
              <a:rPr lang="en-US" sz="1400" dirty="0">
                <a:latin typeface="Times New Roman" pitchFamily="18" charset="0"/>
                <a:cs typeface="Times New Roman" pitchFamily="18" charset="0"/>
              </a:rPr>
              <a:t>[4, ]		4	9</a:t>
            </a:r>
          </a:p>
          <a:p>
            <a:pPr algn="just">
              <a:buNone/>
            </a:pPr>
            <a:r>
              <a:rPr lang="en-US" sz="1400" dirty="0">
                <a:latin typeface="Times New Roman" pitchFamily="18" charset="0"/>
                <a:cs typeface="Times New Roman" pitchFamily="18" charset="0"/>
              </a:rPr>
              <a:t>[5, ]		5	10</a:t>
            </a:r>
          </a:p>
          <a:p>
            <a:pPr algn="just">
              <a:buFont typeface="Wingdings"/>
              <a:buChar char="Ø"/>
            </a:pPr>
            <a:endParaRPr lang="en-US" sz="1400"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200" dirty="0">
                <a:latin typeface="Times New Roman" pitchFamily="18" charset="0"/>
                <a:cs typeface="Times New Roman" pitchFamily="18" charset="0"/>
              </a:rPr>
              <a:t>&gt;B</a:t>
            </a:r>
          </a:p>
          <a:p>
            <a:pPr algn="just">
              <a:buNone/>
            </a:pPr>
            <a:r>
              <a:rPr lang="en-US" sz="1200" dirty="0">
                <a:latin typeface="Times New Roman" pitchFamily="18" charset="0"/>
                <a:cs typeface="Times New Roman" pitchFamily="18" charset="0"/>
              </a:rPr>
              <a:t>		[, 1]	[, 2]</a:t>
            </a:r>
          </a:p>
          <a:p>
            <a:pPr algn="just">
              <a:buNone/>
            </a:pPr>
            <a:r>
              <a:rPr lang="en-US" sz="1200" dirty="0">
                <a:latin typeface="Times New Roman" pitchFamily="18" charset="0"/>
                <a:cs typeface="Times New Roman" pitchFamily="18" charset="0"/>
              </a:rPr>
              <a:t>[1, ]		21	26</a:t>
            </a:r>
          </a:p>
          <a:p>
            <a:pPr algn="just">
              <a:buNone/>
            </a:pPr>
            <a:r>
              <a:rPr lang="en-US" sz="1200" dirty="0">
                <a:latin typeface="Times New Roman" pitchFamily="18" charset="0"/>
                <a:cs typeface="Times New Roman" pitchFamily="18" charset="0"/>
              </a:rPr>
              <a:t>[2, ]		22	27</a:t>
            </a:r>
          </a:p>
          <a:p>
            <a:pPr algn="just">
              <a:buNone/>
            </a:pPr>
            <a:r>
              <a:rPr lang="en-US" sz="1200" dirty="0">
                <a:latin typeface="Times New Roman" pitchFamily="18" charset="0"/>
                <a:cs typeface="Times New Roman" pitchFamily="18" charset="0"/>
              </a:rPr>
              <a:t>[3, ]		23	28</a:t>
            </a:r>
          </a:p>
          <a:p>
            <a:pPr algn="just">
              <a:buNone/>
            </a:pPr>
            <a:r>
              <a:rPr lang="en-US" sz="1200" dirty="0">
                <a:latin typeface="Times New Roman" pitchFamily="18" charset="0"/>
                <a:cs typeface="Times New Roman" pitchFamily="18" charset="0"/>
              </a:rPr>
              <a:t>[4, ]		24	29</a:t>
            </a:r>
          </a:p>
          <a:p>
            <a:pPr algn="just">
              <a:buNone/>
            </a:pPr>
            <a:r>
              <a:rPr lang="en-US" sz="1200" dirty="0">
                <a:latin typeface="Times New Roman" pitchFamily="18" charset="0"/>
                <a:cs typeface="Times New Roman" pitchFamily="18" charset="0"/>
              </a:rPr>
              <a:t>[5, ]		25	30</a:t>
            </a:r>
          </a:p>
          <a:p>
            <a:pPr algn="just">
              <a:buNone/>
            </a:pPr>
            <a:r>
              <a:rPr lang="en-US" sz="1200" dirty="0">
                <a:latin typeface="Times New Roman" pitchFamily="18" charset="0"/>
                <a:cs typeface="Times New Roman" pitchFamily="18" charset="0"/>
              </a:rPr>
              <a:t>&gt;C</a:t>
            </a:r>
          </a:p>
          <a:p>
            <a:pPr algn="just">
              <a:buNone/>
            </a:pPr>
            <a:r>
              <a:rPr lang="en-US" sz="1200" dirty="0">
                <a:latin typeface="Times New Roman" pitchFamily="18" charset="0"/>
                <a:cs typeface="Times New Roman" pitchFamily="18" charset="0"/>
              </a:rPr>
              <a:t>		[, 1]  [, 2]  [, 3]  [, 4]  [, 5]  [, 6]  [, 7]  [, 8]  [, 9]  [, 10]</a:t>
            </a:r>
          </a:p>
          <a:p>
            <a:pPr algn="just">
              <a:buNone/>
            </a:pPr>
            <a:r>
              <a:rPr lang="en-US" sz="1200" dirty="0">
                <a:latin typeface="Times New Roman" pitchFamily="18" charset="0"/>
                <a:cs typeface="Times New Roman" pitchFamily="18" charset="0"/>
              </a:rPr>
              <a:t>[1, ]		21      23     25     27     29     31     33    35     37     39</a:t>
            </a:r>
          </a:p>
          <a:p>
            <a:pPr algn="just">
              <a:buNone/>
            </a:pPr>
            <a:r>
              <a:rPr lang="en-US" sz="1200" dirty="0">
                <a:latin typeface="Times New Roman" pitchFamily="18" charset="0"/>
                <a:cs typeface="Times New Roman" pitchFamily="18" charset="0"/>
              </a:rPr>
              <a:t>[2, ]		22      24     26     28     30     32     34    36     38     40   </a:t>
            </a:r>
          </a:p>
          <a:p>
            <a:pPr algn="just">
              <a:buNone/>
            </a:pPr>
            <a:endParaRPr lang="en-US" sz="1200" dirty="0">
              <a:latin typeface="Times New Roman" pitchFamily="18" charset="0"/>
              <a:cs typeface="Times New Roman" pitchFamily="18" charset="0"/>
            </a:endParaRPr>
          </a:p>
          <a:p>
            <a:pPr algn="just">
              <a:buNone/>
            </a:pPr>
            <a:r>
              <a:rPr lang="en-US" sz="1200" dirty="0">
                <a:latin typeface="Times New Roman" pitchFamily="18" charset="0"/>
                <a:cs typeface="Times New Roman" pitchFamily="18" charset="0"/>
              </a:rPr>
              <a:t>&gt;</a:t>
            </a:r>
            <a:r>
              <a:rPr lang="en-US" sz="1200" dirty="0" err="1">
                <a:latin typeface="Times New Roman" pitchFamily="18" charset="0"/>
                <a:cs typeface="Times New Roman" pitchFamily="18" charset="0"/>
              </a:rPr>
              <a:t>nrow</a:t>
            </a:r>
            <a:r>
              <a:rPr lang="en-US" sz="1200" dirty="0">
                <a:latin typeface="Times New Roman" pitchFamily="18" charset="0"/>
                <a:cs typeface="Times New Roman" pitchFamily="18" charset="0"/>
              </a:rPr>
              <a:t>(A)</a:t>
            </a:r>
          </a:p>
          <a:p>
            <a:pPr algn="just">
              <a:buNone/>
            </a:pPr>
            <a:r>
              <a:rPr lang="en-US" sz="1200" dirty="0">
                <a:latin typeface="Times New Roman" pitchFamily="18" charset="0"/>
                <a:cs typeface="Times New Roman" pitchFamily="18" charset="0"/>
              </a:rPr>
              <a:t>[1] 5 </a:t>
            </a:r>
          </a:p>
          <a:p>
            <a:pPr algn="just">
              <a:buNone/>
            </a:pPr>
            <a:r>
              <a:rPr lang="en-US" sz="1200" dirty="0">
                <a:latin typeface="Times New Roman" pitchFamily="18" charset="0"/>
                <a:cs typeface="Times New Roman" pitchFamily="18" charset="0"/>
              </a:rPr>
              <a:t>&gt;</a:t>
            </a:r>
            <a:r>
              <a:rPr lang="en-US" sz="1200" dirty="0" err="1">
                <a:latin typeface="Times New Roman" pitchFamily="18" charset="0"/>
                <a:cs typeface="Times New Roman" pitchFamily="18" charset="0"/>
              </a:rPr>
              <a:t>ncol</a:t>
            </a:r>
            <a:r>
              <a:rPr lang="en-US" sz="1200" dirty="0">
                <a:latin typeface="Times New Roman" pitchFamily="18" charset="0"/>
                <a:cs typeface="Times New Roman" pitchFamily="18" charset="0"/>
              </a:rPr>
              <a:t>(A)</a:t>
            </a:r>
          </a:p>
          <a:p>
            <a:pPr algn="just">
              <a:buNone/>
            </a:pPr>
            <a:r>
              <a:rPr lang="en-US" sz="1200" dirty="0">
                <a:latin typeface="Times New Roman" pitchFamily="18" charset="0"/>
                <a:cs typeface="Times New Roman" pitchFamily="18" charset="0"/>
              </a:rPr>
              <a:t>[1]  2</a:t>
            </a:r>
          </a:p>
          <a:p>
            <a:pPr algn="just">
              <a:buNone/>
            </a:pPr>
            <a:r>
              <a:rPr lang="en-US" sz="1200" dirty="0">
                <a:latin typeface="Times New Roman" pitchFamily="18" charset="0"/>
                <a:cs typeface="Times New Roman" pitchFamily="18" charset="0"/>
              </a:rPr>
              <a:t>&gt;dim(A)</a:t>
            </a:r>
          </a:p>
          <a:p>
            <a:pPr algn="just">
              <a:buNone/>
            </a:pPr>
            <a:r>
              <a:rPr lang="en-US" sz="1200" dirty="0">
                <a:latin typeface="Times New Roman" pitchFamily="18" charset="0"/>
                <a:cs typeface="Times New Roman" pitchFamily="18" charset="0"/>
              </a:rPr>
              <a:t>[1]  5  2</a:t>
            </a:r>
          </a:p>
          <a:p>
            <a:pPr algn="just">
              <a:buNone/>
            </a:pPr>
            <a:r>
              <a:rPr lang="en-US" sz="1200" dirty="0">
                <a:latin typeface="Times New Roman" pitchFamily="18" charset="0"/>
                <a:cs typeface="Times New Roman" pitchFamily="18" charset="0"/>
              </a:rPr>
              <a:t>&gt;# add them</a:t>
            </a:r>
          </a:p>
          <a:p>
            <a:pPr algn="just">
              <a:buNone/>
            </a:pPr>
            <a:r>
              <a:rPr lang="en-US" sz="1200" dirty="0">
                <a:latin typeface="Times New Roman" pitchFamily="18" charset="0"/>
                <a:cs typeface="Times New Roman" pitchFamily="18" charset="0"/>
              </a:rPr>
              <a:t>&gt;A+B</a:t>
            </a:r>
          </a:p>
          <a:p>
            <a:pPr algn="just">
              <a:buNone/>
            </a:pPr>
            <a:r>
              <a:rPr lang="en-US" sz="1200" dirty="0">
                <a:latin typeface="Times New Roman" pitchFamily="18" charset="0"/>
                <a:cs typeface="Times New Roman" pitchFamily="18" charset="0"/>
              </a:rPr>
              <a:t>		[, 1]	[, 2]</a:t>
            </a:r>
          </a:p>
          <a:p>
            <a:pPr algn="just">
              <a:buNone/>
            </a:pPr>
            <a:r>
              <a:rPr lang="en-US" sz="1200" dirty="0">
                <a:latin typeface="Times New Roman" pitchFamily="18" charset="0"/>
                <a:cs typeface="Times New Roman" pitchFamily="18" charset="0"/>
              </a:rPr>
              <a:t>[1, ]		22	32</a:t>
            </a:r>
          </a:p>
          <a:p>
            <a:pPr algn="just">
              <a:buNone/>
            </a:pPr>
            <a:r>
              <a:rPr lang="en-US" sz="1200" dirty="0">
                <a:latin typeface="Times New Roman" pitchFamily="18" charset="0"/>
                <a:cs typeface="Times New Roman" pitchFamily="18" charset="0"/>
              </a:rPr>
              <a:t>[2, ] 		24	34</a:t>
            </a:r>
          </a:p>
          <a:p>
            <a:pPr algn="just">
              <a:buNone/>
            </a:pPr>
            <a:r>
              <a:rPr lang="en-US" sz="1200" dirty="0">
                <a:latin typeface="Times New Roman" pitchFamily="18" charset="0"/>
                <a:cs typeface="Times New Roman" pitchFamily="18" charset="0"/>
              </a:rPr>
              <a:t>[3, ]		26	36</a:t>
            </a:r>
          </a:p>
          <a:p>
            <a:pPr algn="just">
              <a:buNone/>
            </a:pPr>
            <a:r>
              <a:rPr lang="en-US" sz="1200" dirty="0">
                <a:latin typeface="Times New Roman" pitchFamily="18" charset="0"/>
                <a:cs typeface="Times New Roman" pitchFamily="18" charset="0"/>
              </a:rPr>
              <a:t>[4, ]		28	38</a:t>
            </a:r>
          </a:p>
          <a:p>
            <a:pPr algn="just">
              <a:buNone/>
            </a:pPr>
            <a:r>
              <a:rPr lang="en-US" sz="1200" dirty="0">
                <a:latin typeface="Times New Roman" pitchFamily="18" charset="0"/>
                <a:cs typeface="Times New Roman" pitchFamily="18" charset="0"/>
              </a:rPr>
              <a:t>[5, ]		30	40</a:t>
            </a:r>
          </a:p>
          <a:p>
            <a:pPr algn="just">
              <a:buFont typeface="Wingdings"/>
              <a:buChar char="Ø"/>
            </a:pPr>
            <a:endParaRPr lang="en-US" sz="1200" dirty="0">
              <a:latin typeface="Times New Roman" pitchFamily="18" charset="0"/>
              <a:cs typeface="Times New Roman" pitchFamily="18" charset="0"/>
            </a:endParaRPr>
          </a:p>
          <a:p>
            <a:pPr algn="just">
              <a:buNone/>
            </a:pPr>
            <a:endParaRPr lang="en-US" sz="1200"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300" dirty="0">
                <a:latin typeface="Times New Roman" pitchFamily="18" charset="0"/>
                <a:cs typeface="Times New Roman" pitchFamily="18" charset="0"/>
              </a:rPr>
              <a:t>&gt;# multiply them</a:t>
            </a:r>
          </a:p>
          <a:p>
            <a:pPr algn="just">
              <a:buNone/>
            </a:pPr>
            <a:r>
              <a:rPr lang="en-US" sz="1300" dirty="0">
                <a:latin typeface="Times New Roman" pitchFamily="18" charset="0"/>
                <a:cs typeface="Times New Roman" pitchFamily="18" charset="0"/>
              </a:rPr>
              <a:t>&gt;A*B</a:t>
            </a:r>
          </a:p>
          <a:p>
            <a:pPr algn="just">
              <a:buNone/>
            </a:pPr>
            <a:r>
              <a:rPr lang="en-US" sz="1300" dirty="0">
                <a:latin typeface="Times New Roman" pitchFamily="18" charset="0"/>
                <a:cs typeface="Times New Roman" pitchFamily="18" charset="0"/>
              </a:rPr>
              <a:t>		[, 1]	[, 2]</a:t>
            </a:r>
          </a:p>
          <a:p>
            <a:pPr algn="just">
              <a:buNone/>
            </a:pPr>
            <a:r>
              <a:rPr lang="en-US" sz="1300" dirty="0">
                <a:latin typeface="Times New Roman" pitchFamily="18" charset="0"/>
                <a:cs typeface="Times New Roman" pitchFamily="18" charset="0"/>
              </a:rPr>
              <a:t>[1, ]		21	156</a:t>
            </a:r>
          </a:p>
          <a:p>
            <a:pPr algn="just">
              <a:buNone/>
            </a:pPr>
            <a:r>
              <a:rPr lang="en-US" sz="1300" dirty="0">
                <a:latin typeface="Times New Roman" pitchFamily="18" charset="0"/>
                <a:cs typeface="Times New Roman" pitchFamily="18" charset="0"/>
              </a:rPr>
              <a:t>[2, ]		44	189</a:t>
            </a:r>
          </a:p>
          <a:p>
            <a:pPr algn="just">
              <a:buNone/>
            </a:pPr>
            <a:r>
              <a:rPr lang="en-US" sz="1300" dirty="0">
                <a:latin typeface="Times New Roman" pitchFamily="18" charset="0"/>
                <a:cs typeface="Times New Roman" pitchFamily="18" charset="0"/>
              </a:rPr>
              <a:t>[3, ]		69	224</a:t>
            </a:r>
          </a:p>
          <a:p>
            <a:pPr algn="just">
              <a:buNone/>
            </a:pPr>
            <a:r>
              <a:rPr lang="en-US" sz="1300" dirty="0">
                <a:latin typeface="Times New Roman" pitchFamily="18" charset="0"/>
                <a:cs typeface="Times New Roman" pitchFamily="18" charset="0"/>
              </a:rPr>
              <a:t>[4, ]		96	261</a:t>
            </a:r>
          </a:p>
          <a:p>
            <a:pPr algn="just">
              <a:buNone/>
            </a:pPr>
            <a:r>
              <a:rPr lang="en-US" sz="1300" dirty="0">
                <a:latin typeface="Times New Roman" pitchFamily="18" charset="0"/>
                <a:cs typeface="Times New Roman" pitchFamily="18" charset="0"/>
              </a:rPr>
              <a:t>[5, ]		125	300</a:t>
            </a:r>
          </a:p>
          <a:p>
            <a:pPr algn="just">
              <a:buNone/>
            </a:pPr>
            <a:r>
              <a:rPr lang="en-US" sz="1300" dirty="0">
                <a:latin typeface="Times New Roman" pitchFamily="18" charset="0"/>
                <a:cs typeface="Times New Roman" pitchFamily="18" charset="0"/>
              </a:rPr>
              <a:t>&gt;# see if the elements are equal</a:t>
            </a:r>
          </a:p>
          <a:p>
            <a:pPr algn="just">
              <a:buNone/>
            </a:pPr>
            <a:r>
              <a:rPr lang="en-US" sz="1300" dirty="0">
                <a:latin typeface="Times New Roman" pitchFamily="18" charset="0"/>
                <a:cs typeface="Times New Roman" pitchFamily="18" charset="0"/>
              </a:rPr>
              <a:t>&gt;A==B</a:t>
            </a:r>
          </a:p>
          <a:p>
            <a:pPr algn="just">
              <a:buNone/>
            </a:pPr>
            <a:r>
              <a:rPr lang="en-US" sz="1300" dirty="0">
                <a:latin typeface="Times New Roman" pitchFamily="18" charset="0"/>
                <a:cs typeface="Times New Roman" pitchFamily="18" charset="0"/>
              </a:rPr>
              <a:t>		[ , 1]	[ , 2]</a:t>
            </a:r>
          </a:p>
          <a:p>
            <a:pPr algn="just">
              <a:buNone/>
            </a:pPr>
            <a:r>
              <a:rPr lang="en-US" sz="1300" dirty="0">
                <a:latin typeface="Times New Roman" pitchFamily="18" charset="0"/>
                <a:cs typeface="Times New Roman" pitchFamily="18" charset="0"/>
              </a:rPr>
              <a:t>[1, ]		FALSE	</a:t>
            </a:r>
            <a:r>
              <a:rPr lang="en-US" sz="1300" dirty="0" err="1">
                <a:latin typeface="Times New Roman" pitchFamily="18" charset="0"/>
                <a:cs typeface="Times New Roman" pitchFamily="18" charset="0"/>
              </a:rPr>
              <a:t>FALSE</a:t>
            </a:r>
            <a:endParaRPr lang="en-US" sz="1300" dirty="0">
              <a:latin typeface="Times New Roman" pitchFamily="18" charset="0"/>
              <a:cs typeface="Times New Roman" pitchFamily="18" charset="0"/>
            </a:endParaRPr>
          </a:p>
          <a:p>
            <a:pPr algn="just">
              <a:buNone/>
            </a:pPr>
            <a:r>
              <a:rPr lang="en-US" sz="1300" dirty="0">
                <a:latin typeface="Times New Roman" pitchFamily="18" charset="0"/>
                <a:cs typeface="Times New Roman" pitchFamily="18" charset="0"/>
              </a:rPr>
              <a:t>[2, ]		 FALSE	 </a:t>
            </a:r>
            <a:r>
              <a:rPr lang="en-US" sz="1300" dirty="0" err="1">
                <a:latin typeface="Times New Roman" pitchFamily="18" charset="0"/>
                <a:cs typeface="Times New Roman" pitchFamily="18" charset="0"/>
              </a:rPr>
              <a:t>FALSE</a:t>
            </a:r>
            <a:endParaRPr lang="en-US" sz="1300" dirty="0">
              <a:latin typeface="Times New Roman" pitchFamily="18" charset="0"/>
              <a:cs typeface="Times New Roman" pitchFamily="18" charset="0"/>
            </a:endParaRPr>
          </a:p>
          <a:p>
            <a:pPr algn="just">
              <a:buNone/>
            </a:pPr>
            <a:r>
              <a:rPr lang="en-US" sz="1300" dirty="0">
                <a:latin typeface="Times New Roman" pitchFamily="18" charset="0"/>
                <a:cs typeface="Times New Roman" pitchFamily="18" charset="0"/>
              </a:rPr>
              <a:t>[3, ]		 FALSE	 </a:t>
            </a:r>
            <a:r>
              <a:rPr lang="en-US" sz="1300" dirty="0" err="1">
                <a:latin typeface="Times New Roman" pitchFamily="18" charset="0"/>
                <a:cs typeface="Times New Roman" pitchFamily="18" charset="0"/>
              </a:rPr>
              <a:t>FALSE</a:t>
            </a:r>
            <a:endParaRPr lang="en-US" sz="1300" dirty="0">
              <a:latin typeface="Times New Roman" pitchFamily="18" charset="0"/>
              <a:cs typeface="Times New Roman" pitchFamily="18" charset="0"/>
            </a:endParaRPr>
          </a:p>
          <a:p>
            <a:pPr algn="just">
              <a:buNone/>
            </a:pPr>
            <a:r>
              <a:rPr lang="en-US" sz="1300" dirty="0">
                <a:latin typeface="Times New Roman" pitchFamily="18" charset="0"/>
                <a:cs typeface="Times New Roman" pitchFamily="18" charset="0"/>
              </a:rPr>
              <a:t>[4, ]		 FALSE	 </a:t>
            </a:r>
            <a:r>
              <a:rPr lang="en-US" sz="1300" dirty="0" err="1">
                <a:latin typeface="Times New Roman" pitchFamily="18" charset="0"/>
                <a:cs typeface="Times New Roman" pitchFamily="18" charset="0"/>
              </a:rPr>
              <a:t>FALSE</a:t>
            </a:r>
            <a:endParaRPr lang="en-US" sz="1300" dirty="0">
              <a:latin typeface="Times New Roman" pitchFamily="18" charset="0"/>
              <a:cs typeface="Times New Roman" pitchFamily="18" charset="0"/>
            </a:endParaRPr>
          </a:p>
          <a:p>
            <a:pPr algn="just">
              <a:buNone/>
            </a:pPr>
            <a:r>
              <a:rPr lang="en-US" sz="1300" dirty="0">
                <a:latin typeface="Times New Roman" pitchFamily="18" charset="0"/>
                <a:cs typeface="Times New Roman" pitchFamily="18" charset="0"/>
              </a:rPr>
              <a:t>[5, ]		 FALSE	 </a:t>
            </a:r>
            <a:r>
              <a:rPr lang="en-US" sz="1300" dirty="0" err="1">
                <a:latin typeface="Times New Roman" pitchFamily="18" charset="0"/>
                <a:cs typeface="Times New Roman" pitchFamily="18" charset="0"/>
              </a:rPr>
              <a:t>FALSE</a:t>
            </a:r>
            <a:endParaRPr lang="en-US" sz="1300" dirty="0">
              <a:latin typeface="Times New Roman" pitchFamily="18" charset="0"/>
              <a:cs typeface="Times New Roman" pitchFamily="18" charset="0"/>
            </a:endParaRPr>
          </a:p>
          <a:p>
            <a:pPr algn="just"/>
            <a:r>
              <a:rPr lang="en-US" sz="1300" dirty="0">
                <a:latin typeface="Times New Roman" pitchFamily="18" charset="0"/>
                <a:cs typeface="Times New Roman" pitchFamily="18" charset="0"/>
              </a:rPr>
              <a:t>Matrix multiplication is a commonly used operation in mathematics, requiring the number of columns of the left-hand matrix to be the same as the number of rows of the right-hand matrix. Both A and B are 5x2 so we will transpose B so it can be used on the right-hand side.</a:t>
            </a:r>
          </a:p>
          <a:p>
            <a:pPr algn="just">
              <a:buNone/>
            </a:pPr>
            <a:r>
              <a:rPr lang="en-US" sz="1300" dirty="0">
                <a:latin typeface="Times New Roman" pitchFamily="18" charset="0"/>
                <a:cs typeface="Times New Roman" pitchFamily="18" charset="0"/>
              </a:rPr>
              <a:t>&gt;A %*% t(B)</a:t>
            </a:r>
          </a:p>
          <a:p>
            <a:pPr algn="just">
              <a:buNone/>
            </a:pPr>
            <a:r>
              <a:rPr lang="en-US" sz="1300" dirty="0">
                <a:latin typeface="Times New Roman" pitchFamily="18" charset="0"/>
                <a:cs typeface="Times New Roman" pitchFamily="18" charset="0"/>
              </a:rPr>
              <a:t>		[, 1]    [, 2]   [, 3]   [, 4]   [, 5]</a:t>
            </a:r>
          </a:p>
          <a:p>
            <a:pPr algn="just">
              <a:buNone/>
            </a:pPr>
            <a:r>
              <a:rPr lang="en-US" sz="1300" dirty="0">
                <a:latin typeface="Times New Roman" pitchFamily="18" charset="0"/>
                <a:cs typeface="Times New Roman" pitchFamily="18" charset="0"/>
              </a:rPr>
              <a:t>[1, ]		177     184    191   198    205</a:t>
            </a:r>
          </a:p>
          <a:p>
            <a:pPr algn="just">
              <a:buNone/>
            </a:pPr>
            <a:r>
              <a:rPr lang="en-US" sz="1300" dirty="0">
                <a:latin typeface="Times New Roman" pitchFamily="18" charset="0"/>
                <a:cs typeface="Times New Roman" pitchFamily="18" charset="0"/>
              </a:rPr>
              <a:t>[2, ]		224      233   242   251    260</a:t>
            </a:r>
          </a:p>
          <a:p>
            <a:pPr algn="just">
              <a:buNone/>
            </a:pPr>
            <a:r>
              <a:rPr lang="en-US" sz="1300" dirty="0">
                <a:latin typeface="Times New Roman" pitchFamily="18" charset="0"/>
                <a:cs typeface="Times New Roman" pitchFamily="18" charset="0"/>
              </a:rPr>
              <a:t>[3, ]		271      282   293   304    315</a:t>
            </a:r>
          </a:p>
          <a:p>
            <a:pPr algn="just">
              <a:buNone/>
            </a:pPr>
            <a:r>
              <a:rPr lang="en-US" sz="1300" dirty="0">
                <a:latin typeface="Times New Roman" pitchFamily="18" charset="0"/>
                <a:cs typeface="Times New Roman" pitchFamily="18" charset="0"/>
              </a:rPr>
              <a:t>[4, ]		318      331   344   357    370</a:t>
            </a:r>
          </a:p>
          <a:p>
            <a:pPr algn="just">
              <a:buNone/>
            </a:pPr>
            <a:r>
              <a:rPr lang="en-US" sz="1300" dirty="0">
                <a:latin typeface="Times New Roman" pitchFamily="18" charset="0"/>
                <a:cs typeface="Times New Roman" pitchFamily="18" charset="0"/>
              </a:rPr>
              <a:t>[5, ]		365      380   395   410    425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sz="2800" dirty="0">
                <a:latin typeface="Times New Roman" pitchFamily="18" charset="0"/>
                <a:cs typeface="Times New Roman" pitchFamily="18" charset="0"/>
              </a:rPr>
              <a:t>To run the entire file of code, press </a:t>
            </a:r>
            <a:r>
              <a:rPr lang="en-US" sz="2800" dirty="0" err="1">
                <a:latin typeface="Times New Roman" pitchFamily="18" charset="0"/>
                <a:cs typeface="Times New Roman" pitchFamily="18" charset="0"/>
              </a:rPr>
              <a:t>Ctrl+Shift+S</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When typing code, such as an object </a:t>
            </a:r>
            <a:r>
              <a:rPr lang="en-US" sz="2800" dirty="0" err="1">
                <a:latin typeface="Times New Roman" pitchFamily="18" charset="0"/>
                <a:cs typeface="Times New Roman" pitchFamily="18" charset="0"/>
              </a:rPr>
              <a:t>nameor</a:t>
            </a:r>
            <a:r>
              <a:rPr lang="en-US" sz="2800" dirty="0">
                <a:latin typeface="Times New Roman" pitchFamily="18" charset="0"/>
                <a:cs typeface="Times New Roman" pitchFamily="18" charset="0"/>
              </a:rPr>
              <a:t> function name, hitting Tab will </a:t>
            </a:r>
            <a:r>
              <a:rPr lang="en-US" sz="2800" dirty="0" err="1">
                <a:latin typeface="Times New Roman" pitchFamily="18" charset="0"/>
                <a:cs typeface="Times New Roman" pitchFamily="18" charset="0"/>
              </a:rPr>
              <a:t>autocomplete</a:t>
            </a:r>
            <a:r>
              <a:rPr lang="en-US" sz="2800" dirty="0">
                <a:latin typeface="Times New Roman" pitchFamily="18" charset="0"/>
                <a:cs typeface="Times New Roman" pitchFamily="18" charset="0"/>
              </a:rPr>
              <a:t> the code. If more than one object or function </a:t>
            </a:r>
            <a:r>
              <a:rPr lang="en-US" sz="2800" dirty="0" err="1">
                <a:latin typeface="Times New Roman" pitchFamily="18" charset="0"/>
                <a:cs typeface="Times New Roman" pitchFamily="18" charset="0"/>
              </a:rPr>
              <a:t>vdmatches</a:t>
            </a:r>
            <a:r>
              <a:rPr lang="en-US" sz="2800" dirty="0">
                <a:latin typeface="Times New Roman" pitchFamily="18" charset="0"/>
                <a:cs typeface="Times New Roman" pitchFamily="18" charset="0"/>
              </a:rPr>
              <a:t> the letters typed so far, a dialog will pop up giving the matching options.</a:t>
            </a:r>
          </a:p>
          <a:p>
            <a:pPr algn="just"/>
            <a:r>
              <a:rPr lang="en-US" sz="2800" dirty="0">
                <a:latin typeface="Times New Roman" pitchFamily="18" charset="0"/>
                <a:cs typeface="Times New Roman" pitchFamily="18" charset="0"/>
              </a:rPr>
              <a:t>Ctrl+1   -&gt;moves the cursor to the text editor.</a:t>
            </a:r>
          </a:p>
          <a:p>
            <a:pPr algn="just"/>
            <a:r>
              <a:rPr lang="en-US" sz="2800" dirty="0">
                <a:latin typeface="Times New Roman" pitchFamily="18" charset="0"/>
                <a:cs typeface="Times New Roman" pitchFamily="18" charset="0"/>
              </a:rPr>
              <a:t>Ctrl+2   -&gt;moves the cursor to console.</a:t>
            </a:r>
          </a:p>
          <a:p>
            <a:pPr algn="just"/>
            <a:r>
              <a:rPr lang="en-US" sz="2800" dirty="0" err="1">
                <a:latin typeface="Times New Roman" pitchFamily="18" charset="0"/>
                <a:cs typeface="Times New Roman" pitchFamily="18" charset="0"/>
              </a:rPr>
              <a:t>Ctrl+Alt+Left</a:t>
            </a:r>
            <a:r>
              <a:rPr lang="en-US" sz="2800" dirty="0">
                <a:latin typeface="Times New Roman" pitchFamily="18" charset="0"/>
                <a:cs typeface="Times New Roman" pitchFamily="18" charset="0"/>
              </a:rPr>
              <a:t> -&gt; to move to the previous tab in the text editor.</a:t>
            </a:r>
          </a:p>
          <a:p>
            <a:pPr algn="just"/>
            <a:r>
              <a:rPr lang="en-US" sz="2800" dirty="0" err="1">
                <a:latin typeface="Times New Roman" pitchFamily="18" charset="0"/>
                <a:cs typeface="Times New Roman" pitchFamily="18" charset="0"/>
              </a:rPr>
              <a:t>Ctrl+Alt+Right</a:t>
            </a:r>
            <a:r>
              <a:rPr lang="en-US" sz="2800" dirty="0">
                <a:latin typeface="Times New Roman" pitchFamily="18" charset="0"/>
                <a:cs typeface="Times New Roman" pitchFamily="18" charset="0"/>
              </a:rPr>
              <a:t>-&gt; to move to the next tab in the text editor.</a:t>
            </a:r>
          </a:p>
          <a:p>
            <a:pPr algn="just">
              <a:buNone/>
            </a:pPr>
            <a:endParaRPr lang="en-US" sz="2800"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a:latin typeface="Times New Roman" pitchFamily="18" charset="0"/>
                <a:cs typeface="Times New Roman" pitchFamily="18" charset="0"/>
              </a:rPr>
              <a:t>Another similarity with </a:t>
            </a:r>
            <a:r>
              <a:rPr lang="en-US" sz="1600" dirty="0" err="1">
                <a:latin typeface="Times New Roman" pitchFamily="18" charset="0"/>
                <a:cs typeface="Times New Roman" pitchFamily="18" charset="0"/>
              </a:rPr>
              <a:t>data.frames</a:t>
            </a:r>
            <a:r>
              <a:rPr lang="en-US" sz="1600" dirty="0">
                <a:latin typeface="Times New Roman" pitchFamily="18" charset="0"/>
                <a:cs typeface="Times New Roman" pitchFamily="18" charset="0"/>
              </a:rPr>
              <a:t> is that matrices can also have row and column names.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colnames</a:t>
            </a:r>
            <a:r>
              <a:rPr lang="en-US" sz="1600" dirty="0">
                <a:latin typeface="Times New Roman" pitchFamily="18" charset="0"/>
                <a:cs typeface="Times New Roman" pitchFamily="18" charset="0"/>
              </a:rPr>
              <a:t>(A)</a:t>
            </a:r>
          </a:p>
          <a:p>
            <a:pPr algn="just">
              <a:buNone/>
            </a:pPr>
            <a:r>
              <a:rPr lang="en-US" sz="1600" dirty="0">
                <a:latin typeface="Times New Roman" pitchFamily="18" charset="0"/>
                <a:cs typeface="Times New Roman" pitchFamily="18" charset="0"/>
              </a:rPr>
              <a:t>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(A)</a:t>
            </a:r>
          </a:p>
          <a:p>
            <a:pPr algn="just">
              <a:buNone/>
            </a:pPr>
            <a:r>
              <a:rPr lang="en-US" sz="1600" dirty="0">
                <a:latin typeface="Times New Roman" pitchFamily="18" charset="0"/>
                <a:cs typeface="Times New Roman" pitchFamily="18" charset="0"/>
              </a:rPr>
              <a:t>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colnames</a:t>
            </a:r>
            <a:r>
              <a:rPr lang="en-US" sz="1600" dirty="0">
                <a:latin typeface="Times New Roman" pitchFamily="18" charset="0"/>
                <a:cs typeface="Times New Roman" pitchFamily="18" charset="0"/>
              </a:rPr>
              <a:t>(A) &lt;- c(“Left”, “Right”)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(A) &lt;- c(“1</a:t>
            </a:r>
            <a:r>
              <a:rPr lang="en-US" sz="1600" baseline="30000" dirty="0">
                <a:latin typeface="Times New Roman" pitchFamily="18" charset="0"/>
                <a:cs typeface="Times New Roman" pitchFamily="18" charset="0"/>
              </a:rPr>
              <a:t>st</a:t>
            </a:r>
            <a:r>
              <a:rPr lang="en-US" sz="1600" dirty="0">
                <a:latin typeface="Times New Roman" pitchFamily="18" charset="0"/>
                <a:cs typeface="Times New Roman" pitchFamily="18" charset="0"/>
              </a:rPr>
              <a:t>”, “2</a:t>
            </a:r>
            <a:r>
              <a:rPr lang="en-US" sz="1600" baseline="30000" dirty="0">
                <a:latin typeface="Times New Roman" pitchFamily="18" charset="0"/>
                <a:cs typeface="Times New Roman" pitchFamily="18" charset="0"/>
              </a:rPr>
              <a:t>nd”</a:t>
            </a:r>
            <a:r>
              <a:rPr lang="en-US" sz="1600" dirty="0">
                <a:latin typeface="Times New Roman" pitchFamily="18" charset="0"/>
                <a:cs typeface="Times New Roman" pitchFamily="18" charset="0"/>
              </a:rPr>
              <a:t> , “3</a:t>
            </a:r>
            <a:r>
              <a:rPr lang="en-US" sz="1600" baseline="30000" dirty="0">
                <a:latin typeface="Times New Roman" pitchFamily="18" charset="0"/>
                <a:cs typeface="Times New Roman" pitchFamily="18" charset="0"/>
              </a:rPr>
              <a:t>rd</a:t>
            </a:r>
            <a:r>
              <a:rPr lang="en-US" sz="1600" dirty="0">
                <a:latin typeface="Times New Roman" pitchFamily="18" charset="0"/>
                <a:cs typeface="Times New Roman" pitchFamily="18" charset="0"/>
              </a:rPr>
              <a:t>” , “4</a:t>
            </a:r>
            <a:r>
              <a:rPr lang="en-US" sz="1600" baseline="30000" dirty="0">
                <a:latin typeface="Times New Roman" pitchFamily="18" charset="0"/>
                <a:cs typeface="Times New Roman" pitchFamily="18" charset="0"/>
              </a:rPr>
              <a:t>th</a:t>
            </a:r>
            <a:r>
              <a:rPr lang="en-US" sz="1600" dirty="0">
                <a:latin typeface="Times New Roman" pitchFamily="18" charset="0"/>
                <a:cs typeface="Times New Roman" pitchFamily="18" charset="0"/>
              </a:rPr>
              <a:t>” , “5</a:t>
            </a:r>
            <a:r>
              <a:rPr lang="en-US" sz="1600" baseline="30000" dirty="0">
                <a:latin typeface="Times New Roman" pitchFamily="18" charset="0"/>
                <a:cs typeface="Times New Roman" pitchFamily="18" charset="0"/>
              </a:rPr>
              <a:t>th</a:t>
            </a:r>
            <a:r>
              <a:rPr lang="en-US" sz="1600" dirty="0">
                <a:latin typeface="Times New Roman" pitchFamily="18" charset="0"/>
                <a:cs typeface="Times New Roman" pitchFamily="18" charset="0"/>
              </a:rPr>
              <a:t> “)</a:t>
            </a:r>
            <a:r>
              <a:rPr lang="en-US" sz="1600" baseline="30000" dirty="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kll</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colnames</a:t>
            </a:r>
            <a:r>
              <a:rPr lang="en-US" sz="1600" dirty="0">
                <a:latin typeface="Times New Roman" pitchFamily="18" charset="0"/>
                <a:cs typeface="Times New Roman" pitchFamily="18" charset="0"/>
              </a:rPr>
              <a:t>(B)</a:t>
            </a:r>
          </a:p>
          <a:p>
            <a:pPr algn="just">
              <a:buNone/>
            </a:pPr>
            <a:r>
              <a:rPr lang="en-US" sz="1600" dirty="0">
                <a:latin typeface="Times New Roman" pitchFamily="18" charset="0"/>
                <a:cs typeface="Times New Roman" pitchFamily="18" charset="0"/>
              </a:rPr>
              <a:t>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(B)</a:t>
            </a:r>
          </a:p>
          <a:p>
            <a:pPr algn="just">
              <a:buNone/>
            </a:pPr>
            <a:r>
              <a:rPr lang="en-US" sz="1600" dirty="0">
                <a:latin typeface="Times New Roman" pitchFamily="18" charset="0"/>
                <a:cs typeface="Times New Roman" pitchFamily="18" charset="0"/>
              </a:rPr>
              <a:t>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colnames</a:t>
            </a:r>
            <a:r>
              <a:rPr lang="en-US" sz="1600" dirty="0">
                <a:latin typeface="Times New Roman" pitchFamily="18" charset="0"/>
                <a:cs typeface="Times New Roman" pitchFamily="18" charset="0"/>
              </a:rPr>
              <a:t>(B) &lt;- c(“First”, “Second”)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(B) &lt;- c(“One”, “Two”, “Three”, “Four”, “Five”)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colnames</a:t>
            </a:r>
            <a:r>
              <a:rPr lang="en-US" sz="1600" dirty="0">
                <a:latin typeface="Times New Roman" pitchFamily="18" charset="0"/>
                <a:cs typeface="Times New Roman" pitchFamily="18" charset="0"/>
              </a:rPr>
              <a:t>(C)</a:t>
            </a:r>
          </a:p>
          <a:p>
            <a:pPr algn="just">
              <a:buNone/>
            </a:pPr>
            <a:r>
              <a:rPr lang="en-US" sz="1600" dirty="0">
                <a:latin typeface="Times New Roman" pitchFamily="18" charset="0"/>
                <a:cs typeface="Times New Roman" pitchFamily="18" charset="0"/>
              </a:rPr>
              <a:t>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 C)</a:t>
            </a:r>
          </a:p>
          <a:p>
            <a:pPr algn="just">
              <a:buNone/>
            </a:pPr>
            <a:r>
              <a:rPr lang="en-US" sz="1600" dirty="0">
                <a:latin typeface="Times New Roman" pitchFamily="18" charset="0"/>
                <a:cs typeface="Times New Roman" pitchFamily="18" charset="0"/>
              </a:rPr>
              <a:t>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colnames</a:t>
            </a:r>
            <a:r>
              <a:rPr lang="en-US" sz="1600" dirty="0">
                <a:latin typeface="Times New Roman" pitchFamily="18" charset="0"/>
                <a:cs typeface="Times New Roman" pitchFamily="18" charset="0"/>
              </a:rPr>
              <a:t>(C) &lt;- LETTERS[1:10]</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(C) &lt;- c(“Top”, “Bottom”)</a:t>
            </a:r>
          </a:p>
          <a:p>
            <a:pPr algn="just"/>
            <a:r>
              <a:rPr lang="en-US" sz="1600" dirty="0">
                <a:latin typeface="Times New Roman" pitchFamily="18" charset="0"/>
                <a:cs typeface="Times New Roman" pitchFamily="18" charset="0"/>
              </a:rPr>
              <a:t>There are two special vectors, letters and LETTERS, that contain the lower-case and upper-case letters respectively.</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a:latin typeface="Times New Roman" pitchFamily="18" charset="0"/>
                <a:cs typeface="Times New Roman" pitchFamily="18" charset="0"/>
              </a:rPr>
              <a:t>Transposing a matrix naturally flips the row and column names.</a:t>
            </a:r>
          </a:p>
          <a:p>
            <a:pPr algn="just"/>
            <a:r>
              <a:rPr lang="en-US" sz="1600" dirty="0">
                <a:latin typeface="Times New Roman" pitchFamily="18" charset="0"/>
                <a:cs typeface="Times New Roman" pitchFamily="18" charset="0"/>
              </a:rPr>
              <a:t>Matrix multiplication keeps the row names from the left matrix and the </a:t>
            </a:r>
            <a:r>
              <a:rPr lang="en-US" sz="1600" dirty="0" err="1">
                <a:latin typeface="Times New Roman" pitchFamily="18" charset="0"/>
                <a:cs typeface="Times New Roman" pitchFamily="18" charset="0"/>
              </a:rPr>
              <a:t>columnnames</a:t>
            </a:r>
            <a:r>
              <a:rPr lang="en-US" sz="1600" dirty="0">
                <a:latin typeface="Times New Roman" pitchFamily="18" charset="0"/>
                <a:cs typeface="Times New Roman" pitchFamily="18" charset="0"/>
              </a:rPr>
              <a:t> from the right matrix.</a:t>
            </a:r>
          </a:p>
          <a:p>
            <a:pPr algn="just">
              <a:buNone/>
            </a:pPr>
            <a:r>
              <a:rPr lang="en-US" sz="1600" dirty="0">
                <a:latin typeface="Times New Roman" pitchFamily="18" charset="0"/>
                <a:cs typeface="Times New Roman" pitchFamily="18" charset="0"/>
              </a:rPr>
              <a:t>&gt;t(A)</a:t>
            </a:r>
          </a:p>
          <a:p>
            <a:pPr algn="just">
              <a:buNone/>
            </a:pPr>
            <a:r>
              <a:rPr lang="en-US" sz="1600" dirty="0">
                <a:latin typeface="Times New Roman" pitchFamily="18" charset="0"/>
                <a:cs typeface="Times New Roman" pitchFamily="18" charset="0"/>
              </a:rPr>
              <a:t>		1</a:t>
            </a:r>
            <a:r>
              <a:rPr lang="en-US" sz="1600" baseline="30000" dirty="0">
                <a:latin typeface="Times New Roman" pitchFamily="18" charset="0"/>
                <a:cs typeface="Times New Roman" pitchFamily="18" charset="0"/>
              </a:rPr>
              <a:t>st</a:t>
            </a:r>
            <a:r>
              <a:rPr lang="en-US" sz="1600" dirty="0">
                <a:latin typeface="Times New Roman" pitchFamily="18" charset="0"/>
                <a:cs typeface="Times New Roman" pitchFamily="18" charset="0"/>
              </a:rPr>
              <a:t>    2</a:t>
            </a:r>
            <a:r>
              <a:rPr lang="en-US" sz="1600" baseline="30000" dirty="0">
                <a:latin typeface="Times New Roman" pitchFamily="18" charset="0"/>
                <a:cs typeface="Times New Roman" pitchFamily="18" charset="0"/>
              </a:rPr>
              <a:t>nd</a:t>
            </a:r>
            <a:r>
              <a:rPr lang="en-US" sz="1600" dirty="0">
                <a:latin typeface="Times New Roman" pitchFamily="18" charset="0"/>
                <a:cs typeface="Times New Roman" pitchFamily="18" charset="0"/>
              </a:rPr>
              <a:t>   3</a:t>
            </a:r>
            <a:r>
              <a:rPr lang="en-US" sz="1600" baseline="30000" dirty="0">
                <a:latin typeface="Times New Roman" pitchFamily="18" charset="0"/>
                <a:cs typeface="Times New Roman" pitchFamily="18" charset="0"/>
              </a:rPr>
              <a:t>rd</a:t>
            </a:r>
            <a:r>
              <a:rPr lang="en-US" sz="1600" dirty="0">
                <a:latin typeface="Times New Roman" pitchFamily="18" charset="0"/>
                <a:cs typeface="Times New Roman" pitchFamily="18" charset="0"/>
              </a:rPr>
              <a:t>   4</a:t>
            </a:r>
            <a:r>
              <a:rPr lang="en-US" sz="1600" baseline="30000" dirty="0">
                <a:latin typeface="Times New Roman" pitchFamily="18" charset="0"/>
                <a:cs typeface="Times New Roman" pitchFamily="18" charset="0"/>
              </a:rPr>
              <a:t>th</a:t>
            </a:r>
            <a:r>
              <a:rPr lang="en-US" sz="1600" dirty="0">
                <a:latin typeface="Times New Roman" pitchFamily="18" charset="0"/>
                <a:cs typeface="Times New Roman" pitchFamily="18" charset="0"/>
              </a:rPr>
              <a:t>   5</a:t>
            </a:r>
            <a:r>
              <a:rPr lang="en-US" sz="1600" baseline="30000" dirty="0">
                <a:latin typeface="Times New Roman" pitchFamily="18" charset="0"/>
                <a:cs typeface="Times New Roman" pitchFamily="18" charset="0"/>
              </a:rPr>
              <a:t>th</a:t>
            </a: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Left		1       2      3    4     5</a:t>
            </a:r>
          </a:p>
          <a:p>
            <a:pPr algn="just">
              <a:buNone/>
            </a:pPr>
            <a:r>
              <a:rPr lang="en-US" sz="1600" dirty="0">
                <a:latin typeface="Times New Roman" pitchFamily="18" charset="0"/>
                <a:cs typeface="Times New Roman" pitchFamily="18" charset="0"/>
              </a:rPr>
              <a:t>Right          6      7      8    9      10</a:t>
            </a:r>
          </a:p>
          <a:p>
            <a:pPr algn="just">
              <a:buNone/>
            </a:pPr>
            <a:r>
              <a:rPr lang="en-US" sz="1600" dirty="0">
                <a:latin typeface="Times New Roman" pitchFamily="18" charset="0"/>
                <a:cs typeface="Times New Roman" pitchFamily="18" charset="0"/>
              </a:rPr>
              <a:t>&gt;A%*%C</a:t>
            </a:r>
          </a:p>
          <a:p>
            <a:pPr algn="just">
              <a:buNone/>
            </a:pPr>
            <a:r>
              <a:rPr lang="en-US" sz="1600" dirty="0">
                <a:latin typeface="Times New Roman" pitchFamily="18" charset="0"/>
                <a:cs typeface="Times New Roman" pitchFamily="18" charset="0"/>
              </a:rPr>
              <a:t>		  A     B      C     D     E       F     G      H       I      J</a:t>
            </a:r>
          </a:p>
          <a:p>
            <a:pPr algn="just">
              <a:buNone/>
            </a:pPr>
            <a:r>
              <a:rPr lang="en-US" sz="1600" dirty="0">
                <a:latin typeface="Times New Roman" pitchFamily="18" charset="0"/>
                <a:cs typeface="Times New Roman" pitchFamily="18" charset="0"/>
              </a:rPr>
              <a:t>1</a:t>
            </a:r>
            <a:r>
              <a:rPr lang="en-US" sz="1600" baseline="30000" dirty="0">
                <a:latin typeface="Times New Roman" pitchFamily="18" charset="0"/>
                <a:cs typeface="Times New Roman" pitchFamily="18" charset="0"/>
              </a:rPr>
              <a:t>st </a:t>
            </a:r>
            <a:r>
              <a:rPr lang="en-US" sz="1600" dirty="0">
                <a:latin typeface="Times New Roman" pitchFamily="18" charset="0"/>
                <a:cs typeface="Times New Roman" pitchFamily="18" charset="0"/>
              </a:rPr>
              <a:t>             153  167   181  195  209   223  237  251  265   279</a:t>
            </a:r>
          </a:p>
          <a:p>
            <a:pPr algn="just">
              <a:buNone/>
            </a:pPr>
            <a:r>
              <a:rPr lang="en-US" sz="1600" dirty="0">
                <a:latin typeface="Times New Roman" pitchFamily="18" charset="0"/>
                <a:cs typeface="Times New Roman" pitchFamily="18" charset="0"/>
              </a:rPr>
              <a:t>2</a:t>
            </a:r>
            <a:r>
              <a:rPr lang="en-US" sz="1600" baseline="30000" dirty="0">
                <a:latin typeface="Times New Roman" pitchFamily="18" charset="0"/>
                <a:cs typeface="Times New Roman" pitchFamily="18" charset="0"/>
              </a:rPr>
              <a:t>nd</a:t>
            </a:r>
            <a:r>
              <a:rPr lang="en-US" sz="1600" dirty="0">
                <a:latin typeface="Times New Roman" pitchFamily="18" charset="0"/>
                <a:cs typeface="Times New Roman" pitchFamily="18" charset="0"/>
              </a:rPr>
              <a:t>             196  214  232  250  268   286  304  322  340   358</a:t>
            </a:r>
          </a:p>
          <a:p>
            <a:pPr algn="just">
              <a:buNone/>
            </a:pPr>
            <a:r>
              <a:rPr lang="en-US" sz="1600" dirty="0">
                <a:latin typeface="Times New Roman" pitchFamily="18" charset="0"/>
                <a:cs typeface="Times New Roman" pitchFamily="18" charset="0"/>
              </a:rPr>
              <a:t>3</a:t>
            </a:r>
            <a:r>
              <a:rPr lang="en-US" sz="1600" baseline="30000" dirty="0">
                <a:latin typeface="Times New Roman" pitchFamily="18" charset="0"/>
                <a:cs typeface="Times New Roman" pitchFamily="18" charset="0"/>
              </a:rPr>
              <a:t>rd</a:t>
            </a:r>
            <a:r>
              <a:rPr lang="en-US" sz="1600" dirty="0">
                <a:latin typeface="Times New Roman" pitchFamily="18" charset="0"/>
                <a:cs typeface="Times New Roman" pitchFamily="18" charset="0"/>
              </a:rPr>
              <a:t>              239  261  283  305  327   349  371  393  415   437</a:t>
            </a:r>
          </a:p>
          <a:p>
            <a:pPr algn="just">
              <a:buNone/>
            </a:pPr>
            <a:r>
              <a:rPr lang="en-US" sz="1600" dirty="0">
                <a:latin typeface="Times New Roman" pitchFamily="18" charset="0"/>
                <a:cs typeface="Times New Roman" pitchFamily="18" charset="0"/>
              </a:rPr>
              <a:t>4</a:t>
            </a:r>
            <a:r>
              <a:rPr lang="en-US" sz="1600" baseline="30000" dirty="0">
                <a:latin typeface="Times New Roman" pitchFamily="18" charset="0"/>
                <a:cs typeface="Times New Roman" pitchFamily="18" charset="0"/>
              </a:rPr>
              <a:t>th</a:t>
            </a:r>
            <a:r>
              <a:rPr lang="en-US" sz="1600" dirty="0">
                <a:latin typeface="Times New Roman" pitchFamily="18" charset="0"/>
                <a:cs typeface="Times New Roman" pitchFamily="18" charset="0"/>
              </a:rPr>
              <a:t>              282  308  334  360  386   412  438  464  490   516</a:t>
            </a:r>
          </a:p>
          <a:p>
            <a:pPr algn="just">
              <a:buNone/>
            </a:pPr>
            <a:r>
              <a:rPr lang="en-US" sz="1600" dirty="0">
                <a:latin typeface="Times New Roman" pitchFamily="18" charset="0"/>
                <a:cs typeface="Times New Roman" pitchFamily="18" charset="0"/>
              </a:rPr>
              <a:t>5</a:t>
            </a:r>
            <a:r>
              <a:rPr lang="en-US" sz="1600" baseline="30000" dirty="0">
                <a:latin typeface="Times New Roman" pitchFamily="18" charset="0"/>
                <a:cs typeface="Times New Roman" pitchFamily="18" charset="0"/>
              </a:rPr>
              <a:t>th</a:t>
            </a:r>
            <a:r>
              <a:rPr lang="en-US" sz="1600" dirty="0">
                <a:latin typeface="Times New Roman" pitchFamily="18" charset="0"/>
                <a:cs typeface="Times New Roman" pitchFamily="18" charset="0"/>
              </a:rPr>
              <a:t>              325  355  385   415 445   475  505  535  565   595</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Arrays</a:t>
            </a:r>
          </a:p>
          <a:p>
            <a:pPr algn="just"/>
            <a:r>
              <a:rPr lang="en-US" sz="1600" dirty="0">
                <a:latin typeface="Times New Roman" pitchFamily="18" charset="0"/>
                <a:cs typeface="Times New Roman" pitchFamily="18" charset="0"/>
              </a:rPr>
              <a:t>An array is essentially a multidimensional vector. It must all be of the same type and individual elements are accessed in a similar fashion using square brackets.</a:t>
            </a:r>
          </a:p>
          <a:p>
            <a:pPr algn="just"/>
            <a:r>
              <a:rPr lang="en-US" sz="1600" dirty="0">
                <a:latin typeface="Times New Roman" pitchFamily="18" charset="0"/>
                <a:cs typeface="Times New Roman" pitchFamily="18" charset="0"/>
              </a:rPr>
              <a:t>The first element is the row index, the second is the column index and the remaining elements are for outer dimensions.</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theArray</a:t>
            </a:r>
            <a:r>
              <a:rPr lang="en-US" sz="1400" dirty="0">
                <a:latin typeface="Times New Roman" pitchFamily="18" charset="0"/>
                <a:cs typeface="Times New Roman" pitchFamily="18" charset="0"/>
              </a:rPr>
              <a:t> &lt;- array(1:12, dim=c(2,3,2))</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theArray</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 ,  ,  1</a:t>
            </a:r>
          </a:p>
          <a:p>
            <a:pPr algn="just">
              <a:buNone/>
            </a:pPr>
            <a:r>
              <a:rPr lang="en-US" sz="1400" dirty="0">
                <a:latin typeface="Times New Roman" pitchFamily="18" charset="0"/>
                <a:cs typeface="Times New Roman" pitchFamily="18" charset="0"/>
              </a:rPr>
              <a:t>		[ , 1]	[ , 2 ]	[ , 3]</a:t>
            </a:r>
          </a:p>
          <a:p>
            <a:pPr algn="just">
              <a:buNone/>
            </a:pPr>
            <a:r>
              <a:rPr lang="en-US" sz="1400" dirty="0">
                <a:latin typeface="Times New Roman" pitchFamily="18" charset="0"/>
                <a:cs typeface="Times New Roman" pitchFamily="18" charset="0"/>
              </a:rPr>
              <a:t>[1, ]		1	3	5</a:t>
            </a:r>
          </a:p>
          <a:p>
            <a:pPr algn="just">
              <a:buNone/>
            </a:pPr>
            <a:r>
              <a:rPr lang="en-US" sz="1400" dirty="0">
                <a:latin typeface="Times New Roman" pitchFamily="18" charset="0"/>
                <a:cs typeface="Times New Roman" pitchFamily="18" charset="0"/>
              </a:rPr>
              <a:t>[2, ]		2	4	6</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  ,  ,  2</a:t>
            </a:r>
          </a:p>
          <a:p>
            <a:pPr algn="just">
              <a:buNone/>
            </a:pPr>
            <a:r>
              <a:rPr lang="en-US" sz="1400" dirty="0">
                <a:latin typeface="Times New Roman" pitchFamily="18" charset="0"/>
                <a:cs typeface="Times New Roman" pitchFamily="18" charset="0"/>
              </a:rPr>
              <a:t>		[ , 1]	[ , 2 ]	[ , 3]</a:t>
            </a:r>
          </a:p>
          <a:p>
            <a:pPr algn="just">
              <a:buNone/>
            </a:pPr>
            <a:r>
              <a:rPr lang="en-US" sz="1400" dirty="0">
                <a:latin typeface="Times New Roman" pitchFamily="18" charset="0"/>
                <a:cs typeface="Times New Roman" pitchFamily="18" charset="0"/>
              </a:rPr>
              <a:t>[1, ]		7	9	11</a:t>
            </a:r>
          </a:p>
          <a:p>
            <a:pPr algn="just">
              <a:buNone/>
            </a:pPr>
            <a:r>
              <a:rPr lang="en-US" sz="1400" dirty="0">
                <a:latin typeface="Times New Roman" pitchFamily="18" charset="0"/>
                <a:cs typeface="Times New Roman" pitchFamily="18" charset="0"/>
              </a:rPr>
              <a:t>[2, ]		8	10	12</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theArray</a:t>
            </a:r>
            <a:r>
              <a:rPr lang="en-US" sz="1400" dirty="0">
                <a:latin typeface="Times New Roman" pitchFamily="18" charset="0"/>
                <a:cs typeface="Times New Roman" pitchFamily="18" charset="0"/>
              </a:rPr>
              <a:t>[1,  ,  ]</a:t>
            </a:r>
          </a:p>
          <a:p>
            <a:pPr algn="just">
              <a:buNone/>
            </a:pPr>
            <a:r>
              <a:rPr lang="en-US" sz="1400" dirty="0">
                <a:latin typeface="Times New Roman" pitchFamily="18" charset="0"/>
                <a:cs typeface="Times New Roman" pitchFamily="18" charset="0"/>
              </a:rPr>
              <a:t>		[ , 1]	[ , 2]</a:t>
            </a:r>
          </a:p>
          <a:p>
            <a:pPr algn="just">
              <a:buNone/>
            </a:pPr>
            <a:r>
              <a:rPr lang="en-US" sz="1400" dirty="0">
                <a:latin typeface="Times New Roman" pitchFamily="18" charset="0"/>
                <a:cs typeface="Times New Roman" pitchFamily="18" charset="0"/>
              </a:rPr>
              <a:t>[1, ]		1	7</a:t>
            </a:r>
          </a:p>
          <a:p>
            <a:pPr algn="just">
              <a:buNone/>
            </a:pPr>
            <a:r>
              <a:rPr lang="en-US" sz="1400" dirty="0">
                <a:latin typeface="Times New Roman" pitchFamily="18" charset="0"/>
                <a:cs typeface="Times New Roman" pitchFamily="18" charset="0"/>
              </a:rPr>
              <a:t>[2, ]		3	9</a:t>
            </a:r>
          </a:p>
          <a:p>
            <a:pPr algn="just">
              <a:buNone/>
            </a:pPr>
            <a:r>
              <a:rPr lang="en-US" sz="1400" dirty="0">
                <a:latin typeface="Times New Roman" pitchFamily="18" charset="0"/>
                <a:cs typeface="Times New Roman" pitchFamily="18" charset="0"/>
              </a:rPr>
              <a:t>[3, ]		5	11</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theArray</a:t>
            </a:r>
            <a:r>
              <a:rPr lang="en-US" sz="1400" dirty="0">
                <a:latin typeface="Times New Roman" pitchFamily="18" charset="0"/>
                <a:cs typeface="Times New Roman" pitchFamily="18" charset="0"/>
              </a:rPr>
              <a:t>[1,  , 1]</a:t>
            </a:r>
          </a:p>
          <a:p>
            <a:pPr algn="just">
              <a:buNone/>
            </a:pPr>
            <a:r>
              <a:rPr lang="en-US" sz="1400" dirty="0">
                <a:latin typeface="Times New Roman" pitchFamily="18" charset="0"/>
                <a:cs typeface="Times New Roman" pitchFamily="18" charset="0"/>
              </a:rPr>
              <a:t>[1]   1   3   5</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theArray</a:t>
            </a:r>
            <a:r>
              <a:rPr lang="en-US" sz="1400" dirty="0">
                <a:latin typeface="Times New Roman" pitchFamily="18" charset="0"/>
                <a:cs typeface="Times New Roman" pitchFamily="18" charset="0"/>
              </a:rPr>
              <a:t>[  ,  ,  1]</a:t>
            </a:r>
          </a:p>
          <a:p>
            <a:pPr algn="just">
              <a:buNone/>
            </a:pPr>
            <a:r>
              <a:rPr lang="en-US" sz="1400" dirty="0">
                <a:latin typeface="Times New Roman" pitchFamily="18" charset="0"/>
                <a:cs typeface="Times New Roman" pitchFamily="18" charset="0"/>
              </a:rPr>
              <a:t>		[ , 1]	[ , 2]	[ , 3]</a:t>
            </a:r>
          </a:p>
          <a:p>
            <a:pPr algn="just">
              <a:buNone/>
            </a:pPr>
            <a:r>
              <a:rPr lang="en-US" sz="1400" dirty="0">
                <a:latin typeface="Times New Roman" pitchFamily="18" charset="0"/>
                <a:cs typeface="Times New Roman" pitchFamily="18" charset="0"/>
              </a:rPr>
              <a:t>[1, ]		1	3	5</a:t>
            </a:r>
          </a:p>
          <a:p>
            <a:pPr algn="just">
              <a:buNone/>
            </a:pPr>
            <a:r>
              <a:rPr lang="en-US" sz="1400" dirty="0">
                <a:latin typeface="Times New Roman" pitchFamily="18" charset="0"/>
                <a:cs typeface="Times New Roman" pitchFamily="18" charset="0"/>
              </a:rPr>
              <a:t>[2, ]		2	4	6</a:t>
            </a:r>
          </a:p>
          <a:p>
            <a:pPr algn="just"/>
            <a:r>
              <a:rPr lang="en-US" sz="1400" dirty="0">
                <a:latin typeface="Times New Roman" pitchFamily="18" charset="0"/>
                <a:cs typeface="Times New Roman" pitchFamily="18" charset="0"/>
              </a:rPr>
              <a:t>The main difference between an array and a matrix is that matrices are restricted to two dimensions while arrays can have an </a:t>
            </a:r>
            <a:r>
              <a:rPr lang="en-US" sz="1400" dirty="0" err="1">
                <a:latin typeface="Times New Roman" pitchFamily="18" charset="0"/>
                <a:cs typeface="Times New Roman" pitchFamily="18" charset="0"/>
              </a:rPr>
              <a:t>arbitary</a:t>
            </a:r>
            <a:r>
              <a:rPr lang="en-US" sz="1400" dirty="0">
                <a:latin typeface="Times New Roman" pitchFamily="18" charset="0"/>
                <a:cs typeface="Times New Roman" pitchFamily="18" charset="0"/>
              </a:rPr>
              <a:t> number.</a:t>
            </a:r>
          </a:p>
          <a:p>
            <a:pPr algn="just">
              <a:buNone/>
            </a:pPr>
            <a:endParaRPr lang="en-US" sz="1400" dirty="0">
              <a:latin typeface="Times New Roman" pitchFamily="18" charset="0"/>
              <a:cs typeface="Times New Roman" pitchFamily="18" charset="0"/>
            </a:endParaRPr>
          </a:p>
          <a:p>
            <a:pPr algn="just">
              <a:buFont typeface="Wingdings"/>
              <a:buChar char="Ø"/>
            </a:pPr>
            <a:endParaRPr lang="en-US" sz="1400"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Reading Data into R</a:t>
            </a:r>
          </a:p>
        </p:txBody>
      </p:sp>
      <p:sp>
        <p:nvSpPr>
          <p:cNvPr id="3" name="Content Placeholder 2"/>
          <p:cNvSpPr>
            <a:spLocks noGrp="1"/>
          </p:cNvSpPr>
          <p:nvPr>
            <p:ph idx="1"/>
          </p:nvPr>
        </p:nvSpPr>
        <p:spPr>
          <a:xfrm>
            <a:off x="457200" y="1295400"/>
            <a:ext cx="8229600" cy="4830763"/>
          </a:xfrm>
        </p:spPr>
        <p:txBody>
          <a:bodyPr>
            <a:normAutofit/>
          </a:bodyPr>
          <a:lstStyle/>
          <a:p>
            <a:pPr algn="just">
              <a:buNone/>
            </a:pPr>
            <a:r>
              <a:rPr lang="en-US" sz="2400" b="1" dirty="0">
                <a:latin typeface="Times New Roman" pitchFamily="18" charset="0"/>
                <a:cs typeface="Times New Roman" pitchFamily="18" charset="0"/>
              </a:rPr>
              <a:t>Reading CSV’s</a:t>
            </a:r>
          </a:p>
          <a:p>
            <a:pPr algn="just"/>
            <a:r>
              <a:rPr lang="en-US" sz="2400" dirty="0">
                <a:latin typeface="Times New Roman" pitchFamily="18" charset="0"/>
                <a:cs typeface="Times New Roman" pitchFamily="18" charset="0"/>
              </a:rPr>
              <a:t>The best way to read data from a CSV file is to use </a:t>
            </a:r>
            <a:r>
              <a:rPr lang="en-US" sz="2400" dirty="0" err="1">
                <a:latin typeface="Times New Roman" pitchFamily="18" charset="0"/>
                <a:cs typeface="Times New Roman" pitchFamily="18" charset="0"/>
              </a:rPr>
              <a:t>read.table</a:t>
            </a:r>
            <a:r>
              <a:rPr lang="en-US" sz="2400" dirty="0">
                <a:latin typeface="Times New Roman" pitchFamily="18" charset="0"/>
                <a:cs typeface="Times New Roman" pitchFamily="18" charset="0"/>
              </a:rPr>
              <a:t>. It might be tempting to use read.csv but that is more than it is worth, and all it does is call </a:t>
            </a:r>
            <a:r>
              <a:rPr lang="en-US" sz="2400" dirty="0" err="1">
                <a:latin typeface="Times New Roman" pitchFamily="18" charset="0"/>
                <a:cs typeface="Times New Roman" pitchFamily="18" charset="0"/>
              </a:rPr>
              <a:t>read.table</a:t>
            </a:r>
            <a:r>
              <a:rPr lang="en-US" sz="2400" dirty="0">
                <a:latin typeface="Times New Roman" pitchFamily="18" charset="0"/>
                <a:cs typeface="Times New Roman" pitchFamily="18" charset="0"/>
              </a:rPr>
              <a:t> with some arguments preset.</a:t>
            </a:r>
          </a:p>
          <a:p>
            <a:pPr algn="just"/>
            <a:r>
              <a:rPr lang="en-US" sz="2400" dirty="0">
                <a:latin typeface="Times New Roman" pitchFamily="18" charset="0"/>
                <a:cs typeface="Times New Roman" pitchFamily="18" charset="0"/>
              </a:rPr>
              <a:t>The result of using </a:t>
            </a:r>
            <a:r>
              <a:rPr lang="en-US" sz="2400" dirty="0" err="1">
                <a:latin typeface="Times New Roman" pitchFamily="18" charset="0"/>
                <a:cs typeface="Times New Roman" pitchFamily="18" charset="0"/>
              </a:rPr>
              <a:t>read.table</a:t>
            </a:r>
            <a:r>
              <a:rPr lang="en-US" sz="2400" dirty="0">
                <a:latin typeface="Times New Roman" pitchFamily="18" charset="0"/>
                <a:cs typeface="Times New Roman" pitchFamily="18" charset="0"/>
              </a:rPr>
              <a:t> is a </a:t>
            </a:r>
            <a:r>
              <a:rPr lang="en-US" sz="2400" dirty="0" err="1">
                <a:latin typeface="Times New Roman" pitchFamily="18" charset="0"/>
                <a:cs typeface="Times New Roman" pitchFamily="18" charset="0"/>
              </a:rPr>
              <a:t>data.frame</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first argument to </a:t>
            </a:r>
            <a:r>
              <a:rPr lang="en-US" sz="2400" dirty="0" err="1">
                <a:latin typeface="Times New Roman" pitchFamily="18" charset="0"/>
                <a:cs typeface="Times New Roman" pitchFamily="18" charset="0"/>
              </a:rPr>
              <a:t>read.table</a:t>
            </a:r>
            <a:r>
              <a:rPr lang="en-US" sz="2400" dirty="0">
                <a:latin typeface="Times New Roman" pitchFamily="18" charset="0"/>
                <a:cs typeface="Times New Roman" pitchFamily="18" charset="0"/>
              </a:rPr>
              <a:t> is the full path of the file to be loaded. </a:t>
            </a:r>
          </a:p>
          <a:p>
            <a:pPr algn="just">
              <a:buNone/>
            </a:pPr>
            <a:r>
              <a:rPr lang="en-US" sz="2400" dirty="0">
                <a:latin typeface="Times New Roman" pitchFamily="18" charset="0"/>
                <a:cs typeface="Times New Roman" pitchFamily="18" charset="0"/>
              </a:rPr>
              <a:t>&gt;</a:t>
            </a:r>
            <a:r>
              <a:rPr lang="en-US" sz="2400" dirty="0" err="1">
                <a:latin typeface="Times New Roman" pitchFamily="18" charset="0"/>
                <a:cs typeface="Times New Roman" pitchFamily="18" charset="0"/>
              </a:rPr>
              <a:t>theUrl</a:t>
            </a:r>
            <a:r>
              <a:rPr lang="en-US" sz="2400" dirty="0">
                <a:latin typeface="Times New Roman" pitchFamily="18" charset="0"/>
                <a:cs typeface="Times New Roman" pitchFamily="18" charset="0"/>
              </a:rPr>
              <a:t>&lt;- </a:t>
            </a:r>
            <a:r>
              <a:rPr lang="en-US" sz="2400" dirty="0">
                <a:latin typeface="Times New Roman" pitchFamily="18" charset="0"/>
                <a:cs typeface="Times New Roman" pitchFamily="18" charset="0"/>
                <a:hlinkClick r:id="rId2"/>
              </a:rPr>
              <a:t>“http://www.jaredlander.com/data/Tomato%20First.csv</a:t>
            </a:r>
            <a:r>
              <a:rPr lang="en-US" sz="2400" dirty="0">
                <a:latin typeface="Times New Roman" pitchFamily="18" charset="0"/>
                <a:cs typeface="Times New Roman" pitchFamily="18" charset="0"/>
              </a:rPr>
              <a:t>”</a:t>
            </a:r>
          </a:p>
          <a:p>
            <a:pPr algn="just">
              <a:buNone/>
            </a:pPr>
            <a:r>
              <a:rPr lang="en-US" sz="2400" dirty="0">
                <a:latin typeface="Times New Roman" pitchFamily="18" charset="0"/>
                <a:cs typeface="Times New Roman" pitchFamily="18" charset="0"/>
              </a:rPr>
              <a:t>&gt;tomato&lt;- </a:t>
            </a:r>
            <a:r>
              <a:rPr lang="en-US" sz="2400" dirty="0" err="1">
                <a:latin typeface="Times New Roman" pitchFamily="18" charset="0"/>
                <a:cs typeface="Times New Roman" pitchFamily="18" charset="0"/>
              </a:rPr>
              <a:t>read.table</a:t>
            </a:r>
            <a:r>
              <a:rPr lang="en-US" sz="2400" dirty="0">
                <a:latin typeface="Times New Roman" pitchFamily="18" charset="0"/>
                <a:cs typeface="Times New Roman" pitchFamily="18" charset="0"/>
              </a:rPr>
              <a:t>(file =</a:t>
            </a:r>
            <a:r>
              <a:rPr lang="en-US" sz="2400" dirty="0" err="1">
                <a:latin typeface="Times New Roman" pitchFamily="18" charset="0"/>
                <a:cs typeface="Times New Roman" pitchFamily="18" charset="0"/>
              </a:rPr>
              <a:t>theUrl</a:t>
            </a:r>
            <a:r>
              <a:rPr lang="en-US" sz="2400" dirty="0">
                <a:latin typeface="Times New Roman" pitchFamily="18" charset="0"/>
                <a:cs typeface="Times New Roman" pitchFamily="18" charset="0"/>
              </a:rPr>
              <a:t>, header=TRUE, sep=“,”)</a:t>
            </a:r>
          </a:p>
          <a:p>
            <a:pPr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dirty="0">
                <a:latin typeface="Times New Roman" pitchFamily="18" charset="0"/>
                <a:cs typeface="Times New Roman" pitchFamily="18" charset="0"/>
              </a:rPr>
              <a:t>&gt;head(tomato)</a:t>
            </a:r>
          </a:p>
          <a:p>
            <a:pPr algn="just">
              <a:buNone/>
            </a:pPr>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first argument is the filename in </a:t>
            </a:r>
            <a:r>
              <a:rPr lang="en-US" sz="1600" dirty="0" err="1">
                <a:latin typeface="Times New Roman" pitchFamily="18" charset="0"/>
                <a:cs typeface="Times New Roman" pitchFamily="18" charset="0"/>
              </a:rPr>
              <a:t>qutoes</a:t>
            </a:r>
            <a:r>
              <a:rPr lang="en-US" sz="1600" dirty="0">
                <a:latin typeface="Times New Roman" pitchFamily="18" charset="0"/>
                <a:cs typeface="Times New Roman" pitchFamily="18" charset="0"/>
              </a:rPr>
              <a:t>. </a:t>
            </a:r>
          </a:p>
          <a:p>
            <a:pPr algn="just"/>
            <a:r>
              <a:rPr lang="en-US" sz="1600" dirty="0">
                <a:latin typeface="Times New Roman" pitchFamily="18" charset="0"/>
                <a:cs typeface="Times New Roman" pitchFamily="18" charset="0"/>
              </a:rPr>
              <a:t>The second argument is the header which indicates that the row of data holds the column names.</a:t>
            </a:r>
          </a:p>
          <a:p>
            <a:pPr algn="just"/>
            <a:r>
              <a:rPr lang="en-US" sz="1600" dirty="0">
                <a:latin typeface="Times New Roman" pitchFamily="18" charset="0"/>
                <a:cs typeface="Times New Roman" pitchFamily="18" charset="0"/>
              </a:rPr>
              <a:t>The third argument gives the delimiter separating data cells. Changing this to other values such as “\t” (tab delimited) or “;” (semicolon delimited) allows it to read other types of files.</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&gt;x&lt;- 10:1</a:t>
            </a:r>
          </a:p>
          <a:p>
            <a:pPr algn="just">
              <a:buNone/>
            </a:pPr>
            <a:r>
              <a:rPr lang="en-US" sz="1600" dirty="0">
                <a:latin typeface="Times New Roman" pitchFamily="18" charset="0"/>
                <a:cs typeface="Times New Roman" pitchFamily="18" charset="0"/>
              </a:rPr>
              <a:t>&gt;y&lt;- -4:5</a:t>
            </a:r>
          </a:p>
          <a:p>
            <a:pPr algn="just">
              <a:buNone/>
            </a:pPr>
            <a:r>
              <a:rPr lang="en-US" sz="1600" dirty="0">
                <a:latin typeface="Times New Roman" pitchFamily="18" charset="0"/>
                <a:cs typeface="Times New Roman" pitchFamily="18" charset="0"/>
              </a:rPr>
              <a:t>&gt;q&lt;- c(“Hockey”,  “Football”,  “Baseball”,  “Curling”,  “Rugby”,  “Lacrosse”,  “Basketball”,  “Tennis”,  “Cricket”,  “Soccer”)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(First=x, Second=y, Sport=q, </a:t>
            </a:r>
            <a:r>
              <a:rPr lang="en-US" sz="1600" dirty="0" err="1">
                <a:latin typeface="Times New Roman" pitchFamily="18" charset="0"/>
                <a:cs typeface="Times New Roman" pitchFamily="18" charset="0"/>
              </a:rPr>
              <a:t>stringAsFactors</a:t>
            </a:r>
            <a:r>
              <a:rPr lang="en-US" sz="1600" dirty="0">
                <a:latin typeface="Times New Roman" pitchFamily="18" charset="0"/>
                <a:cs typeface="Times New Roman" pitchFamily="18" charset="0"/>
              </a:rPr>
              <a:t>=FALSE)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theDF$Sport</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[1]  “Hockey”,  “Football”,  “Baseball”,  “Curling”,  “Rugby”,  “Lacrosse”,</a:t>
            </a:r>
          </a:p>
          <a:p>
            <a:pPr algn="just">
              <a:buNone/>
            </a:pPr>
            <a:r>
              <a:rPr lang="en-US" sz="1600" dirty="0">
                <a:latin typeface="Times New Roman" pitchFamily="18" charset="0"/>
                <a:cs typeface="Times New Roman" pitchFamily="18" charset="0"/>
              </a:rPr>
              <a:t>[7]  “Basketball”,  “Tennis”,  “Cricket”,  “Soccer”</a:t>
            </a:r>
          </a:p>
          <a:p>
            <a:pPr algn="just"/>
            <a:r>
              <a:rPr lang="en-US" sz="1600" dirty="0">
                <a:latin typeface="Times New Roman" pitchFamily="18" charset="0"/>
                <a:cs typeface="Times New Roman" pitchFamily="18" charset="0"/>
              </a:rPr>
              <a:t>There are numerous other arguments to </a:t>
            </a:r>
            <a:r>
              <a:rPr lang="en-US" sz="1600" dirty="0" err="1">
                <a:latin typeface="Times New Roman" pitchFamily="18" charset="0"/>
                <a:cs typeface="Times New Roman" pitchFamily="18" charset="0"/>
              </a:rPr>
              <a:t>read.table</a:t>
            </a:r>
            <a:r>
              <a:rPr lang="en-US" sz="1600" dirty="0">
                <a:latin typeface="Times New Roman" pitchFamily="18" charset="0"/>
                <a:cs typeface="Times New Roman" pitchFamily="18" charset="0"/>
              </a:rPr>
              <a:t>, the most useful being quote and </a:t>
            </a:r>
            <a:r>
              <a:rPr lang="en-US" sz="1600" dirty="0" err="1">
                <a:latin typeface="Times New Roman" pitchFamily="18" charset="0"/>
                <a:cs typeface="Times New Roman" pitchFamily="18" charset="0"/>
              </a:rPr>
              <a:t>colClasses</a:t>
            </a:r>
            <a:r>
              <a:rPr lang="en-US" sz="1600" dirty="0">
                <a:latin typeface="Times New Roman" pitchFamily="18" charset="0"/>
                <a:cs typeface="Times New Roman" pitchFamily="18" charset="0"/>
              </a:rPr>
              <a:t>, specifying the character used for enclosing cells and the data type for each column,  respectively.</a:t>
            </a:r>
          </a:p>
          <a:p>
            <a:pPr algn="just">
              <a:buNone/>
            </a:pP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Excel Data</a:t>
            </a:r>
          </a:p>
          <a:p>
            <a:pPr algn="just"/>
            <a:r>
              <a:rPr lang="en-US" sz="1600" dirty="0">
                <a:latin typeface="Times New Roman" pitchFamily="18" charset="0"/>
                <a:cs typeface="Times New Roman" pitchFamily="18" charset="0"/>
              </a:rPr>
              <a:t>Excel may be the world’s most popular data analysis tool, it is unfortunately difficult to read Excel data into R.</a:t>
            </a:r>
          </a:p>
          <a:p>
            <a:pPr algn="just"/>
            <a:r>
              <a:rPr lang="en-US" sz="1600" dirty="0">
                <a:latin typeface="Times New Roman" pitchFamily="18" charset="0"/>
                <a:cs typeface="Times New Roman" pitchFamily="18" charset="0"/>
              </a:rPr>
              <a:t>The simplest method would be to use Excel(or another spreadsheet program) to convert file to a </a:t>
            </a:r>
            <a:r>
              <a:rPr lang="en-US" sz="1600" dirty="0" err="1">
                <a:latin typeface="Times New Roman" pitchFamily="18" charset="0"/>
                <a:cs typeface="Times New Roman" pitchFamily="18" charset="0"/>
              </a:rPr>
              <a:t>csv</a:t>
            </a:r>
            <a:r>
              <a:rPr lang="en-US" sz="1600" dirty="0">
                <a:latin typeface="Times New Roman" pitchFamily="18" charset="0"/>
                <a:cs typeface="Times New Roman" pitchFamily="18" charset="0"/>
              </a:rPr>
              <a:t> file.</a:t>
            </a:r>
          </a:p>
          <a:p>
            <a:pPr algn="just"/>
            <a:r>
              <a:rPr lang="en-US" sz="1600" dirty="0">
                <a:latin typeface="Times New Roman" pitchFamily="18" charset="0"/>
                <a:cs typeface="Times New Roman" pitchFamily="18" charset="0"/>
              </a:rPr>
              <a:t>A number of packages exists to tackle this problem such as </a:t>
            </a:r>
            <a:r>
              <a:rPr lang="en-US" sz="1600" dirty="0" err="1">
                <a:latin typeface="Times New Roman" pitchFamily="18" charset="0"/>
                <a:cs typeface="Times New Roman" pitchFamily="18" charset="0"/>
              </a:rPr>
              <a:t>gdata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XLConnect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xlsReadWrite</a:t>
            </a:r>
            <a:r>
              <a:rPr lang="en-US" sz="1600" dirty="0">
                <a:latin typeface="Times New Roman" pitchFamily="18" charset="0"/>
                <a:cs typeface="Times New Roman" pitchFamily="18" charset="0"/>
              </a:rPr>
              <a:t>, and others but they all have some erroneous requirement.</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Statistical Graphics</a:t>
            </a:r>
          </a:p>
          <a:p>
            <a:pPr algn="just">
              <a:buNone/>
            </a:pPr>
            <a:r>
              <a:rPr lang="en-US" sz="1600" b="1" dirty="0">
                <a:latin typeface="Times New Roman" pitchFamily="18" charset="0"/>
                <a:cs typeface="Times New Roman" pitchFamily="18" charset="0"/>
              </a:rPr>
              <a:t>1. Base Graphics</a:t>
            </a:r>
          </a:p>
          <a:p>
            <a:pPr algn="just"/>
            <a:r>
              <a:rPr lang="en-US" sz="1600" dirty="0">
                <a:latin typeface="Times New Roman" pitchFamily="18" charset="0"/>
                <a:cs typeface="Times New Roman" pitchFamily="18" charset="0"/>
              </a:rPr>
              <a:t>When graphing for the first time with R, most people use base graphics and then move on to ggplot2 when their needs become more complex.</a:t>
            </a:r>
          </a:p>
          <a:p>
            <a:pPr algn="just"/>
            <a:r>
              <a:rPr lang="en-US" sz="1600" dirty="0">
                <a:latin typeface="Times New Roman" pitchFamily="18" charset="0"/>
                <a:cs typeface="Times New Roman" pitchFamily="18" charset="0"/>
              </a:rPr>
              <a:t>Base graphics are just needed, especially for modifying the plots generated by other functions.</a:t>
            </a:r>
          </a:p>
          <a:p>
            <a:pPr algn="just">
              <a:buNone/>
            </a:pPr>
            <a:r>
              <a:rPr lang="en-US" sz="1600" dirty="0">
                <a:latin typeface="Times New Roman" pitchFamily="18" charset="0"/>
                <a:cs typeface="Times New Roman" pitchFamily="18" charset="0"/>
              </a:rPr>
              <a:t>&gt;require(ggplot2)</a:t>
            </a:r>
          </a:p>
          <a:p>
            <a:pPr algn="just">
              <a:buNone/>
            </a:pPr>
            <a:r>
              <a:rPr lang="en-US" sz="1600" dirty="0">
                <a:latin typeface="Times New Roman" pitchFamily="18" charset="0"/>
                <a:cs typeface="Times New Roman" pitchFamily="18" charset="0"/>
              </a:rPr>
              <a:t>&gt;data(diamonds)</a:t>
            </a:r>
          </a:p>
          <a:p>
            <a:pPr algn="just">
              <a:buNone/>
            </a:pPr>
            <a:r>
              <a:rPr lang="en-US" sz="1600" dirty="0">
                <a:latin typeface="Times New Roman" pitchFamily="18" charset="0"/>
                <a:cs typeface="Times New Roman" pitchFamily="18" charset="0"/>
              </a:rPr>
              <a:t>&gt;head(diamonds)</a:t>
            </a:r>
          </a:p>
          <a:p>
            <a:pPr algn="just">
              <a:buNone/>
            </a:pPr>
            <a:r>
              <a:rPr lang="en-US" sz="1600" b="1" dirty="0">
                <a:latin typeface="Times New Roman" pitchFamily="18" charset="0"/>
                <a:cs typeface="Times New Roman" pitchFamily="18" charset="0"/>
              </a:rPr>
              <a:t>1.1 Base Histograms</a:t>
            </a:r>
          </a:p>
          <a:p>
            <a:pPr algn="just"/>
            <a:r>
              <a:rPr lang="en-US" sz="1600" dirty="0">
                <a:latin typeface="Times New Roman" pitchFamily="18" charset="0"/>
                <a:cs typeface="Times New Roman" pitchFamily="18" charset="0"/>
              </a:rPr>
              <a:t>The most common graph of data in a single variable is a histogram.</a:t>
            </a:r>
          </a:p>
          <a:p>
            <a:pPr algn="just"/>
            <a:r>
              <a:rPr lang="en-US" sz="1600" dirty="0">
                <a:latin typeface="Times New Roman" pitchFamily="18" charset="0"/>
                <a:cs typeface="Times New Roman" pitchFamily="18" charset="0"/>
              </a:rPr>
              <a:t>This shows the distribution of values for that variable.</a:t>
            </a:r>
          </a:p>
          <a:p>
            <a:pPr algn="just"/>
            <a:r>
              <a:rPr lang="en-US" sz="1600" dirty="0">
                <a:latin typeface="Times New Roman" pitchFamily="18" charset="0"/>
                <a:cs typeface="Times New Roman" pitchFamily="18" charset="0"/>
              </a:rPr>
              <a:t>Creating a histogram is very simple.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hist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diamonds$carat</a:t>
            </a:r>
            <a:r>
              <a:rPr lang="en-US" sz="1600" dirty="0">
                <a:latin typeface="Times New Roman" pitchFamily="18" charset="0"/>
                <a:cs typeface="Times New Roman" pitchFamily="18" charset="0"/>
              </a:rPr>
              <a:t>, main=“Carat Histogram”, </a:t>
            </a:r>
            <a:r>
              <a:rPr lang="en-US" sz="1600" dirty="0" err="1">
                <a:latin typeface="Times New Roman" pitchFamily="18" charset="0"/>
                <a:cs typeface="Times New Roman" pitchFamily="18" charset="0"/>
              </a:rPr>
              <a:t>xlab</a:t>
            </a:r>
            <a:r>
              <a:rPr lang="en-US" sz="1600" dirty="0">
                <a:latin typeface="Times New Roman" pitchFamily="18" charset="0"/>
                <a:cs typeface="Times New Roman" pitchFamily="18" charset="0"/>
              </a:rPr>
              <a:t>= “Carat”)</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r>
              <a:rPr lang="en-US" sz="1600" dirty="0">
                <a:latin typeface="Times New Roman" pitchFamily="18" charset="0"/>
                <a:cs typeface="Times New Roman" pitchFamily="18" charset="0"/>
              </a:rPr>
              <a:t>The title was set using main argument and the x-axis label with the </a:t>
            </a:r>
            <a:r>
              <a:rPr lang="en-US" sz="1600" dirty="0" err="1">
                <a:latin typeface="Times New Roman" pitchFamily="18" charset="0"/>
                <a:cs typeface="Times New Roman" pitchFamily="18" charset="0"/>
              </a:rPr>
              <a:t>xlab</a:t>
            </a:r>
            <a:r>
              <a:rPr lang="en-US" sz="1600" dirty="0">
                <a:latin typeface="Times New Roman" pitchFamily="18" charset="0"/>
                <a:cs typeface="Times New Roman" pitchFamily="18" charset="0"/>
              </a:rPr>
              <a:t> argument.</a:t>
            </a:r>
          </a:p>
          <a:p>
            <a:pPr algn="just"/>
            <a:r>
              <a:rPr lang="en-US" sz="1600" dirty="0">
                <a:latin typeface="Times New Roman" pitchFamily="18" charset="0"/>
                <a:cs typeface="Times New Roman" pitchFamily="18" charset="0"/>
              </a:rPr>
              <a:t>More complicated histograms are easier to create with ggplot2.</a:t>
            </a:r>
          </a:p>
          <a:p>
            <a:pPr algn="just"/>
            <a:r>
              <a:rPr lang="en-US" sz="1600" dirty="0">
                <a:latin typeface="Times New Roman" pitchFamily="18" charset="0"/>
                <a:cs typeface="Times New Roman" pitchFamily="18" charset="0"/>
              </a:rPr>
              <a:t>Histograms break the data into buckets and the heights of the bars represent the number of observations that fall into each bucket. This can be sensitive to the number and size buckets, so making a good histogram can require some experimentation.</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1.2 Base </a:t>
            </a:r>
            <a:r>
              <a:rPr lang="en-US" sz="1600" b="1" dirty="0" err="1">
                <a:latin typeface="Times New Roman" pitchFamily="18" charset="0"/>
                <a:cs typeface="Times New Roman" pitchFamily="18" charset="0"/>
              </a:rPr>
              <a:t>Scatterplot</a:t>
            </a:r>
            <a:endParaRPr lang="en-US" sz="1600"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It is frequently good to see two variables in comparison with each other, this is where the </a:t>
            </a:r>
            <a:r>
              <a:rPr lang="en-US" sz="1600" dirty="0" err="1">
                <a:latin typeface="Times New Roman" pitchFamily="18" charset="0"/>
                <a:cs typeface="Times New Roman" pitchFamily="18" charset="0"/>
              </a:rPr>
              <a:t>scatterplot</a:t>
            </a:r>
            <a:r>
              <a:rPr lang="en-US" sz="1600" dirty="0">
                <a:latin typeface="Times New Roman" pitchFamily="18" charset="0"/>
                <a:cs typeface="Times New Roman" pitchFamily="18" charset="0"/>
              </a:rPr>
              <a:t> is used.</a:t>
            </a:r>
          </a:p>
          <a:p>
            <a:pPr algn="just"/>
            <a:r>
              <a:rPr lang="en-US" sz="1600" dirty="0">
                <a:latin typeface="Times New Roman" pitchFamily="18" charset="0"/>
                <a:cs typeface="Times New Roman" pitchFamily="18" charset="0"/>
              </a:rPr>
              <a:t>Every point represents an observation in two variables where the x-axis represents one variable and the y-axis another.</a:t>
            </a:r>
          </a:p>
          <a:p>
            <a:pPr algn="just">
              <a:buNone/>
            </a:pPr>
            <a:r>
              <a:rPr lang="en-US" sz="1600" dirty="0">
                <a:latin typeface="Times New Roman" pitchFamily="18" charset="0"/>
                <a:cs typeface="Times New Roman" pitchFamily="18" charset="0"/>
              </a:rPr>
              <a:t>&gt;plot(price ~ carat, data=diamonds)</a:t>
            </a:r>
          </a:p>
          <a:p>
            <a:pPr algn="just"/>
            <a:r>
              <a:rPr lang="en-US" sz="1600" dirty="0">
                <a:latin typeface="Times New Roman" pitchFamily="18" charset="0"/>
                <a:cs typeface="Times New Roman" pitchFamily="18" charset="0"/>
              </a:rPr>
              <a:t>The ~ separating price and cart indicates that we are viewing price against carat where price is the y value and carat is the x value.</a:t>
            </a:r>
          </a:p>
          <a:p>
            <a:pPr algn="just"/>
            <a:r>
              <a:rPr lang="en-US" sz="1600" dirty="0">
                <a:latin typeface="Times New Roman" pitchFamily="18" charset="0"/>
                <a:cs typeface="Times New Roman" pitchFamily="18" charset="0"/>
              </a:rPr>
              <a:t>It is also possible to build a </a:t>
            </a:r>
            <a:r>
              <a:rPr lang="en-US" sz="1600" dirty="0" err="1">
                <a:latin typeface="Times New Roman" pitchFamily="18" charset="0"/>
                <a:cs typeface="Times New Roman" pitchFamily="18" charset="0"/>
              </a:rPr>
              <a:t>scatterplot</a:t>
            </a:r>
            <a:r>
              <a:rPr lang="en-US" sz="1600" dirty="0">
                <a:latin typeface="Times New Roman" pitchFamily="18" charset="0"/>
                <a:cs typeface="Times New Roman" pitchFamily="18" charset="0"/>
              </a:rPr>
              <a:t> by simply specifying the x and y variables without the formula interface. This allows plotting of variables that are not necessarily in a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&gt;plot(</a:t>
            </a:r>
            <a:r>
              <a:rPr lang="en-US" sz="1600" dirty="0" err="1">
                <a:latin typeface="Times New Roman" pitchFamily="18" charset="0"/>
                <a:cs typeface="Times New Roman" pitchFamily="18" charset="0"/>
              </a:rPr>
              <a:t>diamonds$carat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diamonds$price</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1.3 </a:t>
            </a:r>
            <a:r>
              <a:rPr lang="en-US" sz="1600" b="1" dirty="0" err="1">
                <a:latin typeface="Times New Roman" pitchFamily="18" charset="0"/>
                <a:cs typeface="Times New Roman" pitchFamily="18" charset="0"/>
              </a:rPr>
              <a:t>Boxplots</a:t>
            </a:r>
            <a:endParaRPr lang="en-US" sz="1600"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Although </a:t>
            </a:r>
            <a:r>
              <a:rPr lang="en-US" sz="1600" dirty="0" err="1">
                <a:latin typeface="Times New Roman" pitchFamily="18" charset="0"/>
                <a:cs typeface="Times New Roman" pitchFamily="18" charset="0"/>
              </a:rPr>
              <a:t>boxplots</a:t>
            </a:r>
            <a:r>
              <a:rPr lang="en-US" sz="1600" dirty="0">
                <a:latin typeface="Times New Roman" pitchFamily="18" charset="0"/>
                <a:cs typeface="Times New Roman" pitchFamily="18" charset="0"/>
              </a:rPr>
              <a:t> are often among the first graphs taught to statistics students, they are a matter of great debate in the statistics community.</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boxplot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diamonds$carat</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r>
              <a:rPr lang="en-US" sz="1600" dirty="0">
                <a:latin typeface="Times New Roman" pitchFamily="18" charset="0"/>
                <a:cs typeface="Times New Roman" pitchFamily="18" charset="0"/>
              </a:rPr>
              <a:t>The idea behind the </a:t>
            </a:r>
            <a:r>
              <a:rPr lang="en-US" sz="1600" dirty="0" err="1">
                <a:latin typeface="Times New Roman" pitchFamily="18" charset="0"/>
                <a:cs typeface="Times New Roman" pitchFamily="18" charset="0"/>
              </a:rPr>
              <a:t>boxplot</a:t>
            </a:r>
            <a:r>
              <a:rPr lang="en-US" sz="1600" dirty="0">
                <a:latin typeface="Times New Roman" pitchFamily="18" charset="0"/>
                <a:cs typeface="Times New Roman" pitchFamily="18" charset="0"/>
              </a:rPr>
              <a:t> is that the thick middle line represents the median and the box is bounded by the first and the third quartiles. That is, the middle 50% of data (the </a:t>
            </a:r>
            <a:r>
              <a:rPr lang="en-US" sz="1600" dirty="0" err="1">
                <a:latin typeface="Times New Roman" pitchFamily="18" charset="0"/>
                <a:cs typeface="Times New Roman" pitchFamily="18" charset="0"/>
              </a:rPr>
              <a:t>Interquartile</a:t>
            </a:r>
            <a:r>
              <a:rPr lang="en-US" sz="1600" dirty="0">
                <a:latin typeface="Times New Roman" pitchFamily="18" charset="0"/>
                <a:cs typeface="Times New Roman" pitchFamily="18" charset="0"/>
              </a:rPr>
              <a:t> Range IQR) is held in the box. The lines extend out to 1.5*IQR in both directions.</a:t>
            </a:r>
          </a:p>
          <a:p>
            <a:pPr algn="just"/>
            <a:r>
              <a:rPr lang="en-US" sz="1600" dirty="0">
                <a:latin typeface="Times New Roman" pitchFamily="18" charset="0"/>
                <a:cs typeface="Times New Roman" pitchFamily="18" charset="0"/>
              </a:rPr>
              <a:t>Outlier points are then placed beyond that. It is important to note that while 50% of the data are very visible in the box, that means 50% of the data are not really displayed. That is a lot of information to not see.</a:t>
            </a:r>
          </a:p>
          <a:p>
            <a:pPr algn="just"/>
            <a:r>
              <a:rPr lang="en-US" sz="1600" dirty="0">
                <a:latin typeface="Times New Roman" pitchFamily="18" charset="0"/>
                <a:cs typeface="Times New Roman" pitchFamily="18" charset="0"/>
              </a:rPr>
              <a:t>Many objects, such as linear models and contingency tables, have built-in plot functions.</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2.  ggplot2:</a:t>
            </a:r>
          </a:p>
          <a:p>
            <a:pPr algn="just"/>
            <a:r>
              <a:rPr lang="en-US" sz="1600" dirty="0">
                <a:latin typeface="Times New Roman" pitchFamily="18" charset="0"/>
                <a:cs typeface="Times New Roman" pitchFamily="18" charset="0"/>
              </a:rPr>
              <a:t>While R’s base graphics are extremely powerful and flexible and can be customized to a great extent, using them can be intensive.</a:t>
            </a:r>
          </a:p>
          <a:p>
            <a:pPr algn="just"/>
            <a:r>
              <a:rPr lang="en-US" sz="1600" dirty="0">
                <a:latin typeface="Times New Roman" pitchFamily="18" charset="0"/>
                <a:cs typeface="Times New Roman" pitchFamily="18" charset="0"/>
              </a:rPr>
              <a:t>Two packages -&gt; ggplot2 and lattice, were built to make graphing easier.</a:t>
            </a:r>
          </a:p>
          <a:p>
            <a:pPr algn="just"/>
            <a:r>
              <a:rPr lang="en-US" sz="1600" dirty="0">
                <a:latin typeface="Times New Roman" pitchFamily="18" charset="0"/>
                <a:cs typeface="Times New Roman" pitchFamily="18" charset="0"/>
              </a:rPr>
              <a:t> ggplot2 has far exceeded lattice in popularity and feature.</a:t>
            </a:r>
          </a:p>
          <a:p>
            <a:pPr algn="just"/>
            <a:r>
              <a:rPr lang="en-US" sz="1600" dirty="0">
                <a:latin typeface="Times New Roman" pitchFamily="18" charset="0"/>
                <a:cs typeface="Times New Roman" pitchFamily="18" charset="0"/>
              </a:rPr>
              <a:t>Graphs are quicker to build.</a:t>
            </a:r>
          </a:p>
          <a:p>
            <a:pPr algn="just"/>
            <a:r>
              <a:rPr lang="en-US" sz="1600" dirty="0">
                <a:latin typeface="Times New Roman" pitchFamily="18" charset="0"/>
                <a:cs typeface="Times New Roman" pitchFamily="18" charset="0"/>
              </a:rPr>
              <a:t>Graphs that take 30lines of code with basic graphics are possible with just one line in ggplot2.</a:t>
            </a:r>
          </a:p>
          <a:p>
            <a:pPr algn="just"/>
            <a:r>
              <a:rPr lang="en-US" sz="1600" dirty="0">
                <a:latin typeface="Times New Roman" pitchFamily="18" charset="0"/>
                <a:cs typeface="Times New Roman" pitchFamily="18" charset="0"/>
              </a:rPr>
              <a:t>The basic structure of ggplot2 starts with the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 function, which at its most basic should take the data as its first argument. It may also take more than one argument.</a:t>
            </a:r>
          </a:p>
          <a:p>
            <a:pPr algn="just"/>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2.1 ggplot2 Histograms and Densities:</a:t>
            </a:r>
          </a:p>
          <a:p>
            <a:pPr algn="just"/>
            <a:r>
              <a:rPr lang="en-US" sz="1600" dirty="0">
                <a:latin typeface="Times New Roman" pitchFamily="18" charset="0"/>
                <a:cs typeface="Times New Roman" pitchFamily="18" charset="0"/>
              </a:rPr>
              <a:t>We can plot the distribution of diamond carats using ggplot2.</a:t>
            </a:r>
          </a:p>
          <a:p>
            <a:pPr algn="just"/>
            <a:r>
              <a:rPr lang="en-US" sz="1600" dirty="0">
                <a:latin typeface="Times New Roman" pitchFamily="18" charset="0"/>
                <a:cs typeface="Times New Roman" pitchFamily="18" charset="0"/>
              </a:rPr>
              <a:t>This is built using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geom_histogram</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As histograms are one-dimensional displays of data, we need to specify only one aesthetic mapping, the x-axis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(data=diamonds) + </a:t>
            </a:r>
            <a:r>
              <a:rPr lang="en-US" sz="1600" dirty="0" err="1">
                <a:latin typeface="Times New Roman" pitchFamily="18" charset="0"/>
                <a:cs typeface="Times New Roman" pitchFamily="18" charset="0"/>
              </a:rPr>
              <a:t>geom_histogram</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(x=carat))</a:t>
            </a:r>
          </a:p>
          <a:p>
            <a:pPr algn="just"/>
            <a:endParaRPr lang="en-US" sz="1600" dirty="0">
              <a:latin typeface="Times New Roman" pitchFamily="18" charset="0"/>
              <a:cs typeface="Times New Roman" pitchFamily="18" charset="0"/>
            </a:endParaRPr>
          </a:p>
          <a:p>
            <a:pPr algn="just">
              <a:buNone/>
            </a:pPr>
            <a:endParaRPr lang="en-US" sz="1600" b="1"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r>
              <a:rPr lang="en-US" sz="1600" dirty="0">
                <a:latin typeface="Times New Roman" pitchFamily="18" charset="0"/>
                <a:cs typeface="Times New Roman" pitchFamily="18" charset="0"/>
              </a:rPr>
              <a:t>A similar display is the density plot, which is done by changing </a:t>
            </a:r>
            <a:r>
              <a:rPr lang="en-US" sz="1600" dirty="0" err="1">
                <a:latin typeface="Times New Roman" pitchFamily="18" charset="0"/>
                <a:cs typeface="Times New Roman" pitchFamily="18" charset="0"/>
              </a:rPr>
              <a:t>geom_histogram</a:t>
            </a:r>
            <a:r>
              <a:rPr lang="en-US" sz="1600" dirty="0">
                <a:latin typeface="Times New Roman" pitchFamily="18" charset="0"/>
                <a:cs typeface="Times New Roman" pitchFamily="18" charset="0"/>
              </a:rPr>
              <a:t> to </a:t>
            </a:r>
            <a:r>
              <a:rPr lang="en-US" sz="1600" dirty="0" err="1">
                <a:latin typeface="Times New Roman" pitchFamily="18" charset="0"/>
                <a:cs typeface="Times New Roman" pitchFamily="18" charset="0"/>
              </a:rPr>
              <a:t>geom_density</a:t>
            </a:r>
            <a:r>
              <a:rPr lang="en-US" sz="1600" dirty="0">
                <a:latin typeface="Times New Roman" pitchFamily="18" charset="0"/>
                <a:cs typeface="Times New Roman" pitchFamily="18" charset="0"/>
              </a:rPr>
              <a:t>. We also specify the color to fill in the graph using the fill argument. This differs from the color argument.</a:t>
            </a:r>
          </a:p>
          <a:p>
            <a:pPr algn="just"/>
            <a:r>
              <a:rPr lang="en-US" sz="1600" dirty="0">
                <a:latin typeface="Times New Roman" pitchFamily="18" charset="0"/>
                <a:cs typeface="Times New Roman" pitchFamily="18" charset="0"/>
              </a:rPr>
              <a:t>And also the fill argument is entered outside the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 This is because we want whole graph to be that color.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(data=diamonds)+ </a:t>
            </a:r>
            <a:r>
              <a:rPr lang="en-US" sz="1600" dirty="0" err="1">
                <a:latin typeface="Times New Roman" pitchFamily="18" charset="0"/>
                <a:cs typeface="Times New Roman" pitchFamily="18" charset="0"/>
              </a:rPr>
              <a:t>geom_density</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(x=carat), fill= “grey50”)</a:t>
            </a:r>
          </a:p>
          <a:p>
            <a:pPr algn="just"/>
            <a:r>
              <a:rPr lang="en-US" sz="1600" dirty="0">
                <a:latin typeface="Times New Roman" pitchFamily="18" charset="0"/>
                <a:cs typeface="Times New Roman" pitchFamily="18" charset="0"/>
              </a:rPr>
              <a:t>Whereas histograms display counts of data in buckets, density plots show the probability of observations falling within a sliding window along the variable of interest.</a:t>
            </a:r>
          </a:p>
          <a:p>
            <a:pPr algn="just"/>
            <a:r>
              <a:rPr lang="en-US" sz="1600" dirty="0">
                <a:latin typeface="Times New Roman" pitchFamily="18" charset="0"/>
                <a:cs typeface="Times New Roman" pitchFamily="18" charset="0"/>
              </a:rPr>
              <a:t>The difference between the two is subtle but important. Histograms are more of a discrete measurement while density plots are more of a continuous measurement.</a:t>
            </a:r>
          </a:p>
          <a:p>
            <a:pPr algn="just">
              <a:buNone/>
            </a:pPr>
            <a:r>
              <a:rPr lang="en-US" sz="1600" b="1" dirty="0">
                <a:latin typeface="Times New Roman" pitchFamily="18" charset="0"/>
                <a:cs typeface="Times New Roman" pitchFamily="18" charset="0"/>
              </a:rPr>
              <a:t>2.2 ggplot2 </a:t>
            </a:r>
            <a:r>
              <a:rPr lang="en-US" sz="1600" b="1" dirty="0" err="1">
                <a:latin typeface="Times New Roman" pitchFamily="18" charset="0"/>
                <a:cs typeface="Times New Roman" pitchFamily="18" charset="0"/>
              </a:rPr>
              <a:t>Scatterplots</a:t>
            </a:r>
            <a:endParaRPr lang="en-US" sz="1600"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We use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 to initialize the objet, but this time we include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 inside the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 call instead of using it in geom.</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(x=carat, y=price,)) +</a:t>
            </a:r>
            <a:r>
              <a:rPr lang="en-US" sz="1600" dirty="0" err="1">
                <a:latin typeface="Times New Roman" pitchFamily="18" charset="0"/>
                <a:cs typeface="Times New Roman" pitchFamily="18" charset="0"/>
              </a:rPr>
              <a:t>geom_point</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 save basics of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 object to a variable</a:t>
            </a:r>
          </a:p>
          <a:p>
            <a:pPr algn="just">
              <a:buNone/>
            </a:pPr>
            <a:r>
              <a:rPr lang="en-US" sz="1600" dirty="0">
                <a:latin typeface="Times New Roman" pitchFamily="18" charset="0"/>
                <a:cs typeface="Times New Roman" pitchFamily="18" charset="0"/>
              </a:rPr>
              <a:t>&gt;g &lt;-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(x=carat, y=price)</a:t>
            </a:r>
          </a:p>
          <a:p>
            <a:pPr algn="just"/>
            <a:r>
              <a:rPr lang="en-US" sz="1600" dirty="0">
                <a:latin typeface="Times New Roman" pitchFamily="18" charset="0"/>
                <a:cs typeface="Times New Roman" pitchFamily="18" charset="0"/>
              </a:rPr>
              <a:t>Later on you can add any layer to g like g+ </a:t>
            </a:r>
            <a:r>
              <a:rPr lang="en-US" sz="1600" dirty="0" err="1">
                <a:latin typeface="Times New Roman" pitchFamily="18" charset="0"/>
                <a:cs typeface="Times New Roman" pitchFamily="18" charset="0"/>
              </a:rPr>
              <a:t>geom_point</a:t>
            </a:r>
            <a:r>
              <a:rPr lang="en-US" sz="1600" dirty="0">
                <a:latin typeface="Times New Roman" pitchFamily="18" charset="0"/>
                <a:cs typeface="Times New Roman" pitchFamily="18" charset="0"/>
              </a:rPr>
              <a:t>() would recreate the graph.</a:t>
            </a:r>
          </a:p>
          <a:p>
            <a:pPr algn="just"/>
            <a:r>
              <a:rPr lang="en-US" sz="1600" dirty="0">
                <a:latin typeface="Times New Roman" pitchFamily="18" charset="0"/>
                <a:cs typeface="Times New Roman" pitchFamily="18" charset="0"/>
              </a:rPr>
              <a:t>The diamonds data have many interesting variables we can examine. </a:t>
            </a:r>
            <a:r>
              <a:rPr lang="en-US" sz="1600" dirty="0" err="1">
                <a:latin typeface="Times New Roman" pitchFamily="18" charset="0"/>
                <a:cs typeface="Times New Roman" pitchFamily="18" charset="0"/>
              </a:rPr>
              <a:t>i.e</a:t>
            </a:r>
            <a:r>
              <a:rPr lang="en-US" sz="1600" dirty="0">
                <a:latin typeface="Times New Roman" pitchFamily="18" charset="0"/>
                <a:cs typeface="Times New Roman" pitchFamily="18" charset="0"/>
              </a:rPr>
              <a:t> color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g+geom_point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(color=color))</a:t>
            </a:r>
          </a:p>
          <a:p>
            <a:pPr algn="just"/>
            <a:r>
              <a:rPr lang="en-US" sz="1600" dirty="0">
                <a:latin typeface="Times New Roman" pitchFamily="18" charset="0"/>
                <a:cs typeface="Times New Roman" pitchFamily="18" charset="0"/>
              </a:rPr>
              <a:t>Notice that we set color=color inside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 This is because the designated color will be determined by the data. And also a legend will be generated automatically.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r>
              <a:rPr lang="en-US" sz="1600" dirty="0">
                <a:latin typeface="Times New Roman" pitchFamily="18" charset="0"/>
                <a:cs typeface="Times New Roman" pitchFamily="18" charset="0"/>
              </a:rPr>
              <a:t>ggplot2  also has the ability to make faceted plots, or small multiples. This is done using </a:t>
            </a:r>
            <a:r>
              <a:rPr lang="en-US" sz="1600" dirty="0" err="1">
                <a:latin typeface="Times New Roman" pitchFamily="18" charset="0"/>
                <a:cs typeface="Times New Roman" pitchFamily="18" charset="0"/>
              </a:rPr>
              <a:t>facet_wrap</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facet_grid</a:t>
            </a:r>
            <a:r>
              <a:rPr lang="en-US" sz="1600" dirty="0">
                <a:latin typeface="Times New Roman" pitchFamily="18" charset="0"/>
                <a:cs typeface="Times New Roman" pitchFamily="18" charset="0"/>
              </a:rPr>
              <a:t>.</a:t>
            </a:r>
          </a:p>
          <a:p>
            <a:pPr algn="just"/>
            <a:r>
              <a:rPr lang="en-US" sz="1600" dirty="0" err="1">
                <a:latin typeface="Times New Roman" pitchFamily="18" charset="0"/>
                <a:cs typeface="Times New Roman" pitchFamily="18" charset="0"/>
              </a:rPr>
              <a:t>facet_wrap</a:t>
            </a:r>
            <a:r>
              <a:rPr lang="en-US" sz="1600" dirty="0">
                <a:latin typeface="Times New Roman" pitchFamily="18" charset="0"/>
                <a:cs typeface="Times New Roman" pitchFamily="18" charset="0"/>
              </a:rPr>
              <a:t> takes the levels of one variable, cuts up the underlying data according to them, makes a separate pane for each set, and arranges them to fit in the plot.</a:t>
            </a:r>
          </a:p>
          <a:p>
            <a:pPr algn="just"/>
            <a:r>
              <a:rPr lang="en-US" sz="1600" dirty="0">
                <a:latin typeface="Times New Roman" pitchFamily="18" charset="0"/>
                <a:cs typeface="Times New Roman" pitchFamily="18" charset="0"/>
              </a:rPr>
              <a:t>Here the row and column placement have no real meaning. </a:t>
            </a:r>
            <a:r>
              <a:rPr lang="en-US" sz="1600" dirty="0" err="1">
                <a:latin typeface="Times New Roman" pitchFamily="18" charset="0"/>
                <a:cs typeface="Times New Roman" pitchFamily="18" charset="0"/>
              </a:rPr>
              <a:t>facet_grid</a:t>
            </a:r>
            <a:r>
              <a:rPr lang="en-US" sz="1600" dirty="0">
                <a:latin typeface="Times New Roman" pitchFamily="18" charset="0"/>
                <a:cs typeface="Times New Roman" pitchFamily="18" charset="0"/>
              </a:rPr>
              <a:t> acts similarly but assigns all levels of a variable to either a row or column.</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g+geom_point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(color=color))+ </a:t>
            </a:r>
            <a:r>
              <a:rPr lang="en-US" sz="1600" dirty="0" err="1">
                <a:latin typeface="Times New Roman" pitchFamily="18" charset="0"/>
                <a:cs typeface="Times New Roman" pitchFamily="18" charset="0"/>
              </a:rPr>
              <a:t>facet_wrap</a:t>
            </a:r>
            <a:r>
              <a:rPr lang="en-US" sz="1600" dirty="0">
                <a:latin typeface="Times New Roman" pitchFamily="18" charset="0"/>
                <a:cs typeface="Times New Roman" pitchFamily="18" charset="0"/>
              </a:rPr>
              <a:t>(~ color)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g+geom_point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(color=color))+ </a:t>
            </a:r>
            <a:r>
              <a:rPr lang="en-US" sz="1600" dirty="0" err="1">
                <a:latin typeface="Times New Roman" pitchFamily="18" charset="0"/>
                <a:cs typeface="Times New Roman" pitchFamily="18" charset="0"/>
              </a:rPr>
              <a:t>facet_grid</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cut~clarity</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2.3 ggplot2 </a:t>
            </a:r>
            <a:r>
              <a:rPr lang="en-US" sz="1600" b="1" dirty="0" err="1">
                <a:latin typeface="Times New Roman" pitchFamily="18" charset="0"/>
                <a:cs typeface="Times New Roman" pitchFamily="18" charset="0"/>
              </a:rPr>
              <a:t>Boxplots</a:t>
            </a:r>
            <a:r>
              <a:rPr lang="en-US" sz="1600" b="1" dirty="0">
                <a:latin typeface="Times New Roman" pitchFamily="18" charset="0"/>
                <a:cs typeface="Times New Roman" pitchFamily="18" charset="0"/>
              </a:rPr>
              <a:t> and Violins Plots</a:t>
            </a:r>
          </a:p>
          <a:p>
            <a:pPr algn="just"/>
            <a:r>
              <a:rPr lang="en-US" sz="1600" dirty="0">
                <a:latin typeface="Times New Roman" pitchFamily="18" charset="0"/>
                <a:cs typeface="Times New Roman" pitchFamily="18" charset="0"/>
              </a:rPr>
              <a:t>Being a complete graphics package, ggplot2 offers a </a:t>
            </a:r>
            <a:r>
              <a:rPr lang="en-US" sz="1600" dirty="0" err="1">
                <a:latin typeface="Times New Roman" pitchFamily="18" charset="0"/>
                <a:cs typeface="Times New Roman" pitchFamily="18" charset="0"/>
              </a:rPr>
              <a:t>boxplot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geom</a:t>
            </a:r>
            <a:r>
              <a:rPr lang="en-US" sz="1600" dirty="0">
                <a:latin typeface="Times New Roman" pitchFamily="18" charset="0"/>
                <a:cs typeface="Times New Roman" pitchFamily="18" charset="0"/>
              </a:rPr>
              <a:t> through </a:t>
            </a:r>
            <a:r>
              <a:rPr lang="en-US" sz="1600" dirty="0" err="1">
                <a:latin typeface="Times New Roman" pitchFamily="18" charset="0"/>
                <a:cs typeface="Times New Roman" pitchFamily="18" charset="0"/>
              </a:rPr>
              <a:t>geom_boxplot</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Even though it is one-dimensional, using a y aesthetic, there needs to be some x aesthetic, so we will use 1. </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(y=carat, x=1)) + </a:t>
            </a:r>
            <a:r>
              <a:rPr lang="en-US" sz="1600" dirty="0" err="1">
                <a:latin typeface="Times New Roman" pitchFamily="18" charset="0"/>
                <a:cs typeface="Times New Roman" pitchFamily="18" charset="0"/>
              </a:rPr>
              <a:t>geom_boxplot</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(y=carat, x=cut)) + </a:t>
            </a:r>
            <a:r>
              <a:rPr lang="en-US" sz="1600" dirty="0" err="1">
                <a:latin typeface="Times New Roman" pitchFamily="18" charset="0"/>
                <a:cs typeface="Times New Roman" pitchFamily="18" charset="0"/>
              </a:rPr>
              <a:t>geom_boxplot</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(y=carat, x=cut)) + </a:t>
            </a:r>
            <a:r>
              <a:rPr lang="en-US" sz="1600" dirty="0" err="1">
                <a:latin typeface="Times New Roman" pitchFamily="18" charset="0"/>
                <a:cs typeface="Times New Roman" pitchFamily="18" charset="0"/>
              </a:rPr>
              <a:t>geom_violin</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Violin plots are similar to </a:t>
            </a:r>
            <a:r>
              <a:rPr lang="en-US" sz="1600" dirty="0" err="1">
                <a:latin typeface="Times New Roman" pitchFamily="18" charset="0"/>
                <a:cs typeface="Times New Roman" pitchFamily="18" charset="0"/>
              </a:rPr>
              <a:t>boxplots</a:t>
            </a:r>
            <a:r>
              <a:rPr lang="en-US" sz="1600" dirty="0">
                <a:latin typeface="Times New Roman" pitchFamily="18" charset="0"/>
                <a:cs typeface="Times New Roman" pitchFamily="18" charset="0"/>
              </a:rPr>
              <a:t> except that the boxes are curved, giving a sense of the density of the data. This provides more information than the straight sides of ordinary </a:t>
            </a:r>
            <a:r>
              <a:rPr lang="en-US" sz="1600" dirty="0" err="1">
                <a:latin typeface="Times New Roman" pitchFamily="18" charset="0"/>
                <a:cs typeface="Times New Roman" pitchFamily="18" charset="0"/>
              </a:rPr>
              <a:t>boxplots</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(y=carat, x=cut)) + </a:t>
            </a:r>
            <a:r>
              <a:rPr lang="en-US" sz="1600" dirty="0" err="1">
                <a:latin typeface="Times New Roman" pitchFamily="18" charset="0"/>
                <a:cs typeface="Times New Roman" pitchFamily="18" charset="0"/>
              </a:rPr>
              <a:t>geom_point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geom_violin</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(y=carat, x=cut)) + </a:t>
            </a:r>
            <a:r>
              <a:rPr lang="en-US" sz="1600" dirty="0" err="1">
                <a:latin typeface="Times New Roman" pitchFamily="18" charset="0"/>
                <a:cs typeface="Times New Roman" pitchFamily="18" charset="0"/>
              </a:rPr>
              <a:t>geom_violin</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geom_point</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buNone/>
            </a:pPr>
            <a:r>
              <a:rPr lang="en-US" sz="2800" b="1" dirty="0" err="1">
                <a:latin typeface="Times New Roman" pitchFamily="18" charset="0"/>
                <a:cs typeface="Times New Roman" pitchFamily="18" charset="0"/>
              </a:rPr>
              <a:t>Rstudio</a:t>
            </a:r>
            <a:r>
              <a:rPr lang="en-US" sz="2800" b="1" dirty="0">
                <a:latin typeface="Times New Roman" pitchFamily="18" charset="0"/>
                <a:cs typeface="Times New Roman" pitchFamily="18" charset="0"/>
              </a:rPr>
              <a:t> Projects:</a:t>
            </a:r>
          </a:p>
          <a:p>
            <a:pPr algn="just"/>
            <a:r>
              <a:rPr lang="en-US" sz="2800" dirty="0">
                <a:latin typeface="Times New Roman" pitchFamily="18" charset="0"/>
                <a:cs typeface="Times New Roman" pitchFamily="18" charset="0"/>
              </a:rPr>
              <a:t>Primary feature of </a:t>
            </a:r>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is Projects.</a:t>
            </a:r>
          </a:p>
          <a:p>
            <a:pPr algn="just"/>
            <a:r>
              <a:rPr lang="en-US" sz="2800" dirty="0">
                <a:latin typeface="Times New Roman" pitchFamily="18" charset="0"/>
                <a:cs typeface="Times New Roman" pitchFamily="18" charset="0"/>
              </a:rPr>
              <a:t>A project is a collection of files, data, results and graphs that are related to each other.</a:t>
            </a:r>
          </a:p>
          <a:p>
            <a:pPr algn="just"/>
            <a:r>
              <a:rPr lang="en-US" sz="2800" dirty="0">
                <a:latin typeface="Times New Roman" pitchFamily="18" charset="0"/>
                <a:cs typeface="Times New Roman" pitchFamily="18" charset="0"/>
              </a:rPr>
              <a:t>Each package has its own working directory.</a:t>
            </a:r>
          </a:p>
          <a:p>
            <a:pPr algn="just"/>
            <a:r>
              <a:rPr lang="en-US" sz="2800" dirty="0">
                <a:latin typeface="Times New Roman" pitchFamily="18" charset="0"/>
                <a:cs typeface="Times New Roman" pitchFamily="18" charset="0"/>
              </a:rPr>
              <a:t>Three options are available for a new projects. They are:</a:t>
            </a:r>
          </a:p>
          <a:p>
            <a:pPr marL="571500" indent="-571500" algn="just">
              <a:buFont typeface="+mj-lt"/>
              <a:buAutoNum type="alphaLcParenR"/>
            </a:pPr>
            <a:r>
              <a:rPr lang="en-US" sz="2800" dirty="0">
                <a:latin typeface="Times New Roman" pitchFamily="18" charset="0"/>
                <a:cs typeface="Times New Roman" pitchFamily="18" charset="0"/>
              </a:rPr>
              <a:t>New directory</a:t>
            </a:r>
          </a:p>
          <a:p>
            <a:pPr marL="571500" indent="-571500" algn="just">
              <a:buFont typeface="+mj-lt"/>
              <a:buAutoNum type="alphaLcParenR"/>
            </a:pPr>
            <a:r>
              <a:rPr lang="en-US" sz="2800" dirty="0">
                <a:latin typeface="Times New Roman" pitchFamily="18" charset="0"/>
                <a:cs typeface="Times New Roman" pitchFamily="18" charset="0"/>
              </a:rPr>
              <a:t>Associating a project with an existing directory.</a:t>
            </a:r>
          </a:p>
          <a:p>
            <a:pPr marL="571500" indent="-571500" algn="just">
              <a:buFont typeface="+mj-lt"/>
              <a:buAutoNum type="alphaLcParenR"/>
            </a:pPr>
            <a:r>
              <a:rPr lang="en-US" sz="2800" dirty="0">
                <a:latin typeface="Times New Roman" pitchFamily="18" charset="0"/>
                <a:cs typeface="Times New Roman" pitchFamily="18" charset="0"/>
              </a:rPr>
              <a:t>Version Control.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2.4 ggplot2 Line Graphs</a:t>
            </a:r>
          </a:p>
          <a:p>
            <a:pPr algn="just"/>
            <a:r>
              <a:rPr lang="en-US" sz="1600" dirty="0">
                <a:latin typeface="Times New Roman" pitchFamily="18" charset="0"/>
                <a:cs typeface="Times New Roman" pitchFamily="18" charset="0"/>
              </a:rPr>
              <a:t>Line graphs are used when one variable has a certain continuity, but that is not always necessary because there is often a good reason to use a line with categorical data.</a:t>
            </a:r>
          </a:p>
          <a:p>
            <a:pPr algn="just"/>
            <a:r>
              <a:rPr lang="en-US" sz="1600" dirty="0">
                <a:latin typeface="Times New Roman" pitchFamily="18" charset="0"/>
                <a:cs typeface="Times New Roman" pitchFamily="18" charset="0"/>
              </a:rPr>
              <a:t>ggplot2 intelligently handles dates and plots them on a logical sale.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(economics,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(x=date, y= pop)) + </a:t>
            </a:r>
            <a:r>
              <a:rPr lang="en-US" sz="1600" dirty="0" err="1">
                <a:latin typeface="Times New Roman" pitchFamily="18" charset="0"/>
                <a:cs typeface="Times New Roman" pitchFamily="18" charset="0"/>
              </a:rPr>
              <a:t>geom_line</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A common task for line plots is displaying a metric over the course of a year for many years.</a:t>
            </a:r>
          </a:p>
          <a:p>
            <a:pPr algn="just">
              <a:buNone/>
            </a:pPr>
            <a:r>
              <a:rPr lang="en-US" sz="1600" dirty="0">
                <a:latin typeface="Times New Roman" pitchFamily="18" charset="0"/>
                <a:cs typeface="Times New Roman" pitchFamily="18" charset="0"/>
              </a:rPr>
              <a:t>We need to create two new variables, year and month. To simplify things we will subset the data to include only years starting with 2000.</a:t>
            </a:r>
          </a:p>
          <a:p>
            <a:pPr algn="just">
              <a:buNone/>
            </a:pPr>
            <a:r>
              <a:rPr lang="en-US" sz="1600" dirty="0">
                <a:latin typeface="Times New Roman" pitchFamily="18" charset="0"/>
                <a:cs typeface="Times New Roman" pitchFamily="18" charset="0"/>
              </a:rPr>
              <a:t>&gt;# load the </a:t>
            </a:r>
            <a:r>
              <a:rPr lang="en-US" sz="1600" dirty="0" err="1">
                <a:latin typeface="Times New Roman" pitchFamily="18" charset="0"/>
                <a:cs typeface="Times New Roman" pitchFamily="18" charset="0"/>
              </a:rPr>
              <a:t>lubridate</a:t>
            </a:r>
            <a:r>
              <a:rPr lang="en-US" sz="1600" dirty="0">
                <a:latin typeface="Times New Roman" pitchFamily="18" charset="0"/>
                <a:cs typeface="Times New Roman" pitchFamily="18" charset="0"/>
              </a:rPr>
              <a:t> package</a:t>
            </a:r>
          </a:p>
          <a:p>
            <a:pPr algn="just">
              <a:buNone/>
            </a:pPr>
            <a:r>
              <a:rPr lang="en-US" sz="1600" dirty="0">
                <a:latin typeface="Times New Roman" pitchFamily="18" charset="0"/>
                <a:cs typeface="Times New Roman" pitchFamily="18" charset="0"/>
              </a:rPr>
              <a:t>&gt;require(</a:t>
            </a:r>
            <a:r>
              <a:rPr lang="en-US" sz="1600" dirty="0" err="1">
                <a:latin typeface="Times New Roman" pitchFamily="18" charset="0"/>
                <a:cs typeface="Times New Roman" pitchFamily="18" charset="0"/>
              </a:rPr>
              <a:t>lubridate</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 create year and month variables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economics$year</a:t>
            </a:r>
            <a:r>
              <a:rPr lang="en-US" sz="1600" dirty="0">
                <a:latin typeface="Times New Roman" pitchFamily="18" charset="0"/>
                <a:cs typeface="Times New Roman" pitchFamily="18" charset="0"/>
              </a:rPr>
              <a:t>&lt;- year(</a:t>
            </a:r>
            <a:r>
              <a:rPr lang="en-US" sz="1600" dirty="0" err="1">
                <a:latin typeface="Times New Roman" pitchFamily="18" charset="0"/>
                <a:cs typeface="Times New Roman" pitchFamily="18" charset="0"/>
              </a:rPr>
              <a:t>economics$date</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 the label argument to month means that the result should be the names of the month instead of </a:t>
            </a:r>
          </a:p>
          <a:p>
            <a:pPr algn="just">
              <a:buNone/>
            </a:pPr>
            <a:r>
              <a:rPr lang="en-US" sz="1600" dirty="0">
                <a:latin typeface="Times New Roman" pitchFamily="18" charset="0"/>
                <a:cs typeface="Times New Roman" pitchFamily="18" charset="0"/>
              </a:rPr>
              <a:t>&gt;# the number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economics$month</a:t>
            </a:r>
            <a:r>
              <a:rPr lang="en-US" sz="1600" dirty="0">
                <a:latin typeface="Times New Roman" pitchFamily="18" charset="0"/>
                <a:cs typeface="Times New Roman" pitchFamily="18" charset="0"/>
              </a:rPr>
              <a:t>&lt;- month(</a:t>
            </a:r>
            <a:r>
              <a:rPr lang="en-US" sz="1600" dirty="0" err="1">
                <a:latin typeface="Times New Roman" pitchFamily="18" charset="0"/>
                <a:cs typeface="Times New Roman" pitchFamily="18" charset="0"/>
              </a:rPr>
              <a:t>economics$date</a:t>
            </a:r>
            <a:r>
              <a:rPr lang="en-US" sz="1600" dirty="0">
                <a:latin typeface="Times New Roman" pitchFamily="18" charset="0"/>
                <a:cs typeface="Times New Roman" pitchFamily="18" charset="0"/>
              </a:rPr>
              <a:t>, label=TRUE)</a:t>
            </a:r>
          </a:p>
          <a:p>
            <a:pPr algn="just">
              <a:buNone/>
            </a:pPr>
            <a:r>
              <a:rPr lang="en-US" sz="1600" dirty="0">
                <a:latin typeface="Times New Roman" pitchFamily="18" charset="0"/>
                <a:cs typeface="Times New Roman" pitchFamily="18" charset="0"/>
              </a:rPr>
              <a:t>&gt;# subset the data</a:t>
            </a:r>
          </a:p>
          <a:p>
            <a:pPr algn="just">
              <a:buNone/>
            </a:pPr>
            <a:r>
              <a:rPr lang="en-US" sz="1600" dirty="0">
                <a:latin typeface="Times New Roman" pitchFamily="18" charset="0"/>
                <a:cs typeface="Times New Roman" pitchFamily="18" charset="0"/>
              </a:rPr>
              <a:t>&gt;# the which function returns the indices of observations where the tested condition was TRUE</a:t>
            </a:r>
          </a:p>
          <a:p>
            <a:pPr algn="just">
              <a:buNone/>
            </a:pPr>
            <a:r>
              <a:rPr lang="en-US" sz="1600" dirty="0">
                <a:latin typeface="Times New Roman" pitchFamily="18" charset="0"/>
                <a:cs typeface="Times New Roman" pitchFamily="18" charset="0"/>
              </a:rPr>
              <a:t>&gt;econ2000&lt;-economics [which(</a:t>
            </a:r>
            <a:r>
              <a:rPr lang="en-US" sz="1600" dirty="0" err="1">
                <a:latin typeface="Times New Roman" pitchFamily="18" charset="0"/>
                <a:cs typeface="Times New Roman" pitchFamily="18" charset="0"/>
              </a:rPr>
              <a:t>economics$year</a:t>
            </a:r>
            <a:r>
              <a:rPr lang="en-US" sz="1600" dirty="0">
                <a:latin typeface="Times New Roman" pitchFamily="18" charset="0"/>
                <a:cs typeface="Times New Roman" pitchFamily="18" charset="0"/>
              </a:rPr>
              <a:t> &gt;=2000),  ]</a:t>
            </a:r>
          </a:p>
          <a:p>
            <a:pPr algn="just">
              <a:buNone/>
            </a:pPr>
            <a:r>
              <a:rPr lang="en-US" sz="1600" dirty="0">
                <a:latin typeface="Times New Roman" pitchFamily="18" charset="0"/>
                <a:cs typeface="Times New Roman" pitchFamily="18" charset="0"/>
              </a:rPr>
              <a:t>&gt;#load the scales package for better axis formatting</a:t>
            </a:r>
          </a:p>
          <a:p>
            <a:pPr algn="just">
              <a:buNone/>
            </a:pPr>
            <a:r>
              <a:rPr lang="en-US" sz="1600" dirty="0">
                <a:latin typeface="Times New Roman" pitchFamily="18" charset="0"/>
                <a:cs typeface="Times New Roman" pitchFamily="18" charset="0"/>
              </a:rPr>
              <a:t>&gt;require(scales)</a:t>
            </a:r>
          </a:p>
          <a:p>
            <a:pPr algn="just">
              <a:buNone/>
            </a:pPr>
            <a:r>
              <a:rPr lang="en-US" sz="1600" dirty="0">
                <a:latin typeface="Times New Roman" pitchFamily="18" charset="0"/>
                <a:cs typeface="Times New Roman" pitchFamily="18" charset="0"/>
              </a:rPr>
              <a:t>&gt;# build the foundation of the plot</a:t>
            </a:r>
          </a:p>
          <a:p>
            <a:pPr algn="just">
              <a:buNone/>
            </a:pPr>
            <a:endParaRPr lang="en-US" sz="1600" dirty="0">
              <a:latin typeface="Times New Roman" pitchFamily="18" charset="0"/>
              <a:cs typeface="Times New Roman" pitchFamily="18" charset="0"/>
            </a:endParaRPr>
          </a:p>
          <a:p>
            <a:pPr algn="just">
              <a:buFont typeface="Wingdings"/>
              <a:buChar char="Ø"/>
            </a:pPr>
            <a:endParaRPr lang="en-US" sz="1600"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algn="just">
              <a:buNone/>
            </a:pPr>
            <a:r>
              <a:rPr lang="en-US" sz="1600" dirty="0">
                <a:latin typeface="Times New Roman" pitchFamily="18" charset="0"/>
                <a:cs typeface="Times New Roman" pitchFamily="18" charset="0"/>
              </a:rPr>
              <a:t>&gt;g&lt;-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(econ2000,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(x=month, y=pop))</a:t>
            </a:r>
          </a:p>
          <a:p>
            <a:pPr algn="just">
              <a:buNone/>
            </a:pPr>
            <a:r>
              <a:rPr lang="en-US" sz="1600" dirty="0">
                <a:latin typeface="Times New Roman" pitchFamily="18" charset="0"/>
                <a:cs typeface="Times New Roman" pitchFamily="18" charset="0"/>
              </a:rPr>
              <a:t>&gt;# add lines color coded and grouped by year</a:t>
            </a:r>
          </a:p>
          <a:p>
            <a:pPr algn="just">
              <a:buNone/>
            </a:pPr>
            <a:r>
              <a:rPr lang="en-US" sz="1600" dirty="0">
                <a:latin typeface="Times New Roman" pitchFamily="18" charset="0"/>
                <a:cs typeface="Times New Roman" pitchFamily="18" charset="0"/>
              </a:rPr>
              <a:t>&gt;#  the group aesthetic breaks the data into separate groups</a:t>
            </a:r>
          </a:p>
          <a:p>
            <a:pPr algn="just">
              <a:buNone/>
            </a:pPr>
            <a:r>
              <a:rPr lang="en-US" sz="1600" dirty="0">
                <a:latin typeface="Times New Roman" pitchFamily="18" charset="0"/>
                <a:cs typeface="Times New Roman" pitchFamily="18" charset="0"/>
              </a:rPr>
              <a:t>&gt;g&lt;-g + </a:t>
            </a:r>
            <a:r>
              <a:rPr lang="en-US" sz="1600" dirty="0" err="1">
                <a:latin typeface="Times New Roman" pitchFamily="18" charset="0"/>
                <a:cs typeface="Times New Roman" pitchFamily="18" charset="0"/>
              </a:rPr>
              <a:t>geom_line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(color=factor(year), group=year))</a:t>
            </a:r>
          </a:p>
          <a:p>
            <a:pPr algn="just">
              <a:buNone/>
            </a:pPr>
            <a:r>
              <a:rPr lang="en-US" sz="1600" dirty="0">
                <a:latin typeface="Times New Roman" pitchFamily="18" charset="0"/>
                <a:cs typeface="Times New Roman" pitchFamily="18" charset="0"/>
              </a:rPr>
              <a:t>&gt;# name the legend “Year”</a:t>
            </a:r>
          </a:p>
          <a:p>
            <a:pPr algn="just">
              <a:buNone/>
            </a:pPr>
            <a:r>
              <a:rPr lang="en-US" sz="1600" dirty="0">
                <a:latin typeface="Times New Roman" pitchFamily="18" charset="0"/>
                <a:cs typeface="Times New Roman" pitchFamily="18" charset="0"/>
              </a:rPr>
              <a:t>&gt;g&lt;- </a:t>
            </a:r>
            <a:r>
              <a:rPr lang="en-US" sz="1600" dirty="0" err="1">
                <a:latin typeface="Times New Roman" pitchFamily="18" charset="0"/>
                <a:cs typeface="Times New Roman" pitchFamily="18" charset="0"/>
              </a:rPr>
              <a:t>g+scale_color_discrete</a:t>
            </a:r>
            <a:r>
              <a:rPr lang="en-US" sz="1600" dirty="0">
                <a:latin typeface="Times New Roman" pitchFamily="18" charset="0"/>
                <a:cs typeface="Times New Roman" pitchFamily="18" charset="0"/>
              </a:rPr>
              <a:t>(name=“Year”)</a:t>
            </a:r>
          </a:p>
          <a:p>
            <a:pPr algn="just">
              <a:buNone/>
            </a:pPr>
            <a:r>
              <a:rPr lang="en-US" sz="1600" dirty="0">
                <a:latin typeface="Times New Roman" pitchFamily="18" charset="0"/>
                <a:cs typeface="Times New Roman" pitchFamily="18" charset="0"/>
              </a:rPr>
              <a:t>&gt;# format the Y axis</a:t>
            </a:r>
          </a:p>
          <a:p>
            <a:pPr algn="just">
              <a:buNone/>
            </a:pPr>
            <a:r>
              <a:rPr lang="en-US" sz="1600" dirty="0">
                <a:latin typeface="Times New Roman" pitchFamily="18" charset="0"/>
                <a:cs typeface="Times New Roman" pitchFamily="18" charset="0"/>
              </a:rPr>
              <a:t>&gt;g&lt;- g+ </a:t>
            </a:r>
            <a:r>
              <a:rPr lang="en-US" sz="1600" dirty="0" err="1">
                <a:latin typeface="Times New Roman" pitchFamily="18" charset="0"/>
                <a:cs typeface="Times New Roman" pitchFamily="18" charset="0"/>
              </a:rPr>
              <a:t>scale_y_continuos</a:t>
            </a:r>
            <a:r>
              <a:rPr lang="en-US" sz="1600" dirty="0">
                <a:latin typeface="Times New Roman" pitchFamily="18" charset="0"/>
                <a:cs typeface="Times New Roman" pitchFamily="18" charset="0"/>
              </a:rPr>
              <a:t>(labels=comma)</a:t>
            </a:r>
          </a:p>
          <a:p>
            <a:pPr algn="just">
              <a:buNone/>
            </a:pPr>
            <a:r>
              <a:rPr lang="en-US" sz="1600" dirty="0">
                <a:latin typeface="Times New Roman" pitchFamily="18" charset="0"/>
                <a:cs typeface="Times New Roman" pitchFamily="18" charset="0"/>
              </a:rPr>
              <a:t>&gt;# add a title and axis labels</a:t>
            </a:r>
          </a:p>
          <a:p>
            <a:pPr algn="just">
              <a:buNone/>
            </a:pPr>
            <a:r>
              <a:rPr lang="en-US" sz="1600" dirty="0">
                <a:latin typeface="Times New Roman" pitchFamily="18" charset="0"/>
                <a:cs typeface="Times New Roman" pitchFamily="18" charset="0"/>
              </a:rPr>
              <a:t>&gt;g&lt;-g+ labs(title=“Population Growth”, x=“Month”, y=“Population”)</a:t>
            </a:r>
          </a:p>
          <a:p>
            <a:pPr algn="just">
              <a:buNone/>
            </a:pPr>
            <a:r>
              <a:rPr lang="en-US" sz="1600" dirty="0">
                <a:latin typeface="Times New Roman" pitchFamily="18" charset="0"/>
                <a:cs typeface="Times New Roman" pitchFamily="18" charset="0"/>
              </a:rPr>
              <a:t>&gt;# plot the graph</a:t>
            </a:r>
          </a:p>
          <a:p>
            <a:pPr algn="just">
              <a:buNone/>
            </a:pPr>
            <a:r>
              <a:rPr lang="en-US" sz="1600" dirty="0">
                <a:latin typeface="Times New Roman" pitchFamily="18" charset="0"/>
                <a:cs typeface="Times New Roman" pitchFamily="18" charset="0"/>
              </a:rPr>
              <a:t>&gt;g</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2.5 Themes</a:t>
            </a:r>
          </a:p>
          <a:p>
            <a:pPr algn="just"/>
            <a:r>
              <a:rPr lang="en-US" sz="1600" dirty="0">
                <a:latin typeface="Times New Roman" pitchFamily="18" charset="0"/>
                <a:cs typeface="Times New Roman" pitchFamily="18" charset="0"/>
              </a:rPr>
              <a:t>A great part of ggplot2 is the ability to use themes to easily change the way plots look.</a:t>
            </a:r>
          </a:p>
          <a:p>
            <a:pPr algn="just">
              <a:buNone/>
            </a:pPr>
            <a:r>
              <a:rPr lang="en-US" sz="1600" dirty="0" err="1">
                <a:latin typeface="Times New Roman" pitchFamily="18" charset="0"/>
                <a:cs typeface="Times New Roman" pitchFamily="18" charset="0"/>
              </a:rPr>
              <a:t>ggthemes</a:t>
            </a:r>
            <a:r>
              <a:rPr lang="en-US" sz="1600" dirty="0">
                <a:latin typeface="Times New Roman" pitchFamily="18" charset="0"/>
                <a:cs typeface="Times New Roman" pitchFamily="18" charset="0"/>
              </a:rPr>
              <a:t> package, used to re-create commonly used styles to graphs.</a:t>
            </a:r>
          </a:p>
          <a:p>
            <a:pPr algn="just">
              <a:buNone/>
            </a:pPr>
            <a:r>
              <a:rPr lang="en-US" sz="1600" dirty="0">
                <a:latin typeface="Times New Roman" pitchFamily="18" charset="0"/>
                <a:cs typeface="Times New Roman" pitchFamily="18" charset="0"/>
              </a:rPr>
              <a:t>&gt;require(</a:t>
            </a:r>
            <a:r>
              <a:rPr lang="en-US" sz="1600" dirty="0" err="1">
                <a:latin typeface="Times New Roman" pitchFamily="18" charset="0"/>
                <a:cs typeface="Times New Roman" pitchFamily="18" charset="0"/>
              </a:rPr>
              <a:t>ggthemes</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 build a plot and store it in g2</a:t>
            </a:r>
          </a:p>
          <a:p>
            <a:pPr algn="just">
              <a:buNone/>
            </a:pPr>
            <a:r>
              <a:rPr lang="en-US" sz="1600" dirty="0">
                <a:latin typeface="Times New Roman" pitchFamily="18" charset="0"/>
                <a:cs typeface="Times New Roman" pitchFamily="18" charset="0"/>
              </a:rPr>
              <a:t>&gt;g2&lt;-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(x=carat, y=price)) + </a:t>
            </a:r>
            <a:r>
              <a:rPr lang="en-US" sz="1600" dirty="0" err="1">
                <a:latin typeface="Times New Roman" pitchFamily="18" charset="0"/>
                <a:cs typeface="Times New Roman" pitchFamily="18" charset="0"/>
              </a:rPr>
              <a:t>geom_point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(color=color))</a:t>
            </a:r>
          </a:p>
          <a:p>
            <a:pPr algn="just">
              <a:buNone/>
            </a:pPr>
            <a:r>
              <a:rPr lang="en-US" sz="1600" dirty="0">
                <a:latin typeface="Times New Roman" pitchFamily="18" charset="0"/>
                <a:cs typeface="Times New Roman" pitchFamily="18" charset="0"/>
              </a:rPr>
              <a:t>&gt;#apply a few themes</a:t>
            </a:r>
          </a:p>
          <a:p>
            <a:pPr algn="just">
              <a:buNone/>
            </a:pPr>
            <a:r>
              <a:rPr lang="en-US" sz="1600" dirty="0">
                <a:latin typeface="Times New Roman" pitchFamily="18" charset="0"/>
                <a:cs typeface="Times New Roman" pitchFamily="18" charset="0"/>
              </a:rPr>
              <a:t>&gt;g2 + </a:t>
            </a:r>
            <a:r>
              <a:rPr lang="en-US" sz="1600" dirty="0" err="1">
                <a:latin typeface="Times New Roman" pitchFamily="18" charset="0"/>
                <a:cs typeface="Times New Roman" pitchFamily="18" charset="0"/>
              </a:rPr>
              <a:t>theme_economist</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scale_colour_economist</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&gt;g2+  </a:t>
            </a:r>
            <a:r>
              <a:rPr lang="en-US" sz="1600" dirty="0" err="1">
                <a:latin typeface="Times New Roman" pitchFamily="18" charset="0"/>
                <a:cs typeface="Times New Roman" pitchFamily="18" charset="0"/>
              </a:rPr>
              <a:t>theme_excel</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scale_colour_excel</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&gt;g2+  </a:t>
            </a:r>
            <a:r>
              <a:rPr lang="en-US" sz="1600" dirty="0" err="1">
                <a:latin typeface="Times New Roman" pitchFamily="18" charset="0"/>
                <a:cs typeface="Times New Roman" pitchFamily="18" charset="0"/>
              </a:rPr>
              <a:t>theme_tufte</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&gt;g2+theme_wsj()</a:t>
            </a:r>
          </a:p>
          <a:p>
            <a:pPr algn="just"/>
            <a:endParaRPr lang="en-US" sz="1600"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Writing Functions</a:t>
            </a:r>
          </a:p>
          <a:p>
            <a:pPr algn="just"/>
            <a:r>
              <a:rPr lang="en-US" sz="1600" dirty="0">
                <a:latin typeface="Times New Roman" pitchFamily="18" charset="0"/>
                <a:cs typeface="Times New Roman" pitchFamily="18" charset="0"/>
              </a:rPr>
              <a:t>If we find ourselves running the same code repeatedly, it is probably a good idea to turn it into a function. In programming it is the best to reduce redundancy whenever possible.</a:t>
            </a:r>
          </a:p>
          <a:p>
            <a:pPr algn="just"/>
            <a:r>
              <a:rPr lang="en-US" sz="1600" dirty="0">
                <a:latin typeface="Times New Roman" pitchFamily="18" charset="0"/>
                <a:cs typeface="Times New Roman" pitchFamily="18" charset="0"/>
              </a:rPr>
              <a:t>There are several reasons for doing so, including maintainability and ease of reuse.</a:t>
            </a:r>
          </a:p>
          <a:p>
            <a:pPr algn="just"/>
            <a:r>
              <a:rPr lang="en-US" sz="1600" dirty="0">
                <a:latin typeface="Times New Roman" pitchFamily="18" charset="0"/>
                <a:cs typeface="Times New Roman" pitchFamily="18" charset="0"/>
              </a:rPr>
              <a:t>R has a convenient way to make function but it is very difficult from other languages, so some expectation adjustment might be necessary.</a:t>
            </a:r>
          </a:p>
          <a:p>
            <a:pPr algn="just">
              <a:buNone/>
            </a:pPr>
            <a:r>
              <a:rPr lang="en-US" sz="1600" b="1" dirty="0">
                <a:latin typeface="Times New Roman" pitchFamily="18" charset="0"/>
                <a:cs typeface="Times New Roman" pitchFamily="18" charset="0"/>
              </a:rPr>
              <a:t>Hello, World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say.hello</a:t>
            </a:r>
            <a:r>
              <a:rPr lang="en-US" sz="1600" dirty="0">
                <a:latin typeface="Times New Roman" pitchFamily="18" charset="0"/>
                <a:cs typeface="Times New Roman" pitchFamily="18" charset="0"/>
              </a:rPr>
              <a:t>&lt;- function()</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print(“Hello, World!”);</a:t>
            </a:r>
          </a:p>
          <a:p>
            <a:pPr algn="just">
              <a:buNone/>
            </a:pP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In R (.) is just another character and has no special meaning, unlike in other languages. This allows us to call this function </a:t>
            </a:r>
            <a:r>
              <a:rPr lang="en-US" sz="1600" dirty="0" err="1">
                <a:latin typeface="Times New Roman" pitchFamily="18" charset="0"/>
                <a:cs typeface="Times New Roman" pitchFamily="18" charset="0"/>
              </a:rPr>
              <a:t>say.hello</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Functions are assigned to objects just like any other variable, using the &lt;- operator. </a:t>
            </a:r>
          </a:p>
          <a:p>
            <a:pPr algn="just"/>
            <a:r>
              <a:rPr lang="en-US" sz="1600" dirty="0">
                <a:latin typeface="Times New Roman" pitchFamily="18" charset="0"/>
                <a:cs typeface="Times New Roman" pitchFamily="18" charset="0"/>
              </a:rPr>
              <a:t>Next to the </a:t>
            </a:r>
            <a:r>
              <a:rPr lang="en-US" sz="1600" dirty="0" err="1">
                <a:latin typeface="Times New Roman" pitchFamily="18" charset="0"/>
                <a:cs typeface="Times New Roman" pitchFamily="18" charset="0"/>
              </a:rPr>
              <a:t>functionname</a:t>
            </a:r>
            <a:r>
              <a:rPr lang="en-US" sz="1600" dirty="0">
                <a:latin typeface="Times New Roman" pitchFamily="18" charset="0"/>
                <a:cs typeface="Times New Roman" pitchFamily="18" charset="0"/>
              </a:rPr>
              <a:t> are a set of parentheses that can either be empty- not have any arguments- or contain any number of arguments.</a:t>
            </a:r>
          </a:p>
          <a:p>
            <a:pPr algn="just"/>
            <a:r>
              <a:rPr lang="en-US" sz="1600" dirty="0">
                <a:latin typeface="Times New Roman" pitchFamily="18" charset="0"/>
                <a:cs typeface="Times New Roman" pitchFamily="18" charset="0"/>
              </a:rPr>
              <a:t>The body of the function is enclosed in curly braces{ }. This is not necessary if the </a:t>
            </a:r>
            <a:r>
              <a:rPr lang="en-US" sz="1600" dirty="0" err="1">
                <a:latin typeface="Times New Roman" pitchFamily="18" charset="0"/>
                <a:cs typeface="Times New Roman" pitchFamily="18" charset="0"/>
              </a:rPr>
              <a:t>functin</a:t>
            </a:r>
            <a:r>
              <a:rPr lang="en-US" sz="1600" dirty="0">
                <a:latin typeface="Times New Roman" pitchFamily="18" charset="0"/>
                <a:cs typeface="Times New Roman" pitchFamily="18" charset="0"/>
              </a:rPr>
              <a:t> contains only one line, but there is rare.</a:t>
            </a:r>
          </a:p>
          <a:p>
            <a:pPr algn="just"/>
            <a:r>
              <a:rPr lang="en-US" sz="1600" dirty="0">
                <a:latin typeface="Times New Roman" pitchFamily="18" charset="0"/>
                <a:cs typeface="Times New Roman" pitchFamily="18" charset="0"/>
              </a:rPr>
              <a:t>It is a good practice to properly indent code to ensure readability.</a:t>
            </a:r>
          </a:p>
          <a:p>
            <a:pPr algn="just"/>
            <a:r>
              <a:rPr lang="en-US" sz="1600" dirty="0">
                <a:latin typeface="Times New Roman" pitchFamily="18" charset="0"/>
                <a:cs typeface="Times New Roman" pitchFamily="18" charset="0"/>
              </a:rPr>
              <a:t>It is here in the body that we put the lines of code we want the function to perform.</a:t>
            </a:r>
          </a:p>
          <a:p>
            <a:pPr algn="just"/>
            <a:r>
              <a:rPr lang="en-US" sz="1600" dirty="0">
                <a:latin typeface="Times New Roman" pitchFamily="18" charset="0"/>
                <a:cs typeface="Times New Roman" pitchFamily="18" charset="0"/>
              </a:rPr>
              <a:t>A semi-colon can be used to indicate the end of the line but is not necessary in 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Function Arguments</a:t>
            </a:r>
          </a:p>
          <a:p>
            <a:pPr algn="just"/>
            <a:r>
              <a:rPr lang="en-US" sz="1600" dirty="0">
                <a:latin typeface="Times New Roman" pitchFamily="18" charset="0"/>
                <a:cs typeface="Times New Roman" pitchFamily="18" charset="0"/>
              </a:rPr>
              <a:t>We will use an argument to print “Hello Jared” in the program before that lets go through </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 Its first argument is a string with special input characters and subsequent arguments that will be submitted into the special input characters.</a:t>
            </a:r>
          </a:p>
          <a:p>
            <a:pPr algn="just">
              <a:buNone/>
            </a:pPr>
            <a:r>
              <a:rPr lang="en-US" sz="1600" dirty="0">
                <a:latin typeface="Times New Roman" pitchFamily="18" charset="0"/>
                <a:cs typeface="Times New Roman" pitchFamily="18" charset="0"/>
              </a:rPr>
              <a:t>&gt;# one substitution</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(“Hello %s”, “Jared”)</a:t>
            </a:r>
          </a:p>
          <a:p>
            <a:pPr algn="just">
              <a:buNone/>
            </a:pPr>
            <a:r>
              <a:rPr lang="en-US" sz="1600" dirty="0">
                <a:latin typeface="Times New Roman" pitchFamily="18" charset="0"/>
                <a:cs typeface="Times New Roman" pitchFamily="18" charset="0"/>
              </a:rPr>
              <a:t>[1]   “Hello Jared”</a:t>
            </a:r>
          </a:p>
          <a:p>
            <a:pPr algn="just">
              <a:buNone/>
            </a:pPr>
            <a:r>
              <a:rPr lang="en-US" sz="1600" dirty="0">
                <a:latin typeface="Times New Roman" pitchFamily="18" charset="0"/>
                <a:cs typeface="Times New Roman" pitchFamily="18" charset="0"/>
              </a:rPr>
              <a:t>&gt;# two substitutions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(“Hello %s, today is %s”, “Jared”, “Sunday”)</a:t>
            </a:r>
          </a:p>
          <a:p>
            <a:pPr algn="just">
              <a:buNone/>
            </a:pPr>
            <a:r>
              <a:rPr lang="en-US" sz="1600" dirty="0">
                <a:latin typeface="Times New Roman" pitchFamily="18" charset="0"/>
                <a:cs typeface="Times New Roman" pitchFamily="18" charset="0"/>
              </a:rPr>
              <a:t>[1]  “Hello Jared, today is Sunday”</a:t>
            </a:r>
          </a:p>
          <a:p>
            <a:pPr algn="just"/>
            <a:r>
              <a:rPr lang="en-US" sz="1600" dirty="0">
                <a:latin typeface="Times New Roman" pitchFamily="18" charset="0"/>
                <a:cs typeface="Times New Roman" pitchFamily="18" charset="0"/>
              </a:rPr>
              <a:t>Now we use </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 to build a string to print based on a function’s arguments.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&lt;- function(name)</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(“Hello %s”, name))</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a:t>
            </a:r>
          </a:p>
          <a:p>
            <a:pPr algn="just">
              <a:buNone/>
            </a:pPr>
            <a:r>
              <a:rPr lang="en-US" sz="1600" dirty="0">
                <a:latin typeface="Times New Roman" pitchFamily="18" charset="0"/>
                <a:cs typeface="Times New Roman" pitchFamily="18" charset="0"/>
              </a:rPr>
              <a:t>[1]  “Hello Jared”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(“Bob”)</a:t>
            </a:r>
          </a:p>
          <a:p>
            <a:pPr algn="just">
              <a:buNone/>
            </a:pPr>
            <a:r>
              <a:rPr lang="en-US" sz="1600" dirty="0">
                <a:latin typeface="Times New Roman" pitchFamily="18" charset="0"/>
                <a:cs typeface="Times New Roman" pitchFamily="18" charset="0"/>
              </a:rPr>
              <a:t>[1]   “Hello Bob”</a:t>
            </a:r>
          </a:p>
          <a:p>
            <a:pPr algn="just"/>
            <a:r>
              <a:rPr lang="en-US" sz="1600" dirty="0">
                <a:latin typeface="Times New Roman" pitchFamily="18" charset="0"/>
                <a:cs typeface="Times New Roman" pitchFamily="18" charset="0"/>
              </a:rPr>
              <a:t>The argument name can be used as a variable inside the function and can be used like any other variable and as an argument to further function calls.</a:t>
            </a:r>
          </a:p>
          <a:p>
            <a:pPr algn="just"/>
            <a:endParaRPr lang="en-US" sz="1600"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r>
              <a:rPr lang="en-US" sz="1600" dirty="0">
                <a:latin typeface="Times New Roman" pitchFamily="18" charset="0"/>
                <a:cs typeface="Times New Roman" pitchFamily="18" charset="0"/>
              </a:rPr>
              <a:t>We can add a second argument to be printed as well. When calling function with more than one argument, there are two ways to specify which argument goes with which value, either positional or by name.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&lt;- function(first, last)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(“Hello %s %s”, first,  last))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 by position</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“Lander”)</a:t>
            </a:r>
          </a:p>
          <a:p>
            <a:pPr algn="just">
              <a:buNone/>
            </a:pPr>
            <a:r>
              <a:rPr lang="en-US" sz="1600" dirty="0">
                <a:latin typeface="Times New Roman" pitchFamily="18" charset="0"/>
                <a:cs typeface="Times New Roman" pitchFamily="18" charset="0"/>
              </a:rPr>
              <a:t>[1]   “Hello Jared Lander”</a:t>
            </a:r>
          </a:p>
          <a:p>
            <a:pPr algn="just">
              <a:buNone/>
            </a:pPr>
            <a:r>
              <a:rPr lang="en-US" sz="1600" dirty="0">
                <a:latin typeface="Times New Roman" pitchFamily="18" charset="0"/>
                <a:cs typeface="Times New Roman" pitchFamily="18" charset="0"/>
              </a:rPr>
              <a:t>&gt;# by name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(first= “Jared”, last=“Lander”)</a:t>
            </a:r>
          </a:p>
          <a:p>
            <a:pPr algn="just">
              <a:buNone/>
            </a:pPr>
            <a:r>
              <a:rPr lang="en-US" sz="1600" dirty="0">
                <a:latin typeface="Times New Roman" pitchFamily="18" charset="0"/>
                <a:cs typeface="Times New Roman" pitchFamily="18" charset="0"/>
              </a:rPr>
              <a:t>[1]  “Hello Jared Lander”</a:t>
            </a:r>
          </a:p>
          <a:p>
            <a:pPr algn="just">
              <a:buNone/>
            </a:pPr>
            <a:r>
              <a:rPr lang="en-US" sz="1600" dirty="0">
                <a:latin typeface="Times New Roman" pitchFamily="18" charset="0"/>
                <a:cs typeface="Times New Roman" pitchFamily="18" charset="0"/>
              </a:rPr>
              <a:t>&gt;# the other order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(last=“Lander”, first=“Jared”)</a:t>
            </a:r>
          </a:p>
          <a:p>
            <a:pPr algn="just">
              <a:buNone/>
            </a:pPr>
            <a:r>
              <a:rPr lang="en-US" sz="1600" dirty="0">
                <a:latin typeface="Times New Roman" pitchFamily="18" charset="0"/>
                <a:cs typeface="Times New Roman" pitchFamily="18" charset="0"/>
              </a:rPr>
              <a:t>[1]  “Hello Jared Lander”</a:t>
            </a:r>
          </a:p>
          <a:p>
            <a:pPr algn="just">
              <a:buNone/>
            </a:pPr>
            <a:r>
              <a:rPr lang="en-US" sz="1600" dirty="0">
                <a:latin typeface="Times New Roman" pitchFamily="18" charset="0"/>
                <a:cs typeface="Times New Roman" pitchFamily="18" charset="0"/>
              </a:rPr>
              <a:t>&gt;# just specify one name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last=“Lander”)</a:t>
            </a:r>
          </a:p>
          <a:p>
            <a:pPr algn="just">
              <a:buNone/>
            </a:pPr>
            <a:r>
              <a:rPr lang="en-US" sz="1600" dirty="0">
                <a:latin typeface="Times New Roman" pitchFamily="18" charset="0"/>
                <a:cs typeface="Times New Roman" pitchFamily="18" charset="0"/>
              </a:rPr>
              <a:t>[1]  “Hello Jared Lander”</a:t>
            </a:r>
          </a:p>
          <a:p>
            <a:pPr algn="just">
              <a:buNone/>
            </a:pPr>
            <a:r>
              <a:rPr lang="en-US" sz="1600" dirty="0">
                <a:latin typeface="Times New Roman" pitchFamily="18" charset="0"/>
                <a:cs typeface="Times New Roman" pitchFamily="18" charset="0"/>
              </a:rPr>
              <a:t>&gt;# specify the other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(first=“Jared”, “Lander”)</a:t>
            </a:r>
          </a:p>
          <a:p>
            <a:pPr algn="just">
              <a:buNone/>
            </a:pPr>
            <a:r>
              <a:rPr lang="en-US" sz="1600" dirty="0">
                <a:latin typeface="Times New Roman" pitchFamily="18" charset="0"/>
                <a:cs typeface="Times New Roman" pitchFamily="18" charset="0"/>
              </a:rPr>
              <a:t>&gt;”Hello Jared Lander”</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a:latin typeface="Times New Roman" pitchFamily="18" charset="0"/>
                <a:cs typeface="Times New Roman" pitchFamily="18" charset="0"/>
              </a:rPr>
              <a:t>&gt;#specify the second argument first then provide the first argument with no name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(last=“Lander”, “Jared”)</a:t>
            </a:r>
          </a:p>
          <a:p>
            <a:pPr algn="just">
              <a:buNone/>
            </a:pPr>
            <a:r>
              <a:rPr lang="en-US" sz="1600" dirty="0">
                <a:latin typeface="Times New Roman" pitchFamily="18" charset="0"/>
                <a:cs typeface="Times New Roman" pitchFamily="18" charset="0"/>
              </a:rPr>
              <a:t>[1]  “Hello Jared Lander”</a:t>
            </a:r>
          </a:p>
          <a:p>
            <a:pPr algn="just"/>
            <a:r>
              <a:rPr lang="en-US" sz="1600" dirty="0">
                <a:latin typeface="Times New Roman" pitchFamily="18" charset="0"/>
                <a:cs typeface="Times New Roman" pitchFamily="18" charset="0"/>
              </a:rPr>
              <a:t>Specifying the arguments by name adds a lot of flexibility to calling functions. Even partial argument names can be supplied but this should be done with care.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(fir=“Jared”, l=“Lander”)</a:t>
            </a:r>
          </a:p>
          <a:p>
            <a:pPr algn="just">
              <a:buNone/>
            </a:pPr>
            <a:r>
              <a:rPr lang="en-US" sz="1600" dirty="0">
                <a:latin typeface="Times New Roman" pitchFamily="18" charset="0"/>
                <a:cs typeface="Times New Roman" pitchFamily="18" charset="0"/>
              </a:rPr>
              <a:t>[1]  “Hello Jared Lander”</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Default Arguments</a:t>
            </a:r>
          </a:p>
          <a:p>
            <a:pPr algn="just"/>
            <a:r>
              <a:rPr lang="en-US" sz="1600" dirty="0">
                <a:latin typeface="Times New Roman" pitchFamily="18" charset="0"/>
                <a:cs typeface="Times New Roman" pitchFamily="18" charset="0"/>
              </a:rPr>
              <a:t>When using multiple arguments it is sometimes desirable to not have to enter a value for each. In other languages functions can be overloaded by defining the function multiple times, each with a differing number of arguments.</a:t>
            </a:r>
          </a:p>
          <a:p>
            <a:pPr algn="just"/>
            <a:r>
              <a:rPr lang="en-US" sz="1600" dirty="0">
                <a:latin typeface="Times New Roman" pitchFamily="18" charset="0"/>
                <a:cs typeface="Times New Roman" pitchFamily="18" charset="0"/>
              </a:rPr>
              <a:t>R instead provides the ability to specify default arguments. These can be NULL, characters, numbers or any valid R object.</a:t>
            </a:r>
          </a:p>
          <a:p>
            <a:pPr algn="just">
              <a:buNone/>
            </a:pPr>
            <a:r>
              <a:rPr lang="en-US" sz="1600" dirty="0">
                <a:latin typeface="Times New Roman" pitchFamily="18" charset="0"/>
                <a:cs typeface="Times New Roman" pitchFamily="18" charset="0"/>
              </a:rPr>
              <a:t>Rewrite </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to provide “Doe” as the default last name.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&lt;-function(first, last=“Doe”)</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printf</a:t>
            </a:r>
            <a:r>
              <a:rPr lang="en-US" sz="1600" dirty="0">
                <a:latin typeface="Times New Roman" pitchFamily="18" charset="0"/>
                <a:cs typeface="Times New Roman" pitchFamily="18" charset="0"/>
              </a:rPr>
              <a:t>(“Hello %s %s”, first, last))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&gt;#call without specifying last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a:t>
            </a:r>
          </a:p>
          <a:p>
            <a:pPr algn="just">
              <a:buNone/>
            </a:pPr>
            <a:r>
              <a:rPr lang="en-US" sz="1600" dirty="0">
                <a:latin typeface="Times New Roman" pitchFamily="18" charset="0"/>
                <a:cs typeface="Times New Roman" pitchFamily="18" charset="0"/>
              </a:rPr>
              <a:t>[1]  “Hello Jared Doe”</a:t>
            </a:r>
          </a:p>
          <a:p>
            <a:pPr algn="just">
              <a:buNone/>
            </a:pP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a:latin typeface="Times New Roman" pitchFamily="18" charset="0"/>
                <a:cs typeface="Times New Roman" pitchFamily="18" charset="0"/>
              </a:rPr>
              <a:t>&gt;#call with a different last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“Lander”)</a:t>
            </a:r>
          </a:p>
          <a:p>
            <a:pPr algn="just">
              <a:buNone/>
            </a:pPr>
            <a:r>
              <a:rPr lang="en-US" sz="1600" dirty="0">
                <a:latin typeface="Times New Roman" pitchFamily="18" charset="0"/>
                <a:cs typeface="Times New Roman" pitchFamily="18" charset="0"/>
              </a:rPr>
              <a:t>[1]  “Hello Jared Lander”</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Extra Arguments</a:t>
            </a:r>
          </a:p>
          <a:p>
            <a:pPr algn="just"/>
            <a:r>
              <a:rPr lang="en-US" sz="1600" dirty="0">
                <a:latin typeface="Times New Roman" pitchFamily="18" charset="0"/>
                <a:cs typeface="Times New Roman" pitchFamily="18" charset="0"/>
              </a:rPr>
              <a:t>R  offers a special operator that allows functions to take an arbitrary number of arguments that do not need to be specified in the function definition.</a:t>
            </a:r>
          </a:p>
          <a:p>
            <a:pPr algn="just"/>
            <a:r>
              <a:rPr lang="en-US" sz="1600" dirty="0">
                <a:latin typeface="Times New Roman" pitchFamily="18" charset="0"/>
                <a:cs typeface="Times New Roman" pitchFamily="18" charset="0"/>
              </a:rPr>
              <a:t>This is the dot-dot-dot argument (…). This should be used very carefully, although it can allow great flexibility.</a:t>
            </a:r>
          </a:p>
          <a:p>
            <a:pPr algn="just">
              <a:buNone/>
            </a:pPr>
            <a:r>
              <a:rPr lang="en-US" sz="1600" dirty="0">
                <a:latin typeface="Times New Roman" pitchFamily="18" charset="0"/>
                <a:cs typeface="Times New Roman" pitchFamily="18" charset="0"/>
              </a:rPr>
              <a:t>&gt;# call </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with an extra argument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extra=“Goodbye”)</a:t>
            </a:r>
          </a:p>
          <a:p>
            <a:pPr algn="just">
              <a:buNone/>
            </a:pPr>
            <a:r>
              <a:rPr lang="en-US" sz="1600" dirty="0">
                <a:latin typeface="Times New Roman" pitchFamily="18" charset="0"/>
                <a:cs typeface="Times New Roman" pitchFamily="18" charset="0"/>
              </a:rPr>
              <a:t>Error: unused argument (extra=“Goodbye”)</a:t>
            </a:r>
          </a:p>
          <a:p>
            <a:pPr algn="just">
              <a:buNone/>
            </a:pPr>
            <a:r>
              <a:rPr lang="en-US" sz="1600" dirty="0">
                <a:latin typeface="Times New Roman" pitchFamily="18" charset="0"/>
                <a:cs typeface="Times New Roman" pitchFamily="18" charset="0"/>
              </a:rPr>
              <a:t>&gt;# call it with two valid arguments and a third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“Lander”, “Goodbye”)</a:t>
            </a:r>
          </a:p>
          <a:p>
            <a:pPr algn="just">
              <a:buNone/>
            </a:pPr>
            <a:r>
              <a:rPr lang="en-US" sz="1600" dirty="0" err="1">
                <a:latin typeface="Times New Roman" pitchFamily="18" charset="0"/>
                <a:cs typeface="Times New Roman" pitchFamily="18" charset="0"/>
              </a:rPr>
              <a:t>Error:unused</a:t>
            </a:r>
            <a:r>
              <a:rPr lang="en-US" sz="1600" dirty="0">
                <a:latin typeface="Times New Roman" pitchFamily="18" charset="0"/>
                <a:cs typeface="Times New Roman" pitchFamily="18" charset="0"/>
              </a:rPr>
              <a:t> argument (“Goodbye”)</a:t>
            </a:r>
          </a:p>
          <a:p>
            <a:pPr algn="just">
              <a:buNone/>
            </a:pPr>
            <a:r>
              <a:rPr lang="en-US" sz="1600" dirty="0">
                <a:latin typeface="Times New Roman" pitchFamily="18" charset="0"/>
                <a:cs typeface="Times New Roman" pitchFamily="18" charset="0"/>
              </a:rPr>
              <a:t>&gt;# now build </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with …. So that it absorbs extra arguments </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&lt;- function(first, last=“Doe”, …)</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(“Hello %s %s”, first, last))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&gt;#call </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with an extra argument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extra=“Goodbye”)</a:t>
            </a:r>
          </a:p>
          <a:p>
            <a:pPr algn="just">
              <a:buNone/>
            </a:pPr>
            <a:r>
              <a:rPr lang="en-US" sz="1600" dirty="0">
                <a:latin typeface="Times New Roman" pitchFamily="18" charset="0"/>
                <a:cs typeface="Times New Roman" pitchFamily="18" charset="0"/>
              </a:rPr>
              <a:t>[1]  Hello Jared Doe”</a:t>
            </a:r>
          </a:p>
          <a:p>
            <a:pPr algn="just">
              <a:buNone/>
            </a:pP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20000"/>
          </a:bodyPr>
          <a:lstStyle/>
          <a:p>
            <a:pPr algn="just">
              <a:buNone/>
            </a:pPr>
            <a:r>
              <a:rPr lang="en-US" sz="1600" dirty="0">
                <a:latin typeface="Times New Roman" pitchFamily="18" charset="0"/>
                <a:cs typeface="Times New Roman" pitchFamily="18" charset="0"/>
              </a:rPr>
              <a:t>&gt;# call it with valid arguments and a third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“Lander”, “Goodbye”)</a:t>
            </a:r>
          </a:p>
          <a:p>
            <a:pPr algn="just">
              <a:buNone/>
            </a:pPr>
            <a:r>
              <a:rPr lang="en-US" sz="1600" dirty="0">
                <a:latin typeface="Times New Roman" pitchFamily="18" charset="0"/>
                <a:cs typeface="Times New Roman" pitchFamily="18" charset="0"/>
              </a:rPr>
              <a:t>[1]  “Hello Jared Lander”</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Return Values</a:t>
            </a:r>
          </a:p>
          <a:p>
            <a:pPr algn="just"/>
            <a:r>
              <a:rPr lang="en-US" sz="1600" dirty="0">
                <a:latin typeface="Times New Roman" pitchFamily="18" charset="0"/>
                <a:cs typeface="Times New Roman" pitchFamily="18" charset="0"/>
              </a:rPr>
              <a:t>Functions are generally used for computing some value, so they need a mechanism to supply that value back to the caller. This is called returning and its done quite easily.</a:t>
            </a:r>
          </a:p>
          <a:p>
            <a:pPr algn="just"/>
            <a:r>
              <a:rPr lang="en-US" sz="1600" dirty="0">
                <a:latin typeface="Times New Roman" pitchFamily="18" charset="0"/>
                <a:cs typeface="Times New Roman" pitchFamily="18" charset="0"/>
              </a:rPr>
              <a:t>There are two ways to accomplish this with R. The value of the last line of code in a function is automatically returned, although this can be bad practice.</a:t>
            </a:r>
          </a:p>
          <a:p>
            <a:pPr algn="just"/>
            <a:r>
              <a:rPr lang="en-US" sz="1600" dirty="0">
                <a:latin typeface="Times New Roman" pitchFamily="18" charset="0"/>
                <a:cs typeface="Times New Roman" pitchFamily="18" charset="0"/>
              </a:rPr>
              <a:t>The return command more explicitly specifies that a value should be returned and the function should be exited.</a:t>
            </a:r>
          </a:p>
          <a:p>
            <a:pPr algn="just">
              <a:buNone/>
            </a:pPr>
            <a:r>
              <a:rPr lang="en-US" sz="1600" dirty="0">
                <a:latin typeface="Times New Roman" pitchFamily="18" charset="0"/>
                <a:cs typeface="Times New Roman" pitchFamily="18" charset="0"/>
              </a:rPr>
              <a:t>&gt;# first build it without an explicit return</a:t>
            </a:r>
          </a:p>
          <a:p>
            <a:pPr algn="just">
              <a:buNone/>
            </a:pPr>
            <a:r>
              <a:rPr lang="en-US" sz="1600" dirty="0">
                <a:latin typeface="Times New Roman" pitchFamily="18" charset="0"/>
                <a:cs typeface="Times New Roman" pitchFamily="18" charset="0"/>
              </a:rPr>
              <a:t>&gt;double.num&lt;- function(x)</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x*2</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&gt;double.num(5)</a:t>
            </a:r>
          </a:p>
          <a:p>
            <a:pPr algn="just">
              <a:buNone/>
            </a:pPr>
            <a:r>
              <a:rPr lang="en-US" sz="1600" dirty="0">
                <a:latin typeface="Times New Roman" pitchFamily="18" charset="0"/>
                <a:cs typeface="Times New Roman" pitchFamily="18" charset="0"/>
              </a:rPr>
              <a:t>[1]  10</a:t>
            </a:r>
          </a:p>
          <a:p>
            <a:pPr algn="just">
              <a:buNone/>
            </a:pPr>
            <a:r>
              <a:rPr lang="en-US" sz="1600" dirty="0">
                <a:latin typeface="Times New Roman" pitchFamily="18" charset="0"/>
                <a:cs typeface="Times New Roman" pitchFamily="18" charset="0"/>
              </a:rPr>
              <a:t>&gt;# now build it with an explicit return</a:t>
            </a:r>
          </a:p>
          <a:p>
            <a:pPr algn="just">
              <a:buNone/>
            </a:pPr>
            <a:r>
              <a:rPr lang="en-US" sz="1600" dirty="0">
                <a:latin typeface="Times New Roman" pitchFamily="18" charset="0"/>
                <a:cs typeface="Times New Roman" pitchFamily="18" charset="0"/>
              </a:rPr>
              <a:t>&gt;double.num&lt;- function(x)</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return(x*2)</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&gt;double.num(5)</a:t>
            </a:r>
          </a:p>
          <a:p>
            <a:pPr algn="just">
              <a:buNone/>
            </a:pPr>
            <a:r>
              <a:rPr lang="en-US" sz="1600" dirty="0">
                <a:latin typeface="Times New Roman" pitchFamily="18" charset="0"/>
                <a:cs typeface="Times New Roman" pitchFamily="18" charset="0"/>
              </a:rPr>
              <a:t>[1]  10</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dirty="0">
                <a:latin typeface="Times New Roman" pitchFamily="18" charset="0"/>
                <a:cs typeface="Times New Roman" pitchFamily="18" charset="0"/>
              </a:rPr>
              <a:t>&gt;# build it again, this time with another argument after the explicit return</a:t>
            </a:r>
          </a:p>
          <a:p>
            <a:pPr algn="just">
              <a:buNone/>
            </a:pPr>
            <a:r>
              <a:rPr lang="en-US" sz="1600" dirty="0">
                <a:latin typeface="Times New Roman" pitchFamily="18" charset="0"/>
                <a:cs typeface="Times New Roman" pitchFamily="18" charset="0"/>
              </a:rPr>
              <a:t>&gt;double.num&lt;- function(x)</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return(x*2)</a:t>
            </a:r>
          </a:p>
          <a:p>
            <a:pPr algn="just">
              <a:buNone/>
            </a:pPr>
            <a:r>
              <a:rPr lang="en-US" sz="1600" dirty="0">
                <a:latin typeface="Times New Roman" pitchFamily="18" charset="0"/>
                <a:cs typeface="Times New Roman" pitchFamily="18" charset="0"/>
              </a:rPr>
              <a:t># below here is not executed because the function already exited</a:t>
            </a:r>
          </a:p>
          <a:p>
            <a:pPr algn="just">
              <a:buNone/>
            </a:pPr>
            <a:r>
              <a:rPr lang="en-US" sz="1600" dirty="0">
                <a:latin typeface="Times New Roman" pitchFamily="18" charset="0"/>
                <a:cs typeface="Times New Roman" pitchFamily="18" charset="0"/>
              </a:rPr>
              <a:t>	print(“Hello!”)</a:t>
            </a:r>
          </a:p>
          <a:p>
            <a:pPr algn="just">
              <a:buNone/>
            </a:pPr>
            <a:r>
              <a:rPr lang="en-US" sz="1600" dirty="0">
                <a:latin typeface="Times New Roman" pitchFamily="18" charset="0"/>
                <a:cs typeface="Times New Roman" pitchFamily="18" charset="0"/>
              </a:rPr>
              <a:t>	return(17)</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&gt;double.num(5)</a:t>
            </a:r>
          </a:p>
          <a:p>
            <a:pPr algn="just">
              <a:buNone/>
            </a:pPr>
            <a:r>
              <a:rPr lang="en-US" sz="1600" dirty="0">
                <a:latin typeface="Times New Roman" pitchFamily="18" charset="0"/>
                <a:cs typeface="Times New Roman" pitchFamily="18" charset="0"/>
              </a:rPr>
              <a:t>[1]  10</a:t>
            </a:r>
          </a:p>
          <a:p>
            <a:pPr algn="just">
              <a:buNone/>
            </a:pPr>
            <a:endParaRPr lang="en-US" sz="1600" dirty="0">
              <a:latin typeface="Times New Roman" pitchFamily="18" charset="0"/>
              <a:cs typeface="Times New Roman" pitchFamily="18" charset="0"/>
            </a:endParaRPr>
          </a:p>
          <a:p>
            <a:pPr algn="just">
              <a:buNone/>
            </a:pPr>
            <a:r>
              <a:rPr lang="en-US" sz="1600" b="1" dirty="0" err="1">
                <a:latin typeface="Times New Roman" pitchFamily="18" charset="0"/>
                <a:cs typeface="Times New Roman" pitchFamily="18" charset="0"/>
              </a:rPr>
              <a:t>do.call</a:t>
            </a:r>
            <a:endParaRPr lang="en-US" sz="1600"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This allows us to specify the name of  a function either as a character or as an object, and provide arguments as a list.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do.call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args</a:t>
            </a:r>
            <a:r>
              <a:rPr lang="en-US" sz="1600" dirty="0">
                <a:latin typeface="Times New Roman" pitchFamily="18" charset="0"/>
                <a:cs typeface="Times New Roman" pitchFamily="18" charset="0"/>
              </a:rPr>
              <a:t>=list(first=“Jared”, last=“Lander”))</a:t>
            </a:r>
          </a:p>
          <a:p>
            <a:pPr algn="just">
              <a:buNone/>
            </a:pPr>
            <a:r>
              <a:rPr lang="en-US" sz="1600" dirty="0">
                <a:latin typeface="Times New Roman" pitchFamily="18" charset="0"/>
                <a:cs typeface="Times New Roman" pitchFamily="18" charset="0"/>
              </a:rPr>
              <a:t>[1]  “Hello Jared Lander”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do.call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args</a:t>
            </a:r>
            <a:r>
              <a:rPr lang="en-US" sz="1600" dirty="0">
                <a:latin typeface="Times New Roman" pitchFamily="18" charset="0"/>
                <a:cs typeface="Times New Roman" pitchFamily="18" charset="0"/>
              </a:rPr>
              <a:t>=list(first=“Jared”, last=“Lander”))</a:t>
            </a:r>
          </a:p>
          <a:p>
            <a:pPr algn="just">
              <a:buNone/>
            </a:pPr>
            <a:r>
              <a:rPr lang="en-US" sz="1600" dirty="0">
                <a:latin typeface="Times New Roman" pitchFamily="18" charset="0"/>
                <a:cs typeface="Times New Roman" pitchFamily="18" charset="0"/>
              </a:rPr>
              <a:t>[1]  “Hello Jared Lander”</a:t>
            </a:r>
          </a:p>
          <a:p>
            <a:pPr algn="just">
              <a:buNone/>
            </a:pP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r>
              <a:rPr lang="en-US" sz="1600" dirty="0">
                <a:latin typeface="Times New Roman" pitchFamily="18" charset="0"/>
                <a:cs typeface="Times New Roman" pitchFamily="18" charset="0"/>
              </a:rPr>
              <a:t>This is useful when building a function that allows the user to specify an action.</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run.this</a:t>
            </a:r>
            <a:r>
              <a:rPr lang="en-US" sz="1600" dirty="0">
                <a:latin typeface="Times New Roman" pitchFamily="18" charset="0"/>
                <a:cs typeface="Times New Roman" pitchFamily="18" charset="0"/>
              </a:rPr>
              <a:t>&lt;- function(x, </a:t>
            </a:r>
            <a:r>
              <a:rPr lang="en-US" sz="1600" dirty="0" err="1">
                <a:latin typeface="Times New Roman" pitchFamily="18" charset="0"/>
                <a:cs typeface="Times New Roman" pitchFamily="18" charset="0"/>
              </a:rPr>
              <a:t>func</a:t>
            </a:r>
            <a:r>
              <a:rPr lang="en-US" sz="1600" dirty="0">
                <a:latin typeface="Times New Roman" pitchFamily="18" charset="0"/>
                <a:cs typeface="Times New Roman" pitchFamily="18" charset="0"/>
              </a:rPr>
              <a:t>=mean)</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do.call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func,args</a:t>
            </a:r>
            <a:r>
              <a:rPr lang="en-US" sz="1600" dirty="0">
                <a:latin typeface="Times New Roman" pitchFamily="18" charset="0"/>
                <a:cs typeface="Times New Roman" pitchFamily="18" charset="0"/>
              </a:rPr>
              <a:t>=list(x))</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 finds the mean by default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run.this</a:t>
            </a:r>
            <a:r>
              <a:rPr lang="en-US" sz="1600" dirty="0">
                <a:latin typeface="Times New Roman" pitchFamily="18" charset="0"/>
                <a:cs typeface="Times New Roman" pitchFamily="18" charset="0"/>
              </a:rPr>
              <a:t>(1:10)</a:t>
            </a:r>
          </a:p>
          <a:p>
            <a:pPr algn="just">
              <a:buNone/>
            </a:pPr>
            <a:r>
              <a:rPr lang="en-US" sz="1600" dirty="0">
                <a:latin typeface="Times New Roman" pitchFamily="18" charset="0"/>
                <a:cs typeface="Times New Roman" pitchFamily="18" charset="0"/>
              </a:rPr>
              <a:t>[1]  5.5</a:t>
            </a:r>
          </a:p>
          <a:p>
            <a:pPr algn="just">
              <a:buNone/>
            </a:pPr>
            <a:r>
              <a:rPr lang="en-US" sz="1600" dirty="0">
                <a:latin typeface="Times New Roman" pitchFamily="18" charset="0"/>
                <a:cs typeface="Times New Roman" pitchFamily="18" charset="0"/>
              </a:rPr>
              <a:t>&gt;#specify to calculate the mean</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run.this</a:t>
            </a:r>
            <a:r>
              <a:rPr lang="en-US" sz="1600" dirty="0">
                <a:latin typeface="Times New Roman" pitchFamily="18" charset="0"/>
                <a:cs typeface="Times New Roman" pitchFamily="18" charset="0"/>
              </a:rPr>
              <a:t>(1:10, mean)</a:t>
            </a:r>
          </a:p>
          <a:p>
            <a:pPr algn="just">
              <a:buNone/>
            </a:pPr>
            <a:r>
              <a:rPr lang="en-US" sz="1600" dirty="0">
                <a:latin typeface="Times New Roman" pitchFamily="18" charset="0"/>
                <a:cs typeface="Times New Roman" pitchFamily="18" charset="0"/>
              </a:rPr>
              <a:t>[1]  5.5</a:t>
            </a:r>
          </a:p>
          <a:p>
            <a:pPr algn="just">
              <a:buNone/>
            </a:pPr>
            <a:r>
              <a:rPr lang="en-US" sz="1600" dirty="0">
                <a:latin typeface="Times New Roman" pitchFamily="18" charset="0"/>
                <a:cs typeface="Times New Roman" pitchFamily="18" charset="0"/>
              </a:rPr>
              <a:t>&gt;#calculate the sum</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run.this</a:t>
            </a:r>
            <a:r>
              <a:rPr lang="en-US" sz="1600" dirty="0">
                <a:latin typeface="Times New Roman" pitchFamily="18" charset="0"/>
                <a:cs typeface="Times New Roman" pitchFamily="18" charset="0"/>
              </a:rPr>
              <a:t>(1:10, sum)</a:t>
            </a:r>
          </a:p>
          <a:p>
            <a:pPr algn="just">
              <a:buNone/>
            </a:pPr>
            <a:r>
              <a:rPr lang="en-US" sz="1600" dirty="0">
                <a:latin typeface="Times New Roman" pitchFamily="18" charset="0"/>
                <a:cs typeface="Times New Roman" pitchFamily="18" charset="0"/>
              </a:rPr>
              <a:t>[1]  55</a:t>
            </a:r>
          </a:p>
          <a:p>
            <a:pPr algn="just">
              <a:buNone/>
            </a:pPr>
            <a:r>
              <a:rPr lang="en-US" sz="1600" dirty="0">
                <a:latin typeface="Times New Roman" pitchFamily="18" charset="0"/>
                <a:cs typeface="Times New Roman" pitchFamily="18" charset="0"/>
              </a:rPr>
              <a:t>&gt;#calculate the standard deviation</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run.this</a:t>
            </a:r>
            <a:r>
              <a:rPr lang="en-US" sz="1600" dirty="0">
                <a:latin typeface="Times New Roman" pitchFamily="18" charset="0"/>
                <a:cs typeface="Times New Roman" pitchFamily="18" charset="0"/>
              </a:rPr>
              <a:t>(1:10, </a:t>
            </a:r>
            <a:r>
              <a:rPr lang="en-US" sz="1600" dirty="0" err="1">
                <a:latin typeface="Times New Roman" pitchFamily="18" charset="0"/>
                <a:cs typeface="Times New Roman" pitchFamily="18" charset="0"/>
              </a:rPr>
              <a:t>sd</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3.028</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Rstudio</a:t>
            </a:r>
            <a:r>
              <a:rPr lang="en-US" b="1" dirty="0"/>
              <a:t> Tools:</a:t>
            </a:r>
          </a:p>
        </p:txBody>
      </p:sp>
      <p:sp>
        <p:nvSpPr>
          <p:cNvPr id="3" name="Content Placeholder 2"/>
          <p:cNvSpPr>
            <a:spLocks noGrp="1"/>
          </p:cNvSpPr>
          <p:nvPr>
            <p:ph idx="1"/>
          </p:nvPr>
        </p:nvSpPr>
        <p:spPr/>
        <p:txBody>
          <a:bodyPr>
            <a:normAutofit fontScale="92500" lnSpcReduction="10000"/>
          </a:bodyPr>
          <a:lstStyle/>
          <a:p>
            <a:pPr algn="just"/>
            <a:r>
              <a:rPr lang="en-US" sz="2800" dirty="0">
                <a:latin typeface="Times New Roman" pitchFamily="18" charset="0"/>
                <a:cs typeface="Times New Roman" pitchFamily="18" charset="0"/>
              </a:rPr>
              <a:t>R Studio is highly customizable with a lot of options.</a:t>
            </a:r>
          </a:p>
          <a:p>
            <a:pPr algn="just"/>
            <a:r>
              <a:rPr lang="en-US" sz="2800" dirty="0">
                <a:latin typeface="Times New Roman" pitchFamily="18" charset="0"/>
                <a:cs typeface="Times New Roman" pitchFamily="18" charset="0"/>
              </a:rPr>
              <a:t>Most are contained in the Options dialog accessed by clicking Tools&gt;&gt;Options.</a:t>
            </a:r>
          </a:p>
          <a:p>
            <a:pPr marL="514350" indent="-514350" algn="just">
              <a:buFont typeface="+mj-lt"/>
              <a:buAutoNum type="alphaLcParenR"/>
            </a:pPr>
            <a:r>
              <a:rPr lang="en-US" sz="2800" dirty="0">
                <a:latin typeface="Times New Roman" pitchFamily="18" charset="0"/>
                <a:cs typeface="Times New Roman" pitchFamily="18" charset="0"/>
              </a:rPr>
              <a:t>General Options</a:t>
            </a:r>
          </a:p>
          <a:p>
            <a:pPr marL="514350" indent="-514350" algn="just">
              <a:buFont typeface="+mj-lt"/>
              <a:buAutoNum type="alphaLcParenR"/>
            </a:pPr>
            <a:r>
              <a:rPr lang="en-US" sz="2800" dirty="0">
                <a:latin typeface="Times New Roman" pitchFamily="18" charset="0"/>
                <a:cs typeface="Times New Roman" pitchFamily="18" charset="0"/>
              </a:rPr>
              <a:t>Code Editing Option</a:t>
            </a:r>
          </a:p>
          <a:p>
            <a:pPr marL="514350" indent="-514350" algn="just">
              <a:buFont typeface="+mj-lt"/>
              <a:buAutoNum type="alphaLcParenR"/>
            </a:pPr>
            <a:r>
              <a:rPr lang="en-US" sz="2800" dirty="0">
                <a:latin typeface="Times New Roman" pitchFamily="18" charset="0"/>
                <a:cs typeface="Times New Roman" pitchFamily="18" charset="0"/>
              </a:rPr>
              <a:t>Appearance Option</a:t>
            </a:r>
          </a:p>
          <a:p>
            <a:pPr marL="514350" indent="-514350" algn="just">
              <a:buFont typeface="+mj-lt"/>
              <a:buAutoNum type="alphaLcParenR"/>
            </a:pPr>
            <a:r>
              <a:rPr lang="en-US" sz="2800" dirty="0">
                <a:latin typeface="Times New Roman" pitchFamily="18" charset="0"/>
                <a:cs typeface="Times New Roman" pitchFamily="18" charset="0"/>
              </a:rPr>
              <a:t>Pane Layout Option</a:t>
            </a:r>
          </a:p>
          <a:p>
            <a:pPr marL="514350" indent="-514350" algn="just">
              <a:buFont typeface="+mj-lt"/>
              <a:buAutoNum type="alphaLcParenR"/>
            </a:pPr>
            <a:r>
              <a:rPr lang="en-US" sz="2800" dirty="0">
                <a:latin typeface="Times New Roman" pitchFamily="18" charset="0"/>
                <a:cs typeface="Times New Roman" pitchFamily="18" charset="0"/>
              </a:rPr>
              <a:t>Packages</a:t>
            </a:r>
          </a:p>
          <a:p>
            <a:pPr marL="514350" indent="-514350" algn="just">
              <a:buFont typeface="+mj-lt"/>
              <a:buAutoNum type="alphaLcParenR"/>
            </a:pPr>
            <a:r>
              <a:rPr lang="en-US" sz="2800" dirty="0" err="1">
                <a:latin typeface="Times New Roman" pitchFamily="18" charset="0"/>
                <a:cs typeface="Times New Roman" pitchFamily="18" charset="0"/>
              </a:rPr>
              <a:t>Sweave</a:t>
            </a:r>
            <a:endParaRPr lang="en-US" sz="2800" dirty="0">
              <a:latin typeface="Times New Roman" pitchFamily="18" charset="0"/>
              <a:cs typeface="Times New Roman" pitchFamily="18" charset="0"/>
            </a:endParaRPr>
          </a:p>
          <a:p>
            <a:pPr marL="514350" indent="-514350" algn="just">
              <a:buFont typeface="+mj-lt"/>
              <a:buAutoNum type="alphaLcParenR"/>
            </a:pPr>
            <a:r>
              <a:rPr lang="en-US" sz="2800" dirty="0">
                <a:latin typeface="Times New Roman" pitchFamily="18" charset="0"/>
                <a:cs typeface="Times New Roman" pitchFamily="18" charset="0"/>
              </a:rPr>
              <a:t>Spelling	h)</a:t>
            </a:r>
            <a:r>
              <a:rPr lang="en-US" sz="2800" dirty="0" err="1">
                <a:latin typeface="Times New Roman" pitchFamily="18" charset="0"/>
                <a:cs typeface="Times New Roman" pitchFamily="18" charset="0"/>
              </a:rPr>
              <a:t>Git</a:t>
            </a:r>
            <a:r>
              <a:rPr lang="en-US" sz="2800" dirty="0">
                <a:latin typeface="Times New Roman" pitchFamily="18" charset="0"/>
                <a:cs typeface="Times New Roman" pitchFamily="18" charset="0"/>
              </a:rPr>
              <a:t>/SVN</a:t>
            </a:r>
          </a:p>
          <a:p>
            <a:pPr marL="514350" indent="-514350" algn="just">
              <a:buFont typeface="+mj-lt"/>
              <a:buAutoNum type="alphaLcParenR"/>
            </a:pPr>
            <a:endParaRPr lang="en-US" sz="2800" dirty="0">
              <a:latin typeface="Times New Roman" pitchFamily="18" charset="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Control Statements</a:t>
            </a:r>
          </a:p>
          <a:p>
            <a:pPr algn="just"/>
            <a:r>
              <a:rPr lang="en-US" sz="1600" dirty="0">
                <a:latin typeface="Times New Roman" pitchFamily="18" charset="0"/>
                <a:cs typeface="Times New Roman" pitchFamily="18" charset="0"/>
              </a:rPr>
              <a:t>Control Statements allow us to control the flow of our programming and cause different things to happen depending on the values of tests.</a:t>
            </a:r>
          </a:p>
          <a:p>
            <a:pPr algn="just"/>
            <a:r>
              <a:rPr lang="en-US" sz="1600" dirty="0">
                <a:latin typeface="Times New Roman" pitchFamily="18" charset="0"/>
                <a:cs typeface="Times New Roman" pitchFamily="18" charset="0"/>
              </a:rPr>
              <a:t>Tests result in a logical, TRUE, or FALSE, which is used in if-like statements. The main control statements are if, else, </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 and switch.</a:t>
            </a:r>
          </a:p>
          <a:p>
            <a:pPr algn="just">
              <a:buNone/>
            </a:pPr>
            <a:r>
              <a:rPr lang="en-US" sz="1600" b="1" dirty="0">
                <a:latin typeface="Times New Roman" pitchFamily="18" charset="0"/>
                <a:cs typeface="Times New Roman" pitchFamily="18" charset="0"/>
              </a:rPr>
              <a:t>If and else</a:t>
            </a:r>
          </a:p>
          <a:p>
            <a:pPr algn="just"/>
            <a:r>
              <a:rPr lang="en-US" sz="1600" dirty="0">
                <a:latin typeface="Times New Roman" pitchFamily="18" charset="0"/>
                <a:cs typeface="Times New Roman" pitchFamily="18" charset="0"/>
              </a:rPr>
              <a:t>The most common test is the if command. It essentially says: If something is TRUE, then perform some action; otherwise, do not perform that action.</a:t>
            </a:r>
          </a:p>
          <a:p>
            <a:pPr algn="just"/>
            <a:r>
              <a:rPr lang="en-US" sz="1600" dirty="0">
                <a:latin typeface="Times New Roman" pitchFamily="18" charset="0"/>
                <a:cs typeface="Times New Roman" pitchFamily="18" charset="0"/>
              </a:rPr>
              <a:t>The thing we are testing goes inside parentheses following the if command. The most basic checks are equal to (==), less than (&lt;), less than or equal to (&lt;=), greater than (&gt;), greater than or equal to (&gt;=) and not equal (!=).</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as.numeric</a:t>
            </a:r>
            <a:r>
              <a:rPr lang="en-US" sz="1600" dirty="0">
                <a:latin typeface="Times New Roman" pitchFamily="18" charset="0"/>
                <a:cs typeface="Times New Roman" pitchFamily="18" charset="0"/>
              </a:rPr>
              <a:t>(TRUE)</a:t>
            </a:r>
          </a:p>
          <a:p>
            <a:pPr algn="just">
              <a:buNone/>
            </a:pPr>
            <a:r>
              <a:rPr lang="en-US" sz="1600" dirty="0">
                <a:latin typeface="Times New Roman" pitchFamily="18" charset="0"/>
                <a:cs typeface="Times New Roman" pitchFamily="18" charset="0"/>
              </a:rPr>
              <a:t>[1]  1</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as.numeric</a:t>
            </a:r>
            <a:r>
              <a:rPr lang="en-US" sz="1600" dirty="0">
                <a:latin typeface="Times New Roman" pitchFamily="18" charset="0"/>
                <a:cs typeface="Times New Roman" pitchFamily="18" charset="0"/>
              </a:rPr>
              <a:t>(FALSE)</a:t>
            </a:r>
          </a:p>
          <a:p>
            <a:pPr algn="just">
              <a:buNone/>
            </a:pPr>
            <a:r>
              <a:rPr lang="en-US" sz="1600" dirty="0">
                <a:latin typeface="Times New Roman" pitchFamily="18" charset="0"/>
                <a:cs typeface="Times New Roman" pitchFamily="18" charset="0"/>
              </a:rPr>
              <a:t>[1]  0</a:t>
            </a:r>
          </a:p>
          <a:p>
            <a:pPr algn="just">
              <a:buNone/>
            </a:pPr>
            <a:r>
              <a:rPr lang="en-US" sz="1600" dirty="0">
                <a:latin typeface="Times New Roman" pitchFamily="18" charset="0"/>
                <a:cs typeface="Times New Roman" pitchFamily="18" charset="0"/>
              </a:rPr>
              <a:t>&gt;</a:t>
            </a:r>
            <a:r>
              <a:rPr lang="en-US" sz="1600">
                <a:latin typeface="Times New Roman" pitchFamily="18" charset="0"/>
                <a:cs typeface="Times New Roman" pitchFamily="18" charset="0"/>
              </a:rPr>
              <a:t>1==</a:t>
            </a: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&gt;1&gt;1</a:t>
            </a:r>
          </a:p>
          <a:p>
            <a:pPr algn="just">
              <a:buNone/>
            </a:pPr>
            <a:r>
              <a:rPr lang="en-US" sz="1600" dirty="0">
                <a:latin typeface="Times New Roman" pitchFamily="18" charset="0"/>
                <a:cs typeface="Times New Roman" pitchFamily="18" charset="0"/>
              </a:rPr>
              <a:t>[1]    FALSE</a:t>
            </a:r>
          </a:p>
          <a:p>
            <a:pPr algn="just">
              <a:buNone/>
            </a:pPr>
            <a:r>
              <a:rPr lang="en-US" sz="1600" dirty="0">
                <a:latin typeface="Times New Roman" pitchFamily="18" charset="0"/>
                <a:cs typeface="Times New Roman" pitchFamily="18" charset="0"/>
              </a:rPr>
              <a:t>&gt;1!=1</a:t>
            </a:r>
          </a:p>
          <a:p>
            <a:pPr algn="just">
              <a:buNone/>
            </a:pPr>
            <a:r>
              <a:rPr lang="en-US" sz="1600" dirty="0">
                <a:latin typeface="Times New Roman" pitchFamily="18" charset="0"/>
                <a:cs typeface="Times New Roman" pitchFamily="18" charset="0"/>
              </a:rPr>
              <a:t>[1]    FALSE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70000" lnSpcReduction="20000"/>
          </a:bodyPr>
          <a:lstStyle/>
          <a:p>
            <a:pPr algn="just">
              <a:buNone/>
            </a:pPr>
            <a:r>
              <a:rPr lang="en-US" sz="1800" dirty="0">
                <a:latin typeface="Times New Roman" pitchFamily="18" charset="0"/>
                <a:cs typeface="Times New Roman" pitchFamily="18" charset="0"/>
              </a:rPr>
              <a:t>&gt;# set up a variable to hold 1</a:t>
            </a:r>
          </a:p>
          <a:p>
            <a:pPr algn="just">
              <a:buNone/>
            </a:pPr>
            <a:r>
              <a:rPr lang="en-US" sz="1800" dirty="0">
                <a:latin typeface="Times New Roman" pitchFamily="18" charset="0"/>
                <a:cs typeface="Times New Roman" pitchFamily="18" charset="0"/>
              </a:rPr>
              <a:t>&gt;</a:t>
            </a:r>
            <a:r>
              <a:rPr lang="en-US" sz="1800" dirty="0" err="1">
                <a:latin typeface="Times New Roman" pitchFamily="18" charset="0"/>
                <a:cs typeface="Times New Roman" pitchFamily="18" charset="0"/>
              </a:rPr>
              <a:t>tocheck</a:t>
            </a:r>
            <a:r>
              <a:rPr lang="en-US" sz="1800" dirty="0">
                <a:latin typeface="Times New Roman" pitchFamily="18" charset="0"/>
                <a:cs typeface="Times New Roman" pitchFamily="18" charset="0"/>
              </a:rPr>
              <a:t>&lt;- 1</a:t>
            </a:r>
          </a:p>
          <a:p>
            <a:pPr algn="just">
              <a:buNone/>
            </a:pPr>
            <a:r>
              <a:rPr lang="en-US" sz="1800" dirty="0">
                <a:latin typeface="Times New Roman" pitchFamily="18" charset="0"/>
                <a:cs typeface="Times New Roman" pitchFamily="18" charset="0"/>
              </a:rPr>
              <a:t>&gt;if(</a:t>
            </a:r>
            <a:r>
              <a:rPr lang="en-US" sz="1800" dirty="0" err="1">
                <a:latin typeface="Times New Roman" pitchFamily="18" charset="0"/>
                <a:cs typeface="Times New Roman" pitchFamily="18" charset="0"/>
              </a:rPr>
              <a:t>tocheck</a:t>
            </a:r>
            <a:r>
              <a:rPr lang="en-US" sz="1800" dirty="0">
                <a:latin typeface="Times New Roman" pitchFamily="18" charset="0"/>
                <a:cs typeface="Times New Roman" pitchFamily="18" charset="0"/>
              </a:rPr>
              <a:t>==1)</a:t>
            </a:r>
          </a:p>
          <a:p>
            <a:pPr algn="just">
              <a:buNone/>
            </a:pPr>
            <a:r>
              <a:rPr lang="en-US" sz="1800" dirty="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	print(“Hello”)</a:t>
            </a:r>
          </a:p>
          <a:p>
            <a:pPr algn="just">
              <a:buNone/>
            </a:pP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[1]  “Hello”</a:t>
            </a:r>
          </a:p>
          <a:p>
            <a:pPr algn="just">
              <a:buNone/>
            </a:pPr>
            <a:r>
              <a:rPr lang="en-US" sz="1800" dirty="0">
                <a:latin typeface="Times New Roman" pitchFamily="18" charset="0"/>
                <a:cs typeface="Times New Roman" pitchFamily="18" charset="0"/>
              </a:rPr>
              <a:t>&gt;if(</a:t>
            </a:r>
            <a:r>
              <a:rPr lang="en-US" sz="1800" dirty="0" err="1">
                <a:latin typeface="Times New Roman" pitchFamily="18" charset="0"/>
                <a:cs typeface="Times New Roman" pitchFamily="18" charset="0"/>
              </a:rPr>
              <a:t>tocheck</a:t>
            </a:r>
            <a:r>
              <a:rPr lang="en-US" sz="1800" dirty="0">
                <a:latin typeface="Times New Roman" pitchFamily="18" charset="0"/>
                <a:cs typeface="Times New Roman" pitchFamily="18" charset="0"/>
              </a:rPr>
              <a:t>==0)</a:t>
            </a:r>
          </a:p>
          <a:p>
            <a:pPr algn="just">
              <a:buNone/>
            </a:pPr>
            <a:r>
              <a:rPr lang="en-US" sz="1800" dirty="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	print(“Hello”)</a:t>
            </a:r>
          </a:p>
          <a:p>
            <a:pPr algn="just">
              <a:buNone/>
            </a:pP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&gt;#notice nothing was printed</a:t>
            </a:r>
          </a:p>
          <a:p>
            <a:pPr algn="just">
              <a:buNone/>
            </a:pPr>
            <a:endParaRPr lang="en-US" sz="1800" dirty="0">
              <a:latin typeface="Times New Roman" pitchFamily="18" charset="0"/>
              <a:cs typeface="Times New Roman" pitchFamily="18" charset="0"/>
            </a:endParaRPr>
          </a:p>
          <a:p>
            <a:pPr algn="just">
              <a:buNone/>
            </a:pPr>
            <a:r>
              <a:rPr lang="en-US" sz="1800" dirty="0">
                <a:latin typeface="Times New Roman" pitchFamily="18" charset="0"/>
                <a:cs typeface="Times New Roman" pitchFamily="18" charset="0"/>
              </a:rPr>
              <a:t>&gt;#first create the function</a:t>
            </a:r>
          </a:p>
          <a:p>
            <a:pPr algn="just">
              <a:buNone/>
            </a:pPr>
            <a:r>
              <a:rPr lang="en-US" sz="1800" dirty="0">
                <a:latin typeface="Times New Roman" pitchFamily="18" charset="0"/>
                <a:cs typeface="Times New Roman" pitchFamily="18" charset="0"/>
              </a:rPr>
              <a:t>&gt;</a:t>
            </a:r>
            <a:r>
              <a:rPr lang="en-US" sz="1800" dirty="0" err="1">
                <a:latin typeface="Times New Roman" pitchFamily="18" charset="0"/>
                <a:cs typeface="Times New Roman" pitchFamily="18" charset="0"/>
              </a:rPr>
              <a:t>check.bool</a:t>
            </a:r>
            <a:r>
              <a:rPr lang="en-US" sz="1800" dirty="0">
                <a:latin typeface="Times New Roman" pitchFamily="18" charset="0"/>
                <a:cs typeface="Times New Roman" pitchFamily="18" charset="0"/>
              </a:rPr>
              <a:t> &lt;- function(x)</a:t>
            </a:r>
          </a:p>
          <a:p>
            <a:pPr algn="just">
              <a:buNone/>
            </a:pPr>
            <a:r>
              <a:rPr lang="en-US" sz="1800" dirty="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	if (x==1)</a:t>
            </a:r>
          </a:p>
          <a:p>
            <a:pPr algn="just">
              <a:buNone/>
            </a:pP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		print(“hello”)</a:t>
            </a:r>
          </a:p>
          <a:p>
            <a:pPr algn="just">
              <a:buNone/>
            </a:pP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	else</a:t>
            </a:r>
          </a:p>
          <a:p>
            <a:pPr algn="just">
              <a:buNone/>
            </a:pP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		print(“goodbye”)</a:t>
            </a:r>
          </a:p>
          <a:p>
            <a:pPr algn="just">
              <a:buNone/>
            </a:pP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a:t>
            </a:r>
          </a:p>
          <a:p>
            <a:pPr algn="just">
              <a:buNone/>
            </a:pPr>
            <a:r>
              <a:rPr lang="en-US" sz="1300" dirty="0">
                <a:latin typeface="Times New Roman" pitchFamily="18" charset="0"/>
                <a:cs typeface="Times New Roman" pitchFamily="18" charset="0"/>
              </a:rPr>
              <a:t>&gt;</a:t>
            </a:r>
            <a:r>
              <a:rPr lang="en-US" sz="1300" dirty="0" err="1">
                <a:latin typeface="Times New Roman" pitchFamily="18" charset="0"/>
                <a:cs typeface="Times New Roman" pitchFamily="18" charset="0"/>
              </a:rPr>
              <a:t>check.bool</a:t>
            </a:r>
            <a:r>
              <a:rPr lang="en-US" sz="1300" dirty="0">
                <a:latin typeface="Times New Roman" pitchFamily="18" charset="0"/>
                <a:cs typeface="Times New Roman" pitchFamily="18" charset="0"/>
              </a:rPr>
              <a:t>(1)</a:t>
            </a:r>
          </a:p>
          <a:p>
            <a:pPr algn="just">
              <a:buNone/>
            </a:pPr>
            <a:r>
              <a:rPr lang="en-US" sz="1300" dirty="0">
                <a:latin typeface="Times New Roman" pitchFamily="18" charset="0"/>
                <a:cs typeface="Times New Roman" pitchFamily="18" charset="0"/>
              </a:rPr>
              <a:t>[1]   “hello”</a:t>
            </a:r>
          </a:p>
          <a:p>
            <a:pPr algn="just">
              <a:buNone/>
            </a:pPr>
            <a:r>
              <a:rPr lang="en-US" sz="1300" dirty="0">
                <a:latin typeface="Times New Roman" pitchFamily="18" charset="0"/>
                <a:cs typeface="Times New Roman" pitchFamily="18" charset="0"/>
              </a:rPr>
              <a:t>&gt;</a:t>
            </a:r>
            <a:r>
              <a:rPr lang="en-US" sz="1300" dirty="0" err="1">
                <a:latin typeface="Times New Roman" pitchFamily="18" charset="0"/>
                <a:cs typeface="Times New Roman" pitchFamily="18" charset="0"/>
              </a:rPr>
              <a:t>check.bool</a:t>
            </a:r>
            <a:r>
              <a:rPr lang="en-US" sz="1300" dirty="0">
                <a:latin typeface="Times New Roman" pitchFamily="18" charset="0"/>
                <a:cs typeface="Times New Roman" pitchFamily="18" charset="0"/>
              </a:rPr>
              <a:t>(TRUE)</a:t>
            </a:r>
          </a:p>
          <a:p>
            <a:pPr algn="just">
              <a:buNone/>
            </a:pPr>
            <a:r>
              <a:rPr lang="en-US" sz="1300" dirty="0">
                <a:latin typeface="Times New Roman" pitchFamily="18" charset="0"/>
                <a:cs typeface="Times New Roman" pitchFamily="18" charset="0"/>
              </a:rPr>
              <a:t>[1]   “hello”</a:t>
            </a:r>
          </a:p>
          <a:p>
            <a:pPr algn="just">
              <a:buNone/>
            </a:pPr>
            <a:r>
              <a:rPr lang="en-US" sz="1300" dirty="0">
                <a:latin typeface="Times New Roman" pitchFamily="18" charset="0"/>
                <a:cs typeface="Times New Roman" pitchFamily="18" charset="0"/>
              </a:rPr>
              <a:t>&gt;</a:t>
            </a:r>
            <a:r>
              <a:rPr lang="en-US" sz="1300" dirty="0" err="1">
                <a:latin typeface="Times New Roman" pitchFamily="18" charset="0"/>
                <a:cs typeface="Times New Roman" pitchFamily="18" charset="0"/>
              </a:rPr>
              <a:t>check.bool</a:t>
            </a:r>
            <a:r>
              <a:rPr lang="en-US" sz="1300" dirty="0">
                <a:latin typeface="Times New Roman" pitchFamily="18" charset="0"/>
                <a:cs typeface="Times New Roman" pitchFamily="18" charset="0"/>
              </a:rPr>
              <a:t>(FALSE)</a:t>
            </a:r>
          </a:p>
          <a:p>
            <a:pPr algn="just">
              <a:buNone/>
            </a:pPr>
            <a:r>
              <a:rPr lang="en-US" sz="1300" dirty="0">
                <a:latin typeface="Times New Roman" pitchFamily="18" charset="0"/>
                <a:cs typeface="Times New Roman" pitchFamily="18" charset="0"/>
              </a:rPr>
              <a:t>[1]    “goodbye”</a:t>
            </a:r>
          </a:p>
          <a:p>
            <a:pPr algn="just">
              <a:buNone/>
            </a:pPr>
            <a:r>
              <a:rPr lang="en-US" sz="1300" dirty="0">
                <a:latin typeface="Times New Roman" pitchFamily="18" charset="0"/>
                <a:cs typeface="Times New Roman" pitchFamily="18" charset="0"/>
              </a:rPr>
              <a:t>&gt;</a:t>
            </a:r>
            <a:r>
              <a:rPr lang="en-US" sz="1300" dirty="0" err="1">
                <a:latin typeface="Times New Roman" pitchFamily="18" charset="0"/>
                <a:cs typeface="Times New Roman" pitchFamily="18" charset="0"/>
              </a:rPr>
              <a:t>check.bool</a:t>
            </a:r>
            <a:r>
              <a:rPr lang="en-US" sz="1300" dirty="0">
                <a:latin typeface="Times New Roman" pitchFamily="18" charset="0"/>
                <a:cs typeface="Times New Roman" pitchFamily="18" charset="0"/>
              </a:rPr>
              <a:t>(“K”)</a:t>
            </a:r>
          </a:p>
          <a:p>
            <a:pPr algn="just">
              <a:buNone/>
            </a:pPr>
            <a:r>
              <a:rPr lang="en-US" sz="1300" dirty="0">
                <a:latin typeface="Times New Roman" pitchFamily="18" charset="0"/>
                <a:cs typeface="Times New Roman" pitchFamily="18" charset="0"/>
              </a:rPr>
              <a:t>[1]    “goodbye”</a:t>
            </a:r>
          </a:p>
          <a:p>
            <a:pPr algn="just">
              <a:buFont typeface="Wingdings"/>
              <a:buChar char="Ø"/>
            </a:pPr>
            <a:endParaRPr lang="en-US" sz="1600" dirty="0">
              <a:latin typeface="Times New Roman" pitchFamily="18" charset="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check.bool</a:t>
            </a:r>
            <a:r>
              <a:rPr lang="en-US" sz="1600" dirty="0">
                <a:latin typeface="Times New Roman" pitchFamily="18" charset="0"/>
                <a:cs typeface="Times New Roman" pitchFamily="18" charset="0"/>
              </a:rPr>
              <a:t> &lt;- function(x)</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if(x==1)</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print(“hello”)</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else if(x==0)</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print(“goodbye”)</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else</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print(“confused”)</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check.bool</a:t>
            </a:r>
            <a:r>
              <a:rPr lang="en-US" sz="1600" dirty="0">
                <a:latin typeface="Times New Roman" pitchFamily="18" charset="0"/>
                <a:cs typeface="Times New Roman" pitchFamily="18" charset="0"/>
              </a:rPr>
              <a:t>(1)</a:t>
            </a:r>
          </a:p>
          <a:p>
            <a:pPr algn="just">
              <a:buNone/>
            </a:pPr>
            <a:r>
              <a:rPr lang="en-US" sz="1600" dirty="0">
                <a:latin typeface="Times New Roman" pitchFamily="18" charset="0"/>
                <a:cs typeface="Times New Roman" pitchFamily="18" charset="0"/>
              </a:rPr>
              <a:t>[1]  “hello”</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check.bool</a:t>
            </a:r>
            <a:r>
              <a:rPr lang="en-US" sz="1600" dirty="0">
                <a:latin typeface="Times New Roman" pitchFamily="18" charset="0"/>
                <a:cs typeface="Times New Roman" pitchFamily="18" charset="0"/>
              </a:rPr>
              <a:t>(0)</a:t>
            </a:r>
          </a:p>
          <a:p>
            <a:pPr algn="just">
              <a:buNone/>
            </a:pPr>
            <a:r>
              <a:rPr lang="en-US" sz="1600" dirty="0">
                <a:latin typeface="Times New Roman" pitchFamily="18" charset="0"/>
                <a:cs typeface="Times New Roman" pitchFamily="18" charset="0"/>
              </a:rPr>
              <a:t>[1]  “goodbye”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check.bool</a:t>
            </a:r>
            <a:r>
              <a:rPr lang="en-US" sz="1600" dirty="0">
                <a:latin typeface="Times New Roman" pitchFamily="18" charset="0"/>
                <a:cs typeface="Times New Roman" pitchFamily="18" charset="0"/>
              </a:rPr>
              <a:t>(2)</a:t>
            </a:r>
          </a:p>
          <a:p>
            <a:pPr algn="just">
              <a:buNone/>
            </a:pPr>
            <a:r>
              <a:rPr lang="en-US" sz="1600" dirty="0">
                <a:latin typeface="Times New Roman" pitchFamily="18" charset="0"/>
                <a:cs typeface="Times New Roman" pitchFamily="18" charset="0"/>
              </a:rPr>
              <a:t>[1]  “confused”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check.bool</a:t>
            </a:r>
            <a:r>
              <a:rPr lang="en-US" sz="1600" dirty="0">
                <a:latin typeface="Times New Roman" pitchFamily="18" charset="0"/>
                <a:cs typeface="Times New Roman" pitchFamily="18" charset="0"/>
              </a:rPr>
              <a:t>(“K”)</a:t>
            </a:r>
          </a:p>
          <a:p>
            <a:pPr algn="just">
              <a:buNone/>
            </a:pPr>
            <a:r>
              <a:rPr lang="en-US" sz="1600" dirty="0">
                <a:latin typeface="Times New Roman" pitchFamily="18" charset="0"/>
                <a:cs typeface="Times New Roman" pitchFamily="18" charset="0"/>
              </a:rPr>
              <a:t>[1]   “confused”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algn="just">
              <a:buNone/>
            </a:pPr>
            <a:r>
              <a:rPr lang="en-US" sz="1600" b="1" dirty="0">
                <a:latin typeface="Times New Roman" pitchFamily="18" charset="0"/>
                <a:cs typeface="Times New Roman" pitchFamily="18" charset="0"/>
              </a:rPr>
              <a:t>Switch</a:t>
            </a:r>
          </a:p>
          <a:p>
            <a:pPr algn="just"/>
            <a:r>
              <a:rPr lang="en-US" sz="1600" dirty="0">
                <a:latin typeface="Times New Roman" pitchFamily="18" charset="0"/>
                <a:cs typeface="Times New Roman" pitchFamily="18" charset="0"/>
              </a:rPr>
              <a:t>If we have multiple cases to check, writing else if repeatedly can be cumbersome and inefficient. This is where switch is most useful.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&lt;- function(x)</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switch(x,</a:t>
            </a:r>
          </a:p>
          <a:p>
            <a:pPr algn="just">
              <a:buNone/>
            </a:pPr>
            <a:r>
              <a:rPr lang="en-US" sz="1600" dirty="0">
                <a:latin typeface="Times New Roman" pitchFamily="18" charset="0"/>
                <a:cs typeface="Times New Roman" pitchFamily="18" charset="0"/>
              </a:rPr>
              <a:t>		“a”=“first”,</a:t>
            </a:r>
          </a:p>
          <a:p>
            <a:pPr algn="just">
              <a:buNone/>
            </a:pPr>
            <a:r>
              <a:rPr lang="en-US" sz="1600" dirty="0">
                <a:latin typeface="Times New Roman" pitchFamily="18" charset="0"/>
                <a:cs typeface="Times New Roman" pitchFamily="18" charset="0"/>
              </a:rPr>
              <a:t>		“b”=“second”,</a:t>
            </a:r>
          </a:p>
          <a:p>
            <a:pPr algn="just">
              <a:buNone/>
            </a:pPr>
            <a:r>
              <a:rPr lang="en-US" sz="1600" dirty="0">
                <a:latin typeface="Times New Roman" pitchFamily="18" charset="0"/>
                <a:cs typeface="Times New Roman" pitchFamily="18" charset="0"/>
              </a:rPr>
              <a:t>		“z”=“last”,</a:t>
            </a:r>
          </a:p>
          <a:p>
            <a:pPr algn="just">
              <a:buNone/>
            </a:pPr>
            <a:r>
              <a:rPr lang="en-US" sz="1600" dirty="0">
                <a:latin typeface="Times New Roman" pitchFamily="18" charset="0"/>
                <a:cs typeface="Times New Roman" pitchFamily="18" charset="0"/>
              </a:rPr>
              <a:t>		“c”=“third”,</a:t>
            </a:r>
          </a:p>
          <a:p>
            <a:pPr algn="just">
              <a:buNone/>
            </a:pPr>
            <a:r>
              <a:rPr lang="en-US" sz="1600" dirty="0">
                <a:latin typeface="Times New Roman" pitchFamily="18" charset="0"/>
                <a:cs typeface="Times New Roman" pitchFamily="18" charset="0"/>
              </a:rPr>
              <a:t>		“other”)</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(“a”)</a:t>
            </a:r>
          </a:p>
          <a:p>
            <a:pPr algn="just">
              <a:buNone/>
            </a:pPr>
            <a:r>
              <a:rPr lang="en-US" sz="1600" dirty="0">
                <a:latin typeface="Times New Roman" pitchFamily="18" charset="0"/>
                <a:cs typeface="Times New Roman" pitchFamily="18" charset="0"/>
              </a:rPr>
              <a:t>[1]  “first”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(“b”)</a:t>
            </a:r>
          </a:p>
          <a:p>
            <a:pPr algn="just">
              <a:buNone/>
            </a:pPr>
            <a:r>
              <a:rPr lang="en-US" sz="1600" dirty="0">
                <a:latin typeface="Times New Roman" pitchFamily="18" charset="0"/>
                <a:cs typeface="Times New Roman" pitchFamily="18" charset="0"/>
              </a:rPr>
              <a:t>[1]  “second”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(“c”)</a:t>
            </a:r>
          </a:p>
          <a:p>
            <a:pPr algn="just">
              <a:buNone/>
            </a:pPr>
            <a:r>
              <a:rPr lang="en-US" sz="1600" dirty="0">
                <a:latin typeface="Times New Roman" pitchFamily="18" charset="0"/>
                <a:cs typeface="Times New Roman" pitchFamily="18" charset="0"/>
              </a:rPr>
              <a:t>[1]  “third”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(“d”)</a:t>
            </a:r>
          </a:p>
          <a:p>
            <a:pPr algn="just">
              <a:buNone/>
            </a:pPr>
            <a:r>
              <a:rPr lang="en-US" sz="1600" dirty="0">
                <a:latin typeface="Times New Roman" pitchFamily="18" charset="0"/>
                <a:cs typeface="Times New Roman" pitchFamily="18" charset="0"/>
              </a:rPr>
              <a:t>[1] “other”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(“e”)</a:t>
            </a:r>
          </a:p>
          <a:p>
            <a:pPr algn="just">
              <a:buNone/>
            </a:pPr>
            <a:r>
              <a:rPr lang="en-US" sz="1600" dirty="0">
                <a:latin typeface="Times New Roman" pitchFamily="18" charset="0"/>
                <a:cs typeface="Times New Roman" pitchFamily="18" charset="0"/>
              </a:rPr>
              <a:t>[1]  “other”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(“z”)</a:t>
            </a:r>
          </a:p>
          <a:p>
            <a:pPr algn="just">
              <a:buNone/>
            </a:pPr>
            <a:r>
              <a:rPr lang="en-US" sz="1600" dirty="0">
                <a:latin typeface="Times New Roman" pitchFamily="18" charset="0"/>
                <a:cs typeface="Times New Roman" pitchFamily="18" charset="0"/>
              </a:rPr>
              <a:t>[1]  “last”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(1)</a:t>
            </a:r>
          </a:p>
          <a:p>
            <a:pPr algn="just">
              <a:buNone/>
            </a:pPr>
            <a:r>
              <a:rPr lang="en-US" sz="1600" dirty="0">
                <a:latin typeface="Times New Roman" pitchFamily="18" charset="0"/>
                <a:cs typeface="Times New Roman" pitchFamily="18" charset="0"/>
              </a:rPr>
              <a:t>[1]  “first”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(2)</a:t>
            </a:r>
          </a:p>
          <a:p>
            <a:pPr algn="just">
              <a:buNone/>
            </a:pPr>
            <a:r>
              <a:rPr lang="en-US" sz="1600" dirty="0">
                <a:latin typeface="Times New Roman" pitchFamily="18" charset="0"/>
                <a:cs typeface="Times New Roman" pitchFamily="18" charset="0"/>
              </a:rPr>
              <a:t>[1]  “second”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(3)</a:t>
            </a:r>
          </a:p>
          <a:p>
            <a:pPr algn="just">
              <a:buNone/>
            </a:pPr>
            <a:r>
              <a:rPr lang="en-US" sz="1600" dirty="0">
                <a:latin typeface="Times New Roman" pitchFamily="18" charset="0"/>
                <a:cs typeface="Times New Roman" pitchFamily="18" charset="0"/>
              </a:rPr>
              <a:t>[1]  “last”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(4)</a:t>
            </a:r>
          </a:p>
          <a:p>
            <a:pPr algn="just">
              <a:buNone/>
            </a:pPr>
            <a:r>
              <a:rPr lang="en-US" sz="1600" dirty="0">
                <a:latin typeface="Times New Roman" pitchFamily="18" charset="0"/>
                <a:cs typeface="Times New Roman" pitchFamily="18" charset="0"/>
              </a:rPr>
              <a:t>[1]  “third”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(5)</a:t>
            </a:r>
          </a:p>
          <a:p>
            <a:pPr algn="just">
              <a:buNone/>
            </a:pPr>
            <a:r>
              <a:rPr lang="en-US" sz="1600" dirty="0">
                <a:latin typeface="Times New Roman" pitchFamily="18" charset="0"/>
                <a:cs typeface="Times New Roman" pitchFamily="18" charset="0"/>
              </a:rPr>
              <a:t>[1]  “other”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(6)	# nothing is returned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is.null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(6))</a:t>
            </a:r>
          </a:p>
          <a:p>
            <a:pPr algn="just">
              <a:buNone/>
            </a:pPr>
            <a:r>
              <a:rPr lang="en-US" sz="1600" dirty="0">
                <a:latin typeface="Times New Roman" pitchFamily="18" charset="0"/>
                <a:cs typeface="Times New Roman" pitchFamily="18" charset="0"/>
              </a:rPr>
              <a:t>[1]   TRUE</a:t>
            </a:r>
          </a:p>
          <a:p>
            <a:pPr algn="just">
              <a:buNone/>
            </a:pPr>
            <a:endParaRPr lang="en-US" sz="1600" dirty="0">
              <a:latin typeface="Times New Roman" pitchFamily="18" charset="0"/>
              <a:cs typeface="Times New Roman" pitchFamily="18" charset="0"/>
            </a:endParaRPr>
          </a:p>
          <a:p>
            <a:pPr algn="just">
              <a:buNone/>
            </a:pPr>
            <a:r>
              <a:rPr lang="en-US" sz="1600" b="1" dirty="0" err="1">
                <a:latin typeface="Times New Roman" pitchFamily="18" charset="0"/>
                <a:cs typeface="Times New Roman" pitchFamily="18" charset="0"/>
              </a:rPr>
              <a:t>Ifelse</a:t>
            </a:r>
            <a:endParaRPr lang="en-US" sz="1600"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While if is like if statement in traditional languages, </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 is more like the if function in Excel. The first argument is the condition to be tested, the second argument is the return value if the test is TRUE and the third argument is the return value if the test is FALSE.</a:t>
            </a:r>
          </a:p>
          <a:p>
            <a:pPr algn="just"/>
            <a:r>
              <a:rPr lang="en-US" sz="1600" dirty="0">
                <a:latin typeface="Times New Roman" pitchFamily="18" charset="0"/>
                <a:cs typeface="Times New Roman" pitchFamily="18" charset="0"/>
              </a:rPr>
              <a:t>This works with vectorized arguments.</a:t>
            </a:r>
          </a:p>
          <a:p>
            <a:pPr algn="just">
              <a:buNone/>
            </a:pPr>
            <a:r>
              <a:rPr lang="en-US" sz="1600" dirty="0">
                <a:latin typeface="Times New Roman" pitchFamily="18" charset="0"/>
                <a:cs typeface="Times New Roman" pitchFamily="18" charset="0"/>
              </a:rPr>
              <a:t>&gt;# see if 1==1</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(1==1,”Yes”,”No”)</a:t>
            </a:r>
          </a:p>
          <a:p>
            <a:pPr algn="just">
              <a:buNone/>
            </a:pPr>
            <a:r>
              <a:rPr lang="en-US" sz="1600" dirty="0">
                <a:latin typeface="Times New Roman" pitchFamily="18" charset="0"/>
                <a:cs typeface="Times New Roman" pitchFamily="18" charset="0"/>
              </a:rPr>
              <a:t>[1]  “Yes”</a:t>
            </a:r>
          </a:p>
          <a:p>
            <a:pPr algn="just">
              <a:buNone/>
            </a:pP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(1==0, “Yes”, “No”)</a:t>
            </a:r>
          </a:p>
          <a:p>
            <a:pPr algn="just">
              <a:buNone/>
            </a:pPr>
            <a:r>
              <a:rPr lang="en-US" sz="1600" dirty="0">
                <a:latin typeface="Times New Roman" pitchFamily="18" charset="0"/>
                <a:cs typeface="Times New Roman" pitchFamily="18" charset="0"/>
              </a:rPr>
              <a:t>[1]  “No”</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&lt;-c(1,1,0,1,0,1)</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==1, “Yes”, “No”)</a:t>
            </a:r>
          </a:p>
          <a:p>
            <a:pPr algn="just">
              <a:buNone/>
            </a:pPr>
            <a:r>
              <a:rPr lang="en-US" sz="1600" dirty="0">
                <a:latin typeface="Times New Roman" pitchFamily="18" charset="0"/>
                <a:cs typeface="Times New Roman" pitchFamily="18" charset="0"/>
              </a:rPr>
              <a:t>[1]  “Yes” “Yes” “No” “Yes” “No” “Yes”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*3, </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3  3  0 3  0  3</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*3, “Zero”)</a:t>
            </a:r>
          </a:p>
          <a:p>
            <a:pPr algn="just">
              <a:buNone/>
            </a:pPr>
            <a:r>
              <a:rPr lang="en-US" sz="1600" dirty="0">
                <a:latin typeface="Times New Roman" pitchFamily="18" charset="0"/>
                <a:cs typeface="Times New Roman" pitchFamily="18" charset="0"/>
              </a:rPr>
              <a:t>[1]  “3”  “3”  “Zero”  “3”  “Zero”  “3”</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Compound Tests</a:t>
            </a:r>
          </a:p>
          <a:p>
            <a:pPr algn="just"/>
            <a:r>
              <a:rPr lang="en-US" sz="1600" dirty="0">
                <a:latin typeface="Times New Roman" pitchFamily="18" charset="0"/>
                <a:cs typeface="Times New Roman" pitchFamily="18" charset="0"/>
              </a:rPr>
              <a:t>The statement being tested with if, </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 and switch can be any argument that results in a logical TRUE or FALSE. This can be an equality check or even the result of </a:t>
            </a:r>
            <a:r>
              <a:rPr lang="en-US" sz="1600" dirty="0" err="1">
                <a:latin typeface="Times New Roman" pitchFamily="18" charset="0"/>
                <a:cs typeface="Times New Roman" pitchFamily="18" charset="0"/>
              </a:rPr>
              <a:t>is.numeric</a:t>
            </a:r>
            <a:r>
              <a:rPr lang="en-US" sz="1600" dirty="0">
                <a:latin typeface="Times New Roman" pitchFamily="18" charset="0"/>
                <a:cs typeface="Times New Roman" pitchFamily="18" charset="0"/>
              </a:rPr>
              <a:t> or is.na.</a:t>
            </a:r>
          </a:p>
          <a:p>
            <a:pPr algn="just"/>
            <a:r>
              <a:rPr lang="en-US" sz="1600" dirty="0">
                <a:latin typeface="Times New Roman" pitchFamily="18" charset="0"/>
                <a:cs typeface="Times New Roman" pitchFamily="18" charset="0"/>
              </a:rPr>
              <a:t>Sometimes we want to test more than one relationship at a time. This is done using logical and </a:t>
            </a:r>
            <a:r>
              <a:rPr lang="en-US" sz="1600" dirty="0" err="1">
                <a:latin typeface="Times New Roman" pitchFamily="18" charset="0"/>
                <a:cs typeface="Times New Roman" pitchFamily="18" charset="0"/>
              </a:rPr>
              <a:t>and</a:t>
            </a:r>
            <a:r>
              <a:rPr lang="en-US" sz="1600" dirty="0">
                <a:latin typeface="Times New Roman" pitchFamily="18" charset="0"/>
                <a:cs typeface="Times New Roman" pitchFamily="18" charset="0"/>
              </a:rPr>
              <a:t> or operators. These are &amp; and &amp;&amp; for and | and || for or.</a:t>
            </a:r>
          </a:p>
          <a:p>
            <a:pPr algn="just"/>
            <a:r>
              <a:rPr lang="en-US" sz="1600" dirty="0">
                <a:latin typeface="Times New Roman" pitchFamily="18" charset="0"/>
                <a:cs typeface="Times New Roman" pitchFamily="18" charset="0"/>
              </a:rPr>
              <a:t>The double form is best used in if </a:t>
            </a:r>
            <a:r>
              <a:rPr lang="en-US" sz="1600" dirty="0" err="1">
                <a:latin typeface="Times New Roman" pitchFamily="18" charset="0"/>
                <a:cs typeface="Times New Roman" pitchFamily="18" charset="0"/>
              </a:rPr>
              <a:t>i.e</a:t>
            </a:r>
            <a:r>
              <a:rPr lang="en-US" sz="1600" dirty="0">
                <a:latin typeface="Times New Roman" pitchFamily="18" charset="0"/>
                <a:cs typeface="Times New Roman" pitchFamily="18" charset="0"/>
              </a:rPr>
              <a:t>(&amp;&amp; or ||) and the single form is best used in </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The double form compares only one element from each side , while the single form compares each element of each side.</a:t>
            </a:r>
          </a:p>
          <a:p>
            <a:pPr algn="just">
              <a:buNone/>
            </a:pPr>
            <a:r>
              <a:rPr lang="en-US" sz="1600" dirty="0">
                <a:latin typeface="Times New Roman" pitchFamily="18" charset="0"/>
                <a:cs typeface="Times New Roman" pitchFamily="18" charset="0"/>
              </a:rPr>
              <a:t>&gt;a&lt;- c(1,1,0,1)</a:t>
            </a:r>
          </a:p>
          <a:p>
            <a:pPr algn="just">
              <a:buNone/>
            </a:pPr>
            <a:r>
              <a:rPr lang="en-US" sz="1600" dirty="0">
                <a:latin typeface="Times New Roman" pitchFamily="18" charset="0"/>
                <a:cs typeface="Times New Roman" pitchFamily="18" charset="0"/>
              </a:rPr>
              <a:t>&gt;b&lt;-c(2,1,0,1)</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(a==1 &amp; b==1, “Yes”, “No”)</a:t>
            </a:r>
          </a:p>
          <a:p>
            <a:pPr algn="just">
              <a:buNone/>
            </a:pPr>
            <a:r>
              <a:rPr lang="en-US" sz="1600" dirty="0">
                <a:latin typeface="Times New Roman" pitchFamily="18" charset="0"/>
                <a:cs typeface="Times New Roman" pitchFamily="18" charset="0"/>
              </a:rPr>
              <a:t>[1]  “No”  “Yes”  “No”  “Yes”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(a==1 &amp;&amp; b==1, “Yes”, “No”)</a:t>
            </a:r>
          </a:p>
          <a:p>
            <a:pPr algn="just">
              <a:buNone/>
            </a:pPr>
            <a:r>
              <a:rPr lang="en-US" sz="1600" dirty="0">
                <a:latin typeface="Times New Roman" pitchFamily="18" charset="0"/>
                <a:cs typeface="Times New Roman" pitchFamily="18" charset="0"/>
              </a:rPr>
              <a:t>[1]  “No”</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Loops</a:t>
            </a:r>
          </a:p>
          <a:p>
            <a:pPr algn="just"/>
            <a:r>
              <a:rPr lang="en-US" sz="1600" dirty="0">
                <a:latin typeface="Times New Roman" pitchFamily="18" charset="0"/>
                <a:cs typeface="Times New Roman" pitchFamily="18" charset="0"/>
              </a:rPr>
              <a:t>Used whenever they need to iterate over elements of a vector, list or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a:p>
            <a:pPr algn="just">
              <a:buNone/>
            </a:pPr>
            <a:r>
              <a:rPr lang="en-US" sz="1600" b="1" dirty="0">
                <a:latin typeface="Times New Roman" pitchFamily="18" charset="0"/>
                <a:cs typeface="Times New Roman" pitchFamily="18" charset="0"/>
              </a:rPr>
              <a:t>For Loops</a:t>
            </a:r>
          </a:p>
          <a:p>
            <a:pPr algn="just"/>
            <a:r>
              <a:rPr lang="en-US" sz="1600" dirty="0">
                <a:latin typeface="Times New Roman" pitchFamily="18" charset="0"/>
                <a:cs typeface="Times New Roman" pitchFamily="18" charset="0"/>
              </a:rPr>
              <a:t>The most commonly used loop is the for loop. It iterates over an index- provided as a vector- and performs some operations.</a:t>
            </a:r>
          </a:p>
          <a:p>
            <a:pPr algn="just">
              <a:buNone/>
            </a:pPr>
            <a:r>
              <a:rPr lang="en-US" sz="1600" dirty="0">
                <a:latin typeface="Times New Roman" pitchFamily="18" charset="0"/>
                <a:cs typeface="Times New Roman" pitchFamily="18" charset="0"/>
              </a:rPr>
              <a:t>&gt;for(I in 1:10)</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[1]  1</a:t>
            </a:r>
          </a:p>
          <a:p>
            <a:pPr algn="just">
              <a:buNone/>
            </a:pPr>
            <a:r>
              <a:rPr lang="en-US" sz="1600" dirty="0">
                <a:latin typeface="Times New Roman" pitchFamily="18" charset="0"/>
                <a:cs typeface="Times New Roman" pitchFamily="18" charset="0"/>
              </a:rPr>
              <a:t>[1]  2</a:t>
            </a:r>
          </a:p>
          <a:p>
            <a:pPr algn="just">
              <a:buNone/>
            </a:pPr>
            <a:r>
              <a:rPr lang="en-US" sz="1600" dirty="0">
                <a:latin typeface="Times New Roman" pitchFamily="18" charset="0"/>
                <a:cs typeface="Times New Roman" pitchFamily="18" charset="0"/>
              </a:rPr>
              <a:t>[1]  3</a:t>
            </a:r>
          </a:p>
          <a:p>
            <a:pPr algn="just">
              <a:buNone/>
            </a:pPr>
            <a:r>
              <a:rPr lang="en-US" sz="1600" dirty="0">
                <a:latin typeface="Times New Roman" pitchFamily="18" charset="0"/>
                <a:cs typeface="Times New Roman" pitchFamily="18" charset="0"/>
              </a:rPr>
              <a:t>[1]  4</a:t>
            </a:r>
          </a:p>
          <a:p>
            <a:pPr algn="just">
              <a:buNone/>
            </a:pPr>
            <a:r>
              <a:rPr lang="en-US" sz="1600" dirty="0">
                <a:latin typeface="Times New Roman" pitchFamily="18" charset="0"/>
                <a:cs typeface="Times New Roman" pitchFamily="18" charset="0"/>
              </a:rPr>
              <a:t>[1]  5</a:t>
            </a:r>
          </a:p>
          <a:p>
            <a:pPr algn="just">
              <a:buNone/>
            </a:pPr>
            <a:r>
              <a:rPr lang="en-US" sz="1600" dirty="0">
                <a:latin typeface="Times New Roman" pitchFamily="18" charset="0"/>
                <a:cs typeface="Times New Roman" pitchFamily="18" charset="0"/>
              </a:rPr>
              <a:t>[1]  6 </a:t>
            </a:r>
          </a:p>
          <a:p>
            <a:pPr algn="just">
              <a:buNone/>
            </a:pPr>
            <a:r>
              <a:rPr lang="en-US" sz="1600" dirty="0">
                <a:latin typeface="Times New Roman" pitchFamily="18" charset="0"/>
                <a:cs typeface="Times New Roman" pitchFamily="18" charset="0"/>
              </a:rPr>
              <a:t>[1]  7</a:t>
            </a:r>
          </a:p>
          <a:p>
            <a:pPr algn="just">
              <a:buNone/>
            </a:pPr>
            <a:r>
              <a:rPr lang="en-US" sz="1600" dirty="0">
                <a:latin typeface="Times New Roman" pitchFamily="18" charset="0"/>
                <a:cs typeface="Times New Roman" pitchFamily="18" charset="0"/>
              </a:rPr>
              <a:t>[1]  8 </a:t>
            </a:r>
          </a:p>
          <a:p>
            <a:pPr algn="just">
              <a:buNone/>
            </a:pPr>
            <a:r>
              <a:rPr lang="en-US" sz="1600" dirty="0">
                <a:latin typeface="Times New Roman" pitchFamily="18" charset="0"/>
                <a:cs typeface="Times New Roman" pitchFamily="18" charset="0"/>
              </a:rPr>
              <a:t>[1]  9</a:t>
            </a:r>
          </a:p>
          <a:p>
            <a:pPr algn="just">
              <a:buNone/>
            </a:pPr>
            <a:r>
              <a:rPr lang="en-US" sz="1600" dirty="0">
                <a:latin typeface="Times New Roman" pitchFamily="18" charset="0"/>
                <a:cs typeface="Times New Roman" pitchFamily="18" charset="0"/>
              </a:rPr>
              <a:t>[1]  10</a:t>
            </a:r>
          </a:p>
          <a:p>
            <a:pPr algn="just">
              <a:buNone/>
            </a:pPr>
            <a:r>
              <a:rPr lang="en-US" sz="1600" dirty="0">
                <a:latin typeface="Times New Roman" pitchFamily="18" charset="0"/>
                <a:cs typeface="Times New Roman" pitchFamily="18" charset="0"/>
              </a:rPr>
              <a:t>&gt;print(1:10)</a:t>
            </a:r>
          </a:p>
          <a:p>
            <a:pPr algn="just">
              <a:buNone/>
            </a:pPr>
            <a:r>
              <a:rPr lang="en-US" sz="1600" dirty="0">
                <a:latin typeface="Times New Roman" pitchFamily="18" charset="0"/>
                <a:cs typeface="Times New Roman" pitchFamily="18" charset="0"/>
              </a:rPr>
              <a:t>[1] 1  2  3  4  5  6  7  8  9  10</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a:latin typeface="Times New Roman" pitchFamily="18" charset="0"/>
                <a:cs typeface="Times New Roman" pitchFamily="18" charset="0"/>
              </a:rPr>
              <a:t>&gt;fruit&lt;- c(“apple”, “banana”, “pomegranate”)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fruitLength</a:t>
            </a:r>
            <a:r>
              <a:rPr lang="en-US" sz="1600" dirty="0">
                <a:latin typeface="Times New Roman" pitchFamily="18" charset="0"/>
                <a:cs typeface="Times New Roman" pitchFamily="18" charset="0"/>
              </a:rPr>
              <a:t>&lt;- rep(NA, length(fruit))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fruitLength</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[1]  NA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&gt;names(</a:t>
            </a:r>
            <a:r>
              <a:rPr lang="en-US" sz="1600" dirty="0" err="1">
                <a:latin typeface="Times New Roman" pitchFamily="18" charset="0"/>
                <a:cs typeface="Times New Roman" pitchFamily="18" charset="0"/>
              </a:rPr>
              <a:t>fruitLength</a:t>
            </a:r>
            <a:r>
              <a:rPr lang="en-US" sz="1600" dirty="0">
                <a:latin typeface="Times New Roman" pitchFamily="18" charset="0"/>
                <a:cs typeface="Times New Roman" pitchFamily="18" charset="0"/>
              </a:rPr>
              <a:t>)&lt;- fruit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fruitLength</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	apple	banana	pomegranate</a:t>
            </a:r>
          </a:p>
          <a:p>
            <a:pPr algn="just">
              <a:buNone/>
            </a:pPr>
            <a:r>
              <a:rPr lang="en-US" sz="1600" dirty="0">
                <a:latin typeface="Times New Roman" pitchFamily="18" charset="0"/>
                <a:cs typeface="Times New Roman" pitchFamily="18" charset="0"/>
              </a:rPr>
              <a:t>	NA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&gt;for(a in fruit)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fruitLength</a:t>
            </a:r>
            <a:r>
              <a:rPr lang="en-US" sz="1600" dirty="0">
                <a:latin typeface="Times New Roman" pitchFamily="18" charset="0"/>
                <a:cs typeface="Times New Roman" pitchFamily="18" charset="0"/>
              </a:rPr>
              <a:t>[a]&lt;- </a:t>
            </a:r>
            <a:r>
              <a:rPr lang="en-US" sz="1600" dirty="0" err="1">
                <a:latin typeface="Times New Roman" pitchFamily="18" charset="0"/>
                <a:cs typeface="Times New Roman" pitchFamily="18" charset="0"/>
              </a:rPr>
              <a:t>nchar</a:t>
            </a:r>
            <a:r>
              <a:rPr lang="en-US" sz="1600" dirty="0">
                <a:latin typeface="Times New Roman" pitchFamily="18" charset="0"/>
                <a:cs typeface="Times New Roman" pitchFamily="18" charset="0"/>
              </a:rPr>
              <a:t>(a)</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fruitLength</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	apple	banana	pomegranate</a:t>
            </a:r>
          </a:p>
          <a:p>
            <a:pPr algn="just">
              <a:buNone/>
            </a:pPr>
            <a:r>
              <a:rPr lang="en-US" sz="1600" dirty="0">
                <a:latin typeface="Times New Roman" pitchFamily="18" charset="0"/>
                <a:cs typeface="Times New Roman" pitchFamily="18" charset="0"/>
              </a:rPr>
              <a:t>	5	6	11</a:t>
            </a:r>
          </a:p>
          <a:p>
            <a:pPr algn="just">
              <a:buNone/>
            </a:pPr>
            <a:r>
              <a:rPr lang="en-US" sz="1600" dirty="0">
                <a:latin typeface="Times New Roman" pitchFamily="18" charset="0"/>
                <a:cs typeface="Times New Roman" pitchFamily="18" charset="0"/>
              </a:rPr>
              <a:t>&gt;fruitLength2&lt;- </a:t>
            </a:r>
            <a:r>
              <a:rPr lang="en-US" sz="1600" dirty="0" err="1">
                <a:latin typeface="Times New Roman" pitchFamily="18" charset="0"/>
                <a:cs typeface="Times New Roman" pitchFamily="18" charset="0"/>
              </a:rPr>
              <a:t>nchar</a:t>
            </a:r>
            <a:r>
              <a:rPr lang="en-US" sz="1600" dirty="0">
                <a:latin typeface="Times New Roman" pitchFamily="18" charset="0"/>
                <a:cs typeface="Times New Roman" pitchFamily="18" charset="0"/>
              </a:rPr>
              <a:t>(fruit)</a:t>
            </a:r>
          </a:p>
          <a:p>
            <a:pPr algn="just">
              <a:buNone/>
            </a:pPr>
            <a:r>
              <a:rPr lang="en-US" sz="1600" dirty="0">
                <a:latin typeface="Times New Roman" pitchFamily="18" charset="0"/>
                <a:cs typeface="Times New Roman" pitchFamily="18" charset="0"/>
              </a:rPr>
              <a:t>&gt;fruitLength2</a:t>
            </a:r>
          </a:p>
          <a:p>
            <a:pPr algn="just">
              <a:buNone/>
            </a:pPr>
            <a:r>
              <a:rPr lang="en-US" sz="1600" dirty="0">
                <a:latin typeface="Times New Roman" pitchFamily="18" charset="0"/>
                <a:cs typeface="Times New Roman" pitchFamily="18" charset="0"/>
              </a:rPr>
              <a:t>	apple	banana	pomegranate</a:t>
            </a:r>
          </a:p>
          <a:p>
            <a:pPr algn="just">
              <a:buNone/>
            </a:pPr>
            <a:r>
              <a:rPr lang="en-US" sz="1600" dirty="0">
                <a:latin typeface="Times New Roman" pitchFamily="18" charset="0"/>
                <a:cs typeface="Times New Roman" pitchFamily="18" charset="0"/>
              </a:rPr>
              <a:t>	5	6	11</a:t>
            </a:r>
          </a:p>
          <a:p>
            <a:pPr algn="just">
              <a:buNone/>
            </a:pPr>
            <a:r>
              <a:rPr lang="en-US" sz="1600" dirty="0">
                <a:latin typeface="Times New Roman" pitchFamily="18" charset="0"/>
                <a:cs typeface="Times New Roman" pitchFamily="18" charset="0"/>
              </a:rPr>
              <a:t>&gt;identical(fruitLength,fruitLength2)</a:t>
            </a:r>
          </a:p>
          <a:p>
            <a:pPr algn="just">
              <a:buNone/>
            </a:pPr>
            <a:r>
              <a:rPr lang="en-US" sz="1600" dirty="0">
                <a:latin typeface="Times New Roman" pitchFamily="18" charset="0"/>
                <a:cs typeface="Times New Roman" pitchFamily="18" charset="0"/>
              </a:rPr>
              <a:t>[1]  TRUE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While loops</a:t>
            </a:r>
          </a:p>
          <a:p>
            <a:pPr algn="just"/>
            <a:r>
              <a:rPr lang="en-US" sz="1600" dirty="0">
                <a:latin typeface="Times New Roman" pitchFamily="18" charset="0"/>
                <a:cs typeface="Times New Roman" pitchFamily="18" charset="0"/>
              </a:rPr>
              <a:t>Although used far less frequently in R than the for loop, while loop is just as simple to implement. It simply runs the code inside the braces repeatedly as long as the tested condition proves true.</a:t>
            </a:r>
          </a:p>
          <a:p>
            <a:pPr algn="just">
              <a:buNone/>
            </a:pPr>
            <a:r>
              <a:rPr lang="en-US" sz="1600" dirty="0">
                <a:latin typeface="Times New Roman" pitchFamily="18" charset="0"/>
                <a:cs typeface="Times New Roman" pitchFamily="18" charset="0"/>
              </a:rPr>
              <a:t>&gt;x&lt;-1</a:t>
            </a:r>
          </a:p>
          <a:p>
            <a:pPr algn="just">
              <a:buNone/>
            </a:pPr>
            <a:r>
              <a:rPr lang="en-US" sz="1600" dirty="0">
                <a:latin typeface="Times New Roman" pitchFamily="18" charset="0"/>
                <a:cs typeface="Times New Roman" pitchFamily="18" charset="0"/>
              </a:rPr>
              <a:t>&gt;while(x&lt;=5)</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print(x)</a:t>
            </a:r>
          </a:p>
          <a:p>
            <a:pPr algn="just">
              <a:buNone/>
            </a:pPr>
            <a:r>
              <a:rPr lang="en-US" sz="1600" dirty="0">
                <a:latin typeface="Times New Roman" pitchFamily="18" charset="0"/>
                <a:cs typeface="Times New Roman" pitchFamily="18" charset="0"/>
              </a:rPr>
              <a:t>		x&lt;-x+1</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[1]  1</a:t>
            </a:r>
          </a:p>
          <a:p>
            <a:pPr algn="just">
              <a:buNone/>
            </a:pPr>
            <a:r>
              <a:rPr lang="en-US" sz="1600" dirty="0">
                <a:latin typeface="Times New Roman" pitchFamily="18" charset="0"/>
                <a:cs typeface="Times New Roman" pitchFamily="18" charset="0"/>
              </a:rPr>
              <a:t>[1]  2</a:t>
            </a:r>
          </a:p>
          <a:p>
            <a:pPr algn="just">
              <a:buNone/>
            </a:pPr>
            <a:r>
              <a:rPr lang="en-US" sz="1600" dirty="0">
                <a:latin typeface="Times New Roman" pitchFamily="18" charset="0"/>
                <a:cs typeface="Times New Roman" pitchFamily="18" charset="0"/>
              </a:rPr>
              <a:t>[1]  3</a:t>
            </a:r>
          </a:p>
          <a:p>
            <a:pPr algn="just">
              <a:buNone/>
            </a:pPr>
            <a:r>
              <a:rPr lang="en-US" sz="1600" dirty="0">
                <a:latin typeface="Times New Roman" pitchFamily="18" charset="0"/>
                <a:cs typeface="Times New Roman" pitchFamily="18" charset="0"/>
              </a:rPr>
              <a:t>[1]  4</a:t>
            </a:r>
          </a:p>
          <a:p>
            <a:pPr algn="just">
              <a:buNone/>
            </a:pPr>
            <a:r>
              <a:rPr lang="en-US" sz="1600" dirty="0">
                <a:latin typeface="Times New Roman" pitchFamily="18" charset="0"/>
                <a:cs typeface="Times New Roman" pitchFamily="18" charset="0"/>
              </a:rPr>
              <a:t>[1]  5</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Controlling Loops</a:t>
            </a:r>
          </a:p>
          <a:p>
            <a:pPr algn="just"/>
            <a:r>
              <a:rPr lang="en-US" sz="1600" dirty="0">
                <a:latin typeface="Times New Roman" pitchFamily="18" charset="0"/>
                <a:cs typeface="Times New Roman" pitchFamily="18" charset="0"/>
              </a:rPr>
              <a:t>Sometimes we have to skip to the next iteration of the loop or completely break out of it. This is accomplished with next and break. We use a for loop.</a:t>
            </a:r>
          </a:p>
          <a:p>
            <a:pPr algn="just">
              <a:buNone/>
            </a:pPr>
            <a:r>
              <a:rPr lang="en-US" sz="1600" dirty="0">
                <a:latin typeface="Times New Roman" pitchFamily="18" charset="0"/>
                <a:cs typeface="Times New Roman" pitchFamily="18" charset="0"/>
              </a:rPr>
              <a:t>&gt;for(</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 in 1:10)</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if(</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==3)</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next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1</a:t>
            </a:r>
          </a:p>
          <a:p>
            <a:pPr algn="just">
              <a:buNone/>
            </a:pPr>
            <a:r>
              <a:rPr lang="en-US" sz="1600" dirty="0">
                <a:latin typeface="Times New Roman" pitchFamily="18" charset="0"/>
                <a:cs typeface="Times New Roman" pitchFamily="18" charset="0"/>
              </a:rPr>
              <a:t>[1]  2</a:t>
            </a:r>
          </a:p>
          <a:p>
            <a:pPr algn="just">
              <a:buNone/>
            </a:pPr>
            <a:r>
              <a:rPr lang="en-US" sz="1600" dirty="0">
                <a:latin typeface="Times New Roman" pitchFamily="18" charset="0"/>
                <a:cs typeface="Times New Roman" pitchFamily="18" charset="0"/>
              </a:rPr>
              <a:t>[1]  4</a:t>
            </a:r>
          </a:p>
          <a:p>
            <a:pPr algn="just">
              <a:buNone/>
            </a:pPr>
            <a:r>
              <a:rPr lang="en-US" sz="1600" dirty="0">
                <a:latin typeface="Times New Roman" pitchFamily="18" charset="0"/>
                <a:cs typeface="Times New Roman" pitchFamily="18" charset="0"/>
              </a:rPr>
              <a:t>[1]  5</a:t>
            </a:r>
          </a:p>
          <a:p>
            <a:pPr algn="just">
              <a:buNone/>
            </a:pPr>
            <a:r>
              <a:rPr lang="en-US" sz="1600" dirty="0">
                <a:latin typeface="Times New Roman" pitchFamily="18" charset="0"/>
                <a:cs typeface="Times New Roman" pitchFamily="18" charset="0"/>
              </a:rPr>
              <a:t>[1]  6</a:t>
            </a:r>
          </a:p>
          <a:p>
            <a:pPr algn="just">
              <a:buNone/>
            </a:pPr>
            <a:r>
              <a:rPr lang="en-US" sz="1600" dirty="0">
                <a:latin typeface="Times New Roman" pitchFamily="18" charset="0"/>
                <a:cs typeface="Times New Roman" pitchFamily="18" charset="0"/>
              </a:rPr>
              <a:t>[1]  7</a:t>
            </a:r>
          </a:p>
          <a:p>
            <a:pPr algn="just">
              <a:buNone/>
            </a:pPr>
            <a:r>
              <a:rPr lang="en-US" sz="1600" dirty="0">
                <a:latin typeface="Times New Roman" pitchFamily="18" charset="0"/>
                <a:cs typeface="Times New Roman" pitchFamily="18" charset="0"/>
              </a:rPr>
              <a:t>[1]  8</a:t>
            </a:r>
          </a:p>
          <a:p>
            <a:pPr algn="just">
              <a:buNone/>
            </a:pPr>
            <a:r>
              <a:rPr lang="en-US" sz="1600" dirty="0">
                <a:latin typeface="Times New Roman" pitchFamily="18" charset="0"/>
                <a:cs typeface="Times New Roman" pitchFamily="18" charset="0"/>
              </a:rPr>
              <a:t>[1]  9</a:t>
            </a:r>
          </a:p>
          <a:p>
            <a:pPr algn="just">
              <a:buNone/>
            </a:pPr>
            <a:r>
              <a:rPr lang="en-US" sz="1600" dirty="0">
                <a:latin typeface="Times New Roman" pitchFamily="18" charset="0"/>
                <a:cs typeface="Times New Roman" pitchFamily="18" charset="0"/>
              </a:rPr>
              <a:t>[1]  10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514350" indent="-514350" algn="just">
              <a:buNone/>
            </a:pPr>
            <a:r>
              <a:rPr lang="en-US" sz="2800" dirty="0">
                <a:latin typeface="Times New Roman" pitchFamily="18" charset="0"/>
                <a:cs typeface="Times New Roman" pitchFamily="18" charset="0"/>
              </a:rPr>
              <a:t>General Options:</a:t>
            </a:r>
          </a:p>
          <a:p>
            <a:pPr marL="514350" indent="-514350" algn="just"/>
            <a:r>
              <a:rPr lang="en-US" sz="2800" dirty="0">
                <a:latin typeface="Times New Roman" pitchFamily="18" charset="0"/>
                <a:cs typeface="Times New Roman" pitchFamily="18" charset="0"/>
              </a:rPr>
              <a:t>There is a control for selecting which version of R to use.</a:t>
            </a:r>
          </a:p>
          <a:p>
            <a:pPr marL="514350" indent="-514350" algn="just"/>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must be restarted after changing the R version.</a:t>
            </a:r>
          </a:p>
          <a:p>
            <a:pPr marL="514350" indent="-514350" algn="just">
              <a:buNone/>
            </a:pPr>
            <a:r>
              <a:rPr lang="en-US" sz="2800" dirty="0">
                <a:latin typeface="Times New Roman" pitchFamily="18" charset="0"/>
                <a:cs typeface="Times New Roman" pitchFamily="18" charset="0"/>
              </a:rPr>
              <a:t>Code Editing Option:</a:t>
            </a:r>
          </a:p>
          <a:p>
            <a:pPr marL="514350" indent="-514350" algn="just"/>
            <a:r>
              <a:rPr lang="en-US" sz="2800" dirty="0">
                <a:latin typeface="Times New Roman" pitchFamily="18" charset="0"/>
                <a:cs typeface="Times New Roman" pitchFamily="18" charset="0"/>
              </a:rPr>
              <a:t>Control the way code is entered and displayed in the text editor.</a:t>
            </a:r>
          </a:p>
          <a:p>
            <a:pPr marL="514350" indent="-514350" algn="just">
              <a:buNone/>
            </a:pPr>
            <a:r>
              <a:rPr lang="en-US" sz="2800" dirty="0">
                <a:latin typeface="Times New Roman" pitchFamily="18" charset="0"/>
                <a:cs typeface="Times New Roman" pitchFamily="18" charset="0"/>
              </a:rPr>
              <a:t>Appearance Option:</a:t>
            </a:r>
          </a:p>
          <a:p>
            <a:pPr marL="514350" indent="-514350" algn="just"/>
            <a:r>
              <a:rPr lang="en-US" sz="2800" dirty="0">
                <a:latin typeface="Times New Roman" pitchFamily="18" charset="0"/>
                <a:cs typeface="Times New Roman" pitchFamily="18" charset="0"/>
              </a:rPr>
              <a:t>Change the way code looks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the font, size and color of the background and text can be customized here.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dirty="0">
                <a:latin typeface="Times New Roman" pitchFamily="18" charset="0"/>
                <a:cs typeface="Times New Roman" pitchFamily="18" charset="0"/>
              </a:rPr>
              <a:t>&gt;for(</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 in 1:10)</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if(</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==4)</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break</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[1]  1</a:t>
            </a:r>
          </a:p>
          <a:p>
            <a:pPr algn="just">
              <a:buNone/>
            </a:pPr>
            <a:r>
              <a:rPr lang="en-US" sz="1600" dirty="0">
                <a:latin typeface="Times New Roman" pitchFamily="18" charset="0"/>
                <a:cs typeface="Times New Roman" pitchFamily="18" charset="0"/>
              </a:rPr>
              <a:t>[1]  2</a:t>
            </a:r>
          </a:p>
          <a:p>
            <a:pPr algn="just">
              <a:buNone/>
            </a:pPr>
            <a:r>
              <a:rPr lang="en-US" sz="1600">
                <a:latin typeface="Times New Roman" pitchFamily="18" charset="0"/>
                <a:cs typeface="Times New Roman" pitchFamily="18" charset="0"/>
              </a:rPr>
              <a:t>[1]  3</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17333</TotalTime>
  <Words>14114</Words>
  <Application>Microsoft Office PowerPoint</Application>
  <PresentationFormat>On-screen Show (4:3)</PresentationFormat>
  <Paragraphs>1572</Paragraphs>
  <Slides>90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Arial</vt:lpstr>
      <vt:lpstr>Calibri</vt:lpstr>
      <vt:lpstr>Times New Roman</vt:lpstr>
      <vt:lpstr>Wingdings</vt:lpstr>
      <vt:lpstr>Office Theme</vt:lpstr>
      <vt:lpstr>Statistics with R</vt:lpstr>
      <vt:lpstr>The R Environment</vt:lpstr>
      <vt:lpstr>Command Line Interface</vt:lpstr>
      <vt:lpstr>RStudio</vt:lpstr>
      <vt:lpstr>PowerPoint Presentation</vt:lpstr>
      <vt:lpstr>PowerPoint Presentation</vt:lpstr>
      <vt:lpstr>PowerPoint Presentation</vt:lpstr>
      <vt:lpstr>Rstudio Tools:</vt:lpstr>
      <vt:lpstr>PowerPoint Presentation</vt:lpstr>
      <vt:lpstr>PowerPoint Presentation</vt:lpstr>
      <vt:lpstr>Git Integration:</vt:lpstr>
      <vt:lpstr>Revoluation Analytics RPE:</vt:lpstr>
      <vt:lpstr>R Packages</vt:lpstr>
      <vt:lpstr>PowerPoint Presentation</vt:lpstr>
      <vt:lpstr>PowerPoint Presentation</vt:lpstr>
      <vt:lpstr>PowerPoint Presentation</vt:lpstr>
      <vt:lpstr>BASICS OF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Reading Data into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with R</dc:title>
  <dc:creator>Ch Nanda Krishna</dc:creator>
  <cp:lastModifiedBy>RIZWANULLAH M0HAMMAD</cp:lastModifiedBy>
  <cp:revision>449</cp:revision>
  <dcterms:created xsi:type="dcterms:W3CDTF">2006-08-16T00:00:00Z</dcterms:created>
  <dcterms:modified xsi:type="dcterms:W3CDTF">2022-07-17T16:21:23Z</dcterms:modified>
</cp:coreProperties>
</file>