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44" d="100"/>
          <a:sy n="44" d="100"/>
        </p:scale>
        <p:origin x="-114" y="-23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file:///\\.csv" TargetMode="External"/><Relationship Id="rId2" Type="http://schemas.openxmlformats.org/officeDocument/2006/relationships/hyperlink" Target="http://jaredlander.com/data/US_Foreign_Aid.zip"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file:///\\d"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UNIT-II</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rmAutofit/>
          </a:bodyPr>
          <a:lstStyle/>
          <a:p>
            <a:pPr marL="571500" indent="-571500" algn="just">
              <a:buNone/>
            </a:pPr>
            <a:r>
              <a:rPr lang="en-US" sz="2400" dirty="0" smtClean="0">
                <a:latin typeface="Times New Roman" pitchFamily="18" charset="0"/>
                <a:cs typeface="Times New Roman" pitchFamily="18" charset="0"/>
              </a:rPr>
              <a:t>Other apply functions</a:t>
            </a:r>
          </a:p>
          <a:p>
            <a:pPr marL="571500" indent="-571500" algn="just"/>
            <a:r>
              <a:rPr lang="en-US" sz="2400" dirty="0" smtClean="0">
                <a:latin typeface="Times New Roman" pitchFamily="18" charset="0"/>
                <a:cs typeface="Times New Roman" pitchFamily="18" charset="0"/>
              </a:rPr>
              <a:t>There are many other members of the apply family that either do not get used much or have been superseded by functions, in the </a:t>
            </a:r>
            <a:r>
              <a:rPr lang="en-US" sz="2400" dirty="0" err="1" smtClean="0">
                <a:latin typeface="Times New Roman" pitchFamily="18" charset="0"/>
                <a:cs typeface="Times New Roman" pitchFamily="18" charset="0"/>
              </a:rPr>
              <a:t>plyr</a:t>
            </a:r>
            <a:r>
              <a:rPr lang="en-US" sz="2400" dirty="0" smtClean="0">
                <a:latin typeface="Times New Roman" pitchFamily="18" charset="0"/>
                <a:cs typeface="Times New Roman" pitchFamily="18" charset="0"/>
              </a:rPr>
              <a:t> package. These include</a:t>
            </a:r>
          </a:p>
          <a:p>
            <a:pPr marL="571500" indent="-571500" algn="just">
              <a:buFont typeface="+mj-lt"/>
              <a:buAutoNum type="romanUcPeriod"/>
            </a:pPr>
            <a:r>
              <a:rPr lang="en-US" sz="2400" dirty="0" err="1" smtClean="0">
                <a:latin typeface="Times New Roman" pitchFamily="18" charset="0"/>
                <a:cs typeface="Times New Roman" pitchFamily="18" charset="0"/>
              </a:rPr>
              <a:t>tapply</a:t>
            </a:r>
            <a:endParaRPr lang="en-US" sz="2400" dirty="0" smtClean="0">
              <a:latin typeface="Times New Roman" pitchFamily="18" charset="0"/>
              <a:cs typeface="Times New Roman" pitchFamily="18" charset="0"/>
            </a:endParaRPr>
          </a:p>
          <a:p>
            <a:pPr marL="571500" indent="-571500" algn="just">
              <a:buFont typeface="+mj-lt"/>
              <a:buAutoNum type="romanUcPeriod"/>
            </a:pPr>
            <a:r>
              <a:rPr lang="en-US" sz="2400" dirty="0" err="1" smtClean="0">
                <a:latin typeface="Times New Roman" pitchFamily="18" charset="0"/>
                <a:cs typeface="Times New Roman" pitchFamily="18" charset="0"/>
              </a:rPr>
              <a:t>rapply</a:t>
            </a:r>
            <a:endParaRPr lang="en-US" sz="2400" dirty="0" smtClean="0">
              <a:latin typeface="Times New Roman" pitchFamily="18" charset="0"/>
              <a:cs typeface="Times New Roman" pitchFamily="18" charset="0"/>
            </a:endParaRPr>
          </a:p>
          <a:p>
            <a:pPr marL="571500" indent="-571500" algn="just">
              <a:buFont typeface="+mj-lt"/>
              <a:buAutoNum type="romanUcPeriod"/>
            </a:pPr>
            <a:r>
              <a:rPr lang="en-US" sz="2400" dirty="0" err="1" smtClean="0">
                <a:latin typeface="Times New Roman" pitchFamily="18" charset="0"/>
                <a:cs typeface="Times New Roman" pitchFamily="18" charset="0"/>
              </a:rPr>
              <a:t>eapply</a:t>
            </a:r>
            <a:endParaRPr lang="en-US" sz="2400" dirty="0" smtClean="0">
              <a:latin typeface="Times New Roman" pitchFamily="18" charset="0"/>
              <a:cs typeface="Times New Roman" pitchFamily="18" charset="0"/>
            </a:endParaRPr>
          </a:p>
          <a:p>
            <a:pPr marL="571500" indent="-571500" algn="just">
              <a:buFont typeface="+mj-lt"/>
              <a:buAutoNum type="romanUcPeriod"/>
            </a:pPr>
            <a:r>
              <a:rPr lang="en-US" sz="2400" dirty="0" err="1" smtClean="0">
                <a:latin typeface="Times New Roman" pitchFamily="18" charset="0"/>
                <a:cs typeface="Times New Roman" pitchFamily="18" charset="0"/>
              </a:rPr>
              <a:t>vapply</a:t>
            </a:r>
            <a:endParaRPr lang="en-US" sz="2400" dirty="0" smtClean="0">
              <a:latin typeface="Times New Roman" pitchFamily="18" charset="0"/>
              <a:cs typeface="Times New Roman" pitchFamily="18" charset="0"/>
            </a:endParaRPr>
          </a:p>
          <a:p>
            <a:pPr marL="571500" indent="-571500" algn="just">
              <a:buFont typeface="+mj-lt"/>
              <a:buAutoNum type="romanUcPeriod"/>
            </a:pPr>
            <a:r>
              <a:rPr lang="en-US" sz="2400" dirty="0" smtClean="0">
                <a:latin typeface="Times New Roman" pitchFamily="18" charset="0"/>
                <a:cs typeface="Times New Roman" pitchFamily="18" charset="0"/>
              </a:rPr>
              <a:t>by</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rmAutofit fontScale="92500" lnSpcReduction="10000"/>
          </a:bodyPr>
          <a:lstStyle/>
          <a:p>
            <a:pPr marL="571500" indent="-571500" algn="just">
              <a:buNone/>
            </a:pPr>
            <a:r>
              <a:rPr lang="en-US" sz="2400" b="1" dirty="0" smtClean="0">
                <a:latin typeface="Times New Roman" pitchFamily="18" charset="0"/>
                <a:cs typeface="Times New Roman" pitchFamily="18" charset="0"/>
              </a:rPr>
              <a:t>Aggregate</a:t>
            </a:r>
          </a:p>
          <a:p>
            <a:pPr marL="571500" indent="-571500" algn="just">
              <a:buNone/>
            </a:pPr>
            <a:r>
              <a:rPr lang="en-US" sz="2400" dirty="0" smtClean="0">
                <a:latin typeface="Times New Roman" pitchFamily="18" charset="0"/>
                <a:cs typeface="Times New Roman" pitchFamily="18" charset="0"/>
              </a:rPr>
              <a:t>&gt;require(ggplot2)</a:t>
            </a:r>
          </a:p>
          <a:p>
            <a:pPr marL="571500" indent="-571500" algn="just">
              <a:buNone/>
            </a:pPr>
            <a:r>
              <a:rPr lang="en-US" sz="2400" dirty="0" smtClean="0">
                <a:latin typeface="Times New Roman" pitchFamily="18" charset="0"/>
                <a:cs typeface="Times New Roman" pitchFamily="18" charset="0"/>
              </a:rPr>
              <a:t>&gt;data(diamonds)</a:t>
            </a:r>
          </a:p>
          <a:p>
            <a:pPr marL="571500" indent="-571500" algn="just">
              <a:buNone/>
            </a:pPr>
            <a:r>
              <a:rPr lang="en-US" sz="2400" dirty="0" smtClean="0">
                <a:latin typeface="Times New Roman" pitchFamily="18" charset="0"/>
                <a:cs typeface="Times New Roman" pitchFamily="18" charset="0"/>
              </a:rPr>
              <a:t>&gt;head(diamonds)</a:t>
            </a:r>
          </a:p>
          <a:p>
            <a:pPr marL="571500" indent="-571500" algn="just"/>
            <a:r>
              <a:rPr lang="en-US" sz="2400" dirty="0" smtClean="0">
                <a:latin typeface="Times New Roman" pitchFamily="18" charset="0"/>
                <a:cs typeface="Times New Roman" pitchFamily="18" charset="0"/>
              </a:rPr>
              <a:t>We want to calculate the average price for each type of cut: Fair, Good, Very Good, Premium and Ideal. The first argument to aggregate is the formula specifying that price should be broken up (or group by in SQL terms) by cut. The second argument is the data to use, in this case diamonds. The third argument is the function to apply to each subset of the data, </a:t>
            </a:r>
            <a:r>
              <a:rPr lang="en-US" sz="2400" dirty="0" err="1" smtClean="0">
                <a:latin typeface="Times New Roman" pitchFamily="18" charset="0"/>
                <a:cs typeface="Times New Roman" pitchFamily="18" charset="0"/>
              </a:rPr>
              <a:t>i.e</a:t>
            </a:r>
            <a:r>
              <a:rPr lang="en-US" sz="2400" dirty="0" smtClean="0">
                <a:latin typeface="Times New Roman" pitchFamily="18" charset="0"/>
                <a:cs typeface="Times New Roman" pitchFamily="18" charset="0"/>
              </a:rPr>
              <a:t> the mean.</a:t>
            </a:r>
          </a:p>
          <a:p>
            <a:pPr marL="571500" indent="-571500" algn="just">
              <a:buNone/>
            </a:pPr>
            <a:r>
              <a:rPr lang="en-US" sz="2400" dirty="0" smtClean="0">
                <a:latin typeface="Times New Roman" pitchFamily="18" charset="0"/>
                <a:cs typeface="Times New Roman" pitchFamily="18" charset="0"/>
              </a:rPr>
              <a:t>&gt;aggregate(</a:t>
            </a:r>
            <a:r>
              <a:rPr lang="en-US" sz="2400" dirty="0" err="1" smtClean="0">
                <a:latin typeface="Times New Roman" pitchFamily="18" charset="0"/>
                <a:cs typeface="Times New Roman" pitchFamily="18" charset="0"/>
              </a:rPr>
              <a:t>price~cut</a:t>
            </a:r>
            <a:r>
              <a:rPr lang="en-US" sz="2400" dirty="0" smtClean="0">
                <a:latin typeface="Times New Roman" pitchFamily="18" charset="0"/>
                <a:cs typeface="Times New Roman" pitchFamily="18" charset="0"/>
              </a:rPr>
              <a:t>, diamonds, mean)</a:t>
            </a:r>
          </a:p>
          <a:p>
            <a:pPr marL="571500" indent="-571500" algn="just">
              <a:buNone/>
            </a:pPr>
            <a:r>
              <a:rPr lang="en-US" sz="2400" dirty="0" smtClean="0"/>
              <a:t>	cut 		price</a:t>
            </a:r>
          </a:p>
          <a:p>
            <a:pPr marL="571500" indent="-571500" algn="just">
              <a:buAutoNum type="arabicPlain"/>
            </a:pPr>
            <a:r>
              <a:rPr lang="en-US" sz="2400" dirty="0" smtClean="0"/>
              <a:t>Fair		4358.758</a:t>
            </a:r>
          </a:p>
          <a:p>
            <a:pPr marL="571500" indent="-571500" algn="just">
              <a:buAutoNum type="arabicPlain"/>
            </a:pPr>
            <a:r>
              <a:rPr lang="en-US" sz="2400" dirty="0" smtClean="0"/>
              <a:t>Good		3928.864</a:t>
            </a:r>
          </a:p>
          <a:p>
            <a:pPr marL="571500" indent="-571500" algn="just">
              <a:buAutoNum type="arabicPlain"/>
            </a:pPr>
            <a:r>
              <a:rPr lang="en-US" sz="2400" dirty="0" smtClean="0"/>
              <a:t>Very Good		3981.760</a:t>
            </a:r>
          </a:p>
          <a:p>
            <a:pPr marL="571500" indent="-571500" algn="just">
              <a:buAutoNum type="arabicPlain"/>
            </a:pPr>
            <a:r>
              <a:rPr lang="en-US" sz="2400" dirty="0" smtClean="0"/>
              <a:t>Premium		4584.258</a:t>
            </a:r>
          </a:p>
          <a:p>
            <a:pPr marL="571500" indent="-571500" algn="just">
              <a:buAutoNum type="arabicPlain"/>
            </a:pPr>
            <a:r>
              <a:rPr lang="en-US" sz="2400" dirty="0" smtClean="0"/>
              <a:t>Ideal		3457.542</a:t>
            </a:r>
            <a:endParaRPr lang="en-US" sz="2400" dirty="0" smtClean="0">
              <a:latin typeface="Times New Roman" pitchFamily="18" charset="0"/>
              <a:cs typeface="Times New Roman" pitchFamily="18" charset="0"/>
            </a:endParaRPr>
          </a:p>
          <a:p>
            <a:pPr marL="571500" indent="-571500" algn="just">
              <a:buNone/>
            </a:pP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rmAutofit/>
          </a:bodyPr>
          <a:lstStyle/>
          <a:p>
            <a:pPr marL="571500" indent="-571500" algn="just"/>
            <a:r>
              <a:rPr lang="en-US" sz="2400" dirty="0" smtClean="0">
                <a:latin typeface="Times New Roman" pitchFamily="18" charset="0"/>
                <a:cs typeface="Times New Roman" pitchFamily="18" charset="0"/>
              </a:rPr>
              <a:t>For the 1</a:t>
            </a:r>
            <a:r>
              <a:rPr lang="en-US" sz="2400" baseline="30000" dirty="0" smtClean="0">
                <a:latin typeface="Times New Roman" pitchFamily="18" charset="0"/>
                <a:cs typeface="Times New Roman" pitchFamily="18" charset="0"/>
              </a:rPr>
              <a:t>st</a:t>
            </a:r>
            <a:r>
              <a:rPr lang="en-US" sz="2400" dirty="0" smtClean="0">
                <a:latin typeface="Times New Roman" pitchFamily="18" charset="0"/>
                <a:cs typeface="Times New Roman" pitchFamily="18" charset="0"/>
              </a:rPr>
              <a:t> argument we specified that price should be aggregated by cut. Notice that we only specified the column name and did not have to identify the data because that is given in the second argument. After the third argument specifying the function, additional named arguments to that function can be passed, such as aggregate(</a:t>
            </a:r>
            <a:r>
              <a:rPr lang="en-US" sz="2400" dirty="0" err="1" smtClean="0">
                <a:latin typeface="Times New Roman" pitchFamily="18" charset="0"/>
                <a:cs typeface="Times New Roman" pitchFamily="18" charset="0"/>
              </a:rPr>
              <a:t>price~cut+color,diamonds,mean,na.rm</a:t>
            </a:r>
            <a:r>
              <a:rPr lang="en-US" sz="2400" dirty="0" smtClean="0">
                <a:latin typeface="Times New Roman" pitchFamily="18" charset="0"/>
                <a:cs typeface="Times New Roman" pitchFamily="18" charset="0"/>
              </a:rPr>
              <a:t>=TRUE).</a:t>
            </a:r>
          </a:p>
          <a:p>
            <a:pPr marL="571500" indent="-571500" algn="just"/>
            <a:r>
              <a:rPr lang="en-US" sz="2400" dirty="0" smtClean="0">
                <a:latin typeface="Times New Roman" pitchFamily="18" charset="0"/>
                <a:cs typeface="Times New Roman" pitchFamily="18" charset="0"/>
              </a:rPr>
              <a:t>To group the data by more than one variable, add the additional variable to the right side of the formula </a:t>
            </a:r>
            <a:r>
              <a:rPr lang="en-US" sz="2400" dirty="0" err="1" smtClean="0">
                <a:latin typeface="Times New Roman" pitchFamily="18" charset="0"/>
                <a:cs typeface="Times New Roman" pitchFamily="18" charset="0"/>
              </a:rPr>
              <a:t>seperating</a:t>
            </a:r>
            <a:r>
              <a:rPr lang="en-US" sz="2400" dirty="0" smtClean="0">
                <a:latin typeface="Times New Roman" pitchFamily="18" charset="0"/>
                <a:cs typeface="Times New Roman" pitchFamily="18" charset="0"/>
              </a:rPr>
              <a:t> it with a plus sign (+).</a:t>
            </a:r>
          </a:p>
          <a:p>
            <a:pPr marL="571500" indent="-571500" algn="just">
              <a:buNone/>
            </a:pPr>
            <a:r>
              <a:rPr lang="en-US" sz="2400" dirty="0" smtClean="0">
                <a:latin typeface="Times New Roman" pitchFamily="18" charset="0"/>
                <a:cs typeface="Times New Roman" pitchFamily="18" charset="0"/>
              </a:rPr>
              <a:t>&gt;aggregate(</a:t>
            </a:r>
            <a:r>
              <a:rPr lang="en-US" sz="2400" dirty="0" err="1" smtClean="0">
                <a:latin typeface="Times New Roman" pitchFamily="18" charset="0"/>
                <a:cs typeface="Times New Roman" pitchFamily="18" charset="0"/>
              </a:rPr>
              <a:t>price~cut+color,diamonds,mean</a:t>
            </a:r>
            <a:r>
              <a:rPr lang="en-US" sz="2400" dirty="0" smtClean="0">
                <a:latin typeface="Times New Roman" pitchFamily="18" charset="0"/>
                <a:cs typeface="Times New Roman" pitchFamily="18" charset="0"/>
              </a:rPr>
              <a:t>)</a:t>
            </a:r>
          </a:p>
          <a:p>
            <a:pPr marL="571500" indent="-571500" algn="just"/>
            <a:r>
              <a:rPr lang="en-US" sz="2400" dirty="0" smtClean="0">
                <a:latin typeface="Times New Roman" pitchFamily="18" charset="0"/>
                <a:cs typeface="Times New Roman" pitchFamily="18" charset="0"/>
              </a:rPr>
              <a:t>To aggregate two variables(for now we still just group by cut), they must be combined using </a:t>
            </a:r>
            <a:r>
              <a:rPr lang="en-US" sz="2400" dirty="0" err="1" smtClean="0">
                <a:latin typeface="Times New Roman" pitchFamily="18" charset="0"/>
                <a:cs typeface="Times New Roman" pitchFamily="18" charset="0"/>
              </a:rPr>
              <a:t>cbind</a:t>
            </a:r>
            <a:r>
              <a:rPr lang="en-US" sz="2400" dirty="0" smtClean="0">
                <a:latin typeface="Times New Roman" pitchFamily="18" charset="0"/>
                <a:cs typeface="Times New Roman" pitchFamily="18" charset="0"/>
              </a:rPr>
              <a:t> on the left side of the formula.</a:t>
            </a:r>
          </a:p>
          <a:p>
            <a:pPr marL="571500" indent="-571500" algn="just">
              <a:buNone/>
            </a:pPr>
            <a:r>
              <a:rPr lang="en-US" sz="2400" dirty="0" smtClean="0">
                <a:latin typeface="Times New Roman" pitchFamily="18" charset="0"/>
                <a:cs typeface="Times New Roman" pitchFamily="18" charset="0"/>
              </a:rPr>
              <a:t>&gt;aggregate(</a:t>
            </a:r>
            <a:r>
              <a:rPr lang="en-US" sz="2400" dirty="0" err="1" smtClean="0">
                <a:latin typeface="Times New Roman" pitchFamily="18" charset="0"/>
                <a:cs typeface="Times New Roman" pitchFamily="18" charset="0"/>
              </a:rPr>
              <a:t>cbind</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price,carat</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cut,diamonds,mean</a:t>
            </a:r>
            <a:r>
              <a:rPr lang="en-US" sz="2400" dirty="0" smtClean="0">
                <a:latin typeface="Times New Roman" pitchFamily="18" charset="0"/>
                <a:cs typeface="Times New Roman" pitchFamily="18" charset="0"/>
              </a:rPr>
              <a:t>)</a:t>
            </a:r>
          </a:p>
          <a:p>
            <a:pPr marL="571500" indent="-571500" algn="just">
              <a:buNone/>
            </a:pP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rmAutofit fontScale="92500" lnSpcReduction="10000"/>
          </a:bodyPr>
          <a:lstStyle/>
          <a:p>
            <a:pPr marL="571500" indent="-571500" algn="just"/>
            <a:r>
              <a:rPr lang="en-US" sz="2400" dirty="0" smtClean="0">
                <a:latin typeface="Times New Roman" pitchFamily="18" charset="0"/>
                <a:cs typeface="Times New Roman" pitchFamily="18" charset="0"/>
              </a:rPr>
              <a:t>To apply more than one function it is easier to use the </a:t>
            </a:r>
            <a:r>
              <a:rPr lang="en-US" sz="2400" dirty="0" err="1" smtClean="0">
                <a:latin typeface="Times New Roman" pitchFamily="18" charset="0"/>
                <a:cs typeface="Times New Roman" pitchFamily="18" charset="0"/>
              </a:rPr>
              <a:t>plyr</a:t>
            </a:r>
            <a:r>
              <a:rPr lang="en-US" sz="2400" dirty="0" smtClean="0">
                <a:latin typeface="Times New Roman" pitchFamily="18" charset="0"/>
                <a:cs typeface="Times New Roman" pitchFamily="18" charset="0"/>
              </a:rPr>
              <a:t> package.</a:t>
            </a:r>
          </a:p>
          <a:p>
            <a:pPr marL="571500" indent="-571500" algn="just">
              <a:buNone/>
            </a:pPr>
            <a:r>
              <a:rPr lang="en-US" sz="2400" dirty="0" smtClean="0">
                <a:latin typeface="Times New Roman" pitchFamily="18" charset="0"/>
                <a:cs typeface="Times New Roman" pitchFamily="18" charset="0"/>
              </a:rPr>
              <a:t>&gt;aggregate(</a:t>
            </a:r>
            <a:r>
              <a:rPr lang="en-US" sz="2400" dirty="0" err="1" smtClean="0">
                <a:latin typeface="Times New Roman" pitchFamily="18" charset="0"/>
                <a:cs typeface="Times New Roman" pitchFamily="18" charset="0"/>
              </a:rPr>
              <a:t>cbind</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price,carat</a:t>
            </a:r>
            <a:r>
              <a:rPr lang="en-US" sz="2400" dirty="0" smtClean="0">
                <a:latin typeface="Times New Roman" pitchFamily="18" charset="0"/>
                <a:cs typeface="Times New Roman" pitchFamily="18" charset="0"/>
              </a:rPr>
              <a:t>)~cut + color, diamonds, mean)</a:t>
            </a:r>
          </a:p>
          <a:p>
            <a:pPr marL="571500" indent="-571500" algn="just">
              <a:buNone/>
            </a:pPr>
            <a:endParaRPr lang="en-US" sz="2400" dirty="0" smtClean="0">
              <a:latin typeface="Times New Roman" pitchFamily="18" charset="0"/>
              <a:cs typeface="Times New Roman" pitchFamily="18" charset="0"/>
            </a:endParaRPr>
          </a:p>
          <a:p>
            <a:pPr marL="571500" indent="-571500" algn="just">
              <a:buNone/>
            </a:pPr>
            <a:r>
              <a:rPr lang="en-US" sz="2400" b="1" dirty="0" err="1" smtClean="0">
                <a:latin typeface="Times New Roman" pitchFamily="18" charset="0"/>
                <a:cs typeface="Times New Roman" pitchFamily="18" charset="0"/>
              </a:rPr>
              <a:t>plyr</a:t>
            </a:r>
            <a:endParaRPr lang="en-US" sz="2400" b="1" dirty="0" smtClean="0">
              <a:latin typeface="Times New Roman" pitchFamily="18" charset="0"/>
              <a:cs typeface="Times New Roman" pitchFamily="18" charset="0"/>
            </a:endParaRPr>
          </a:p>
          <a:p>
            <a:pPr marL="571500" indent="-571500" algn="just"/>
            <a:r>
              <a:rPr lang="en-US" sz="2400" dirty="0" smtClean="0">
                <a:latin typeface="Times New Roman" pitchFamily="18" charset="0"/>
                <a:cs typeface="Times New Roman" pitchFamily="18" charset="0"/>
              </a:rPr>
              <a:t>One of the best things to ever happen to R was the development of the </a:t>
            </a:r>
            <a:r>
              <a:rPr lang="en-US" sz="2400" dirty="0" err="1" smtClean="0">
                <a:latin typeface="Times New Roman" pitchFamily="18" charset="0"/>
                <a:cs typeface="Times New Roman" pitchFamily="18" charset="0"/>
              </a:rPr>
              <a:t>plyr</a:t>
            </a:r>
            <a:r>
              <a:rPr lang="en-US" sz="2400" dirty="0" smtClean="0">
                <a:latin typeface="Times New Roman" pitchFamily="18" charset="0"/>
                <a:cs typeface="Times New Roman" pitchFamily="18" charset="0"/>
              </a:rPr>
              <a:t> package by </a:t>
            </a:r>
            <a:r>
              <a:rPr lang="en-US" sz="2400" b="1" dirty="0" smtClean="0">
                <a:latin typeface="Times New Roman" pitchFamily="18" charset="0"/>
                <a:cs typeface="Times New Roman" pitchFamily="18" charset="0"/>
              </a:rPr>
              <a:t>Hadley Wickham.</a:t>
            </a:r>
          </a:p>
          <a:p>
            <a:pPr marL="571500" indent="-571500" algn="just"/>
            <a:r>
              <a:rPr lang="en-US" sz="2400" dirty="0" smtClean="0">
                <a:latin typeface="Times New Roman" pitchFamily="18" charset="0"/>
                <a:cs typeface="Times New Roman" pitchFamily="18" charset="0"/>
              </a:rPr>
              <a:t>It epitomizes the “split-apply-combine” method of data manipulation.</a:t>
            </a:r>
          </a:p>
          <a:p>
            <a:pPr marL="571500" indent="-571500" algn="just"/>
            <a:r>
              <a:rPr lang="en-US" sz="2400" dirty="0" smtClean="0">
                <a:latin typeface="Times New Roman" pitchFamily="18" charset="0"/>
                <a:cs typeface="Times New Roman" pitchFamily="18" charset="0"/>
              </a:rPr>
              <a:t>The core of </a:t>
            </a:r>
            <a:r>
              <a:rPr lang="en-US" sz="2400" dirty="0" err="1" smtClean="0">
                <a:latin typeface="Times New Roman" pitchFamily="18" charset="0"/>
                <a:cs typeface="Times New Roman" pitchFamily="18" charset="0"/>
              </a:rPr>
              <a:t>plyr</a:t>
            </a:r>
            <a:r>
              <a:rPr lang="en-US" sz="2400" dirty="0" smtClean="0">
                <a:latin typeface="Times New Roman" pitchFamily="18" charset="0"/>
                <a:cs typeface="Times New Roman" pitchFamily="18" charset="0"/>
              </a:rPr>
              <a:t> consists of functions such as </a:t>
            </a:r>
            <a:r>
              <a:rPr lang="en-US" sz="2400" dirty="0" err="1" smtClean="0">
                <a:latin typeface="Times New Roman" pitchFamily="18" charset="0"/>
                <a:cs typeface="Times New Roman" pitchFamily="18" charset="0"/>
              </a:rPr>
              <a:t>ddply</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llply</a:t>
            </a:r>
            <a:r>
              <a:rPr lang="en-US" sz="2400" dirty="0" smtClean="0">
                <a:latin typeface="Times New Roman" pitchFamily="18" charset="0"/>
                <a:cs typeface="Times New Roman" pitchFamily="18" charset="0"/>
              </a:rPr>
              <a:t> and </a:t>
            </a:r>
            <a:r>
              <a:rPr lang="en-US" sz="2400" dirty="0" err="1" smtClean="0">
                <a:latin typeface="Times New Roman" pitchFamily="18" charset="0"/>
                <a:cs typeface="Times New Roman" pitchFamily="18" charset="0"/>
              </a:rPr>
              <a:t>ldply</a:t>
            </a:r>
            <a:r>
              <a:rPr lang="en-US" sz="2400" dirty="0" smtClean="0">
                <a:latin typeface="Times New Roman" pitchFamily="18" charset="0"/>
                <a:cs typeface="Times New Roman" pitchFamily="18" charset="0"/>
              </a:rPr>
              <a:t>.</a:t>
            </a:r>
          </a:p>
          <a:p>
            <a:pPr marL="571500" indent="-571500" algn="just"/>
            <a:r>
              <a:rPr lang="en-US" sz="2400" dirty="0" smtClean="0">
                <a:latin typeface="Times New Roman" pitchFamily="18" charset="0"/>
                <a:cs typeface="Times New Roman" pitchFamily="18" charset="0"/>
              </a:rPr>
              <a:t>All the manipulation functions consists of 5 letters, where the last three letters were in common and the first letter for each manipulation function describes the type of input and the 2</a:t>
            </a:r>
            <a:r>
              <a:rPr lang="en-US" sz="2400" baseline="30000" dirty="0" smtClean="0">
                <a:latin typeface="Times New Roman" pitchFamily="18" charset="0"/>
                <a:cs typeface="Times New Roman" pitchFamily="18" charset="0"/>
              </a:rPr>
              <a:t>nd</a:t>
            </a:r>
            <a:r>
              <a:rPr lang="en-US" sz="2400" dirty="0" smtClean="0">
                <a:latin typeface="Times New Roman" pitchFamily="18" charset="0"/>
                <a:cs typeface="Times New Roman" pitchFamily="18" charset="0"/>
              </a:rPr>
              <a:t> letter for each manipulation function describes the type of output.</a:t>
            </a:r>
          </a:p>
          <a:p>
            <a:pPr marL="571500" indent="-571500" algn="just"/>
            <a:r>
              <a:rPr lang="en-US" sz="2400" dirty="0" smtClean="0">
                <a:latin typeface="Times New Roman" pitchFamily="18" charset="0"/>
                <a:cs typeface="Times New Roman" pitchFamily="18" charset="0"/>
              </a:rPr>
              <a:t>For instance, </a:t>
            </a:r>
            <a:r>
              <a:rPr lang="en-US" sz="2400" dirty="0" err="1" smtClean="0">
                <a:latin typeface="Times New Roman" pitchFamily="18" charset="0"/>
                <a:cs typeface="Times New Roman" pitchFamily="18" charset="0"/>
              </a:rPr>
              <a:t>ddply</a:t>
            </a:r>
            <a:r>
              <a:rPr lang="en-US" sz="2400" dirty="0" smtClean="0">
                <a:latin typeface="Times New Roman" pitchFamily="18" charset="0"/>
                <a:cs typeface="Times New Roman" pitchFamily="18" charset="0"/>
              </a:rPr>
              <a:t> takes in a </a:t>
            </a:r>
            <a:r>
              <a:rPr lang="en-US" sz="2400" dirty="0" err="1" smtClean="0">
                <a:latin typeface="Times New Roman" pitchFamily="18" charset="0"/>
                <a:cs typeface="Times New Roman" pitchFamily="18" charset="0"/>
              </a:rPr>
              <a:t>data.frame</a:t>
            </a:r>
            <a:r>
              <a:rPr lang="en-US" sz="2400" dirty="0" smtClean="0">
                <a:latin typeface="Times New Roman" pitchFamily="18" charset="0"/>
                <a:cs typeface="Times New Roman" pitchFamily="18" charset="0"/>
              </a:rPr>
              <a:t>  and outputs a </a:t>
            </a:r>
            <a:r>
              <a:rPr lang="en-US" sz="2400" dirty="0" err="1" smtClean="0">
                <a:latin typeface="Times New Roman" pitchFamily="18" charset="0"/>
                <a:cs typeface="Times New Roman" pitchFamily="18" charset="0"/>
              </a:rPr>
              <a:t>data.frame</a:t>
            </a:r>
            <a:r>
              <a:rPr lang="en-US" sz="2400" dirty="0" smtClean="0">
                <a:latin typeface="Times New Roman" pitchFamily="18" charset="0"/>
                <a:cs typeface="Times New Roman" pitchFamily="18" charset="0"/>
              </a:rPr>
              <a:t>.</a:t>
            </a:r>
          </a:p>
          <a:p>
            <a:pPr marL="571500" indent="-571500" algn="just">
              <a:buNone/>
            </a:pPr>
            <a:endParaRPr lang="en-US" sz="2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rmAutofit/>
          </a:bodyPr>
          <a:lstStyle/>
          <a:p>
            <a:pPr marL="571500" indent="-571500" algn="just">
              <a:buNone/>
            </a:pPr>
            <a:r>
              <a:rPr lang="en-US" sz="2400" b="1" dirty="0" err="1" smtClean="0">
                <a:latin typeface="Times New Roman" pitchFamily="18" charset="0"/>
                <a:cs typeface="Times New Roman" pitchFamily="18" charset="0"/>
              </a:rPr>
              <a:t>plyr</a:t>
            </a:r>
            <a:r>
              <a:rPr lang="en-US" sz="2400" b="1" dirty="0" smtClean="0">
                <a:latin typeface="Times New Roman" pitchFamily="18" charset="0"/>
                <a:cs typeface="Times New Roman" pitchFamily="18" charset="0"/>
              </a:rPr>
              <a:t> functions and their corresponding Inputs &amp; Outputs</a:t>
            </a:r>
            <a:endParaRPr lang="en-US" sz="2400" dirty="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1752600" y="914397"/>
          <a:ext cx="6477001" cy="5486399"/>
        </p:xfrm>
        <a:graphic>
          <a:graphicData uri="http://schemas.openxmlformats.org/drawingml/2006/table">
            <a:tbl>
              <a:tblPr firstRow="1" bandRow="1">
                <a:tableStyleId>{5C22544A-7EE6-4342-B048-85BDC9FD1C3A}</a:tableStyleId>
              </a:tblPr>
              <a:tblGrid>
                <a:gridCol w="1700213"/>
                <a:gridCol w="2617788"/>
                <a:gridCol w="2159000"/>
              </a:tblGrid>
              <a:tr h="376063">
                <a:tc>
                  <a:txBody>
                    <a:bodyPr/>
                    <a:lstStyle/>
                    <a:p>
                      <a:pPr algn="ctr"/>
                      <a:r>
                        <a:rPr lang="en-US" sz="1400" dirty="0" smtClean="0">
                          <a:solidFill>
                            <a:schemeClr val="tx1"/>
                          </a:solidFill>
                          <a:latin typeface="Times New Roman" pitchFamily="18" charset="0"/>
                          <a:cs typeface="Times New Roman" pitchFamily="18" charset="0"/>
                        </a:rPr>
                        <a:t>Function</a:t>
                      </a:r>
                      <a:endParaRPr lang="en-US" sz="1400" dirty="0">
                        <a:solidFill>
                          <a:schemeClr val="tx1"/>
                        </a:solidFill>
                        <a:latin typeface="Times New Roman" pitchFamily="18" charset="0"/>
                        <a:cs typeface="Times New Roman" pitchFamily="18" charset="0"/>
                      </a:endParaRPr>
                    </a:p>
                  </a:txBody>
                  <a:tcPr/>
                </a:tc>
                <a:tc>
                  <a:txBody>
                    <a:bodyPr/>
                    <a:lstStyle/>
                    <a:p>
                      <a:pPr algn="ctr"/>
                      <a:r>
                        <a:rPr lang="en-US" sz="1400" dirty="0" smtClean="0">
                          <a:solidFill>
                            <a:schemeClr val="tx1"/>
                          </a:solidFill>
                          <a:latin typeface="Times New Roman" pitchFamily="18" charset="0"/>
                          <a:cs typeface="Times New Roman" pitchFamily="18" charset="0"/>
                        </a:rPr>
                        <a:t>Input Type</a:t>
                      </a:r>
                      <a:endParaRPr lang="en-US" sz="1400" dirty="0">
                        <a:solidFill>
                          <a:schemeClr val="tx1"/>
                        </a:solidFill>
                        <a:latin typeface="Times New Roman" pitchFamily="18" charset="0"/>
                        <a:cs typeface="Times New Roman" pitchFamily="18" charset="0"/>
                      </a:endParaRPr>
                    </a:p>
                  </a:txBody>
                  <a:tcPr/>
                </a:tc>
                <a:tc>
                  <a:txBody>
                    <a:bodyPr/>
                    <a:lstStyle/>
                    <a:p>
                      <a:pPr algn="ctr"/>
                      <a:r>
                        <a:rPr lang="en-US" sz="1400" dirty="0" smtClean="0">
                          <a:solidFill>
                            <a:schemeClr val="tx1"/>
                          </a:solidFill>
                          <a:latin typeface="Times New Roman" pitchFamily="18" charset="0"/>
                          <a:cs typeface="Times New Roman" pitchFamily="18" charset="0"/>
                        </a:rPr>
                        <a:t>Output Type</a:t>
                      </a:r>
                      <a:endParaRPr lang="en-US" sz="1400" dirty="0">
                        <a:solidFill>
                          <a:schemeClr val="tx1"/>
                        </a:solidFill>
                        <a:latin typeface="Times New Roman" pitchFamily="18" charset="0"/>
                        <a:cs typeface="Times New Roman" pitchFamily="18" charset="0"/>
                      </a:endParaRPr>
                    </a:p>
                  </a:txBody>
                  <a:tcPr/>
                </a:tc>
              </a:tr>
              <a:tr h="376063">
                <a:tc>
                  <a:txBody>
                    <a:bodyPr/>
                    <a:lstStyle/>
                    <a:p>
                      <a:pPr algn="ctr"/>
                      <a:r>
                        <a:rPr lang="en-US" sz="1400" dirty="0" err="1" smtClean="0">
                          <a:latin typeface="Times New Roman" pitchFamily="18" charset="0"/>
                          <a:cs typeface="Times New Roman" pitchFamily="18" charset="0"/>
                        </a:rPr>
                        <a:t>ddply</a:t>
                      </a:r>
                      <a:endParaRPr lang="en-US" sz="1400" dirty="0">
                        <a:latin typeface="Times New Roman" pitchFamily="18" charset="0"/>
                        <a:cs typeface="Times New Roman" pitchFamily="18" charset="0"/>
                      </a:endParaRPr>
                    </a:p>
                  </a:txBody>
                  <a:tcPr/>
                </a:tc>
                <a:tc>
                  <a:txBody>
                    <a:bodyPr/>
                    <a:lstStyle/>
                    <a:p>
                      <a:pPr algn="ctr"/>
                      <a:r>
                        <a:rPr lang="en-US" sz="1400" dirty="0" err="1" smtClean="0"/>
                        <a:t>data.frame</a:t>
                      </a:r>
                      <a:endParaRPr lang="en-US" sz="1400" dirty="0"/>
                    </a:p>
                  </a:txBody>
                  <a:tcPr/>
                </a:tc>
                <a:tc>
                  <a:txBody>
                    <a:bodyPr/>
                    <a:lstStyle/>
                    <a:p>
                      <a:pPr algn="ctr"/>
                      <a:r>
                        <a:rPr lang="en-US" sz="1400" dirty="0" err="1" smtClean="0"/>
                        <a:t>data.frame</a:t>
                      </a:r>
                      <a:endParaRPr lang="en-US" sz="1400" dirty="0"/>
                    </a:p>
                  </a:txBody>
                  <a:tcPr/>
                </a:tc>
              </a:tr>
              <a:tr h="376063">
                <a:tc>
                  <a:txBody>
                    <a:bodyPr/>
                    <a:lstStyle/>
                    <a:p>
                      <a:pPr algn="ctr"/>
                      <a:r>
                        <a:rPr lang="en-US" sz="1400" dirty="0" err="1" smtClean="0"/>
                        <a:t>llply</a:t>
                      </a:r>
                      <a:endParaRPr lang="en-US" sz="1400" dirty="0"/>
                    </a:p>
                  </a:txBody>
                  <a:tcPr/>
                </a:tc>
                <a:tc>
                  <a:txBody>
                    <a:bodyPr/>
                    <a:lstStyle/>
                    <a:p>
                      <a:pPr algn="ctr"/>
                      <a:r>
                        <a:rPr lang="en-US" sz="1400" dirty="0" smtClean="0"/>
                        <a:t>list </a:t>
                      </a:r>
                      <a:endParaRPr lang="en-US" sz="1400" dirty="0"/>
                    </a:p>
                  </a:txBody>
                  <a:tcPr/>
                </a:tc>
                <a:tc>
                  <a:txBody>
                    <a:bodyPr/>
                    <a:lstStyle/>
                    <a:p>
                      <a:pPr algn="ctr"/>
                      <a:r>
                        <a:rPr lang="en-US" sz="1400" dirty="0" smtClean="0"/>
                        <a:t>list</a:t>
                      </a:r>
                      <a:endParaRPr lang="en-US" sz="1400" dirty="0"/>
                    </a:p>
                  </a:txBody>
                  <a:tcPr/>
                </a:tc>
              </a:tr>
              <a:tr h="376063">
                <a:tc>
                  <a:txBody>
                    <a:bodyPr/>
                    <a:lstStyle/>
                    <a:p>
                      <a:pPr algn="ctr"/>
                      <a:r>
                        <a:rPr lang="en-US" sz="1400" dirty="0" err="1" smtClean="0"/>
                        <a:t>aaply</a:t>
                      </a:r>
                      <a:r>
                        <a:rPr lang="en-US" sz="1400" dirty="0" smtClean="0"/>
                        <a:t>   </a:t>
                      </a:r>
                      <a:endParaRPr lang="en-US" sz="1400" dirty="0"/>
                    </a:p>
                  </a:txBody>
                  <a:tcPr/>
                </a:tc>
                <a:tc>
                  <a:txBody>
                    <a:bodyPr/>
                    <a:lstStyle/>
                    <a:p>
                      <a:pPr algn="ctr"/>
                      <a:r>
                        <a:rPr lang="en-US" sz="1400" dirty="0" smtClean="0"/>
                        <a:t>array/vector/matrix</a:t>
                      </a:r>
                      <a:endParaRPr lang="en-US" sz="1400" dirty="0"/>
                    </a:p>
                  </a:txBody>
                  <a:tcPr/>
                </a:tc>
                <a:tc>
                  <a:txBody>
                    <a:bodyPr/>
                    <a:lstStyle/>
                    <a:p>
                      <a:pPr algn="ctr"/>
                      <a:r>
                        <a:rPr lang="en-US" sz="1400" dirty="0" smtClean="0"/>
                        <a:t>array/vector/matrix</a:t>
                      </a:r>
                      <a:endParaRPr lang="en-US" sz="1400" dirty="0"/>
                    </a:p>
                  </a:txBody>
                  <a:tcPr/>
                </a:tc>
              </a:tr>
              <a:tr h="376063">
                <a:tc>
                  <a:txBody>
                    <a:bodyPr/>
                    <a:lstStyle/>
                    <a:p>
                      <a:pPr algn="ctr"/>
                      <a:r>
                        <a:rPr lang="en-US" sz="1400" dirty="0" err="1" smtClean="0"/>
                        <a:t>dlply</a:t>
                      </a:r>
                      <a:endParaRPr lang="en-US" sz="1400" dirty="0"/>
                    </a:p>
                  </a:txBody>
                  <a:tcPr/>
                </a:tc>
                <a:tc>
                  <a:txBody>
                    <a:bodyPr/>
                    <a:lstStyle/>
                    <a:p>
                      <a:pPr algn="ctr"/>
                      <a:r>
                        <a:rPr lang="en-US" sz="1400" dirty="0" err="1" smtClean="0"/>
                        <a:t>data.frame</a:t>
                      </a:r>
                      <a:endParaRPr lang="en-US" sz="1400" dirty="0"/>
                    </a:p>
                  </a:txBody>
                  <a:tcPr/>
                </a:tc>
                <a:tc>
                  <a:txBody>
                    <a:bodyPr/>
                    <a:lstStyle/>
                    <a:p>
                      <a:pPr algn="ctr"/>
                      <a:r>
                        <a:rPr lang="en-US" sz="1400" dirty="0" smtClean="0"/>
                        <a:t>list</a:t>
                      </a:r>
                      <a:endParaRPr lang="en-US" sz="1400" dirty="0"/>
                    </a:p>
                  </a:txBody>
                  <a:tcPr/>
                </a:tc>
              </a:tr>
              <a:tr h="525458">
                <a:tc>
                  <a:txBody>
                    <a:bodyPr/>
                    <a:lstStyle/>
                    <a:p>
                      <a:pPr algn="ctr"/>
                      <a:r>
                        <a:rPr lang="en-US" sz="1400" dirty="0" err="1" smtClean="0"/>
                        <a:t>daply</a:t>
                      </a:r>
                      <a:endParaRPr lang="en-US" sz="1400" dirty="0"/>
                    </a:p>
                  </a:txBody>
                  <a:tcPr/>
                </a:tc>
                <a:tc>
                  <a:txBody>
                    <a:bodyPr/>
                    <a:lstStyle/>
                    <a:p>
                      <a:pPr algn="ctr"/>
                      <a:r>
                        <a:rPr lang="en-US" sz="1400" dirty="0" err="1" smtClean="0"/>
                        <a:t>data.frame</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array/vector/matrix</a:t>
                      </a:r>
                    </a:p>
                    <a:p>
                      <a:pPr algn="ctr"/>
                      <a:endParaRPr lang="en-US" sz="1400" dirty="0"/>
                    </a:p>
                  </a:txBody>
                  <a:tcPr/>
                </a:tc>
              </a:tr>
              <a:tr h="376063">
                <a:tc>
                  <a:txBody>
                    <a:bodyPr/>
                    <a:lstStyle/>
                    <a:p>
                      <a:pPr algn="ctr"/>
                      <a:r>
                        <a:rPr lang="en-US" sz="1400" dirty="0" err="1" smtClean="0"/>
                        <a:t>d_ply</a:t>
                      </a:r>
                      <a:endParaRPr lang="en-US" sz="1400" dirty="0"/>
                    </a:p>
                  </a:txBody>
                  <a:tcPr/>
                </a:tc>
                <a:tc>
                  <a:txBody>
                    <a:bodyPr/>
                    <a:lstStyle/>
                    <a:p>
                      <a:pPr algn="ctr"/>
                      <a:r>
                        <a:rPr lang="en-US" sz="1400" dirty="0" err="1" smtClean="0"/>
                        <a:t>data.frame</a:t>
                      </a:r>
                      <a:endParaRPr lang="en-US" sz="1400" dirty="0"/>
                    </a:p>
                  </a:txBody>
                  <a:tcPr/>
                </a:tc>
                <a:tc>
                  <a:txBody>
                    <a:bodyPr/>
                    <a:lstStyle/>
                    <a:p>
                      <a:pPr algn="ctr"/>
                      <a:r>
                        <a:rPr lang="en-US" sz="1400" dirty="0" smtClean="0"/>
                        <a:t>None(used for </a:t>
                      </a:r>
                      <a:r>
                        <a:rPr lang="en-US" sz="1400" dirty="0" err="1" smtClean="0"/>
                        <a:t>sideeffects</a:t>
                      </a:r>
                      <a:r>
                        <a:rPr lang="en-US" sz="1400" dirty="0" smtClean="0"/>
                        <a:t>)</a:t>
                      </a:r>
                      <a:endParaRPr lang="en-US" sz="1400" dirty="0"/>
                    </a:p>
                  </a:txBody>
                  <a:tcPr/>
                </a:tc>
              </a:tr>
              <a:tr h="376063">
                <a:tc>
                  <a:txBody>
                    <a:bodyPr/>
                    <a:lstStyle/>
                    <a:p>
                      <a:pPr algn="ctr"/>
                      <a:r>
                        <a:rPr lang="en-US" sz="1400" dirty="0" err="1" smtClean="0"/>
                        <a:t>ldply</a:t>
                      </a:r>
                      <a:endParaRPr lang="en-US" sz="1400" dirty="0"/>
                    </a:p>
                  </a:txBody>
                  <a:tcPr/>
                </a:tc>
                <a:tc>
                  <a:txBody>
                    <a:bodyPr/>
                    <a:lstStyle/>
                    <a:p>
                      <a:pPr algn="ctr"/>
                      <a:r>
                        <a:rPr lang="en-US" sz="1400" dirty="0" smtClean="0"/>
                        <a:t>list</a:t>
                      </a:r>
                      <a:endParaRPr lang="en-US" sz="1400" dirty="0"/>
                    </a:p>
                  </a:txBody>
                  <a:tcPr/>
                </a:tc>
                <a:tc>
                  <a:txBody>
                    <a:bodyPr/>
                    <a:lstStyle/>
                    <a:p>
                      <a:pPr algn="ctr"/>
                      <a:r>
                        <a:rPr lang="en-US" sz="1400" dirty="0" err="1" smtClean="0"/>
                        <a:t>data.frame</a:t>
                      </a:r>
                      <a:endParaRPr lang="en-US" sz="1400" dirty="0"/>
                    </a:p>
                  </a:txBody>
                  <a:tcPr/>
                </a:tc>
              </a:tr>
              <a:tr h="525458">
                <a:tc>
                  <a:txBody>
                    <a:bodyPr/>
                    <a:lstStyle/>
                    <a:p>
                      <a:pPr algn="ctr"/>
                      <a:r>
                        <a:rPr lang="en-US" sz="1400" dirty="0" err="1" smtClean="0"/>
                        <a:t>laply</a:t>
                      </a:r>
                      <a:endParaRPr lang="en-US" sz="1400" dirty="0"/>
                    </a:p>
                  </a:txBody>
                  <a:tcPr/>
                </a:tc>
                <a:tc>
                  <a:txBody>
                    <a:bodyPr/>
                    <a:lstStyle/>
                    <a:p>
                      <a:pPr algn="ctr"/>
                      <a:r>
                        <a:rPr lang="en-US" sz="1400" dirty="0" smtClean="0"/>
                        <a:t>list</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array/vector/matrix</a:t>
                      </a:r>
                    </a:p>
                    <a:p>
                      <a:pPr algn="ctr"/>
                      <a:endParaRPr lang="en-US" sz="1400" dirty="0"/>
                    </a:p>
                  </a:txBody>
                  <a:tcPr/>
                </a:tc>
              </a:tr>
              <a:tr h="525458">
                <a:tc>
                  <a:txBody>
                    <a:bodyPr/>
                    <a:lstStyle/>
                    <a:p>
                      <a:pPr algn="ctr"/>
                      <a:r>
                        <a:rPr lang="en-US" sz="1400" dirty="0" err="1" smtClean="0"/>
                        <a:t>l_ply</a:t>
                      </a:r>
                      <a:endParaRPr lang="en-US" sz="1400" dirty="0"/>
                    </a:p>
                  </a:txBody>
                  <a:tcPr/>
                </a:tc>
                <a:tc>
                  <a:txBody>
                    <a:bodyPr/>
                    <a:lstStyle/>
                    <a:p>
                      <a:pPr algn="ctr"/>
                      <a:r>
                        <a:rPr lang="en-US" sz="1400" dirty="0" smtClean="0"/>
                        <a:t>list</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None(used for </a:t>
                      </a:r>
                      <a:r>
                        <a:rPr lang="en-US" sz="1400" dirty="0" err="1" smtClean="0"/>
                        <a:t>sideeffects</a:t>
                      </a:r>
                      <a:r>
                        <a:rPr lang="en-US" sz="1400" dirty="0" smtClean="0"/>
                        <a:t>)</a:t>
                      </a:r>
                    </a:p>
                    <a:p>
                      <a:pPr algn="ctr"/>
                      <a:endParaRPr lang="en-US" sz="1400" dirty="0"/>
                    </a:p>
                  </a:txBody>
                  <a:tcPr/>
                </a:tc>
              </a:tr>
              <a:tr h="525458">
                <a:tc>
                  <a:txBody>
                    <a:bodyPr/>
                    <a:lstStyle/>
                    <a:p>
                      <a:pPr algn="ctr"/>
                      <a:r>
                        <a:rPr lang="en-US" sz="1400" dirty="0" err="1" smtClean="0"/>
                        <a:t>adply</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array/vector/matrix</a:t>
                      </a:r>
                    </a:p>
                    <a:p>
                      <a:pPr algn="ctr"/>
                      <a:endParaRPr lang="en-US" sz="1400" dirty="0"/>
                    </a:p>
                  </a:txBody>
                  <a:tcPr/>
                </a:tc>
                <a:tc>
                  <a:txBody>
                    <a:bodyPr/>
                    <a:lstStyle/>
                    <a:p>
                      <a:pPr algn="ctr"/>
                      <a:r>
                        <a:rPr lang="en-US" sz="1400" dirty="0" err="1" smtClean="0"/>
                        <a:t>data.frame</a:t>
                      </a:r>
                      <a:endParaRPr lang="en-US" sz="1400" dirty="0"/>
                    </a:p>
                  </a:txBody>
                  <a:tcPr/>
                </a:tc>
              </a:tr>
              <a:tr h="376063">
                <a:tc>
                  <a:txBody>
                    <a:bodyPr/>
                    <a:lstStyle/>
                    <a:p>
                      <a:pPr algn="ctr"/>
                      <a:r>
                        <a:rPr lang="en-US" sz="1400" dirty="0" err="1" smtClean="0"/>
                        <a:t>alply</a:t>
                      </a:r>
                      <a:endParaRPr lang="en-US" sz="1400" dirty="0"/>
                    </a:p>
                  </a:txBody>
                  <a:tcPr/>
                </a:tc>
                <a:tc>
                  <a:txBody>
                    <a:bodyPr/>
                    <a:lstStyle/>
                    <a:p>
                      <a:pPr algn="ctr"/>
                      <a:r>
                        <a:rPr lang="en-US" sz="1400" dirty="0" smtClean="0"/>
                        <a:t>array/vector/matrix</a:t>
                      </a:r>
                      <a:endParaRPr lang="en-US" sz="1400" dirty="0"/>
                    </a:p>
                  </a:txBody>
                  <a:tcPr/>
                </a:tc>
                <a:tc>
                  <a:txBody>
                    <a:bodyPr/>
                    <a:lstStyle/>
                    <a:p>
                      <a:pPr algn="ctr"/>
                      <a:r>
                        <a:rPr lang="en-US" sz="1400" dirty="0" smtClean="0"/>
                        <a:t>list</a:t>
                      </a:r>
                      <a:endParaRPr lang="en-US" sz="1400" dirty="0"/>
                    </a:p>
                  </a:txBody>
                  <a:tcPr/>
                </a:tc>
              </a:tr>
              <a:tr h="376063">
                <a:tc>
                  <a:txBody>
                    <a:bodyPr/>
                    <a:lstStyle/>
                    <a:p>
                      <a:pPr algn="ctr"/>
                      <a:r>
                        <a:rPr lang="en-US" sz="1400" dirty="0" err="1" smtClean="0"/>
                        <a:t>a_ply</a:t>
                      </a:r>
                      <a:endParaRPr lang="en-US" sz="1400" dirty="0"/>
                    </a:p>
                  </a:txBody>
                  <a:tcPr/>
                </a:tc>
                <a:tc>
                  <a:txBody>
                    <a:bodyPr/>
                    <a:lstStyle/>
                    <a:p>
                      <a:pPr algn="ctr"/>
                      <a:r>
                        <a:rPr lang="en-US" sz="1400" dirty="0" smtClean="0"/>
                        <a:t>array/vector/matrix</a:t>
                      </a:r>
                      <a:endParaRPr lang="en-US" sz="1400" dirty="0"/>
                    </a:p>
                  </a:txBody>
                  <a:tcPr/>
                </a:tc>
                <a:tc>
                  <a:txBody>
                    <a:bodyPr/>
                    <a:lstStyle/>
                    <a:p>
                      <a:pPr algn="ctr"/>
                      <a:r>
                        <a:rPr lang="en-US" sz="1400" dirty="0" smtClean="0"/>
                        <a:t>None(used for </a:t>
                      </a:r>
                      <a:r>
                        <a:rPr lang="en-US" sz="1400" dirty="0" err="1" smtClean="0"/>
                        <a:t>sideeffects</a:t>
                      </a:r>
                      <a:r>
                        <a:rPr lang="en-US" sz="1400" dirty="0" smtClean="0"/>
                        <a:t>)</a:t>
                      </a:r>
                      <a:endParaRPr lang="en-US" sz="1400" dirty="0"/>
                    </a:p>
                  </a:txBody>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rmAutofit lnSpcReduction="10000"/>
          </a:bodyPr>
          <a:lstStyle/>
          <a:p>
            <a:pPr marL="571500" indent="-571500" algn="just">
              <a:buNone/>
            </a:pPr>
            <a:r>
              <a:rPr lang="en-US" sz="2400" dirty="0" err="1" smtClean="0">
                <a:latin typeface="Times New Roman" pitchFamily="18" charset="0"/>
                <a:cs typeface="Times New Roman" pitchFamily="18" charset="0"/>
              </a:rPr>
              <a:t>ddply</a:t>
            </a:r>
            <a:endParaRPr lang="en-US" sz="2400" dirty="0" smtClean="0">
              <a:latin typeface="Times New Roman" pitchFamily="18" charset="0"/>
              <a:cs typeface="Times New Roman" pitchFamily="18" charset="0"/>
            </a:endParaRPr>
          </a:p>
          <a:p>
            <a:pPr marL="571500" indent="-571500" algn="just"/>
            <a:r>
              <a:rPr lang="en-US" sz="2400" dirty="0" smtClean="0">
                <a:latin typeface="Times New Roman" pitchFamily="18" charset="0"/>
                <a:cs typeface="Times New Roman" pitchFamily="18" charset="0"/>
              </a:rPr>
              <a:t>Takes a </a:t>
            </a:r>
            <a:r>
              <a:rPr lang="en-US" sz="2400" dirty="0" err="1" smtClean="0">
                <a:latin typeface="Times New Roman" pitchFamily="18" charset="0"/>
                <a:cs typeface="Times New Roman" pitchFamily="18" charset="0"/>
              </a:rPr>
              <a:t>data.frame</a:t>
            </a:r>
            <a:r>
              <a:rPr lang="en-US" sz="2400" dirty="0" smtClean="0">
                <a:latin typeface="Times New Roman" pitchFamily="18" charset="0"/>
                <a:cs typeface="Times New Roman" pitchFamily="18" charset="0"/>
              </a:rPr>
              <a:t>, splits it according to some variables, perform a desired action on it and returns a </a:t>
            </a:r>
            <a:r>
              <a:rPr lang="en-US" sz="2400" dirty="0" err="1" smtClean="0">
                <a:latin typeface="Times New Roman" pitchFamily="18" charset="0"/>
                <a:cs typeface="Times New Roman" pitchFamily="18" charset="0"/>
              </a:rPr>
              <a:t>data.frame</a:t>
            </a:r>
            <a:r>
              <a:rPr lang="en-US" sz="2400" dirty="0" smtClean="0">
                <a:latin typeface="Times New Roman" pitchFamily="18" charset="0"/>
                <a:cs typeface="Times New Roman" pitchFamily="18" charset="0"/>
              </a:rPr>
              <a:t>.</a:t>
            </a:r>
          </a:p>
          <a:p>
            <a:pPr marL="571500" indent="-571500" algn="just">
              <a:buNone/>
            </a:pPr>
            <a:r>
              <a:rPr lang="en-US" sz="2400" dirty="0" smtClean="0">
                <a:latin typeface="Times New Roman" pitchFamily="18" charset="0"/>
                <a:cs typeface="Times New Roman" pitchFamily="18" charset="0"/>
              </a:rPr>
              <a:t>&gt;require(</a:t>
            </a:r>
            <a:r>
              <a:rPr lang="en-US" sz="2400" dirty="0" err="1" smtClean="0">
                <a:latin typeface="Times New Roman" pitchFamily="18" charset="0"/>
                <a:cs typeface="Times New Roman" pitchFamily="18" charset="0"/>
              </a:rPr>
              <a:t>plyr</a:t>
            </a:r>
            <a:r>
              <a:rPr lang="en-US" sz="2400" dirty="0" smtClean="0">
                <a:latin typeface="Times New Roman" pitchFamily="18" charset="0"/>
                <a:cs typeface="Times New Roman" pitchFamily="18" charset="0"/>
              </a:rPr>
              <a:t>)</a:t>
            </a:r>
          </a:p>
          <a:p>
            <a:pPr marL="571500" indent="-571500" algn="just">
              <a:buNone/>
            </a:pPr>
            <a:r>
              <a:rPr lang="en-US" sz="2400" dirty="0" smtClean="0">
                <a:latin typeface="Times New Roman" pitchFamily="18" charset="0"/>
                <a:cs typeface="Times New Roman" pitchFamily="18" charset="0"/>
              </a:rPr>
              <a:t>&gt;head(baseball)</a:t>
            </a:r>
          </a:p>
          <a:p>
            <a:pPr marL="571500" indent="-571500" algn="just"/>
            <a:r>
              <a:rPr lang="en-US" sz="2400" dirty="0" smtClean="0">
                <a:latin typeface="Times New Roman" pitchFamily="18" charset="0"/>
                <a:cs typeface="Times New Roman" pitchFamily="18" charset="0"/>
              </a:rPr>
              <a:t>A common statistic in baseball is On Base Percentage(OBP), which is calculated as</a:t>
            </a:r>
          </a:p>
          <a:p>
            <a:pPr marL="571500" indent="-571500" algn="just">
              <a:buNone/>
            </a:pPr>
            <a:r>
              <a:rPr lang="en-US" sz="2400" dirty="0" smtClean="0">
                <a:latin typeface="Times New Roman" pitchFamily="18" charset="0"/>
                <a:cs typeface="Times New Roman" pitchFamily="18" charset="0"/>
              </a:rPr>
              <a:t>			OBP=(H+BB+HBP)/(AB+BB+HBP+SF)</a:t>
            </a:r>
          </a:p>
          <a:p>
            <a:pPr marL="571500" indent="-571500" algn="just">
              <a:buNone/>
            </a:pPr>
            <a:r>
              <a:rPr lang="en-US" sz="2400" dirty="0" smtClean="0">
                <a:latin typeface="Times New Roman" pitchFamily="18" charset="0"/>
                <a:cs typeface="Times New Roman" pitchFamily="18" charset="0"/>
              </a:rPr>
              <a:t>	where H=Hits, BB=Base on Balls (walks), HBP=Times Hit by Pitch, AB=At Bats, SF=Sacrifice Flies.</a:t>
            </a:r>
          </a:p>
          <a:p>
            <a:pPr marL="571500" indent="-571500" algn="just"/>
            <a:r>
              <a:rPr lang="en-US" sz="2400" dirty="0" smtClean="0">
                <a:latin typeface="Times New Roman" pitchFamily="18" charset="0"/>
                <a:cs typeface="Times New Roman" pitchFamily="18" charset="0"/>
              </a:rPr>
              <a:t>Before 1954 sacrifice flies are counted as part of sacrifice hits, which includes bunts, so for players before 1954 sacrifice flies should be assumed to be 0. That will be the first change we make to the data. There are many instances of HBP that are NA, so we set those to 0 as well. We also exclude players with less than 50 at bats in a season.</a:t>
            </a:r>
          </a:p>
          <a:p>
            <a:pPr marL="571500" indent="-571500" algn="just">
              <a:buNone/>
            </a:pP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rmAutofit fontScale="92500" lnSpcReduction="10000"/>
          </a:bodyPr>
          <a:lstStyle/>
          <a:p>
            <a:pPr marL="571500" indent="-571500" algn="just">
              <a:buNone/>
            </a:pPr>
            <a:r>
              <a:rPr lang="en-US" sz="2400" dirty="0" smtClean="0">
                <a:latin typeface="Times New Roman" pitchFamily="18" charset="0"/>
                <a:cs typeface="Times New Roman" pitchFamily="18" charset="0"/>
              </a:rPr>
              <a:t>&gt;#</a:t>
            </a:r>
            <a:r>
              <a:rPr lang="en-US" sz="2400" dirty="0" err="1" smtClean="0">
                <a:latin typeface="Times New Roman" pitchFamily="18" charset="0"/>
                <a:cs typeface="Times New Roman" pitchFamily="18" charset="0"/>
              </a:rPr>
              <a:t>subsetting</a:t>
            </a:r>
            <a:r>
              <a:rPr lang="en-US" sz="2400" dirty="0" smtClean="0">
                <a:latin typeface="Times New Roman" pitchFamily="18" charset="0"/>
                <a:cs typeface="Times New Roman" pitchFamily="18" charset="0"/>
              </a:rPr>
              <a:t> with [is faster than using </a:t>
            </a:r>
            <a:r>
              <a:rPr lang="en-US" sz="2400" dirty="0" err="1" smtClean="0">
                <a:latin typeface="Times New Roman" pitchFamily="18" charset="0"/>
                <a:cs typeface="Times New Roman" pitchFamily="18" charset="0"/>
              </a:rPr>
              <a:t>ifelse</a:t>
            </a:r>
            <a:r>
              <a:rPr lang="en-US" sz="2400" dirty="0" smtClean="0">
                <a:latin typeface="Times New Roman" pitchFamily="18" charset="0"/>
                <a:cs typeface="Times New Roman" pitchFamily="18" charset="0"/>
              </a:rPr>
              <a:t>]</a:t>
            </a:r>
          </a:p>
          <a:p>
            <a:pPr marL="571500" indent="-571500" algn="just">
              <a:buNone/>
            </a:pPr>
            <a:r>
              <a:rPr lang="en-US" sz="2400" dirty="0" smtClean="0">
                <a:latin typeface="Times New Roman" pitchFamily="18" charset="0"/>
                <a:cs typeface="Times New Roman" pitchFamily="18" charset="0"/>
              </a:rPr>
              <a:t>&gt;</a:t>
            </a:r>
            <a:r>
              <a:rPr lang="en-US" sz="2400" dirty="0" err="1" smtClean="0">
                <a:latin typeface="Times New Roman" pitchFamily="18" charset="0"/>
                <a:cs typeface="Times New Roman" pitchFamily="18" charset="0"/>
              </a:rPr>
              <a:t>baseball$sf</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baseball$year</a:t>
            </a:r>
            <a:r>
              <a:rPr lang="en-US" sz="2400" dirty="0" smtClean="0">
                <a:latin typeface="Times New Roman" pitchFamily="18" charset="0"/>
                <a:cs typeface="Times New Roman" pitchFamily="18" charset="0"/>
              </a:rPr>
              <a:t>&lt;1954] &lt;- 0</a:t>
            </a:r>
          </a:p>
          <a:p>
            <a:pPr marL="571500" indent="-571500" algn="just">
              <a:buNone/>
            </a:pPr>
            <a:r>
              <a:rPr lang="en-US" sz="2400" dirty="0" smtClean="0">
                <a:latin typeface="Times New Roman" pitchFamily="18" charset="0"/>
                <a:cs typeface="Times New Roman" pitchFamily="18" charset="0"/>
              </a:rPr>
              <a:t>&gt;#check that it worked</a:t>
            </a:r>
          </a:p>
          <a:p>
            <a:pPr marL="571500" indent="-571500" algn="just">
              <a:buNone/>
            </a:pPr>
            <a:r>
              <a:rPr lang="en-US" sz="2400" dirty="0" smtClean="0">
                <a:latin typeface="Times New Roman" pitchFamily="18" charset="0"/>
                <a:cs typeface="Times New Roman" pitchFamily="18" charset="0"/>
              </a:rPr>
              <a:t>&gt;any(is.na(</a:t>
            </a:r>
            <a:r>
              <a:rPr lang="en-US" sz="2400" dirty="0" err="1" smtClean="0">
                <a:latin typeface="Times New Roman" pitchFamily="18" charset="0"/>
                <a:cs typeface="Times New Roman" pitchFamily="18" charset="0"/>
              </a:rPr>
              <a:t>baseball$sf</a:t>
            </a:r>
            <a:r>
              <a:rPr lang="en-US" sz="2400" dirty="0" smtClean="0">
                <a:latin typeface="Times New Roman" pitchFamily="18" charset="0"/>
                <a:cs typeface="Times New Roman" pitchFamily="18" charset="0"/>
              </a:rPr>
              <a:t>))</a:t>
            </a:r>
          </a:p>
          <a:p>
            <a:pPr marL="571500" indent="-571500" algn="just">
              <a:buNone/>
            </a:pPr>
            <a:r>
              <a:rPr lang="en-US" sz="2400" dirty="0" smtClean="0">
                <a:latin typeface="Times New Roman" pitchFamily="18" charset="0"/>
                <a:cs typeface="Times New Roman" pitchFamily="18" charset="0"/>
              </a:rPr>
              <a:t>[1]  FALSE</a:t>
            </a:r>
          </a:p>
          <a:p>
            <a:pPr marL="571500" indent="-571500" algn="just">
              <a:buNone/>
            </a:pPr>
            <a:r>
              <a:rPr lang="en-US" sz="2400" dirty="0" smtClean="0">
                <a:latin typeface="Times New Roman" pitchFamily="18" charset="0"/>
                <a:cs typeface="Times New Roman" pitchFamily="18" charset="0"/>
              </a:rPr>
              <a:t>&gt;#set NA </a:t>
            </a:r>
            <a:r>
              <a:rPr lang="en-US" sz="2400" dirty="0" err="1" smtClean="0">
                <a:latin typeface="Times New Roman" pitchFamily="18" charset="0"/>
                <a:cs typeface="Times New Roman" pitchFamily="18" charset="0"/>
              </a:rPr>
              <a:t>hbp’s</a:t>
            </a:r>
            <a:r>
              <a:rPr lang="en-US" sz="2400" dirty="0" smtClean="0">
                <a:latin typeface="Times New Roman" pitchFamily="18" charset="0"/>
                <a:cs typeface="Times New Roman" pitchFamily="18" charset="0"/>
              </a:rPr>
              <a:t> to 0</a:t>
            </a:r>
          </a:p>
          <a:p>
            <a:pPr marL="571500" indent="-571500" algn="just">
              <a:buNone/>
            </a:pPr>
            <a:r>
              <a:rPr lang="en-US" sz="2400" dirty="0" smtClean="0">
                <a:latin typeface="Times New Roman" pitchFamily="18" charset="0"/>
                <a:cs typeface="Times New Roman" pitchFamily="18" charset="0"/>
              </a:rPr>
              <a:t>&gt;</a:t>
            </a:r>
            <a:r>
              <a:rPr lang="en-US" sz="2400" dirty="0" err="1" smtClean="0">
                <a:latin typeface="Times New Roman" pitchFamily="18" charset="0"/>
                <a:cs typeface="Times New Roman" pitchFamily="18" charset="0"/>
              </a:rPr>
              <a:t>baseball$hbp</a:t>
            </a:r>
            <a:r>
              <a:rPr lang="en-US" sz="2400" dirty="0" smtClean="0">
                <a:latin typeface="Times New Roman" pitchFamily="18" charset="0"/>
                <a:cs typeface="Times New Roman" pitchFamily="18" charset="0"/>
              </a:rPr>
              <a:t>[is.na(</a:t>
            </a:r>
            <a:r>
              <a:rPr lang="en-US" sz="2400" dirty="0" err="1" smtClean="0">
                <a:latin typeface="Times New Roman" pitchFamily="18" charset="0"/>
                <a:cs typeface="Times New Roman" pitchFamily="18" charset="0"/>
              </a:rPr>
              <a:t>baseball$hbp</a:t>
            </a:r>
            <a:r>
              <a:rPr lang="en-US" sz="2400" dirty="0" smtClean="0">
                <a:latin typeface="Times New Roman" pitchFamily="18" charset="0"/>
                <a:cs typeface="Times New Roman" pitchFamily="18" charset="0"/>
              </a:rPr>
              <a:t>)]&lt;- 0</a:t>
            </a:r>
          </a:p>
          <a:p>
            <a:pPr marL="571500" indent="-571500" algn="just">
              <a:buNone/>
            </a:pPr>
            <a:r>
              <a:rPr lang="en-US" sz="2400" dirty="0" smtClean="0">
                <a:latin typeface="Times New Roman" pitchFamily="18" charset="0"/>
                <a:cs typeface="Times New Roman" pitchFamily="18" charset="0"/>
              </a:rPr>
              <a:t>&gt;#check that it worked</a:t>
            </a:r>
          </a:p>
          <a:p>
            <a:pPr marL="571500" indent="-571500" algn="just">
              <a:buNone/>
            </a:pPr>
            <a:r>
              <a:rPr lang="en-US" sz="2400" dirty="0" smtClean="0">
                <a:latin typeface="Times New Roman" pitchFamily="18" charset="0"/>
                <a:cs typeface="Times New Roman" pitchFamily="18" charset="0"/>
              </a:rPr>
              <a:t>&gt;any(is.na(</a:t>
            </a:r>
            <a:r>
              <a:rPr lang="en-US" sz="2400" dirty="0" err="1" smtClean="0">
                <a:latin typeface="Times New Roman" pitchFamily="18" charset="0"/>
                <a:cs typeface="Times New Roman" pitchFamily="18" charset="0"/>
              </a:rPr>
              <a:t>baseball$hbp</a:t>
            </a:r>
            <a:r>
              <a:rPr lang="en-US" sz="2400" dirty="0" smtClean="0">
                <a:latin typeface="Times New Roman" pitchFamily="18" charset="0"/>
                <a:cs typeface="Times New Roman" pitchFamily="18" charset="0"/>
              </a:rPr>
              <a:t>))</a:t>
            </a:r>
          </a:p>
          <a:p>
            <a:pPr marL="571500" indent="-571500" algn="just">
              <a:buNone/>
            </a:pPr>
            <a:r>
              <a:rPr lang="en-US" sz="2400" dirty="0" smtClean="0">
                <a:latin typeface="Times New Roman" pitchFamily="18" charset="0"/>
                <a:cs typeface="Times New Roman" pitchFamily="18" charset="0"/>
              </a:rPr>
              <a:t>[1]  FALSE</a:t>
            </a:r>
          </a:p>
          <a:p>
            <a:pPr marL="571500" indent="-571500" algn="just">
              <a:buNone/>
            </a:pPr>
            <a:r>
              <a:rPr lang="en-US" sz="2400" dirty="0" smtClean="0">
                <a:latin typeface="Times New Roman" pitchFamily="18" charset="0"/>
                <a:cs typeface="Times New Roman" pitchFamily="18" charset="0"/>
              </a:rPr>
              <a:t>&gt;#only keep players with at least 50 at bats in a season</a:t>
            </a:r>
          </a:p>
          <a:p>
            <a:pPr marL="571500" indent="-571500" algn="just">
              <a:buNone/>
            </a:pPr>
            <a:r>
              <a:rPr lang="en-US" sz="2400" dirty="0" smtClean="0">
                <a:latin typeface="Times New Roman" pitchFamily="18" charset="0"/>
                <a:cs typeface="Times New Roman" pitchFamily="18" charset="0"/>
              </a:rPr>
              <a:t>&gt;baseball&lt;- baseball[</a:t>
            </a:r>
            <a:r>
              <a:rPr lang="en-US" sz="2400" dirty="0" err="1" smtClean="0">
                <a:latin typeface="Times New Roman" pitchFamily="18" charset="0"/>
                <a:cs typeface="Times New Roman" pitchFamily="18" charset="0"/>
              </a:rPr>
              <a:t>baseball$ab</a:t>
            </a:r>
            <a:r>
              <a:rPr lang="en-US" sz="2400" dirty="0" smtClean="0">
                <a:latin typeface="Times New Roman" pitchFamily="18" charset="0"/>
                <a:cs typeface="Times New Roman" pitchFamily="18" charset="0"/>
              </a:rPr>
              <a:t> &gt;=50,  ]</a:t>
            </a:r>
          </a:p>
          <a:p>
            <a:pPr marL="571500" indent="-571500" algn="just">
              <a:buNone/>
            </a:pPr>
            <a:r>
              <a:rPr lang="en-US" sz="2400" dirty="0" smtClean="0">
                <a:latin typeface="Times New Roman" pitchFamily="18" charset="0"/>
                <a:cs typeface="Times New Roman" pitchFamily="18" charset="0"/>
              </a:rPr>
              <a:t>Calculating the OBP for a given player in a given year is easy enough with just vector operations.</a:t>
            </a:r>
          </a:p>
          <a:p>
            <a:pPr marL="571500" indent="-571500" algn="just">
              <a:buNone/>
            </a:pPr>
            <a:r>
              <a:rPr lang="en-US" sz="2400" dirty="0" smtClean="0">
                <a:latin typeface="Times New Roman" pitchFamily="18" charset="0"/>
                <a:cs typeface="Times New Roman" pitchFamily="18" charset="0"/>
              </a:rPr>
              <a:t>&gt;#calculate OBP</a:t>
            </a:r>
          </a:p>
          <a:p>
            <a:pPr marL="571500" indent="-571500" algn="just">
              <a:buNone/>
            </a:pPr>
            <a:r>
              <a:rPr lang="en-US" sz="2400" dirty="0" smtClean="0">
                <a:latin typeface="Times New Roman" pitchFamily="18" charset="0"/>
                <a:cs typeface="Times New Roman" pitchFamily="18" charset="0"/>
              </a:rPr>
              <a:t>&gt;</a:t>
            </a:r>
            <a:r>
              <a:rPr lang="en-US" sz="2400" dirty="0" err="1" smtClean="0">
                <a:latin typeface="Times New Roman" pitchFamily="18" charset="0"/>
                <a:cs typeface="Times New Roman" pitchFamily="18" charset="0"/>
              </a:rPr>
              <a:t>baseball$OBP</a:t>
            </a:r>
            <a:r>
              <a:rPr lang="en-US" sz="2400" dirty="0" smtClean="0">
                <a:latin typeface="Times New Roman" pitchFamily="18" charset="0"/>
                <a:cs typeface="Times New Roman" pitchFamily="18" charset="0"/>
              </a:rPr>
              <a:t>&lt;- with(baseball, (h + bb + </a:t>
            </a:r>
            <a:r>
              <a:rPr lang="en-US" sz="2400" dirty="0" err="1" smtClean="0">
                <a:latin typeface="Times New Roman" pitchFamily="18" charset="0"/>
                <a:cs typeface="Times New Roman" pitchFamily="18" charset="0"/>
              </a:rPr>
              <a:t>hbp</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ab</a:t>
            </a:r>
            <a:r>
              <a:rPr lang="en-US" sz="2400" dirty="0" smtClean="0">
                <a:latin typeface="Times New Roman" pitchFamily="18" charset="0"/>
                <a:cs typeface="Times New Roman" pitchFamily="18" charset="0"/>
              </a:rPr>
              <a:t> + bb + </a:t>
            </a:r>
            <a:r>
              <a:rPr lang="en-US" sz="2400" dirty="0" err="1" smtClean="0">
                <a:latin typeface="Times New Roman" pitchFamily="18" charset="0"/>
                <a:cs typeface="Times New Roman" pitchFamily="18" charset="0"/>
              </a:rPr>
              <a:t>hbp</a:t>
            </a:r>
            <a:r>
              <a:rPr lang="en-US" sz="2400" dirty="0" smtClean="0">
                <a:latin typeface="Times New Roman" pitchFamily="18" charset="0"/>
                <a:cs typeface="Times New Roman" pitchFamily="18" charset="0"/>
              </a:rPr>
              <a:t> + </a:t>
            </a:r>
            <a:r>
              <a:rPr lang="en-US" sz="2400" dirty="0" err="1" smtClean="0">
                <a:latin typeface="Times New Roman" pitchFamily="18" charset="0"/>
                <a:cs typeface="Times New Roman" pitchFamily="18" charset="0"/>
              </a:rPr>
              <a:t>sf</a:t>
            </a:r>
            <a:r>
              <a:rPr lang="en-US" sz="2400" dirty="0" smtClean="0">
                <a:latin typeface="Times New Roman" pitchFamily="18" charset="0"/>
                <a:cs typeface="Times New Roman" pitchFamily="18" charset="0"/>
              </a:rPr>
              <a:t>))</a:t>
            </a:r>
          </a:p>
          <a:p>
            <a:pPr marL="571500" indent="-571500" algn="just">
              <a:buNone/>
            </a:pPr>
            <a:r>
              <a:rPr lang="en-US" sz="2400" smtClean="0">
                <a:latin typeface="Times New Roman" pitchFamily="18" charset="0"/>
                <a:cs typeface="Times New Roman" pitchFamily="18" charset="0"/>
              </a:rPr>
              <a:t>&gt;tail(baseball)</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rmAutofit fontScale="85000" lnSpcReduction="20000"/>
          </a:bodyPr>
          <a:lstStyle/>
          <a:p>
            <a:pPr marL="571500" indent="-571500" algn="just"/>
            <a:r>
              <a:rPr lang="en-US" sz="2400" dirty="0" smtClean="0">
                <a:latin typeface="Times New Roman" pitchFamily="18" charset="0"/>
                <a:cs typeface="Times New Roman" pitchFamily="18" charset="0"/>
              </a:rPr>
              <a:t>Here we used a new function </a:t>
            </a:r>
            <a:r>
              <a:rPr lang="en-US" sz="2400" b="1" dirty="0" smtClean="0">
                <a:latin typeface="Times New Roman" pitchFamily="18" charset="0"/>
                <a:cs typeface="Times New Roman" pitchFamily="18" charset="0"/>
              </a:rPr>
              <a:t>with. </a:t>
            </a:r>
            <a:r>
              <a:rPr lang="en-US" sz="2400" dirty="0" smtClean="0">
                <a:latin typeface="Times New Roman" pitchFamily="18" charset="0"/>
                <a:cs typeface="Times New Roman" pitchFamily="18" charset="0"/>
              </a:rPr>
              <a:t>This allows us to specify the columns of a </a:t>
            </a:r>
            <a:r>
              <a:rPr lang="en-US" sz="2400" dirty="0" err="1" smtClean="0">
                <a:latin typeface="Times New Roman" pitchFamily="18" charset="0"/>
                <a:cs typeface="Times New Roman" pitchFamily="18" charset="0"/>
              </a:rPr>
              <a:t>data.frame</a:t>
            </a:r>
            <a:r>
              <a:rPr lang="en-US" sz="2400" dirty="0" smtClean="0">
                <a:latin typeface="Times New Roman" pitchFamily="18" charset="0"/>
                <a:cs typeface="Times New Roman" pitchFamily="18" charset="0"/>
              </a:rPr>
              <a:t> without having to specify the </a:t>
            </a:r>
            <a:r>
              <a:rPr lang="en-US" sz="2400" dirty="0" err="1" smtClean="0">
                <a:latin typeface="Times New Roman" pitchFamily="18" charset="0"/>
                <a:cs typeface="Times New Roman" pitchFamily="18" charset="0"/>
              </a:rPr>
              <a:t>data.frame</a:t>
            </a:r>
            <a:r>
              <a:rPr lang="en-US" sz="2400" dirty="0" smtClean="0">
                <a:latin typeface="Times New Roman" pitchFamily="18" charset="0"/>
                <a:cs typeface="Times New Roman" pitchFamily="18" charset="0"/>
              </a:rPr>
              <a:t> name each time.</a:t>
            </a:r>
          </a:p>
          <a:p>
            <a:pPr marL="571500" indent="-571500" algn="just"/>
            <a:r>
              <a:rPr lang="en-US" sz="2400" dirty="0" smtClean="0">
                <a:latin typeface="Times New Roman" pitchFamily="18" charset="0"/>
                <a:cs typeface="Times New Roman" pitchFamily="18" charset="0"/>
              </a:rPr>
              <a:t>To calculate the OBP for a player’s entire career we cannot just average his individual season OBP’s, we need to calculate and sum the numerator, and then divide by the sum of the denominator. This requires the use of </a:t>
            </a:r>
            <a:r>
              <a:rPr lang="en-US" sz="2400" dirty="0" err="1" smtClean="0">
                <a:latin typeface="Times New Roman" pitchFamily="18" charset="0"/>
                <a:cs typeface="Times New Roman" pitchFamily="18" charset="0"/>
              </a:rPr>
              <a:t>ddply</a:t>
            </a:r>
            <a:r>
              <a:rPr lang="en-US" sz="2400" dirty="0" smtClean="0">
                <a:latin typeface="Times New Roman" pitchFamily="18" charset="0"/>
                <a:cs typeface="Times New Roman" pitchFamily="18" charset="0"/>
              </a:rPr>
              <a:t>.</a:t>
            </a:r>
          </a:p>
          <a:p>
            <a:pPr marL="571500" indent="-571500" algn="just"/>
            <a:r>
              <a:rPr lang="en-US" sz="2400" dirty="0" smtClean="0">
                <a:latin typeface="Times New Roman" pitchFamily="18" charset="0"/>
                <a:cs typeface="Times New Roman" pitchFamily="18" charset="0"/>
              </a:rPr>
              <a:t>First we make a function to do the calculation, then we use </a:t>
            </a:r>
            <a:r>
              <a:rPr lang="en-US" sz="2400" dirty="0" err="1" smtClean="0">
                <a:latin typeface="Times New Roman" pitchFamily="18" charset="0"/>
                <a:cs typeface="Times New Roman" pitchFamily="18" charset="0"/>
              </a:rPr>
              <a:t>ddply</a:t>
            </a:r>
            <a:r>
              <a:rPr lang="en-US" sz="2400" dirty="0" smtClean="0">
                <a:latin typeface="Times New Roman" pitchFamily="18" charset="0"/>
                <a:cs typeface="Times New Roman" pitchFamily="18" charset="0"/>
              </a:rPr>
              <a:t> to run that calculation for each player.</a:t>
            </a:r>
          </a:p>
          <a:p>
            <a:pPr marL="571500" indent="-571500" algn="just">
              <a:buNone/>
            </a:pPr>
            <a:r>
              <a:rPr lang="en-US" sz="2400" dirty="0" smtClean="0">
                <a:latin typeface="Times New Roman" pitchFamily="18" charset="0"/>
                <a:cs typeface="Times New Roman" pitchFamily="18" charset="0"/>
              </a:rPr>
              <a:t>&gt;#this function assumes that the column names for the data are as</a:t>
            </a:r>
          </a:p>
          <a:p>
            <a:pPr marL="571500" indent="-571500" algn="just">
              <a:buNone/>
            </a:pPr>
            <a:r>
              <a:rPr lang="en-US" sz="2400" dirty="0" smtClean="0">
                <a:latin typeface="Times New Roman" pitchFamily="18" charset="0"/>
                <a:cs typeface="Times New Roman" pitchFamily="18" charset="0"/>
              </a:rPr>
              <a:t>&gt;#below</a:t>
            </a:r>
          </a:p>
          <a:p>
            <a:pPr marL="571500" indent="-571500" algn="just">
              <a:buNone/>
            </a:pPr>
            <a:r>
              <a:rPr lang="en-US" sz="2400" dirty="0" smtClean="0">
                <a:latin typeface="Times New Roman" pitchFamily="18" charset="0"/>
                <a:cs typeface="Times New Roman" pitchFamily="18" charset="0"/>
              </a:rPr>
              <a:t>&gt;</a:t>
            </a:r>
            <a:r>
              <a:rPr lang="en-US" sz="2400" dirty="0" err="1" smtClean="0">
                <a:latin typeface="Times New Roman" pitchFamily="18" charset="0"/>
                <a:cs typeface="Times New Roman" pitchFamily="18" charset="0"/>
              </a:rPr>
              <a:t>obp</a:t>
            </a:r>
            <a:r>
              <a:rPr lang="en-US" sz="2400" dirty="0" smtClean="0">
                <a:latin typeface="Times New Roman" pitchFamily="18" charset="0"/>
                <a:cs typeface="Times New Roman" pitchFamily="18" charset="0"/>
              </a:rPr>
              <a:t>&lt;-function(data)</a:t>
            </a:r>
          </a:p>
          <a:p>
            <a:pPr marL="571500" indent="-571500" algn="just">
              <a:buNone/>
            </a:pPr>
            <a:r>
              <a:rPr lang="en-US" sz="2400" dirty="0" smtClean="0">
                <a:latin typeface="Times New Roman" pitchFamily="18" charset="0"/>
                <a:cs typeface="Times New Roman" pitchFamily="18" charset="0"/>
              </a:rPr>
              <a:t>&gt;{</a:t>
            </a:r>
          </a:p>
          <a:p>
            <a:pPr marL="571500" indent="-571500" algn="just">
              <a:buNone/>
            </a:pPr>
            <a:r>
              <a:rPr lang="en-US" sz="2400" dirty="0" smtClean="0">
                <a:latin typeface="Times New Roman" pitchFamily="18" charset="0"/>
                <a:cs typeface="Times New Roman" pitchFamily="18" charset="0"/>
              </a:rPr>
              <a:t>&gt;c(OBP=with(data, sum(</a:t>
            </a:r>
            <a:r>
              <a:rPr lang="en-US" sz="2400" dirty="0" err="1" smtClean="0">
                <a:latin typeface="Times New Roman" pitchFamily="18" charset="0"/>
                <a:cs typeface="Times New Roman" pitchFamily="18" charset="0"/>
              </a:rPr>
              <a:t>h+bb+hbp</a:t>
            </a:r>
            <a:r>
              <a:rPr lang="en-US" sz="2400" dirty="0" smtClean="0">
                <a:latin typeface="Times New Roman" pitchFamily="18" charset="0"/>
                <a:cs typeface="Times New Roman" pitchFamily="18" charset="0"/>
              </a:rPr>
              <a:t>)/sum(</a:t>
            </a:r>
            <a:r>
              <a:rPr lang="en-US" sz="2400" dirty="0" err="1" smtClean="0">
                <a:latin typeface="Times New Roman" pitchFamily="18" charset="0"/>
                <a:cs typeface="Times New Roman" pitchFamily="18" charset="0"/>
              </a:rPr>
              <a:t>ab+bb+hbp+sf</a:t>
            </a:r>
            <a:r>
              <a:rPr lang="en-US" sz="2400" dirty="0" smtClean="0">
                <a:latin typeface="Times New Roman" pitchFamily="18" charset="0"/>
                <a:cs typeface="Times New Roman" pitchFamily="18" charset="0"/>
              </a:rPr>
              <a:t>)))</a:t>
            </a:r>
          </a:p>
          <a:p>
            <a:pPr marL="571500" indent="-571500" algn="just">
              <a:buNone/>
            </a:pPr>
            <a:r>
              <a:rPr lang="en-US" sz="2400" dirty="0" smtClean="0">
                <a:latin typeface="Times New Roman" pitchFamily="18" charset="0"/>
                <a:cs typeface="Times New Roman" pitchFamily="18" charset="0"/>
              </a:rPr>
              <a:t>&gt;}</a:t>
            </a:r>
          </a:p>
          <a:p>
            <a:pPr marL="571500" indent="-571500" algn="just">
              <a:buNone/>
            </a:pPr>
            <a:r>
              <a:rPr lang="en-US" sz="2400" dirty="0" smtClean="0">
                <a:latin typeface="Times New Roman" pitchFamily="18" charset="0"/>
                <a:cs typeface="Times New Roman" pitchFamily="18" charset="0"/>
              </a:rPr>
              <a:t>&gt;#use </a:t>
            </a:r>
            <a:r>
              <a:rPr lang="en-US" sz="2400" dirty="0" err="1" smtClean="0">
                <a:latin typeface="Times New Roman" pitchFamily="18" charset="0"/>
                <a:cs typeface="Times New Roman" pitchFamily="18" charset="0"/>
              </a:rPr>
              <a:t>ddply</a:t>
            </a:r>
            <a:r>
              <a:rPr lang="en-US" sz="2400" dirty="0" smtClean="0">
                <a:latin typeface="Times New Roman" pitchFamily="18" charset="0"/>
                <a:cs typeface="Times New Roman" pitchFamily="18" charset="0"/>
              </a:rPr>
              <a:t> to calculate career OBP for each player</a:t>
            </a:r>
          </a:p>
          <a:p>
            <a:pPr marL="571500" indent="-571500" algn="just">
              <a:buNone/>
            </a:pPr>
            <a:r>
              <a:rPr lang="en-US" sz="2400" dirty="0" smtClean="0">
                <a:latin typeface="Times New Roman" pitchFamily="18" charset="0"/>
                <a:cs typeface="Times New Roman" pitchFamily="18" charset="0"/>
              </a:rPr>
              <a:t>&gt;</a:t>
            </a:r>
            <a:r>
              <a:rPr lang="en-US" sz="2400" dirty="0" err="1" smtClean="0">
                <a:latin typeface="Times New Roman" pitchFamily="18" charset="0"/>
                <a:cs typeface="Times New Roman" pitchFamily="18" charset="0"/>
              </a:rPr>
              <a:t>careerOBP</a:t>
            </a:r>
            <a:r>
              <a:rPr lang="en-US" sz="2400" dirty="0" smtClean="0">
                <a:latin typeface="Times New Roman" pitchFamily="18" charset="0"/>
                <a:cs typeface="Times New Roman" pitchFamily="18" charset="0"/>
              </a:rPr>
              <a:t>&lt;- </a:t>
            </a:r>
            <a:r>
              <a:rPr lang="en-US" sz="2400" dirty="0" err="1" smtClean="0">
                <a:latin typeface="Times New Roman" pitchFamily="18" charset="0"/>
                <a:cs typeface="Times New Roman" pitchFamily="18" charset="0"/>
              </a:rPr>
              <a:t>ddply</a:t>
            </a:r>
            <a:r>
              <a:rPr lang="en-US" sz="2400" dirty="0" smtClean="0">
                <a:latin typeface="Times New Roman" pitchFamily="18" charset="0"/>
                <a:cs typeface="Times New Roman" pitchFamily="18" charset="0"/>
              </a:rPr>
              <a:t>(baseball, .variable= “id”, .fun= </a:t>
            </a:r>
            <a:r>
              <a:rPr lang="en-US" sz="2400" dirty="0" err="1" smtClean="0">
                <a:latin typeface="Times New Roman" pitchFamily="18" charset="0"/>
                <a:cs typeface="Times New Roman" pitchFamily="18" charset="0"/>
              </a:rPr>
              <a:t>obp</a:t>
            </a:r>
            <a:r>
              <a:rPr lang="en-US" sz="2400" dirty="0" smtClean="0">
                <a:latin typeface="Times New Roman" pitchFamily="18" charset="0"/>
                <a:cs typeface="Times New Roman" pitchFamily="18" charset="0"/>
              </a:rPr>
              <a:t>)</a:t>
            </a:r>
          </a:p>
          <a:p>
            <a:pPr marL="571500" indent="-571500" algn="just">
              <a:buNone/>
            </a:pPr>
            <a:r>
              <a:rPr lang="en-US" sz="2400" dirty="0" smtClean="0">
                <a:latin typeface="Times New Roman" pitchFamily="18" charset="0"/>
                <a:cs typeface="Times New Roman" pitchFamily="18" charset="0"/>
              </a:rPr>
              <a:t>&gt;#sort the results</a:t>
            </a:r>
          </a:p>
          <a:p>
            <a:pPr marL="571500" indent="-571500" algn="just">
              <a:buNone/>
            </a:pPr>
            <a:r>
              <a:rPr lang="en-US" sz="2400" dirty="0" smtClean="0">
                <a:latin typeface="Times New Roman" pitchFamily="18" charset="0"/>
                <a:cs typeface="Times New Roman" pitchFamily="18" charset="0"/>
              </a:rPr>
              <a:t>&gt;</a:t>
            </a:r>
            <a:r>
              <a:rPr lang="en-US" sz="2400" dirty="0" err="1" smtClean="0">
                <a:latin typeface="Times New Roman" pitchFamily="18" charset="0"/>
                <a:cs typeface="Times New Roman" pitchFamily="18" charset="0"/>
              </a:rPr>
              <a:t>careerOBP</a:t>
            </a:r>
            <a:r>
              <a:rPr lang="en-US" sz="2400" dirty="0" smtClean="0">
                <a:latin typeface="Times New Roman" pitchFamily="18" charset="0"/>
                <a:cs typeface="Times New Roman" pitchFamily="18" charset="0"/>
              </a:rPr>
              <a:t>&lt;- </a:t>
            </a:r>
            <a:r>
              <a:rPr lang="en-US" sz="2400" dirty="0" err="1" smtClean="0">
                <a:latin typeface="Times New Roman" pitchFamily="18" charset="0"/>
                <a:cs typeface="Times New Roman" pitchFamily="18" charset="0"/>
              </a:rPr>
              <a:t>careerOBP</a:t>
            </a:r>
            <a:r>
              <a:rPr lang="en-US" sz="2400" dirty="0" smtClean="0">
                <a:latin typeface="Times New Roman" pitchFamily="18" charset="0"/>
                <a:cs typeface="Times New Roman" pitchFamily="18" charset="0"/>
              </a:rPr>
              <a:t>[order(</a:t>
            </a:r>
            <a:r>
              <a:rPr lang="en-US" sz="2400" dirty="0" err="1" smtClean="0">
                <a:latin typeface="Times New Roman" pitchFamily="18" charset="0"/>
                <a:cs typeface="Times New Roman" pitchFamily="18" charset="0"/>
              </a:rPr>
              <a:t>careerOBP$OBP</a:t>
            </a:r>
            <a:r>
              <a:rPr lang="en-US" sz="2400" dirty="0" smtClean="0">
                <a:latin typeface="Times New Roman" pitchFamily="18" charset="0"/>
                <a:cs typeface="Times New Roman" pitchFamily="18" charset="0"/>
              </a:rPr>
              <a:t>, decreasing = TRUE), ]</a:t>
            </a:r>
          </a:p>
          <a:p>
            <a:pPr marL="571500" indent="-571500" algn="just">
              <a:buNone/>
            </a:pPr>
            <a:r>
              <a:rPr lang="en-US" sz="2400" dirty="0" smtClean="0">
                <a:latin typeface="Times New Roman" pitchFamily="18" charset="0"/>
                <a:cs typeface="Times New Roman" pitchFamily="18" charset="0"/>
              </a:rPr>
              <a:t>&gt;#see the results</a:t>
            </a:r>
          </a:p>
          <a:p>
            <a:pPr marL="571500" indent="-571500" algn="just">
              <a:buNone/>
            </a:pPr>
            <a:r>
              <a:rPr lang="en-US" sz="2400" dirty="0" smtClean="0">
                <a:latin typeface="Times New Roman" pitchFamily="18" charset="0"/>
                <a:cs typeface="Times New Roman" pitchFamily="18" charset="0"/>
              </a:rPr>
              <a:t>&gt;head(</a:t>
            </a:r>
            <a:r>
              <a:rPr lang="en-US" sz="2400" dirty="0" err="1" smtClean="0">
                <a:latin typeface="Times New Roman" pitchFamily="18" charset="0"/>
                <a:cs typeface="Times New Roman" pitchFamily="18" charset="0"/>
              </a:rPr>
              <a:t>careerOBP</a:t>
            </a:r>
            <a:r>
              <a:rPr lang="en-US" sz="2400" dirty="0" smtClean="0">
                <a:latin typeface="Times New Roman" pitchFamily="18" charset="0"/>
                <a:cs typeface="Times New Roman" pitchFamily="18" charset="0"/>
              </a:rPr>
              <a:t>, 10)</a:t>
            </a:r>
          </a:p>
          <a:p>
            <a:pPr marL="571500" indent="-571500" algn="just">
              <a:buNone/>
            </a:pPr>
            <a:r>
              <a:rPr lang="en-US" sz="2400" dirty="0" smtClean="0">
                <a:latin typeface="Times New Roman" pitchFamily="18" charset="0"/>
                <a:cs typeface="Times New Roman" pitchFamily="18" charset="0"/>
              </a:rPr>
              <a:t>This returns the top ten players by career on base percentage. </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rmAutofit fontScale="77500" lnSpcReduction="20000"/>
          </a:bodyPr>
          <a:lstStyle/>
          <a:p>
            <a:pPr marL="571500" indent="-571500" algn="just">
              <a:buNone/>
            </a:pPr>
            <a:r>
              <a:rPr lang="en-US" sz="2400" dirty="0" err="1" smtClean="0">
                <a:latin typeface="Times New Roman" pitchFamily="18" charset="0"/>
                <a:cs typeface="Times New Roman" pitchFamily="18" charset="0"/>
              </a:rPr>
              <a:t>llply</a:t>
            </a:r>
            <a:endParaRPr lang="en-US" sz="2400" dirty="0" smtClean="0">
              <a:latin typeface="Times New Roman" pitchFamily="18" charset="0"/>
              <a:cs typeface="Times New Roman" pitchFamily="18" charset="0"/>
            </a:endParaRPr>
          </a:p>
          <a:p>
            <a:pPr marL="571500" indent="-571500" algn="just"/>
            <a:r>
              <a:rPr lang="en-US" sz="2400" dirty="0" smtClean="0">
                <a:latin typeface="Times New Roman" pitchFamily="18" charset="0"/>
                <a:cs typeface="Times New Roman" pitchFamily="18" charset="0"/>
              </a:rPr>
              <a:t>We use </a:t>
            </a:r>
            <a:r>
              <a:rPr lang="en-US" sz="2400" dirty="0" err="1" smtClean="0">
                <a:latin typeface="Times New Roman" pitchFamily="18" charset="0"/>
                <a:cs typeface="Times New Roman" pitchFamily="18" charset="0"/>
              </a:rPr>
              <a:t>lapply</a:t>
            </a:r>
            <a:r>
              <a:rPr lang="en-US" sz="2400" dirty="0" smtClean="0">
                <a:latin typeface="Times New Roman" pitchFamily="18" charset="0"/>
                <a:cs typeface="Times New Roman" pitchFamily="18" charset="0"/>
              </a:rPr>
              <a:t> to sum each element of a list.</a:t>
            </a:r>
          </a:p>
          <a:p>
            <a:pPr marL="571500" indent="-571500" algn="just">
              <a:buNone/>
            </a:pPr>
            <a:r>
              <a:rPr lang="en-US" sz="2400" dirty="0" smtClean="0">
                <a:latin typeface="Times New Roman" pitchFamily="18" charset="0"/>
                <a:cs typeface="Times New Roman" pitchFamily="18" charset="0"/>
              </a:rPr>
              <a:t>&gt;</a:t>
            </a:r>
            <a:r>
              <a:rPr lang="en-US" sz="2200" dirty="0" err="1" smtClean="0">
                <a:latin typeface="Times New Roman" pitchFamily="18" charset="0"/>
                <a:cs typeface="Times New Roman" pitchFamily="18" charset="0"/>
              </a:rPr>
              <a:t>theList</a:t>
            </a:r>
            <a:r>
              <a:rPr lang="en-US" sz="2200" dirty="0" smtClean="0">
                <a:latin typeface="Times New Roman" pitchFamily="18" charset="0"/>
                <a:cs typeface="Times New Roman" pitchFamily="18" charset="0"/>
              </a:rPr>
              <a:t>&lt;- list(A= matrix(1:9, 3), B= 1:5, C= matrix(1:4, 2), D=2)</a:t>
            </a:r>
          </a:p>
          <a:p>
            <a:pPr marL="571500" indent="-571500" algn="just">
              <a:buNone/>
            </a:pPr>
            <a:r>
              <a:rPr lang="en-US" sz="2200" dirty="0" smtClean="0">
                <a:latin typeface="Times New Roman" pitchFamily="18" charset="0"/>
                <a:cs typeface="Times New Roman" pitchFamily="18" charset="0"/>
              </a:rPr>
              <a:t>&gt;</a:t>
            </a:r>
            <a:r>
              <a:rPr lang="en-US" sz="2200" dirty="0" err="1" smtClean="0">
                <a:latin typeface="Times New Roman" pitchFamily="18" charset="0"/>
                <a:cs typeface="Times New Roman" pitchFamily="18" charset="0"/>
              </a:rPr>
              <a:t>lapply</a:t>
            </a:r>
            <a:r>
              <a:rPr lang="en-US" sz="2200" dirty="0" smtClean="0">
                <a:latin typeface="Times New Roman" pitchFamily="18" charset="0"/>
                <a:cs typeface="Times New Roman" pitchFamily="18" charset="0"/>
              </a:rPr>
              <a:t>(</a:t>
            </a:r>
            <a:r>
              <a:rPr lang="en-US" sz="2200" dirty="0" err="1" smtClean="0">
                <a:latin typeface="Times New Roman" pitchFamily="18" charset="0"/>
                <a:cs typeface="Times New Roman" pitchFamily="18" charset="0"/>
              </a:rPr>
              <a:t>theList</a:t>
            </a:r>
            <a:r>
              <a:rPr lang="en-US" sz="2200" dirty="0" smtClean="0">
                <a:latin typeface="Times New Roman" pitchFamily="18" charset="0"/>
                <a:cs typeface="Times New Roman" pitchFamily="18" charset="0"/>
              </a:rPr>
              <a:t>, sum)</a:t>
            </a:r>
          </a:p>
          <a:p>
            <a:pPr marL="571500" indent="-571500" algn="just">
              <a:buNone/>
            </a:pPr>
            <a:r>
              <a:rPr lang="en-US" sz="2200" dirty="0" smtClean="0">
                <a:latin typeface="Times New Roman" pitchFamily="18" charset="0"/>
                <a:cs typeface="Times New Roman" pitchFamily="18" charset="0"/>
              </a:rPr>
              <a:t>$A</a:t>
            </a:r>
          </a:p>
          <a:p>
            <a:pPr marL="571500" indent="-571500" algn="just">
              <a:buNone/>
            </a:pPr>
            <a:r>
              <a:rPr lang="en-US" sz="2200" dirty="0" smtClean="0">
                <a:latin typeface="Times New Roman" pitchFamily="18" charset="0"/>
                <a:cs typeface="Times New Roman" pitchFamily="18" charset="0"/>
              </a:rPr>
              <a:t>[1]  45</a:t>
            </a:r>
          </a:p>
          <a:p>
            <a:pPr marL="571500" indent="-571500" algn="just">
              <a:buNone/>
            </a:pPr>
            <a:r>
              <a:rPr lang="en-US" sz="2200" dirty="0" smtClean="0">
                <a:latin typeface="Times New Roman" pitchFamily="18" charset="0"/>
                <a:cs typeface="Times New Roman" pitchFamily="18" charset="0"/>
              </a:rPr>
              <a:t>$B</a:t>
            </a:r>
          </a:p>
          <a:p>
            <a:pPr marL="571500" indent="-571500" algn="just">
              <a:buNone/>
            </a:pPr>
            <a:r>
              <a:rPr lang="en-US" sz="2200" dirty="0" smtClean="0">
                <a:latin typeface="Times New Roman" pitchFamily="18" charset="0"/>
                <a:cs typeface="Times New Roman" pitchFamily="18" charset="0"/>
              </a:rPr>
              <a:t>[1]  15</a:t>
            </a:r>
          </a:p>
          <a:p>
            <a:pPr marL="571500" indent="-571500" algn="just">
              <a:buNone/>
            </a:pPr>
            <a:r>
              <a:rPr lang="en-US" sz="2200" dirty="0" smtClean="0">
                <a:latin typeface="Times New Roman" pitchFamily="18" charset="0"/>
                <a:cs typeface="Times New Roman" pitchFamily="18" charset="0"/>
              </a:rPr>
              <a:t>$C</a:t>
            </a:r>
          </a:p>
          <a:p>
            <a:pPr marL="571500" indent="-571500" algn="just">
              <a:buNone/>
            </a:pPr>
            <a:r>
              <a:rPr lang="en-US" sz="2200" dirty="0" smtClean="0">
                <a:latin typeface="Times New Roman" pitchFamily="18" charset="0"/>
                <a:cs typeface="Times New Roman" pitchFamily="18" charset="0"/>
              </a:rPr>
              <a:t>[1]  10</a:t>
            </a:r>
          </a:p>
          <a:p>
            <a:pPr marL="571500" indent="-571500" algn="just">
              <a:buNone/>
            </a:pPr>
            <a:r>
              <a:rPr lang="en-US" sz="2200" dirty="0" smtClean="0">
                <a:latin typeface="Times New Roman" pitchFamily="18" charset="0"/>
                <a:cs typeface="Times New Roman" pitchFamily="18" charset="0"/>
              </a:rPr>
              <a:t>$D</a:t>
            </a:r>
          </a:p>
          <a:p>
            <a:pPr marL="571500" indent="-571500" algn="just">
              <a:buNone/>
            </a:pPr>
            <a:r>
              <a:rPr lang="en-US" sz="2200" dirty="0" smtClean="0">
                <a:latin typeface="Times New Roman" pitchFamily="18" charset="0"/>
                <a:cs typeface="Times New Roman" pitchFamily="18" charset="0"/>
              </a:rPr>
              <a:t>[1]  2</a:t>
            </a:r>
          </a:p>
          <a:p>
            <a:pPr marL="571500" indent="-571500" algn="just">
              <a:buNone/>
            </a:pPr>
            <a:r>
              <a:rPr lang="en-US" sz="2200" dirty="0" smtClean="0">
                <a:latin typeface="Times New Roman" pitchFamily="18" charset="0"/>
                <a:cs typeface="Times New Roman" pitchFamily="18" charset="0"/>
              </a:rPr>
              <a:t>This can be done with </a:t>
            </a:r>
            <a:r>
              <a:rPr lang="en-US" sz="2200" dirty="0" err="1" smtClean="0">
                <a:latin typeface="Times New Roman" pitchFamily="18" charset="0"/>
                <a:cs typeface="Times New Roman" pitchFamily="18" charset="0"/>
              </a:rPr>
              <a:t>llply</a:t>
            </a:r>
            <a:r>
              <a:rPr lang="en-US" sz="2200" dirty="0" smtClean="0">
                <a:latin typeface="Times New Roman" pitchFamily="18" charset="0"/>
                <a:cs typeface="Times New Roman" pitchFamily="18" charset="0"/>
              </a:rPr>
              <a:t>, yielding identical results.</a:t>
            </a:r>
          </a:p>
          <a:p>
            <a:pPr marL="571500" indent="-571500" algn="just">
              <a:buNone/>
            </a:pPr>
            <a:r>
              <a:rPr lang="en-US" sz="2200" dirty="0" smtClean="0">
                <a:latin typeface="Times New Roman" pitchFamily="18" charset="0"/>
                <a:cs typeface="Times New Roman" pitchFamily="18" charset="0"/>
              </a:rPr>
              <a:t>&gt;</a:t>
            </a:r>
            <a:r>
              <a:rPr lang="en-US" sz="2200" dirty="0" err="1" smtClean="0">
                <a:latin typeface="Times New Roman" pitchFamily="18" charset="0"/>
                <a:cs typeface="Times New Roman" pitchFamily="18" charset="0"/>
              </a:rPr>
              <a:t>llply</a:t>
            </a:r>
            <a:r>
              <a:rPr lang="en-US" sz="2200" dirty="0" smtClean="0">
                <a:latin typeface="Times New Roman" pitchFamily="18" charset="0"/>
                <a:cs typeface="Times New Roman" pitchFamily="18" charset="0"/>
              </a:rPr>
              <a:t>(</a:t>
            </a:r>
            <a:r>
              <a:rPr lang="en-US" sz="2200" dirty="0" err="1" smtClean="0">
                <a:latin typeface="Times New Roman" pitchFamily="18" charset="0"/>
                <a:cs typeface="Times New Roman" pitchFamily="18" charset="0"/>
              </a:rPr>
              <a:t>theList</a:t>
            </a:r>
            <a:r>
              <a:rPr lang="en-US" sz="2200" dirty="0" smtClean="0">
                <a:latin typeface="Times New Roman" pitchFamily="18" charset="0"/>
                <a:cs typeface="Times New Roman" pitchFamily="18" charset="0"/>
              </a:rPr>
              <a:t>, sum)</a:t>
            </a:r>
          </a:p>
          <a:p>
            <a:pPr marL="571500" indent="-571500" algn="just">
              <a:buNone/>
            </a:pPr>
            <a:r>
              <a:rPr lang="en-US" sz="2200" dirty="0" smtClean="0">
                <a:latin typeface="Times New Roman" pitchFamily="18" charset="0"/>
                <a:cs typeface="Times New Roman" pitchFamily="18" charset="0"/>
              </a:rPr>
              <a:t>$A</a:t>
            </a:r>
          </a:p>
          <a:p>
            <a:pPr marL="571500" indent="-571500" algn="just">
              <a:buNone/>
            </a:pPr>
            <a:r>
              <a:rPr lang="en-US" sz="2200" dirty="0" smtClean="0">
                <a:latin typeface="Times New Roman" pitchFamily="18" charset="0"/>
                <a:cs typeface="Times New Roman" pitchFamily="18" charset="0"/>
              </a:rPr>
              <a:t>[1]  45</a:t>
            </a:r>
          </a:p>
          <a:p>
            <a:pPr marL="571500" indent="-571500" algn="just">
              <a:buNone/>
            </a:pPr>
            <a:r>
              <a:rPr lang="en-US" sz="2200" dirty="0" smtClean="0">
                <a:latin typeface="Times New Roman" pitchFamily="18" charset="0"/>
                <a:cs typeface="Times New Roman" pitchFamily="18" charset="0"/>
              </a:rPr>
              <a:t>$B</a:t>
            </a:r>
          </a:p>
          <a:p>
            <a:pPr marL="571500" indent="-571500" algn="just">
              <a:buNone/>
            </a:pPr>
            <a:r>
              <a:rPr lang="en-US" sz="2200" dirty="0" smtClean="0">
                <a:latin typeface="Times New Roman" pitchFamily="18" charset="0"/>
                <a:cs typeface="Times New Roman" pitchFamily="18" charset="0"/>
              </a:rPr>
              <a:t>[1]  15</a:t>
            </a:r>
          </a:p>
          <a:p>
            <a:pPr marL="571500" indent="-571500" algn="just">
              <a:buNone/>
            </a:pPr>
            <a:r>
              <a:rPr lang="en-US" sz="2200" dirty="0" smtClean="0">
                <a:latin typeface="Times New Roman" pitchFamily="18" charset="0"/>
                <a:cs typeface="Times New Roman" pitchFamily="18" charset="0"/>
              </a:rPr>
              <a:t>$C</a:t>
            </a:r>
          </a:p>
          <a:p>
            <a:pPr marL="571500" indent="-571500" algn="just">
              <a:buNone/>
            </a:pPr>
            <a:r>
              <a:rPr lang="en-US" sz="2200" dirty="0" smtClean="0">
                <a:latin typeface="Times New Roman" pitchFamily="18" charset="0"/>
                <a:cs typeface="Times New Roman" pitchFamily="18" charset="0"/>
              </a:rPr>
              <a:t>[1]  10</a:t>
            </a:r>
          </a:p>
          <a:p>
            <a:pPr marL="571500" indent="-571500" algn="just">
              <a:buNone/>
            </a:pPr>
            <a:r>
              <a:rPr lang="en-US" sz="2200" dirty="0" smtClean="0">
                <a:latin typeface="Times New Roman" pitchFamily="18" charset="0"/>
                <a:cs typeface="Times New Roman" pitchFamily="18" charset="0"/>
              </a:rPr>
              <a:t>$D</a:t>
            </a:r>
          </a:p>
          <a:p>
            <a:pPr marL="571500" indent="-571500" algn="just">
              <a:buNone/>
            </a:pPr>
            <a:r>
              <a:rPr lang="en-US" sz="2200" dirty="0" smtClean="0">
                <a:latin typeface="Times New Roman" pitchFamily="18" charset="0"/>
                <a:cs typeface="Times New Roman" pitchFamily="18" charset="0"/>
              </a:rPr>
              <a:t>[1]  2</a:t>
            </a:r>
            <a:endParaRPr lang="en-US"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Autofit/>
          </a:bodyPr>
          <a:lstStyle/>
          <a:p>
            <a:pPr marL="571500" indent="-571500" algn="just">
              <a:buNone/>
            </a:pPr>
            <a:r>
              <a:rPr lang="en-US" sz="1500" dirty="0" smtClean="0">
                <a:latin typeface="Times New Roman" pitchFamily="18" charset="0"/>
                <a:cs typeface="Times New Roman" pitchFamily="18" charset="0"/>
              </a:rPr>
              <a:t>&gt;identical(</a:t>
            </a:r>
            <a:r>
              <a:rPr lang="en-US" sz="1500" dirty="0" err="1" smtClean="0">
                <a:latin typeface="Times New Roman" pitchFamily="18" charset="0"/>
                <a:cs typeface="Times New Roman" pitchFamily="18" charset="0"/>
              </a:rPr>
              <a:t>lapply</a:t>
            </a:r>
            <a:r>
              <a:rPr lang="en-US" sz="1500" dirty="0" smtClean="0">
                <a:latin typeface="Times New Roman" pitchFamily="18" charset="0"/>
                <a:cs typeface="Times New Roman" pitchFamily="18" charset="0"/>
              </a:rPr>
              <a:t>(</a:t>
            </a:r>
            <a:r>
              <a:rPr lang="en-US" sz="1500" dirty="0" err="1" smtClean="0">
                <a:latin typeface="Times New Roman" pitchFamily="18" charset="0"/>
                <a:cs typeface="Times New Roman" pitchFamily="18" charset="0"/>
              </a:rPr>
              <a:t>theList</a:t>
            </a:r>
            <a:r>
              <a:rPr lang="en-US" sz="1500" dirty="0" smtClean="0">
                <a:latin typeface="Times New Roman" pitchFamily="18" charset="0"/>
                <a:cs typeface="Times New Roman" pitchFamily="18" charset="0"/>
              </a:rPr>
              <a:t>, sum), </a:t>
            </a:r>
            <a:r>
              <a:rPr lang="en-US" sz="1500" dirty="0" err="1" smtClean="0">
                <a:latin typeface="Times New Roman" pitchFamily="18" charset="0"/>
                <a:cs typeface="Times New Roman" pitchFamily="18" charset="0"/>
              </a:rPr>
              <a:t>llply</a:t>
            </a:r>
            <a:r>
              <a:rPr lang="en-US" sz="1500" dirty="0" smtClean="0">
                <a:latin typeface="Times New Roman" pitchFamily="18" charset="0"/>
                <a:cs typeface="Times New Roman" pitchFamily="18" charset="0"/>
              </a:rPr>
              <a:t>(</a:t>
            </a:r>
            <a:r>
              <a:rPr lang="en-US" sz="1500" dirty="0" err="1" smtClean="0">
                <a:latin typeface="Times New Roman" pitchFamily="18" charset="0"/>
                <a:cs typeface="Times New Roman" pitchFamily="18" charset="0"/>
              </a:rPr>
              <a:t>theList</a:t>
            </a:r>
            <a:r>
              <a:rPr lang="en-US" sz="1500" dirty="0" smtClean="0">
                <a:latin typeface="Times New Roman" pitchFamily="18" charset="0"/>
                <a:cs typeface="Times New Roman" pitchFamily="18" charset="0"/>
              </a:rPr>
              <a:t>, sum))</a:t>
            </a:r>
          </a:p>
          <a:p>
            <a:pPr marL="571500" indent="-571500" algn="just">
              <a:buNone/>
            </a:pPr>
            <a:r>
              <a:rPr lang="en-US" sz="1500" dirty="0" smtClean="0">
                <a:latin typeface="Times New Roman" pitchFamily="18" charset="0"/>
                <a:cs typeface="Times New Roman" pitchFamily="18" charset="0"/>
              </a:rPr>
              <a:t>[1]  TRUE</a:t>
            </a:r>
          </a:p>
          <a:p>
            <a:pPr marL="571500" indent="-571500" algn="just">
              <a:buNone/>
            </a:pPr>
            <a:r>
              <a:rPr lang="en-US" sz="1500" dirty="0" smtClean="0">
                <a:latin typeface="Times New Roman" pitchFamily="18" charset="0"/>
                <a:cs typeface="Times New Roman" pitchFamily="18" charset="0"/>
              </a:rPr>
              <a:t>To get the result as a vector, </a:t>
            </a:r>
            <a:r>
              <a:rPr lang="en-US" sz="1500" dirty="0" err="1" smtClean="0">
                <a:latin typeface="Times New Roman" pitchFamily="18" charset="0"/>
                <a:cs typeface="Times New Roman" pitchFamily="18" charset="0"/>
              </a:rPr>
              <a:t>lapply</a:t>
            </a:r>
            <a:r>
              <a:rPr lang="en-US" sz="1500" dirty="0" smtClean="0">
                <a:latin typeface="Times New Roman" pitchFamily="18" charset="0"/>
                <a:cs typeface="Times New Roman" pitchFamily="18" charset="0"/>
              </a:rPr>
              <a:t> can be used similarly to </a:t>
            </a:r>
            <a:r>
              <a:rPr lang="en-US" sz="1500" dirty="0" err="1" smtClean="0">
                <a:latin typeface="Times New Roman" pitchFamily="18" charset="0"/>
                <a:cs typeface="Times New Roman" pitchFamily="18" charset="0"/>
              </a:rPr>
              <a:t>sapply</a:t>
            </a:r>
            <a:r>
              <a:rPr lang="en-US" sz="1500" dirty="0" smtClean="0">
                <a:latin typeface="Times New Roman" pitchFamily="18" charset="0"/>
                <a:cs typeface="Times New Roman" pitchFamily="18" charset="0"/>
              </a:rPr>
              <a:t>.</a:t>
            </a:r>
          </a:p>
          <a:p>
            <a:pPr marL="571500" indent="-571500" algn="just">
              <a:buNone/>
            </a:pPr>
            <a:r>
              <a:rPr lang="en-US" sz="1500" dirty="0" smtClean="0">
                <a:latin typeface="Times New Roman" pitchFamily="18" charset="0"/>
                <a:cs typeface="Times New Roman" pitchFamily="18" charset="0"/>
              </a:rPr>
              <a:t>&gt;</a:t>
            </a:r>
            <a:r>
              <a:rPr lang="en-US" sz="1500" dirty="0" err="1" smtClean="0">
                <a:latin typeface="Times New Roman" pitchFamily="18" charset="0"/>
                <a:cs typeface="Times New Roman" pitchFamily="18" charset="0"/>
              </a:rPr>
              <a:t>sapply</a:t>
            </a:r>
            <a:r>
              <a:rPr lang="en-US" sz="1500" dirty="0" smtClean="0">
                <a:latin typeface="Times New Roman" pitchFamily="18" charset="0"/>
                <a:cs typeface="Times New Roman" pitchFamily="18" charset="0"/>
              </a:rPr>
              <a:t>(</a:t>
            </a:r>
            <a:r>
              <a:rPr lang="en-US" sz="1500" dirty="0" err="1" smtClean="0">
                <a:latin typeface="Times New Roman" pitchFamily="18" charset="0"/>
                <a:cs typeface="Times New Roman" pitchFamily="18" charset="0"/>
              </a:rPr>
              <a:t>theList</a:t>
            </a:r>
            <a:r>
              <a:rPr lang="en-US" sz="1500" dirty="0" smtClean="0">
                <a:latin typeface="Times New Roman" pitchFamily="18" charset="0"/>
                <a:cs typeface="Times New Roman" pitchFamily="18" charset="0"/>
              </a:rPr>
              <a:t>, sum)</a:t>
            </a:r>
          </a:p>
          <a:p>
            <a:pPr marL="571500" indent="-571500" algn="just">
              <a:buNone/>
            </a:pPr>
            <a:r>
              <a:rPr lang="en-US" sz="1500" dirty="0" smtClean="0">
                <a:latin typeface="Times New Roman" pitchFamily="18" charset="0"/>
                <a:cs typeface="Times New Roman" pitchFamily="18" charset="0"/>
              </a:rPr>
              <a:t>A    	B    C   D</a:t>
            </a:r>
          </a:p>
          <a:p>
            <a:pPr marL="571500" indent="-571500" algn="just">
              <a:buAutoNum type="arabicPlain" startAt="45"/>
            </a:pPr>
            <a:r>
              <a:rPr lang="en-US" sz="1500" dirty="0" smtClean="0">
                <a:latin typeface="Times New Roman" pitchFamily="18" charset="0"/>
                <a:cs typeface="Times New Roman" pitchFamily="18" charset="0"/>
              </a:rPr>
              <a:t>15  10   2</a:t>
            </a:r>
          </a:p>
          <a:p>
            <a:pPr marL="571500" indent="-571500" algn="just">
              <a:buNone/>
            </a:pPr>
            <a:r>
              <a:rPr lang="en-US" sz="1500" dirty="0" smtClean="0">
                <a:latin typeface="Times New Roman" pitchFamily="18" charset="0"/>
                <a:cs typeface="Times New Roman" pitchFamily="18" charset="0"/>
              </a:rPr>
              <a:t>&gt;</a:t>
            </a:r>
            <a:r>
              <a:rPr lang="en-US" sz="1500" dirty="0" err="1" smtClean="0">
                <a:latin typeface="Times New Roman" pitchFamily="18" charset="0"/>
                <a:cs typeface="Times New Roman" pitchFamily="18" charset="0"/>
              </a:rPr>
              <a:t>laply</a:t>
            </a:r>
            <a:r>
              <a:rPr lang="en-US" sz="1500" dirty="0" smtClean="0">
                <a:latin typeface="Times New Roman" pitchFamily="18" charset="0"/>
                <a:cs typeface="Times New Roman" pitchFamily="18" charset="0"/>
              </a:rPr>
              <a:t>(</a:t>
            </a:r>
            <a:r>
              <a:rPr lang="en-US" sz="1500" dirty="0" err="1" smtClean="0">
                <a:latin typeface="Times New Roman" pitchFamily="18" charset="0"/>
                <a:cs typeface="Times New Roman" pitchFamily="18" charset="0"/>
              </a:rPr>
              <a:t>theList</a:t>
            </a:r>
            <a:r>
              <a:rPr lang="en-US" sz="1500" dirty="0" smtClean="0">
                <a:latin typeface="Times New Roman" pitchFamily="18" charset="0"/>
                <a:cs typeface="Times New Roman" pitchFamily="18" charset="0"/>
              </a:rPr>
              <a:t>, sum)</a:t>
            </a:r>
          </a:p>
          <a:p>
            <a:pPr marL="571500" indent="-571500" algn="just">
              <a:buNone/>
            </a:pPr>
            <a:r>
              <a:rPr lang="en-US" sz="1500" dirty="0" smtClean="0">
                <a:latin typeface="Times New Roman" pitchFamily="18" charset="0"/>
                <a:cs typeface="Times New Roman" pitchFamily="18" charset="0"/>
              </a:rPr>
              <a:t>[1]  45  15  10  2</a:t>
            </a:r>
          </a:p>
          <a:p>
            <a:pPr marL="571500" indent="-571500" algn="just"/>
            <a:r>
              <a:rPr lang="en-US" sz="1500" dirty="0" smtClean="0">
                <a:latin typeface="Times New Roman" pitchFamily="18" charset="0"/>
                <a:cs typeface="Times New Roman" pitchFamily="18" charset="0"/>
              </a:rPr>
              <a:t>However, that while the results are same, </a:t>
            </a:r>
            <a:r>
              <a:rPr lang="en-US" sz="1500" dirty="0" err="1" smtClean="0">
                <a:latin typeface="Times New Roman" pitchFamily="18" charset="0"/>
                <a:cs typeface="Times New Roman" pitchFamily="18" charset="0"/>
              </a:rPr>
              <a:t>laply</a:t>
            </a:r>
            <a:r>
              <a:rPr lang="en-US" sz="1500" dirty="0" smtClean="0">
                <a:latin typeface="Times New Roman" pitchFamily="18" charset="0"/>
                <a:cs typeface="Times New Roman" pitchFamily="18" charset="0"/>
              </a:rPr>
              <a:t> did not include names for the vector.</a:t>
            </a:r>
          </a:p>
          <a:p>
            <a:pPr marL="571500" indent="-571500" algn="just">
              <a:buNone/>
            </a:pPr>
            <a:r>
              <a:rPr lang="en-US" sz="1500" b="1" dirty="0" err="1" smtClean="0">
                <a:latin typeface="Times New Roman" pitchFamily="18" charset="0"/>
                <a:cs typeface="Times New Roman" pitchFamily="18" charset="0"/>
              </a:rPr>
              <a:t>plyr</a:t>
            </a:r>
            <a:r>
              <a:rPr lang="en-US" sz="1500" b="1" dirty="0" smtClean="0">
                <a:latin typeface="Times New Roman" pitchFamily="18" charset="0"/>
                <a:cs typeface="Times New Roman" pitchFamily="18" charset="0"/>
              </a:rPr>
              <a:t> Helper Functions</a:t>
            </a:r>
          </a:p>
          <a:p>
            <a:pPr marL="571500" indent="-571500" algn="just"/>
            <a:r>
              <a:rPr lang="en-US" sz="1500" dirty="0" err="1" smtClean="0">
                <a:latin typeface="Times New Roman" pitchFamily="18" charset="0"/>
                <a:cs typeface="Times New Roman" pitchFamily="18" charset="0"/>
              </a:rPr>
              <a:t>plyr</a:t>
            </a:r>
            <a:r>
              <a:rPr lang="en-US" sz="1500" dirty="0" smtClean="0">
                <a:latin typeface="Times New Roman" pitchFamily="18" charset="0"/>
                <a:cs typeface="Times New Roman" pitchFamily="18" charset="0"/>
              </a:rPr>
              <a:t> has a great deal of useful helper functions such as each, which lets us supply multiple functions to a function like aggregate.</a:t>
            </a:r>
          </a:p>
          <a:p>
            <a:pPr marL="571500" indent="-571500" algn="just">
              <a:buNone/>
            </a:pPr>
            <a:r>
              <a:rPr lang="en-US" sz="1500" dirty="0" smtClean="0">
                <a:latin typeface="Times New Roman" pitchFamily="18" charset="0"/>
                <a:cs typeface="Times New Roman" pitchFamily="18" charset="0"/>
              </a:rPr>
              <a:t>&gt;aggregate(price ~ cut, diamonds, each(mean, median))</a:t>
            </a:r>
          </a:p>
          <a:p>
            <a:pPr marL="571500" indent="-571500" algn="just"/>
            <a:r>
              <a:rPr lang="en-US" sz="1500" dirty="0" smtClean="0">
                <a:latin typeface="Times New Roman" pitchFamily="18" charset="0"/>
                <a:cs typeface="Times New Roman" pitchFamily="18" charset="0"/>
              </a:rPr>
              <a:t>Another great function is </a:t>
            </a:r>
            <a:r>
              <a:rPr lang="en-US" sz="1500" dirty="0" err="1" smtClean="0">
                <a:latin typeface="Times New Roman" pitchFamily="18" charset="0"/>
                <a:cs typeface="Times New Roman" pitchFamily="18" charset="0"/>
              </a:rPr>
              <a:t>idata.frame</a:t>
            </a:r>
            <a:r>
              <a:rPr lang="en-US" sz="1500" dirty="0" smtClean="0">
                <a:latin typeface="Times New Roman" pitchFamily="18" charset="0"/>
                <a:cs typeface="Times New Roman" pitchFamily="18" charset="0"/>
              </a:rPr>
              <a:t>, which creates a reference to a </a:t>
            </a:r>
            <a:r>
              <a:rPr lang="en-US" sz="1500" dirty="0" err="1" smtClean="0">
                <a:latin typeface="Times New Roman" pitchFamily="18" charset="0"/>
                <a:cs typeface="Times New Roman" pitchFamily="18" charset="0"/>
              </a:rPr>
              <a:t>data.frame</a:t>
            </a:r>
            <a:r>
              <a:rPr lang="en-US" sz="1500" dirty="0" smtClean="0">
                <a:latin typeface="Times New Roman" pitchFamily="18" charset="0"/>
                <a:cs typeface="Times New Roman" pitchFamily="18" charset="0"/>
              </a:rPr>
              <a:t> so that </a:t>
            </a:r>
            <a:r>
              <a:rPr lang="en-US" sz="1500" dirty="0" err="1" smtClean="0">
                <a:latin typeface="Times New Roman" pitchFamily="18" charset="0"/>
                <a:cs typeface="Times New Roman" pitchFamily="18" charset="0"/>
              </a:rPr>
              <a:t>subsetting</a:t>
            </a:r>
            <a:r>
              <a:rPr lang="en-US" sz="1500" dirty="0" smtClean="0">
                <a:latin typeface="Times New Roman" pitchFamily="18" charset="0"/>
                <a:cs typeface="Times New Roman" pitchFamily="18" charset="0"/>
              </a:rPr>
              <a:t> is much faster and more memory efficient.</a:t>
            </a:r>
          </a:p>
          <a:p>
            <a:pPr marL="571500" indent="-571500" algn="just">
              <a:buNone/>
            </a:pPr>
            <a:r>
              <a:rPr lang="en-US" sz="1500" dirty="0" smtClean="0">
                <a:latin typeface="Times New Roman" pitchFamily="18" charset="0"/>
                <a:cs typeface="Times New Roman" pitchFamily="18" charset="0"/>
              </a:rPr>
              <a:t>&gt;</a:t>
            </a:r>
            <a:r>
              <a:rPr lang="en-US" sz="1500" dirty="0" err="1" smtClean="0">
                <a:latin typeface="Times New Roman" pitchFamily="18" charset="0"/>
                <a:cs typeface="Times New Roman" pitchFamily="18" charset="0"/>
              </a:rPr>
              <a:t>system.time</a:t>
            </a:r>
            <a:r>
              <a:rPr lang="en-US" sz="1500" dirty="0" smtClean="0">
                <a:latin typeface="Times New Roman" pitchFamily="18" charset="0"/>
                <a:cs typeface="Times New Roman" pitchFamily="18" charset="0"/>
              </a:rPr>
              <a:t>(</a:t>
            </a:r>
            <a:r>
              <a:rPr lang="en-US" sz="1500" dirty="0" err="1" smtClean="0">
                <a:latin typeface="Times New Roman" pitchFamily="18" charset="0"/>
                <a:cs typeface="Times New Roman" pitchFamily="18" charset="0"/>
              </a:rPr>
              <a:t>dlply</a:t>
            </a:r>
            <a:r>
              <a:rPr lang="en-US" sz="1500" dirty="0" smtClean="0">
                <a:latin typeface="Times New Roman" pitchFamily="18" charset="0"/>
                <a:cs typeface="Times New Roman" pitchFamily="18" charset="0"/>
              </a:rPr>
              <a:t>(baseball, “id”, </a:t>
            </a:r>
            <a:r>
              <a:rPr lang="en-US" sz="1500" dirty="0" err="1" smtClean="0">
                <a:latin typeface="Times New Roman" pitchFamily="18" charset="0"/>
                <a:cs typeface="Times New Roman" pitchFamily="18" charset="0"/>
              </a:rPr>
              <a:t>nrow</a:t>
            </a:r>
            <a:r>
              <a:rPr lang="en-US" sz="1500" dirty="0" smtClean="0">
                <a:latin typeface="Times New Roman" pitchFamily="18" charset="0"/>
                <a:cs typeface="Times New Roman" pitchFamily="18" charset="0"/>
              </a:rPr>
              <a:t>))</a:t>
            </a:r>
          </a:p>
          <a:p>
            <a:pPr marL="571500" indent="-571500" algn="just">
              <a:buNone/>
            </a:pPr>
            <a:r>
              <a:rPr lang="en-US" sz="1500" dirty="0" smtClean="0">
                <a:latin typeface="Times New Roman" pitchFamily="18" charset="0"/>
                <a:cs typeface="Times New Roman" pitchFamily="18" charset="0"/>
              </a:rPr>
              <a:t>user	   system      elapsed</a:t>
            </a:r>
          </a:p>
          <a:p>
            <a:pPr marL="571500" indent="-571500" algn="just">
              <a:buNone/>
            </a:pPr>
            <a:r>
              <a:rPr lang="en-US" sz="1500" dirty="0" smtClean="0">
                <a:latin typeface="Times New Roman" pitchFamily="18" charset="0"/>
                <a:cs typeface="Times New Roman" pitchFamily="18" charset="0"/>
              </a:rPr>
              <a:t>0.29      0.00           0.33</a:t>
            </a:r>
          </a:p>
          <a:p>
            <a:pPr marL="571500" indent="-571500" algn="just">
              <a:buNone/>
            </a:pPr>
            <a:r>
              <a:rPr lang="en-US" sz="1500" dirty="0" smtClean="0">
                <a:latin typeface="Times New Roman" pitchFamily="18" charset="0"/>
                <a:cs typeface="Times New Roman" pitchFamily="18" charset="0"/>
              </a:rPr>
              <a:t>&gt;</a:t>
            </a:r>
            <a:r>
              <a:rPr lang="en-US" sz="1500" dirty="0" err="1" smtClean="0">
                <a:latin typeface="Times New Roman" pitchFamily="18" charset="0"/>
                <a:cs typeface="Times New Roman" pitchFamily="18" charset="0"/>
              </a:rPr>
              <a:t>iBaseball</a:t>
            </a:r>
            <a:r>
              <a:rPr lang="en-US" sz="1500" dirty="0" smtClean="0">
                <a:latin typeface="Times New Roman" pitchFamily="18" charset="0"/>
                <a:cs typeface="Times New Roman" pitchFamily="18" charset="0"/>
              </a:rPr>
              <a:t>&lt;- </a:t>
            </a:r>
            <a:r>
              <a:rPr lang="en-US" sz="1500" dirty="0" err="1" smtClean="0">
                <a:latin typeface="Times New Roman" pitchFamily="18" charset="0"/>
                <a:cs typeface="Times New Roman" pitchFamily="18" charset="0"/>
              </a:rPr>
              <a:t>idata.frame</a:t>
            </a:r>
            <a:r>
              <a:rPr lang="en-US" sz="1500" dirty="0" smtClean="0">
                <a:latin typeface="Times New Roman" pitchFamily="18" charset="0"/>
                <a:cs typeface="Times New Roman" pitchFamily="18" charset="0"/>
              </a:rPr>
              <a:t>(baseball)</a:t>
            </a:r>
          </a:p>
          <a:p>
            <a:pPr marL="571500" indent="-571500" algn="just">
              <a:buNone/>
            </a:pPr>
            <a:r>
              <a:rPr lang="en-US" sz="1500" dirty="0" smtClean="0">
                <a:latin typeface="Times New Roman" pitchFamily="18" charset="0"/>
                <a:cs typeface="Times New Roman" pitchFamily="18" charset="0"/>
              </a:rPr>
              <a:t>&gt;</a:t>
            </a:r>
            <a:r>
              <a:rPr lang="en-US" sz="1500" dirty="0" err="1" smtClean="0">
                <a:latin typeface="Times New Roman" pitchFamily="18" charset="0"/>
                <a:cs typeface="Times New Roman" pitchFamily="18" charset="0"/>
              </a:rPr>
              <a:t>system.time</a:t>
            </a:r>
            <a:r>
              <a:rPr lang="en-US" sz="1500" dirty="0" smtClean="0">
                <a:latin typeface="Times New Roman" pitchFamily="18" charset="0"/>
                <a:cs typeface="Times New Roman" pitchFamily="18" charset="0"/>
              </a:rPr>
              <a:t>(</a:t>
            </a:r>
            <a:r>
              <a:rPr lang="en-US" sz="1500" dirty="0" err="1" smtClean="0">
                <a:latin typeface="Times New Roman" pitchFamily="18" charset="0"/>
                <a:cs typeface="Times New Roman" pitchFamily="18" charset="0"/>
              </a:rPr>
              <a:t>dlply</a:t>
            </a:r>
            <a:r>
              <a:rPr lang="en-US" sz="1500" dirty="0" smtClean="0">
                <a:latin typeface="Times New Roman" pitchFamily="18" charset="0"/>
                <a:cs typeface="Times New Roman" pitchFamily="18" charset="0"/>
              </a:rPr>
              <a:t>(</a:t>
            </a:r>
            <a:r>
              <a:rPr lang="en-US" sz="1500" dirty="0" err="1" smtClean="0">
                <a:latin typeface="Times New Roman" pitchFamily="18" charset="0"/>
                <a:cs typeface="Times New Roman" pitchFamily="18" charset="0"/>
              </a:rPr>
              <a:t>iBaseball</a:t>
            </a:r>
            <a:r>
              <a:rPr lang="en-US" sz="1500" dirty="0" smtClean="0">
                <a:latin typeface="Times New Roman" pitchFamily="18" charset="0"/>
                <a:cs typeface="Times New Roman" pitchFamily="18" charset="0"/>
              </a:rPr>
              <a:t>, “id”, </a:t>
            </a:r>
            <a:r>
              <a:rPr lang="en-US" sz="1500" dirty="0" err="1" smtClean="0">
                <a:latin typeface="Times New Roman" pitchFamily="18" charset="0"/>
                <a:cs typeface="Times New Roman" pitchFamily="18" charset="0"/>
              </a:rPr>
              <a:t>nrow</a:t>
            </a:r>
            <a:r>
              <a:rPr lang="en-US" sz="1500" dirty="0" smtClean="0">
                <a:latin typeface="Times New Roman" pitchFamily="18" charset="0"/>
                <a:cs typeface="Times New Roman" pitchFamily="18" charset="0"/>
              </a:rPr>
              <a:t>))</a:t>
            </a:r>
          </a:p>
          <a:p>
            <a:pPr marL="571500" indent="-571500" algn="just">
              <a:buNone/>
            </a:pPr>
            <a:r>
              <a:rPr lang="en-US" sz="1500" dirty="0" smtClean="0">
                <a:latin typeface="Times New Roman" pitchFamily="18" charset="0"/>
                <a:cs typeface="Times New Roman" pitchFamily="18" charset="0"/>
              </a:rPr>
              <a:t>user       system       elapsed</a:t>
            </a:r>
          </a:p>
          <a:p>
            <a:pPr marL="571500" indent="-571500" algn="just">
              <a:buNone/>
            </a:pPr>
            <a:r>
              <a:rPr lang="en-US" sz="1500" dirty="0" smtClean="0">
                <a:latin typeface="Times New Roman" pitchFamily="18" charset="0"/>
                <a:cs typeface="Times New Roman" pitchFamily="18" charset="0"/>
              </a:rPr>
              <a:t>0.42       0.00            0.47</a:t>
            </a:r>
          </a:p>
          <a:p>
            <a:pPr marL="571500" indent="-571500" algn="just"/>
            <a:r>
              <a:rPr lang="en-US" sz="1500" dirty="0" smtClean="0">
                <a:latin typeface="Times New Roman" pitchFamily="18" charset="0"/>
                <a:cs typeface="Times New Roman" pitchFamily="18" charset="0"/>
              </a:rPr>
              <a:t>While saving less than a second in run time might seen trivial the savings can really add up with more complex operations, bigger data, more groups to split by and repeated operation.	</a:t>
            </a:r>
            <a:endParaRPr lang="en-US" sz="15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rmAutofit/>
          </a:bodyPr>
          <a:lstStyle/>
          <a:p>
            <a:pPr algn="ctr">
              <a:buNone/>
            </a:pPr>
            <a:r>
              <a:rPr lang="en-US" sz="2800" b="1" u="sng" dirty="0" smtClean="0">
                <a:latin typeface="Times New Roman" pitchFamily="18" charset="0"/>
                <a:cs typeface="Times New Roman" pitchFamily="18" charset="0"/>
              </a:rPr>
              <a:t>Topics</a:t>
            </a:r>
          </a:p>
          <a:p>
            <a:pPr>
              <a:buNone/>
            </a:pPr>
            <a:r>
              <a:rPr lang="en-US" sz="2800" dirty="0" smtClean="0">
                <a:latin typeface="Times New Roman" pitchFamily="18" charset="0"/>
                <a:cs typeface="Times New Roman" pitchFamily="18" charset="0"/>
              </a:rPr>
              <a:t>Group Manipulation</a:t>
            </a:r>
          </a:p>
          <a:p>
            <a:pPr>
              <a:buNone/>
            </a:pPr>
            <a:r>
              <a:rPr lang="en-US" sz="2800" dirty="0" smtClean="0">
                <a:latin typeface="Times New Roman" pitchFamily="18" charset="0"/>
                <a:cs typeface="Times New Roman" pitchFamily="18" charset="0"/>
              </a:rPr>
              <a:t>Data Reshaping</a:t>
            </a:r>
          </a:p>
          <a:p>
            <a:pPr>
              <a:buNone/>
            </a:pPr>
            <a:r>
              <a:rPr lang="en-US" sz="2800" dirty="0" smtClean="0">
                <a:latin typeface="Times New Roman" pitchFamily="18" charset="0"/>
                <a:cs typeface="Times New Roman" pitchFamily="18" charset="0"/>
              </a:rPr>
              <a:t>Manipulating Strings</a:t>
            </a:r>
          </a:p>
          <a:p>
            <a:pPr>
              <a:buNone/>
            </a:pPr>
            <a:r>
              <a:rPr lang="en-US" sz="2800" dirty="0" smtClean="0">
                <a:latin typeface="Times New Roman" pitchFamily="18" charset="0"/>
                <a:cs typeface="Times New Roman" pitchFamily="18" charset="0"/>
              </a:rPr>
              <a:t>Doing Math &amp; Simulation in R</a:t>
            </a:r>
          </a:p>
          <a:p>
            <a:pPr>
              <a:buNone/>
            </a:pP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Autofit/>
          </a:bodyPr>
          <a:lstStyle/>
          <a:p>
            <a:pPr marL="571500" indent="-571500" algn="just">
              <a:buNone/>
            </a:pPr>
            <a:r>
              <a:rPr lang="en-US" sz="2000" b="1" dirty="0" smtClean="0">
                <a:latin typeface="Times New Roman" pitchFamily="18" charset="0"/>
                <a:cs typeface="Times New Roman" pitchFamily="18" charset="0"/>
              </a:rPr>
              <a:t>Speed </a:t>
            </a:r>
            <a:r>
              <a:rPr lang="en-US" sz="2000" b="1" dirty="0" err="1" smtClean="0">
                <a:latin typeface="Times New Roman" pitchFamily="18" charset="0"/>
                <a:cs typeface="Times New Roman" pitchFamily="18" charset="0"/>
              </a:rPr>
              <a:t>vs</a:t>
            </a:r>
            <a:r>
              <a:rPr lang="en-US" sz="2000" b="1" dirty="0" smtClean="0">
                <a:latin typeface="Times New Roman" pitchFamily="18" charset="0"/>
                <a:cs typeface="Times New Roman" pitchFamily="18" charset="0"/>
              </a:rPr>
              <a:t> Convenience</a:t>
            </a:r>
          </a:p>
          <a:p>
            <a:pPr marL="571500" indent="-571500" algn="just"/>
            <a:r>
              <a:rPr lang="en-US" sz="2000" dirty="0" smtClean="0">
                <a:latin typeface="Times New Roman" pitchFamily="18" charset="0"/>
                <a:cs typeface="Times New Roman" pitchFamily="18" charset="0"/>
              </a:rPr>
              <a:t>A criticism often leveled at </a:t>
            </a:r>
            <a:r>
              <a:rPr lang="en-US" sz="2000" dirty="0" err="1" smtClean="0">
                <a:latin typeface="Times New Roman" pitchFamily="18" charset="0"/>
                <a:cs typeface="Times New Roman" pitchFamily="18" charset="0"/>
              </a:rPr>
              <a:t>plyr</a:t>
            </a:r>
            <a:r>
              <a:rPr lang="en-US" sz="2000" dirty="0" smtClean="0">
                <a:latin typeface="Times New Roman" pitchFamily="18" charset="0"/>
                <a:cs typeface="Times New Roman" pitchFamily="18" charset="0"/>
              </a:rPr>
              <a:t> is that it can run slowly.</a:t>
            </a:r>
          </a:p>
          <a:p>
            <a:pPr marL="571500" indent="-571500" algn="just"/>
            <a:r>
              <a:rPr lang="en-US" sz="2000" dirty="0" smtClean="0">
                <a:latin typeface="Times New Roman" pitchFamily="18" charset="0"/>
                <a:cs typeface="Times New Roman" pitchFamily="18" charset="0"/>
              </a:rPr>
              <a:t>Typical response to this is that using </a:t>
            </a:r>
            <a:r>
              <a:rPr lang="en-US" sz="2000" dirty="0" err="1" smtClean="0">
                <a:latin typeface="Times New Roman" pitchFamily="18" charset="0"/>
                <a:cs typeface="Times New Roman" pitchFamily="18" charset="0"/>
              </a:rPr>
              <a:t>plyr</a:t>
            </a:r>
            <a:r>
              <a:rPr lang="en-US" sz="2000" dirty="0" smtClean="0">
                <a:latin typeface="Times New Roman" pitchFamily="18" charset="0"/>
                <a:cs typeface="Times New Roman" pitchFamily="18" charset="0"/>
              </a:rPr>
              <a:t> is a question of speed </a:t>
            </a:r>
            <a:r>
              <a:rPr lang="en-US" sz="2000" dirty="0" err="1" smtClean="0">
                <a:latin typeface="Times New Roman" pitchFamily="18" charset="0"/>
                <a:cs typeface="Times New Roman" pitchFamily="18" charset="0"/>
              </a:rPr>
              <a:t>vs</a:t>
            </a:r>
            <a:r>
              <a:rPr lang="en-US" sz="2000" dirty="0" smtClean="0">
                <a:latin typeface="Times New Roman" pitchFamily="18" charset="0"/>
                <a:cs typeface="Times New Roman" pitchFamily="18" charset="0"/>
              </a:rPr>
              <a:t> convenience.</a:t>
            </a:r>
          </a:p>
          <a:p>
            <a:pPr marL="571500" indent="-571500" algn="just"/>
            <a:r>
              <a:rPr lang="en-US" sz="2000" dirty="0" smtClean="0">
                <a:latin typeface="Times New Roman" pitchFamily="18" charset="0"/>
                <a:cs typeface="Times New Roman" pitchFamily="18" charset="0"/>
              </a:rPr>
              <a:t>Most of the functionality in </a:t>
            </a:r>
            <a:r>
              <a:rPr lang="en-US" sz="2000" dirty="0" err="1" smtClean="0">
                <a:latin typeface="Times New Roman" pitchFamily="18" charset="0"/>
                <a:cs typeface="Times New Roman" pitchFamily="18" charset="0"/>
              </a:rPr>
              <a:t>plyr</a:t>
            </a:r>
            <a:r>
              <a:rPr lang="en-US" sz="2000" dirty="0" smtClean="0">
                <a:latin typeface="Times New Roman" pitchFamily="18" charset="0"/>
                <a:cs typeface="Times New Roman" pitchFamily="18" charset="0"/>
              </a:rPr>
              <a:t> can be accomplished using base functions or other packages, but few of those offer the ease of use of </a:t>
            </a:r>
            <a:r>
              <a:rPr lang="en-US" sz="2000" dirty="0" err="1" smtClean="0">
                <a:latin typeface="Times New Roman" pitchFamily="18" charset="0"/>
                <a:cs typeface="Times New Roman" pitchFamily="18" charset="0"/>
              </a:rPr>
              <a:t>plyr</a:t>
            </a:r>
            <a:r>
              <a:rPr lang="en-US" sz="2000" dirty="0" smtClean="0">
                <a:latin typeface="Times New Roman" pitchFamily="18" charset="0"/>
                <a:cs typeface="Times New Roman" pitchFamily="18" charset="0"/>
              </a:rPr>
              <a:t>.</a:t>
            </a:r>
          </a:p>
          <a:p>
            <a:pPr marL="571500" indent="-571500" algn="just"/>
            <a:r>
              <a:rPr lang="en-US" sz="2000" dirty="0" smtClean="0">
                <a:latin typeface="Times New Roman" pitchFamily="18" charset="0"/>
                <a:cs typeface="Times New Roman" pitchFamily="18" charset="0"/>
              </a:rPr>
              <a:t>In recent years Hadley Wickham has taken great steps to speed up </a:t>
            </a:r>
            <a:r>
              <a:rPr lang="en-US" sz="2000" dirty="0" err="1" smtClean="0">
                <a:latin typeface="Times New Roman" pitchFamily="18" charset="0"/>
                <a:cs typeface="Times New Roman" pitchFamily="18" charset="0"/>
              </a:rPr>
              <a:t>plyr</a:t>
            </a:r>
            <a:r>
              <a:rPr lang="en-US" sz="2000" dirty="0" smtClean="0">
                <a:latin typeface="Times New Roman" pitchFamily="18" charset="0"/>
                <a:cs typeface="Times New Roman" pitchFamily="18" charset="0"/>
              </a:rPr>
              <a:t>, including optimized R code, C++ code and parallelization.</a:t>
            </a:r>
          </a:p>
          <a:p>
            <a:pPr marL="571500" indent="-571500" algn="just">
              <a:buNone/>
            </a:pPr>
            <a:endParaRPr lang="en-US" sz="2000" dirty="0" smtClean="0">
              <a:latin typeface="Times New Roman" pitchFamily="18" charset="0"/>
              <a:cs typeface="Times New Roman" pitchFamily="18" charset="0"/>
            </a:endParaRPr>
          </a:p>
          <a:p>
            <a:pPr marL="571500" indent="-571500" algn="just">
              <a:buNone/>
            </a:pPr>
            <a:r>
              <a:rPr lang="en-US" sz="2000" b="1" dirty="0" err="1" smtClean="0">
                <a:latin typeface="Times New Roman" pitchFamily="18" charset="0"/>
                <a:cs typeface="Times New Roman" pitchFamily="18" charset="0"/>
              </a:rPr>
              <a:t>data.table</a:t>
            </a:r>
            <a:endParaRPr lang="en-US" sz="2000" b="1" dirty="0" smtClean="0">
              <a:latin typeface="Times New Roman" pitchFamily="18" charset="0"/>
              <a:cs typeface="Times New Roman" pitchFamily="18" charset="0"/>
            </a:endParaRPr>
          </a:p>
          <a:p>
            <a:pPr marL="571500" indent="-571500" algn="just"/>
            <a:r>
              <a:rPr lang="en-US" sz="2000" dirty="0" smtClean="0">
                <a:latin typeface="Times New Roman" pitchFamily="18" charset="0"/>
                <a:cs typeface="Times New Roman" pitchFamily="18" charset="0"/>
              </a:rPr>
              <a:t>For speed junkies there is a package called </a:t>
            </a:r>
            <a:r>
              <a:rPr lang="en-US" sz="2000" dirty="0" err="1" smtClean="0">
                <a:latin typeface="Times New Roman" pitchFamily="18" charset="0"/>
                <a:cs typeface="Times New Roman" pitchFamily="18" charset="0"/>
              </a:rPr>
              <a:t>data.table</a:t>
            </a:r>
            <a:r>
              <a:rPr lang="en-US" sz="2000" dirty="0" smtClean="0">
                <a:latin typeface="Times New Roman" pitchFamily="18" charset="0"/>
                <a:cs typeface="Times New Roman" pitchFamily="18" charset="0"/>
              </a:rPr>
              <a:t> that extends and enhances the functionality of </a:t>
            </a:r>
            <a:r>
              <a:rPr lang="en-US" sz="2000" dirty="0" err="1" smtClean="0">
                <a:latin typeface="Times New Roman" pitchFamily="18" charset="0"/>
                <a:cs typeface="Times New Roman" pitchFamily="18" charset="0"/>
              </a:rPr>
              <a:t>data.frames</a:t>
            </a:r>
            <a:r>
              <a:rPr lang="en-US" sz="2000" dirty="0" smtClean="0">
                <a:latin typeface="Times New Roman" pitchFamily="18" charset="0"/>
                <a:cs typeface="Times New Roman" pitchFamily="18" charset="0"/>
              </a:rPr>
              <a:t>.</a:t>
            </a:r>
          </a:p>
          <a:p>
            <a:pPr marL="571500" indent="-571500" algn="just"/>
            <a:r>
              <a:rPr lang="en-US" sz="2000" dirty="0" smtClean="0">
                <a:latin typeface="Times New Roman" pitchFamily="18" charset="0"/>
                <a:cs typeface="Times New Roman" pitchFamily="18" charset="0"/>
              </a:rPr>
              <a:t>The syntax is little different from regular </a:t>
            </a:r>
            <a:r>
              <a:rPr lang="en-US" sz="2000" dirty="0" err="1" smtClean="0">
                <a:latin typeface="Times New Roman" pitchFamily="18" charset="0"/>
                <a:cs typeface="Times New Roman" pitchFamily="18" charset="0"/>
              </a:rPr>
              <a:t>data.frames</a:t>
            </a:r>
            <a:r>
              <a:rPr lang="en-US" sz="2000" dirty="0" smtClean="0">
                <a:latin typeface="Times New Roman" pitchFamily="18" charset="0"/>
                <a:cs typeface="Times New Roman" pitchFamily="18" charset="0"/>
              </a:rPr>
              <a:t>, so it will take getting used to, which probably the primary reason it has not seen near-universal adoption.</a:t>
            </a:r>
          </a:p>
          <a:p>
            <a:pPr marL="571500" indent="-571500" algn="just"/>
            <a:r>
              <a:rPr lang="en-US" sz="2000" dirty="0" smtClean="0">
                <a:latin typeface="Times New Roman" pitchFamily="18" charset="0"/>
                <a:cs typeface="Times New Roman" pitchFamily="18" charset="0"/>
              </a:rPr>
              <a:t>The secret to the speed is that </a:t>
            </a:r>
            <a:r>
              <a:rPr lang="en-US" sz="2000" dirty="0" err="1" smtClean="0">
                <a:latin typeface="Times New Roman" pitchFamily="18" charset="0"/>
                <a:cs typeface="Times New Roman" pitchFamily="18" charset="0"/>
              </a:rPr>
              <a:t>data.tables</a:t>
            </a:r>
            <a:r>
              <a:rPr lang="en-US" sz="2000" dirty="0" smtClean="0">
                <a:latin typeface="Times New Roman" pitchFamily="18" charset="0"/>
                <a:cs typeface="Times New Roman" pitchFamily="18" charset="0"/>
              </a:rPr>
              <a:t> have an </a:t>
            </a:r>
            <a:r>
              <a:rPr lang="en-US" sz="2000" b="1" dirty="0" smtClean="0">
                <a:latin typeface="Times New Roman" pitchFamily="18" charset="0"/>
                <a:cs typeface="Times New Roman" pitchFamily="18" charset="0"/>
              </a:rPr>
              <a:t>index </a:t>
            </a:r>
            <a:r>
              <a:rPr lang="en-US" sz="2000" dirty="0" smtClean="0">
                <a:latin typeface="Times New Roman" pitchFamily="18" charset="0"/>
                <a:cs typeface="Times New Roman" pitchFamily="18" charset="0"/>
              </a:rPr>
              <a:t>like databases. This allows faster value accessing, group by operations and joins.</a:t>
            </a:r>
          </a:p>
          <a:p>
            <a:pPr marL="571500" indent="-571500" algn="just">
              <a:buNone/>
            </a:pPr>
            <a:endParaRPr lang="en-US" sz="20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Autofit/>
          </a:bodyPr>
          <a:lstStyle/>
          <a:p>
            <a:pPr marL="571500" indent="-571500" algn="just"/>
            <a:r>
              <a:rPr lang="en-US" sz="2000" dirty="0" smtClean="0">
                <a:latin typeface="Times New Roman" pitchFamily="18" charset="0"/>
                <a:cs typeface="Times New Roman" pitchFamily="18" charset="0"/>
              </a:rPr>
              <a:t>Creating </a:t>
            </a:r>
            <a:r>
              <a:rPr lang="en-US" sz="2000" dirty="0" err="1" smtClean="0">
                <a:latin typeface="Times New Roman" pitchFamily="18" charset="0"/>
                <a:cs typeface="Times New Roman" pitchFamily="18" charset="0"/>
              </a:rPr>
              <a:t>data.tables</a:t>
            </a:r>
            <a:r>
              <a:rPr lang="en-US" sz="2000" dirty="0" smtClean="0">
                <a:latin typeface="Times New Roman" pitchFamily="18" charset="0"/>
                <a:cs typeface="Times New Roman" pitchFamily="18" charset="0"/>
              </a:rPr>
              <a:t> is just like creating </a:t>
            </a:r>
            <a:r>
              <a:rPr lang="en-US" sz="2000" dirty="0" err="1" smtClean="0">
                <a:latin typeface="Times New Roman" pitchFamily="18" charset="0"/>
                <a:cs typeface="Times New Roman" pitchFamily="18" charset="0"/>
              </a:rPr>
              <a:t>data.frames</a:t>
            </a:r>
            <a:r>
              <a:rPr lang="en-US" sz="2000" dirty="0" smtClean="0">
                <a:latin typeface="Times New Roman" pitchFamily="18" charset="0"/>
                <a:cs typeface="Times New Roman" pitchFamily="18" charset="0"/>
              </a:rPr>
              <a:t>, and the two are very similar.</a:t>
            </a:r>
          </a:p>
          <a:p>
            <a:pPr marL="571500" indent="-571500" algn="just">
              <a:buNone/>
            </a:pPr>
            <a:r>
              <a:rPr lang="en-US" sz="2000" dirty="0" smtClean="0">
                <a:latin typeface="Times New Roman" pitchFamily="18" charset="0"/>
                <a:cs typeface="Times New Roman" pitchFamily="18" charset="0"/>
              </a:rPr>
              <a:t>&gt;require(</a:t>
            </a:r>
            <a:r>
              <a:rPr lang="en-US" sz="2000" dirty="0" err="1" smtClean="0">
                <a:latin typeface="Times New Roman" pitchFamily="18" charset="0"/>
                <a:cs typeface="Times New Roman" pitchFamily="18" charset="0"/>
              </a:rPr>
              <a:t>data.table</a:t>
            </a:r>
            <a:r>
              <a:rPr lang="en-US" sz="2000" dirty="0" smtClean="0">
                <a:latin typeface="Times New Roman" pitchFamily="18" charset="0"/>
                <a:cs typeface="Times New Roman" pitchFamily="18" charset="0"/>
              </a:rPr>
              <a:t>)</a:t>
            </a:r>
          </a:p>
          <a:p>
            <a:pPr marL="571500" indent="-571500" algn="just">
              <a:buNone/>
            </a:pPr>
            <a:r>
              <a:rPr lang="en-US" sz="2000" dirty="0" smtClean="0">
                <a:latin typeface="Times New Roman" pitchFamily="18" charset="0"/>
                <a:cs typeface="Times New Roman" pitchFamily="18" charset="0"/>
              </a:rPr>
              <a:t>&gt;#create a regular </a:t>
            </a:r>
            <a:r>
              <a:rPr lang="en-US" sz="2000" dirty="0" err="1" smtClean="0">
                <a:latin typeface="Times New Roman" pitchFamily="18" charset="0"/>
                <a:cs typeface="Times New Roman" pitchFamily="18" charset="0"/>
              </a:rPr>
              <a:t>data.frame</a:t>
            </a:r>
            <a:endParaRPr lang="en-US" sz="2000" dirty="0" smtClean="0">
              <a:latin typeface="Times New Roman" pitchFamily="18" charset="0"/>
              <a:cs typeface="Times New Roman" pitchFamily="18" charset="0"/>
            </a:endParaRPr>
          </a:p>
          <a:p>
            <a:pPr marL="571500" indent="-571500" algn="just">
              <a:buNone/>
            </a:pPr>
            <a:r>
              <a:rPr lang="en-US" sz="2000" dirty="0" smtClean="0">
                <a:latin typeface="Times New Roman" pitchFamily="18" charset="0"/>
                <a:cs typeface="Times New Roman" pitchFamily="18" charset="0"/>
              </a:rPr>
              <a:t>&gt;</a:t>
            </a:r>
            <a:r>
              <a:rPr lang="en-US" sz="2000" dirty="0" err="1" smtClean="0">
                <a:latin typeface="Times New Roman" pitchFamily="18" charset="0"/>
                <a:cs typeface="Times New Roman" pitchFamily="18" charset="0"/>
              </a:rPr>
              <a:t>theDF</a:t>
            </a:r>
            <a:r>
              <a:rPr lang="en-US" sz="2000" dirty="0" smtClean="0">
                <a:latin typeface="Times New Roman" pitchFamily="18" charset="0"/>
                <a:cs typeface="Times New Roman" pitchFamily="18" charset="0"/>
              </a:rPr>
              <a:t>&lt;-</a:t>
            </a:r>
            <a:r>
              <a:rPr lang="en-US" sz="2000" dirty="0" err="1" smtClean="0">
                <a:latin typeface="Times New Roman" pitchFamily="18" charset="0"/>
                <a:cs typeface="Times New Roman" pitchFamily="18" charset="0"/>
              </a:rPr>
              <a:t>data.frame</a:t>
            </a:r>
            <a:r>
              <a:rPr lang="en-US" sz="2000" dirty="0" smtClean="0">
                <a:latin typeface="Times New Roman" pitchFamily="18" charset="0"/>
                <a:cs typeface="Times New Roman" pitchFamily="18" charset="0"/>
              </a:rPr>
              <a:t>(A=1:10, B=letters[1:10],C=LETTERS[11:20],D=rep(c(“</a:t>
            </a:r>
            <a:r>
              <a:rPr lang="en-US" sz="2000" dirty="0" err="1" smtClean="0">
                <a:latin typeface="Times New Roman" pitchFamily="18" charset="0"/>
                <a:cs typeface="Times New Roman" pitchFamily="18" charset="0"/>
              </a:rPr>
              <a:t>One”,”Two”,”Three</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length.out</a:t>
            </a:r>
            <a:r>
              <a:rPr lang="en-US" sz="2000" dirty="0" smtClean="0">
                <a:latin typeface="Times New Roman" pitchFamily="18" charset="0"/>
                <a:cs typeface="Times New Roman" pitchFamily="18" charset="0"/>
              </a:rPr>
              <a:t>=10))</a:t>
            </a:r>
          </a:p>
          <a:p>
            <a:pPr marL="571500" indent="-571500" algn="just">
              <a:buNone/>
            </a:pPr>
            <a:r>
              <a:rPr lang="en-US" sz="2000" dirty="0" smtClean="0">
                <a:latin typeface="Times New Roman" pitchFamily="18" charset="0"/>
                <a:cs typeface="Times New Roman" pitchFamily="18" charset="0"/>
              </a:rPr>
              <a:t>&gt;#create a </a:t>
            </a:r>
            <a:r>
              <a:rPr lang="en-US" sz="2000" dirty="0" err="1" smtClean="0">
                <a:latin typeface="Times New Roman" pitchFamily="18" charset="0"/>
                <a:cs typeface="Times New Roman" pitchFamily="18" charset="0"/>
              </a:rPr>
              <a:t>data.table</a:t>
            </a:r>
            <a:endParaRPr lang="en-US" sz="2000" dirty="0" smtClean="0">
              <a:latin typeface="Times New Roman" pitchFamily="18" charset="0"/>
              <a:cs typeface="Times New Roman" pitchFamily="18" charset="0"/>
            </a:endParaRPr>
          </a:p>
          <a:p>
            <a:pPr marL="571500" indent="-571500" algn="just">
              <a:buNone/>
            </a:pPr>
            <a:r>
              <a:rPr lang="en-US" sz="2000" dirty="0" smtClean="0">
                <a:latin typeface="Times New Roman" pitchFamily="18" charset="0"/>
                <a:cs typeface="Times New Roman" pitchFamily="18" charset="0"/>
              </a:rPr>
              <a:t>&gt;</a:t>
            </a:r>
            <a:r>
              <a:rPr lang="en-US" sz="2000" dirty="0" err="1" smtClean="0">
                <a:latin typeface="Times New Roman" pitchFamily="18" charset="0"/>
                <a:cs typeface="Times New Roman" pitchFamily="18" charset="0"/>
              </a:rPr>
              <a:t>theDT</a:t>
            </a:r>
            <a:r>
              <a:rPr lang="en-US" sz="2000" dirty="0" smtClean="0">
                <a:latin typeface="Times New Roman" pitchFamily="18" charset="0"/>
                <a:cs typeface="Times New Roman" pitchFamily="18" charset="0"/>
              </a:rPr>
              <a:t>&lt;</a:t>
            </a:r>
            <a:r>
              <a:rPr lang="en-US" sz="2000" dirty="0" err="1" smtClean="0">
                <a:latin typeface="Times New Roman" pitchFamily="18" charset="0"/>
                <a:cs typeface="Times New Roman" pitchFamily="18" charset="0"/>
              </a:rPr>
              <a:t>data.table</a:t>
            </a:r>
            <a:r>
              <a:rPr lang="en-US" sz="2000" dirty="0" smtClean="0">
                <a:latin typeface="Times New Roman" pitchFamily="18" charset="0"/>
                <a:cs typeface="Times New Roman" pitchFamily="18" charset="0"/>
              </a:rPr>
              <a:t>(A=1:10,</a:t>
            </a:r>
          </a:p>
          <a:p>
            <a:pPr marL="571500" indent="-571500" algn="just">
              <a:buNone/>
            </a:pPr>
            <a:r>
              <a:rPr lang="en-US" sz="2000" dirty="0" smtClean="0">
                <a:latin typeface="Times New Roman" pitchFamily="18" charset="0"/>
                <a:cs typeface="Times New Roman" pitchFamily="18" charset="0"/>
              </a:rPr>
              <a:t>	B=letters[1:10],C=LETTERS[11:20],D=rep(c(“</a:t>
            </a:r>
            <a:r>
              <a:rPr lang="en-US" sz="2000" dirty="0" err="1" smtClean="0">
                <a:latin typeface="Times New Roman" pitchFamily="18" charset="0"/>
                <a:cs typeface="Times New Roman" pitchFamily="18" charset="0"/>
              </a:rPr>
              <a:t>One”,”Two”,”Three</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length.out</a:t>
            </a:r>
            <a:r>
              <a:rPr lang="en-US" sz="2000" dirty="0" smtClean="0">
                <a:latin typeface="Times New Roman" pitchFamily="18" charset="0"/>
                <a:cs typeface="Times New Roman" pitchFamily="18" charset="0"/>
              </a:rPr>
              <a:t>=10))</a:t>
            </a:r>
          </a:p>
          <a:p>
            <a:pPr marL="571500" indent="-571500" algn="just">
              <a:buNone/>
            </a:pPr>
            <a:r>
              <a:rPr lang="en-US" sz="2000" dirty="0" smtClean="0">
                <a:latin typeface="Times New Roman" pitchFamily="18" charset="0"/>
                <a:cs typeface="Times New Roman" pitchFamily="18" charset="0"/>
              </a:rPr>
              <a:t>&gt;#print them and compare</a:t>
            </a:r>
          </a:p>
          <a:p>
            <a:pPr marL="571500" indent="-571500" algn="just">
              <a:buNone/>
            </a:pPr>
            <a:r>
              <a:rPr lang="en-US" sz="2000" dirty="0" smtClean="0">
                <a:latin typeface="Times New Roman" pitchFamily="18" charset="0"/>
                <a:cs typeface="Times New Roman" pitchFamily="18" charset="0"/>
              </a:rPr>
              <a:t>&gt;</a:t>
            </a:r>
            <a:r>
              <a:rPr lang="en-US" sz="2000" dirty="0" err="1" smtClean="0">
                <a:latin typeface="Times New Roman" pitchFamily="18" charset="0"/>
                <a:cs typeface="Times New Roman" pitchFamily="18" charset="0"/>
              </a:rPr>
              <a:t>theDF</a:t>
            </a:r>
            <a:endParaRPr lang="en-US" sz="2000" dirty="0" smtClean="0">
              <a:latin typeface="Times New Roman" pitchFamily="18" charset="0"/>
              <a:cs typeface="Times New Roman" pitchFamily="18" charset="0"/>
            </a:endParaRPr>
          </a:p>
          <a:p>
            <a:pPr marL="571500" indent="-571500" algn="just">
              <a:buNone/>
            </a:pPr>
            <a:r>
              <a:rPr lang="en-US" sz="2000" dirty="0" smtClean="0">
                <a:latin typeface="Times New Roman" pitchFamily="18" charset="0"/>
                <a:cs typeface="Times New Roman" pitchFamily="18" charset="0"/>
              </a:rPr>
              <a:t>	A	B	C	D</a:t>
            </a:r>
          </a:p>
          <a:p>
            <a:pPr marL="571500" indent="-571500" algn="just">
              <a:buAutoNum type="arabicPlain"/>
            </a:pPr>
            <a:r>
              <a:rPr lang="en-US" sz="2000" dirty="0" smtClean="0">
                <a:latin typeface="Times New Roman" pitchFamily="18" charset="0"/>
                <a:cs typeface="Times New Roman" pitchFamily="18" charset="0"/>
              </a:rPr>
              <a:t>1	a	K	One</a:t>
            </a:r>
          </a:p>
          <a:p>
            <a:pPr marL="571500" indent="-571500" algn="just">
              <a:buAutoNum type="arabicPlain"/>
            </a:pPr>
            <a:r>
              <a:rPr lang="en-US" sz="2000" dirty="0" smtClean="0">
                <a:latin typeface="Times New Roman" pitchFamily="18" charset="0"/>
                <a:cs typeface="Times New Roman" pitchFamily="18" charset="0"/>
              </a:rPr>
              <a:t>2	b	L	Two</a:t>
            </a:r>
          </a:p>
          <a:p>
            <a:pPr marL="571500" indent="-571500" algn="just">
              <a:buAutoNum type="arabicPlain"/>
            </a:pPr>
            <a:r>
              <a:rPr lang="en-US" sz="2000" dirty="0" smtClean="0">
                <a:latin typeface="Times New Roman" pitchFamily="18" charset="0"/>
                <a:cs typeface="Times New Roman" pitchFamily="18" charset="0"/>
              </a:rPr>
              <a:t>3	c	M	Three</a:t>
            </a:r>
          </a:p>
          <a:p>
            <a:pPr marL="571500" indent="-571500" algn="just">
              <a:buAutoNum type="arabicPlain"/>
            </a:pPr>
            <a:r>
              <a:rPr lang="en-US" sz="2000" dirty="0" smtClean="0">
                <a:latin typeface="Times New Roman" pitchFamily="18" charset="0"/>
                <a:cs typeface="Times New Roman" pitchFamily="18" charset="0"/>
              </a:rPr>
              <a:t>4	d	N	One</a:t>
            </a:r>
          </a:p>
          <a:p>
            <a:pPr marL="571500" indent="-571500" algn="just">
              <a:buNone/>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Autofit/>
          </a:bodyPr>
          <a:lstStyle/>
          <a:p>
            <a:pPr marL="571500" indent="-571500" algn="just">
              <a:buAutoNum type="arabicPlain" startAt="5"/>
            </a:pPr>
            <a:r>
              <a:rPr lang="en-US" sz="2000" dirty="0" smtClean="0">
                <a:latin typeface="Times New Roman" pitchFamily="18" charset="0"/>
                <a:cs typeface="Times New Roman" pitchFamily="18" charset="0"/>
              </a:rPr>
              <a:t>5	e	O	Two</a:t>
            </a:r>
          </a:p>
          <a:p>
            <a:pPr marL="571500" indent="-571500" algn="just">
              <a:buAutoNum type="arabicPlain" startAt="5"/>
            </a:pPr>
            <a:r>
              <a:rPr lang="en-US" sz="2000" dirty="0" smtClean="0">
                <a:latin typeface="Times New Roman" pitchFamily="18" charset="0"/>
                <a:cs typeface="Times New Roman" pitchFamily="18" charset="0"/>
              </a:rPr>
              <a:t>6	f	P	Three</a:t>
            </a:r>
          </a:p>
          <a:p>
            <a:pPr marL="571500" indent="-571500" algn="just">
              <a:buAutoNum type="arabicPlain" startAt="5"/>
            </a:pPr>
            <a:r>
              <a:rPr lang="en-US" sz="2000" dirty="0" smtClean="0">
                <a:latin typeface="Times New Roman" pitchFamily="18" charset="0"/>
                <a:cs typeface="Times New Roman" pitchFamily="18" charset="0"/>
              </a:rPr>
              <a:t>7	g	Q	One</a:t>
            </a:r>
          </a:p>
          <a:p>
            <a:pPr marL="571500" indent="-571500" algn="just">
              <a:buAutoNum type="arabicPlain" startAt="5"/>
            </a:pPr>
            <a:r>
              <a:rPr lang="en-US" sz="2000" dirty="0" smtClean="0">
                <a:latin typeface="Times New Roman" pitchFamily="18" charset="0"/>
                <a:cs typeface="Times New Roman" pitchFamily="18" charset="0"/>
              </a:rPr>
              <a:t>8	h	R	Two</a:t>
            </a:r>
          </a:p>
          <a:p>
            <a:pPr marL="571500" indent="-571500" algn="just">
              <a:buAutoNum type="arabicPlain" startAt="5"/>
            </a:pPr>
            <a:r>
              <a:rPr lang="en-US" sz="2000" dirty="0" smtClean="0">
                <a:latin typeface="Times New Roman" pitchFamily="18" charset="0"/>
                <a:cs typeface="Times New Roman" pitchFamily="18" charset="0"/>
              </a:rPr>
              <a:t>9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S	Three</a:t>
            </a:r>
          </a:p>
          <a:p>
            <a:pPr marL="571500" indent="-571500" algn="just">
              <a:buAutoNum type="arabicPlain" startAt="5"/>
            </a:pPr>
            <a:r>
              <a:rPr lang="en-US" sz="2000" dirty="0" smtClean="0">
                <a:latin typeface="Times New Roman" pitchFamily="18" charset="0"/>
                <a:cs typeface="Times New Roman" pitchFamily="18" charset="0"/>
              </a:rPr>
              <a:t>10	j	T	One</a:t>
            </a:r>
          </a:p>
          <a:p>
            <a:pPr marL="571500" indent="-571500" algn="just">
              <a:buNone/>
            </a:pPr>
            <a:r>
              <a:rPr lang="en-US" sz="2000" dirty="0" smtClean="0">
                <a:latin typeface="Times New Roman" pitchFamily="18" charset="0"/>
                <a:cs typeface="Times New Roman" pitchFamily="18" charset="0"/>
              </a:rPr>
              <a:t>&gt;</a:t>
            </a:r>
            <a:r>
              <a:rPr lang="en-US" sz="2000" dirty="0" err="1" smtClean="0">
                <a:latin typeface="Times New Roman" pitchFamily="18" charset="0"/>
                <a:cs typeface="Times New Roman" pitchFamily="18" charset="0"/>
              </a:rPr>
              <a:t>theDT</a:t>
            </a:r>
            <a:endParaRPr lang="en-US" sz="2000" dirty="0" smtClean="0">
              <a:latin typeface="Times New Roman" pitchFamily="18" charset="0"/>
              <a:cs typeface="Times New Roman" pitchFamily="18" charset="0"/>
            </a:endParaRPr>
          </a:p>
          <a:p>
            <a:pPr marL="571500" indent="-571500" algn="just">
              <a:buNone/>
            </a:pPr>
            <a:r>
              <a:rPr lang="en-US" sz="2000" dirty="0" smtClean="0">
                <a:latin typeface="Times New Roman" pitchFamily="18" charset="0"/>
                <a:cs typeface="Times New Roman" pitchFamily="18" charset="0"/>
              </a:rPr>
              <a:t>	A	B	C	D</a:t>
            </a:r>
          </a:p>
          <a:p>
            <a:pPr marL="571500" indent="-571500" algn="just">
              <a:buNone/>
            </a:pPr>
            <a:r>
              <a:rPr lang="en-US" sz="2000" dirty="0" smtClean="0">
                <a:latin typeface="Times New Roman" pitchFamily="18" charset="0"/>
                <a:cs typeface="Times New Roman" pitchFamily="18" charset="0"/>
              </a:rPr>
              <a:t>1:	1	a	K	One</a:t>
            </a:r>
          </a:p>
          <a:p>
            <a:pPr marL="571500" indent="-571500" algn="just">
              <a:buNone/>
            </a:pPr>
            <a:r>
              <a:rPr lang="en-US" sz="2000" dirty="0" smtClean="0">
                <a:latin typeface="Times New Roman" pitchFamily="18" charset="0"/>
                <a:cs typeface="Times New Roman" pitchFamily="18" charset="0"/>
              </a:rPr>
              <a:t>2:	2	b	L	Two</a:t>
            </a:r>
          </a:p>
          <a:p>
            <a:pPr marL="571500" indent="-571500" algn="just">
              <a:buNone/>
            </a:pPr>
            <a:r>
              <a:rPr lang="en-US" sz="2000" dirty="0" smtClean="0">
                <a:latin typeface="Times New Roman" pitchFamily="18" charset="0"/>
                <a:cs typeface="Times New Roman" pitchFamily="18" charset="0"/>
              </a:rPr>
              <a:t>3:	3	c	M	Three</a:t>
            </a:r>
          </a:p>
          <a:p>
            <a:pPr marL="571500" indent="-571500" algn="just">
              <a:buNone/>
            </a:pPr>
            <a:r>
              <a:rPr lang="en-US" sz="2000" dirty="0" smtClean="0">
                <a:latin typeface="Times New Roman" pitchFamily="18" charset="0"/>
                <a:cs typeface="Times New Roman" pitchFamily="18" charset="0"/>
              </a:rPr>
              <a:t>4:	4	d	N	One</a:t>
            </a:r>
          </a:p>
          <a:p>
            <a:pPr marL="571500" indent="-571500" algn="just">
              <a:buNone/>
            </a:pPr>
            <a:r>
              <a:rPr lang="en-US" sz="2000" dirty="0" smtClean="0">
                <a:latin typeface="Times New Roman" pitchFamily="18" charset="0"/>
                <a:cs typeface="Times New Roman" pitchFamily="18" charset="0"/>
              </a:rPr>
              <a:t>5:	5	e	O	Two</a:t>
            </a:r>
          </a:p>
          <a:p>
            <a:pPr marL="571500" indent="-571500" algn="just">
              <a:buNone/>
            </a:pPr>
            <a:r>
              <a:rPr lang="en-US" sz="2000" dirty="0" smtClean="0">
                <a:latin typeface="Times New Roman" pitchFamily="18" charset="0"/>
                <a:cs typeface="Times New Roman" pitchFamily="18" charset="0"/>
              </a:rPr>
              <a:t>6:	6	f	P	Three</a:t>
            </a:r>
          </a:p>
          <a:p>
            <a:pPr marL="571500" indent="-571500" algn="just">
              <a:buNone/>
            </a:pPr>
            <a:r>
              <a:rPr lang="en-US" sz="2000" dirty="0" smtClean="0">
                <a:latin typeface="Times New Roman" pitchFamily="18" charset="0"/>
                <a:cs typeface="Times New Roman" pitchFamily="18" charset="0"/>
              </a:rPr>
              <a:t>7:	7	g	Q	One</a:t>
            </a:r>
          </a:p>
          <a:p>
            <a:pPr marL="571500" indent="-571500" algn="just">
              <a:buNone/>
            </a:pPr>
            <a:r>
              <a:rPr lang="en-US" sz="2000" dirty="0" smtClean="0">
                <a:latin typeface="Times New Roman" pitchFamily="18" charset="0"/>
                <a:cs typeface="Times New Roman" pitchFamily="18" charset="0"/>
              </a:rPr>
              <a:t>8:	8	h	R	Two</a:t>
            </a:r>
          </a:p>
          <a:p>
            <a:pPr marL="571500" indent="-571500" algn="just">
              <a:buNone/>
            </a:pPr>
            <a:r>
              <a:rPr lang="en-US" sz="2000" dirty="0" smtClean="0">
                <a:latin typeface="Times New Roman" pitchFamily="18" charset="0"/>
                <a:cs typeface="Times New Roman" pitchFamily="18" charset="0"/>
              </a:rPr>
              <a:t>9:	9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S	Three</a:t>
            </a:r>
          </a:p>
          <a:p>
            <a:pPr marL="571500" indent="-571500" algn="just">
              <a:buNone/>
            </a:pPr>
            <a:r>
              <a:rPr lang="en-US" sz="2000" dirty="0" smtClean="0">
                <a:latin typeface="Times New Roman" pitchFamily="18" charset="0"/>
                <a:cs typeface="Times New Roman" pitchFamily="18" charset="0"/>
              </a:rPr>
              <a:t>10:	10	j	T	One</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Autofit/>
          </a:bodyPr>
          <a:lstStyle/>
          <a:p>
            <a:pPr marL="571500" indent="-571500" algn="just">
              <a:buNone/>
            </a:pPr>
            <a:r>
              <a:rPr lang="en-US" sz="1800" dirty="0" smtClean="0">
                <a:latin typeface="Times New Roman" pitchFamily="18" charset="0"/>
                <a:cs typeface="Times New Roman" pitchFamily="18" charset="0"/>
              </a:rPr>
              <a:t>&gt;#Notice by default </a:t>
            </a:r>
            <a:r>
              <a:rPr lang="en-US" sz="1800" dirty="0" err="1" smtClean="0">
                <a:latin typeface="Times New Roman" pitchFamily="18" charset="0"/>
                <a:cs typeface="Times New Roman" pitchFamily="18" charset="0"/>
              </a:rPr>
              <a:t>data.frame</a:t>
            </a:r>
            <a:r>
              <a:rPr lang="en-US" sz="1800" dirty="0" smtClean="0">
                <a:latin typeface="Times New Roman" pitchFamily="18" charset="0"/>
                <a:cs typeface="Times New Roman" pitchFamily="18" charset="0"/>
              </a:rPr>
              <a:t> turns character data into factors.</a:t>
            </a:r>
          </a:p>
          <a:p>
            <a:pPr marL="571500" indent="-571500" algn="just">
              <a:buNone/>
            </a:pPr>
            <a:r>
              <a:rPr lang="en-US" sz="1800" dirty="0" smtClean="0">
                <a:latin typeface="Times New Roman" pitchFamily="18" charset="0"/>
                <a:cs typeface="Times New Roman" pitchFamily="18" charset="0"/>
              </a:rPr>
              <a:t>&gt;#while </a:t>
            </a:r>
            <a:r>
              <a:rPr lang="en-US" sz="1800" dirty="0" err="1" smtClean="0">
                <a:latin typeface="Times New Roman" pitchFamily="18" charset="0"/>
                <a:cs typeface="Times New Roman" pitchFamily="18" charset="0"/>
              </a:rPr>
              <a:t>data.table</a:t>
            </a:r>
            <a:r>
              <a:rPr lang="en-US" sz="1800" dirty="0" smtClean="0">
                <a:latin typeface="Times New Roman" pitchFamily="18" charset="0"/>
                <a:cs typeface="Times New Roman" pitchFamily="18" charset="0"/>
              </a:rPr>
              <a:t> does not</a:t>
            </a:r>
          </a:p>
          <a:p>
            <a:pPr marL="571500" indent="-571500" algn="just">
              <a:buNone/>
            </a:pPr>
            <a:r>
              <a:rPr lang="en-US" sz="1800" dirty="0" smtClean="0">
                <a:latin typeface="Times New Roman" pitchFamily="18" charset="0"/>
                <a:cs typeface="Times New Roman" pitchFamily="18" charset="0"/>
              </a:rPr>
              <a:t>&gt;class(</a:t>
            </a:r>
            <a:r>
              <a:rPr lang="en-US" sz="1800" dirty="0" err="1" smtClean="0">
                <a:latin typeface="Times New Roman" pitchFamily="18" charset="0"/>
                <a:cs typeface="Times New Roman" pitchFamily="18" charset="0"/>
              </a:rPr>
              <a:t>theDF$B</a:t>
            </a:r>
            <a:r>
              <a:rPr lang="en-US" sz="1800" dirty="0" smtClean="0">
                <a:latin typeface="Times New Roman" pitchFamily="18" charset="0"/>
                <a:cs typeface="Times New Roman" pitchFamily="18" charset="0"/>
              </a:rPr>
              <a:t>)</a:t>
            </a:r>
          </a:p>
          <a:p>
            <a:pPr marL="571500" indent="-571500" algn="just">
              <a:buNone/>
            </a:pPr>
            <a:r>
              <a:rPr lang="en-US" sz="1800" dirty="0" smtClean="0">
                <a:latin typeface="Times New Roman" pitchFamily="18" charset="0"/>
                <a:cs typeface="Times New Roman" pitchFamily="18" charset="0"/>
              </a:rPr>
              <a:t>[1]  “factor”</a:t>
            </a:r>
          </a:p>
          <a:p>
            <a:pPr marL="571500" indent="-571500" algn="just">
              <a:buNone/>
            </a:pPr>
            <a:r>
              <a:rPr lang="en-US" sz="1800" dirty="0" smtClean="0">
                <a:latin typeface="Times New Roman" pitchFamily="18" charset="0"/>
                <a:cs typeface="Times New Roman" pitchFamily="18" charset="0"/>
              </a:rPr>
              <a:t>&gt;class(</a:t>
            </a:r>
            <a:r>
              <a:rPr lang="en-US" sz="1800" dirty="0" err="1" smtClean="0">
                <a:latin typeface="Times New Roman" pitchFamily="18" charset="0"/>
                <a:cs typeface="Times New Roman" pitchFamily="18" charset="0"/>
              </a:rPr>
              <a:t>theDT$B</a:t>
            </a:r>
            <a:r>
              <a:rPr lang="en-US" sz="1800" dirty="0" smtClean="0">
                <a:latin typeface="Times New Roman" pitchFamily="18" charset="0"/>
                <a:cs typeface="Times New Roman" pitchFamily="18" charset="0"/>
              </a:rPr>
              <a:t>)</a:t>
            </a:r>
          </a:p>
          <a:p>
            <a:pPr marL="571500" indent="-571500" algn="just">
              <a:buNone/>
            </a:pPr>
            <a:r>
              <a:rPr lang="en-US" sz="1800" dirty="0" smtClean="0">
                <a:latin typeface="Times New Roman" pitchFamily="18" charset="0"/>
                <a:cs typeface="Times New Roman" pitchFamily="18" charset="0"/>
              </a:rPr>
              <a:t>[1]  “character”</a:t>
            </a:r>
          </a:p>
          <a:p>
            <a:pPr marL="571500" indent="-571500" algn="just"/>
            <a:r>
              <a:rPr lang="en-US" sz="1800" dirty="0" smtClean="0">
                <a:latin typeface="Times New Roman" pitchFamily="18" charset="0"/>
                <a:cs typeface="Times New Roman" pitchFamily="18" charset="0"/>
              </a:rPr>
              <a:t>The data are identical-except that </a:t>
            </a:r>
            <a:r>
              <a:rPr lang="en-US" sz="1800" dirty="0" err="1" smtClean="0">
                <a:latin typeface="Times New Roman" pitchFamily="18" charset="0"/>
                <a:cs typeface="Times New Roman" pitchFamily="18" charset="0"/>
              </a:rPr>
              <a:t>data.frame</a:t>
            </a:r>
            <a:r>
              <a:rPr lang="en-US" sz="1800" dirty="0" smtClean="0">
                <a:latin typeface="Times New Roman" pitchFamily="18" charset="0"/>
                <a:cs typeface="Times New Roman" pitchFamily="18" charset="0"/>
              </a:rPr>
              <a:t> turned B into a factor while </a:t>
            </a:r>
            <a:r>
              <a:rPr lang="en-US" sz="1800" dirty="0" err="1" smtClean="0">
                <a:latin typeface="Times New Roman" pitchFamily="18" charset="0"/>
                <a:cs typeface="Times New Roman" pitchFamily="18" charset="0"/>
              </a:rPr>
              <a:t>data.table</a:t>
            </a:r>
            <a:r>
              <a:rPr lang="en-US" sz="1800" dirty="0" smtClean="0">
                <a:latin typeface="Times New Roman" pitchFamily="18" charset="0"/>
                <a:cs typeface="Times New Roman" pitchFamily="18" charset="0"/>
              </a:rPr>
              <a:t> did not-and only the way it was printed looks different.</a:t>
            </a:r>
          </a:p>
          <a:p>
            <a:pPr marL="571500" indent="-571500" algn="just"/>
            <a:r>
              <a:rPr lang="en-US" sz="1800" dirty="0" smtClean="0">
                <a:latin typeface="Times New Roman" pitchFamily="18" charset="0"/>
                <a:cs typeface="Times New Roman" pitchFamily="18" charset="0"/>
              </a:rPr>
              <a:t>It is also possible to create a </a:t>
            </a:r>
            <a:r>
              <a:rPr lang="en-US" sz="1800" dirty="0" err="1" smtClean="0">
                <a:latin typeface="Times New Roman" pitchFamily="18" charset="0"/>
                <a:cs typeface="Times New Roman" pitchFamily="18" charset="0"/>
              </a:rPr>
              <a:t>data.table</a:t>
            </a:r>
            <a:r>
              <a:rPr lang="en-US" sz="1800" dirty="0" smtClean="0">
                <a:latin typeface="Times New Roman" pitchFamily="18" charset="0"/>
                <a:cs typeface="Times New Roman" pitchFamily="18" charset="0"/>
              </a:rPr>
              <a:t> out of an existing </a:t>
            </a:r>
            <a:r>
              <a:rPr lang="en-US" sz="1800" dirty="0" err="1" smtClean="0">
                <a:latin typeface="Times New Roman" pitchFamily="18" charset="0"/>
                <a:cs typeface="Times New Roman" pitchFamily="18" charset="0"/>
              </a:rPr>
              <a:t>data.frame</a:t>
            </a:r>
            <a:r>
              <a:rPr lang="en-US" sz="1800" dirty="0" smtClean="0">
                <a:latin typeface="Times New Roman" pitchFamily="18" charset="0"/>
                <a:cs typeface="Times New Roman" pitchFamily="18" charset="0"/>
              </a:rPr>
              <a:t>.</a:t>
            </a:r>
          </a:p>
          <a:p>
            <a:pPr marL="571500" indent="-571500" algn="just">
              <a:buNone/>
            </a:pPr>
            <a:r>
              <a:rPr lang="en-US" sz="1800" dirty="0" smtClean="0">
                <a:latin typeface="Times New Roman" pitchFamily="18" charset="0"/>
                <a:cs typeface="Times New Roman" pitchFamily="18" charset="0"/>
              </a:rPr>
              <a:t>&gt;</a:t>
            </a:r>
            <a:r>
              <a:rPr lang="en-US" sz="1800" dirty="0" err="1" smtClean="0">
                <a:latin typeface="Times New Roman" pitchFamily="18" charset="0"/>
                <a:cs typeface="Times New Roman" pitchFamily="18" charset="0"/>
              </a:rPr>
              <a:t>diamondsDT</a:t>
            </a:r>
            <a:r>
              <a:rPr lang="en-US" sz="1800" dirty="0" smtClean="0">
                <a:latin typeface="Times New Roman" pitchFamily="18" charset="0"/>
                <a:cs typeface="Times New Roman" pitchFamily="18" charset="0"/>
              </a:rPr>
              <a:t>&lt;-</a:t>
            </a:r>
            <a:r>
              <a:rPr lang="en-US" sz="1800" dirty="0" err="1" smtClean="0">
                <a:latin typeface="Times New Roman" pitchFamily="18" charset="0"/>
                <a:cs typeface="Times New Roman" pitchFamily="18" charset="0"/>
              </a:rPr>
              <a:t>data.table</a:t>
            </a:r>
            <a:r>
              <a:rPr lang="en-US" sz="1800" dirty="0" smtClean="0">
                <a:latin typeface="Times New Roman" pitchFamily="18" charset="0"/>
                <a:cs typeface="Times New Roman" pitchFamily="18" charset="0"/>
              </a:rPr>
              <a:t>(diamonds)</a:t>
            </a:r>
          </a:p>
          <a:p>
            <a:pPr marL="571500" indent="-571500" algn="just">
              <a:buNone/>
            </a:pPr>
            <a:r>
              <a:rPr lang="en-US" sz="1800" dirty="0" smtClean="0">
                <a:latin typeface="Times New Roman" pitchFamily="18" charset="0"/>
                <a:cs typeface="Times New Roman" pitchFamily="18" charset="0"/>
              </a:rPr>
              <a:t>&gt;</a:t>
            </a:r>
            <a:r>
              <a:rPr lang="en-US" sz="1800" dirty="0" err="1" smtClean="0">
                <a:latin typeface="Times New Roman" pitchFamily="18" charset="0"/>
                <a:cs typeface="Times New Roman" pitchFamily="18" charset="0"/>
              </a:rPr>
              <a:t>diamondsDT</a:t>
            </a:r>
            <a:endParaRPr lang="en-US" sz="1800" dirty="0" smtClean="0">
              <a:latin typeface="Times New Roman" pitchFamily="18" charset="0"/>
              <a:cs typeface="Times New Roman" pitchFamily="18" charset="0"/>
            </a:endParaRPr>
          </a:p>
          <a:p>
            <a:pPr marL="571500" indent="-571500" algn="just">
              <a:buNone/>
            </a:pPr>
            <a:r>
              <a:rPr lang="en-US" sz="1800" b="1" dirty="0" smtClean="0">
                <a:latin typeface="Times New Roman" pitchFamily="18" charset="0"/>
                <a:cs typeface="Times New Roman" pitchFamily="18" charset="0"/>
              </a:rPr>
              <a:t>Note:</a:t>
            </a:r>
            <a:r>
              <a:rPr lang="en-US" sz="1800" dirty="0" smtClean="0">
                <a:latin typeface="Times New Roman" pitchFamily="18" charset="0"/>
                <a:cs typeface="Times New Roman" pitchFamily="18" charset="0"/>
              </a:rPr>
              <a:t>	</a:t>
            </a:r>
          </a:p>
          <a:p>
            <a:pPr marL="571500" indent="-571500" algn="just"/>
            <a:r>
              <a:rPr lang="en-US" sz="1800" dirty="0" smtClean="0">
                <a:latin typeface="Times New Roman" pitchFamily="18" charset="0"/>
                <a:cs typeface="Times New Roman" pitchFamily="18" charset="0"/>
              </a:rPr>
              <a:t>Notice that printing the diamonds data would try to print out all the data but </a:t>
            </a:r>
            <a:r>
              <a:rPr lang="en-US" sz="1800" dirty="0" err="1" smtClean="0">
                <a:latin typeface="Times New Roman" pitchFamily="18" charset="0"/>
                <a:cs typeface="Times New Roman" pitchFamily="18" charset="0"/>
              </a:rPr>
              <a:t>data.table</a:t>
            </a:r>
            <a:r>
              <a:rPr lang="en-US" sz="1800" dirty="0" smtClean="0">
                <a:latin typeface="Times New Roman" pitchFamily="18" charset="0"/>
                <a:cs typeface="Times New Roman" pitchFamily="18" charset="0"/>
              </a:rPr>
              <a:t> intelligently just prints the first five and last five rows.</a:t>
            </a:r>
          </a:p>
          <a:p>
            <a:pPr marL="571500" indent="-571500" algn="just"/>
            <a:r>
              <a:rPr lang="en-US" sz="1800" dirty="0" smtClean="0">
                <a:latin typeface="Times New Roman" pitchFamily="18" charset="0"/>
                <a:cs typeface="Times New Roman" pitchFamily="18" charset="0"/>
              </a:rPr>
              <a:t>Accessing rows can be done similarly to accessing rows in a </a:t>
            </a:r>
            <a:r>
              <a:rPr lang="en-US" sz="1800" dirty="0" err="1" smtClean="0">
                <a:latin typeface="Times New Roman" pitchFamily="18" charset="0"/>
                <a:cs typeface="Times New Roman" pitchFamily="18" charset="0"/>
              </a:rPr>
              <a:t>data.frame</a:t>
            </a:r>
            <a:r>
              <a:rPr lang="en-US" sz="1800" dirty="0" smtClean="0">
                <a:latin typeface="Times New Roman" pitchFamily="18" charset="0"/>
                <a:cs typeface="Times New Roman" pitchFamily="18" charset="0"/>
              </a:rPr>
              <a:t>.</a:t>
            </a:r>
          </a:p>
          <a:p>
            <a:pPr marL="571500" indent="-571500" algn="just">
              <a:buNone/>
            </a:pPr>
            <a:r>
              <a:rPr lang="en-US" sz="1800" dirty="0" smtClean="0">
                <a:latin typeface="Times New Roman" pitchFamily="18" charset="0"/>
                <a:cs typeface="Times New Roman" pitchFamily="18" charset="0"/>
              </a:rPr>
              <a:t>&gt;</a:t>
            </a:r>
            <a:r>
              <a:rPr lang="en-US" sz="1800" dirty="0" err="1" smtClean="0">
                <a:latin typeface="Times New Roman" pitchFamily="18" charset="0"/>
                <a:cs typeface="Times New Roman" pitchFamily="18" charset="0"/>
              </a:rPr>
              <a:t>theDT</a:t>
            </a:r>
            <a:r>
              <a:rPr lang="en-US" sz="1800" dirty="0" smtClean="0">
                <a:latin typeface="Times New Roman" pitchFamily="18" charset="0"/>
                <a:cs typeface="Times New Roman" pitchFamily="18" charset="0"/>
              </a:rPr>
              <a:t>[1:2,  ]</a:t>
            </a:r>
          </a:p>
          <a:p>
            <a:pPr marL="571500" indent="-571500" algn="just">
              <a:buNone/>
            </a:pPr>
            <a:r>
              <a:rPr lang="en-US" sz="1800" dirty="0" smtClean="0">
                <a:latin typeface="Times New Roman" pitchFamily="18" charset="0"/>
                <a:cs typeface="Times New Roman" pitchFamily="18" charset="0"/>
              </a:rPr>
              <a:t>	A	B	C	D</a:t>
            </a:r>
          </a:p>
          <a:p>
            <a:pPr marL="571500" indent="-571500" algn="just">
              <a:buNone/>
            </a:pPr>
            <a:r>
              <a:rPr lang="en-US" sz="1800" dirty="0" smtClean="0">
                <a:latin typeface="Times New Roman" pitchFamily="18" charset="0"/>
                <a:cs typeface="Times New Roman" pitchFamily="18" charset="0"/>
              </a:rPr>
              <a:t>1:	1	a	K	One</a:t>
            </a:r>
          </a:p>
          <a:p>
            <a:pPr marL="571500" indent="-571500" algn="just">
              <a:buNone/>
            </a:pPr>
            <a:r>
              <a:rPr lang="en-US" sz="1800" dirty="0" smtClean="0">
                <a:latin typeface="Times New Roman" pitchFamily="18" charset="0"/>
                <a:cs typeface="Times New Roman" pitchFamily="18" charset="0"/>
              </a:rPr>
              <a:t>2:	2	b	L	Two</a:t>
            </a: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Autofit/>
          </a:bodyPr>
          <a:lstStyle/>
          <a:p>
            <a:pPr marL="571500" indent="-571500" algn="just">
              <a:buNone/>
            </a:pPr>
            <a:r>
              <a:rPr lang="en-US" sz="1800" dirty="0" smtClean="0">
                <a:latin typeface="Times New Roman" pitchFamily="18" charset="0"/>
                <a:cs typeface="Times New Roman" pitchFamily="18" charset="0"/>
              </a:rPr>
              <a:t>&gt;</a:t>
            </a:r>
            <a:r>
              <a:rPr lang="en-US" sz="1800" dirty="0" err="1" smtClean="0">
                <a:latin typeface="Times New Roman" pitchFamily="18" charset="0"/>
                <a:cs typeface="Times New Roman" pitchFamily="18" charset="0"/>
              </a:rPr>
              <a:t>theDT</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theDT$A</a:t>
            </a:r>
            <a:r>
              <a:rPr lang="en-US" sz="1800" dirty="0" smtClean="0">
                <a:latin typeface="Times New Roman" pitchFamily="18" charset="0"/>
                <a:cs typeface="Times New Roman" pitchFamily="18" charset="0"/>
              </a:rPr>
              <a:t>&gt;=7,  ]</a:t>
            </a:r>
          </a:p>
          <a:p>
            <a:pPr marL="571500" indent="-571500" algn="just">
              <a:buNone/>
            </a:pPr>
            <a:r>
              <a:rPr lang="en-US" sz="1800" dirty="0" smtClean="0">
                <a:latin typeface="Times New Roman" pitchFamily="18" charset="0"/>
                <a:cs typeface="Times New Roman" pitchFamily="18" charset="0"/>
              </a:rPr>
              <a:t>	A	B	C	D</a:t>
            </a:r>
          </a:p>
          <a:p>
            <a:pPr marL="571500" indent="-571500" algn="just">
              <a:buNone/>
            </a:pPr>
            <a:r>
              <a:rPr lang="en-US" sz="1800" dirty="0" smtClean="0">
                <a:latin typeface="Times New Roman" pitchFamily="18" charset="0"/>
                <a:cs typeface="Times New Roman" pitchFamily="18" charset="0"/>
              </a:rPr>
              <a:t>1:	7	g	Q	One</a:t>
            </a:r>
          </a:p>
          <a:p>
            <a:pPr marL="571500" indent="-571500" algn="just">
              <a:buNone/>
            </a:pPr>
            <a:r>
              <a:rPr lang="en-US" sz="1800" dirty="0" smtClean="0">
                <a:latin typeface="Times New Roman" pitchFamily="18" charset="0"/>
                <a:cs typeface="Times New Roman" pitchFamily="18" charset="0"/>
              </a:rPr>
              <a:t>2:	8	h	R	Two</a:t>
            </a:r>
          </a:p>
          <a:p>
            <a:pPr marL="571500" indent="-571500" algn="just">
              <a:buNone/>
            </a:pPr>
            <a:r>
              <a:rPr lang="en-US" sz="1800" dirty="0" smtClean="0">
                <a:latin typeface="Times New Roman" pitchFamily="18" charset="0"/>
                <a:cs typeface="Times New Roman" pitchFamily="18" charset="0"/>
              </a:rPr>
              <a:t>3:	9	</a:t>
            </a:r>
            <a:r>
              <a:rPr lang="en-US" sz="1800" dirty="0" err="1" smtClean="0">
                <a:latin typeface="Times New Roman" pitchFamily="18" charset="0"/>
                <a:cs typeface="Times New Roman" pitchFamily="18" charset="0"/>
              </a:rPr>
              <a:t>i</a:t>
            </a:r>
            <a:r>
              <a:rPr lang="en-US" sz="1800" dirty="0" smtClean="0">
                <a:latin typeface="Times New Roman" pitchFamily="18" charset="0"/>
                <a:cs typeface="Times New Roman" pitchFamily="18" charset="0"/>
              </a:rPr>
              <a:t>	S	Three</a:t>
            </a:r>
          </a:p>
          <a:p>
            <a:pPr marL="571500" indent="-571500" algn="just">
              <a:buNone/>
            </a:pPr>
            <a:r>
              <a:rPr lang="en-US" sz="1800" dirty="0" smtClean="0">
                <a:latin typeface="Times New Roman" pitchFamily="18" charset="0"/>
                <a:cs typeface="Times New Roman" pitchFamily="18" charset="0"/>
              </a:rPr>
              <a:t>4:	10	j	T	One</a:t>
            </a:r>
          </a:p>
          <a:p>
            <a:pPr marL="571500" indent="-571500" algn="just"/>
            <a:r>
              <a:rPr lang="en-US" sz="1800" dirty="0" smtClean="0">
                <a:latin typeface="Times New Roman" pitchFamily="18" charset="0"/>
                <a:cs typeface="Times New Roman" pitchFamily="18" charset="0"/>
              </a:rPr>
              <a:t>Accessing individual columns must be done a little differently than accessing columns in </a:t>
            </a:r>
            <a:r>
              <a:rPr lang="en-US" sz="1800" dirty="0" err="1" smtClean="0">
                <a:latin typeface="Times New Roman" pitchFamily="18" charset="0"/>
                <a:cs typeface="Times New Roman" pitchFamily="18" charset="0"/>
              </a:rPr>
              <a:t>data.frames</a:t>
            </a:r>
            <a:r>
              <a:rPr lang="en-US" sz="1800" dirty="0" smtClean="0">
                <a:latin typeface="Times New Roman" pitchFamily="18" charset="0"/>
                <a:cs typeface="Times New Roman" pitchFamily="18" charset="0"/>
              </a:rPr>
              <a:t>. </a:t>
            </a:r>
          </a:p>
          <a:p>
            <a:pPr marL="571500" indent="-571500" algn="just">
              <a:buNone/>
            </a:pPr>
            <a:r>
              <a:rPr lang="en-US" sz="1800" dirty="0" smtClean="0">
                <a:latin typeface="Times New Roman" pitchFamily="18" charset="0"/>
                <a:cs typeface="Times New Roman" pitchFamily="18" charset="0"/>
              </a:rPr>
              <a:t>&gt;</a:t>
            </a:r>
            <a:r>
              <a:rPr lang="en-US" sz="1800" dirty="0" err="1" smtClean="0">
                <a:latin typeface="Times New Roman" pitchFamily="18" charset="0"/>
                <a:cs typeface="Times New Roman" pitchFamily="18" charset="0"/>
              </a:rPr>
              <a:t>theDT</a:t>
            </a:r>
            <a:r>
              <a:rPr lang="en-US" sz="1800" dirty="0" smtClean="0">
                <a:latin typeface="Times New Roman" pitchFamily="18" charset="0"/>
                <a:cs typeface="Times New Roman" pitchFamily="18" charset="0"/>
              </a:rPr>
              <a:t>[  , list(A,C)]</a:t>
            </a:r>
          </a:p>
          <a:p>
            <a:pPr marL="571500" indent="-571500" algn="just">
              <a:buNone/>
            </a:pPr>
            <a:r>
              <a:rPr lang="en-US" sz="1800" dirty="0" smtClean="0">
                <a:latin typeface="Times New Roman" pitchFamily="18" charset="0"/>
                <a:cs typeface="Times New Roman" pitchFamily="18" charset="0"/>
              </a:rPr>
              <a:t>	A	C</a:t>
            </a:r>
          </a:p>
          <a:p>
            <a:pPr marL="571500" indent="-571500" algn="just">
              <a:buNone/>
            </a:pPr>
            <a:r>
              <a:rPr lang="en-US" sz="1800" dirty="0" smtClean="0">
                <a:latin typeface="Times New Roman" pitchFamily="18" charset="0"/>
                <a:cs typeface="Times New Roman" pitchFamily="18" charset="0"/>
              </a:rPr>
              <a:t>1:	1	K</a:t>
            </a:r>
          </a:p>
          <a:p>
            <a:pPr marL="571500" indent="-571500" algn="just">
              <a:buNone/>
            </a:pPr>
            <a:r>
              <a:rPr lang="en-US" sz="1800" dirty="0" smtClean="0">
                <a:latin typeface="Times New Roman" pitchFamily="18" charset="0"/>
                <a:cs typeface="Times New Roman" pitchFamily="18" charset="0"/>
              </a:rPr>
              <a:t>2:	2	L</a:t>
            </a:r>
          </a:p>
          <a:p>
            <a:pPr marL="571500" indent="-571500" algn="just">
              <a:buNone/>
            </a:pPr>
            <a:r>
              <a:rPr lang="en-US" sz="1800" dirty="0" smtClean="0">
                <a:latin typeface="Times New Roman" pitchFamily="18" charset="0"/>
                <a:cs typeface="Times New Roman" pitchFamily="18" charset="0"/>
              </a:rPr>
              <a:t>3:	3	M</a:t>
            </a:r>
          </a:p>
          <a:p>
            <a:pPr marL="571500" indent="-571500" algn="just">
              <a:buNone/>
            </a:pPr>
            <a:r>
              <a:rPr lang="en-US" sz="1800" dirty="0" smtClean="0">
                <a:latin typeface="Times New Roman" pitchFamily="18" charset="0"/>
                <a:cs typeface="Times New Roman" pitchFamily="18" charset="0"/>
              </a:rPr>
              <a:t>4:	4	N</a:t>
            </a:r>
          </a:p>
          <a:p>
            <a:pPr marL="571500" indent="-571500" algn="just">
              <a:buNone/>
            </a:pPr>
            <a:r>
              <a:rPr lang="en-US" sz="1800" dirty="0" smtClean="0">
                <a:latin typeface="Times New Roman" pitchFamily="18" charset="0"/>
                <a:cs typeface="Times New Roman" pitchFamily="18" charset="0"/>
              </a:rPr>
              <a:t>5:	5	O</a:t>
            </a:r>
          </a:p>
          <a:p>
            <a:pPr marL="571500" indent="-571500" algn="just">
              <a:buNone/>
            </a:pPr>
            <a:r>
              <a:rPr lang="en-US" sz="1800" dirty="0" smtClean="0">
                <a:latin typeface="Times New Roman" pitchFamily="18" charset="0"/>
                <a:cs typeface="Times New Roman" pitchFamily="18" charset="0"/>
              </a:rPr>
              <a:t>6:	6	P</a:t>
            </a:r>
          </a:p>
          <a:p>
            <a:pPr marL="571500" indent="-571500" algn="just">
              <a:buNone/>
            </a:pPr>
            <a:r>
              <a:rPr lang="en-US" sz="1800" dirty="0" smtClean="0">
                <a:latin typeface="Times New Roman" pitchFamily="18" charset="0"/>
                <a:cs typeface="Times New Roman" pitchFamily="18" charset="0"/>
              </a:rPr>
              <a:t>7:	7	Q</a:t>
            </a:r>
          </a:p>
          <a:p>
            <a:pPr marL="571500" indent="-571500" algn="just">
              <a:buNone/>
            </a:pPr>
            <a:r>
              <a:rPr lang="en-US" sz="1800" dirty="0" smtClean="0">
                <a:latin typeface="Times New Roman" pitchFamily="18" charset="0"/>
                <a:cs typeface="Times New Roman" pitchFamily="18" charset="0"/>
              </a:rPr>
              <a:t>8:	8	R</a:t>
            </a:r>
          </a:p>
          <a:p>
            <a:pPr marL="571500" indent="-571500" algn="just">
              <a:buNone/>
            </a:pPr>
            <a:r>
              <a:rPr lang="en-US" sz="1800" dirty="0" smtClean="0">
                <a:latin typeface="Times New Roman" pitchFamily="18" charset="0"/>
                <a:cs typeface="Times New Roman" pitchFamily="18" charset="0"/>
              </a:rPr>
              <a:t>9:	9	S</a:t>
            </a:r>
          </a:p>
          <a:p>
            <a:pPr marL="571500" indent="-571500" algn="just">
              <a:buNone/>
            </a:pPr>
            <a:r>
              <a:rPr lang="en-US" sz="1800" dirty="0" smtClean="0">
                <a:latin typeface="Times New Roman" pitchFamily="18" charset="0"/>
                <a:cs typeface="Times New Roman" pitchFamily="18" charset="0"/>
              </a:rPr>
              <a:t>10:	10	T</a:t>
            </a: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Autofit/>
          </a:bodyPr>
          <a:lstStyle/>
          <a:p>
            <a:pPr marL="571500" indent="-571500" algn="just">
              <a:buNone/>
            </a:pPr>
            <a:r>
              <a:rPr lang="en-US" sz="1800" dirty="0" smtClean="0">
                <a:latin typeface="Times New Roman" pitchFamily="18" charset="0"/>
                <a:cs typeface="Times New Roman" pitchFamily="18" charset="0"/>
              </a:rPr>
              <a:t>&gt;#just one column</a:t>
            </a:r>
          </a:p>
          <a:p>
            <a:pPr marL="571500" indent="-571500" algn="just">
              <a:buNone/>
            </a:pPr>
            <a:r>
              <a:rPr lang="en-US" sz="1800" dirty="0" smtClean="0">
                <a:latin typeface="Times New Roman" pitchFamily="18" charset="0"/>
                <a:cs typeface="Times New Roman" pitchFamily="18" charset="0"/>
              </a:rPr>
              <a:t>&gt;</a:t>
            </a:r>
            <a:r>
              <a:rPr lang="en-US" sz="1800" dirty="0" err="1" smtClean="0">
                <a:latin typeface="Times New Roman" pitchFamily="18" charset="0"/>
                <a:cs typeface="Times New Roman" pitchFamily="18" charset="0"/>
              </a:rPr>
              <a:t>theDT</a:t>
            </a:r>
            <a:r>
              <a:rPr lang="en-US" sz="1800" dirty="0" smtClean="0">
                <a:latin typeface="Times New Roman" pitchFamily="18" charset="0"/>
                <a:cs typeface="Times New Roman" pitchFamily="18" charset="0"/>
              </a:rPr>
              <a:t>[  , B]</a:t>
            </a:r>
          </a:p>
          <a:p>
            <a:pPr marL="571500" indent="-571500" algn="just">
              <a:buNone/>
            </a:pPr>
            <a:r>
              <a:rPr lang="en-US" sz="1800" dirty="0" smtClean="0">
                <a:latin typeface="Times New Roman" pitchFamily="18" charset="0"/>
                <a:cs typeface="Times New Roman" pitchFamily="18" charset="0"/>
              </a:rPr>
              <a:t>[1]	“a”  “b”  “c”  “d”  “e”  “f”  “g”  “h”  “</a:t>
            </a:r>
            <a:r>
              <a:rPr lang="en-US" sz="1800" dirty="0" err="1" smtClean="0">
                <a:latin typeface="Times New Roman" pitchFamily="18" charset="0"/>
                <a:cs typeface="Times New Roman" pitchFamily="18" charset="0"/>
              </a:rPr>
              <a:t>i</a:t>
            </a:r>
            <a:r>
              <a:rPr lang="en-US" sz="1800" dirty="0" smtClean="0">
                <a:latin typeface="Times New Roman" pitchFamily="18" charset="0"/>
                <a:cs typeface="Times New Roman" pitchFamily="18" charset="0"/>
              </a:rPr>
              <a:t>”  “j”</a:t>
            </a:r>
          </a:p>
          <a:p>
            <a:pPr marL="571500" indent="-571500" algn="just">
              <a:buNone/>
            </a:pPr>
            <a:r>
              <a:rPr lang="en-US" sz="1800" dirty="0" smtClean="0">
                <a:latin typeface="Times New Roman" pitchFamily="18" charset="0"/>
                <a:cs typeface="Times New Roman" pitchFamily="18" charset="0"/>
              </a:rPr>
              <a:t>&gt;# one column while maintaining </a:t>
            </a:r>
            <a:r>
              <a:rPr lang="en-US" sz="1800" dirty="0" err="1" smtClean="0">
                <a:latin typeface="Times New Roman" pitchFamily="18" charset="0"/>
                <a:cs typeface="Times New Roman" pitchFamily="18" charset="0"/>
              </a:rPr>
              <a:t>data.table</a:t>
            </a:r>
            <a:r>
              <a:rPr lang="en-US" sz="1800" dirty="0" smtClean="0">
                <a:latin typeface="Times New Roman" pitchFamily="18" charset="0"/>
                <a:cs typeface="Times New Roman" pitchFamily="18" charset="0"/>
              </a:rPr>
              <a:t> structure</a:t>
            </a:r>
          </a:p>
          <a:p>
            <a:pPr marL="571500" indent="-571500" algn="just">
              <a:buNone/>
            </a:pPr>
            <a:r>
              <a:rPr lang="en-US" sz="1800" dirty="0" smtClean="0">
                <a:latin typeface="Times New Roman" pitchFamily="18" charset="0"/>
                <a:cs typeface="Times New Roman" pitchFamily="18" charset="0"/>
              </a:rPr>
              <a:t>&gt;</a:t>
            </a:r>
            <a:r>
              <a:rPr lang="en-US" sz="1800" dirty="0" err="1" smtClean="0">
                <a:latin typeface="Times New Roman" pitchFamily="18" charset="0"/>
                <a:cs typeface="Times New Roman" pitchFamily="18" charset="0"/>
              </a:rPr>
              <a:t>theDT</a:t>
            </a:r>
            <a:r>
              <a:rPr lang="en-US" sz="1800" dirty="0" smtClean="0">
                <a:latin typeface="Times New Roman" pitchFamily="18" charset="0"/>
                <a:cs typeface="Times New Roman" pitchFamily="18" charset="0"/>
              </a:rPr>
              <a:t>[  , list(B)]</a:t>
            </a:r>
          </a:p>
          <a:p>
            <a:pPr marL="571500" indent="-571500" algn="just">
              <a:buNone/>
            </a:pPr>
            <a:r>
              <a:rPr lang="en-US" sz="1800" dirty="0" smtClean="0">
                <a:latin typeface="Times New Roman" pitchFamily="18" charset="0"/>
                <a:cs typeface="Times New Roman" pitchFamily="18" charset="0"/>
              </a:rPr>
              <a:t>	B</a:t>
            </a:r>
          </a:p>
          <a:p>
            <a:pPr marL="571500" indent="-571500" algn="just">
              <a:buNone/>
            </a:pPr>
            <a:r>
              <a:rPr lang="en-US" sz="1800" dirty="0" smtClean="0">
                <a:latin typeface="Times New Roman" pitchFamily="18" charset="0"/>
                <a:cs typeface="Times New Roman" pitchFamily="18" charset="0"/>
              </a:rPr>
              <a:t>1:	a</a:t>
            </a:r>
          </a:p>
          <a:p>
            <a:pPr marL="571500" indent="-571500" algn="just">
              <a:buNone/>
            </a:pPr>
            <a:r>
              <a:rPr lang="en-US" sz="1800" dirty="0" smtClean="0">
                <a:latin typeface="Times New Roman" pitchFamily="18" charset="0"/>
                <a:cs typeface="Times New Roman" pitchFamily="18" charset="0"/>
              </a:rPr>
              <a:t>2:	b</a:t>
            </a:r>
          </a:p>
          <a:p>
            <a:pPr marL="571500" indent="-571500" algn="just">
              <a:buNone/>
            </a:pPr>
            <a:r>
              <a:rPr lang="en-US" sz="1800" dirty="0" smtClean="0">
                <a:latin typeface="Times New Roman" pitchFamily="18" charset="0"/>
                <a:cs typeface="Times New Roman" pitchFamily="18" charset="0"/>
              </a:rPr>
              <a:t>3:	c</a:t>
            </a:r>
          </a:p>
          <a:p>
            <a:pPr marL="571500" indent="-571500" algn="just">
              <a:buNone/>
            </a:pPr>
            <a:r>
              <a:rPr lang="en-US" sz="1800" dirty="0" smtClean="0">
                <a:latin typeface="Times New Roman" pitchFamily="18" charset="0"/>
                <a:cs typeface="Times New Roman" pitchFamily="18" charset="0"/>
              </a:rPr>
              <a:t>4:	d</a:t>
            </a:r>
          </a:p>
          <a:p>
            <a:pPr marL="571500" indent="-571500" algn="just">
              <a:buNone/>
            </a:pPr>
            <a:r>
              <a:rPr lang="en-US" sz="1800" dirty="0" smtClean="0">
                <a:latin typeface="Times New Roman" pitchFamily="18" charset="0"/>
                <a:cs typeface="Times New Roman" pitchFamily="18" charset="0"/>
              </a:rPr>
              <a:t>5:	e</a:t>
            </a:r>
          </a:p>
          <a:p>
            <a:pPr marL="571500" indent="-571500" algn="just">
              <a:buNone/>
            </a:pPr>
            <a:r>
              <a:rPr lang="en-US" sz="1800" dirty="0" smtClean="0">
                <a:latin typeface="Times New Roman" pitchFamily="18" charset="0"/>
                <a:cs typeface="Times New Roman" pitchFamily="18" charset="0"/>
              </a:rPr>
              <a:t>6:	f</a:t>
            </a:r>
          </a:p>
          <a:p>
            <a:pPr marL="571500" indent="-571500" algn="just">
              <a:buNone/>
            </a:pPr>
            <a:r>
              <a:rPr lang="en-US" sz="1800" dirty="0" smtClean="0">
                <a:latin typeface="Times New Roman" pitchFamily="18" charset="0"/>
                <a:cs typeface="Times New Roman" pitchFamily="18" charset="0"/>
              </a:rPr>
              <a:t>7:	g</a:t>
            </a:r>
          </a:p>
          <a:p>
            <a:pPr marL="571500" indent="-571500" algn="just">
              <a:buNone/>
            </a:pPr>
            <a:r>
              <a:rPr lang="en-US" sz="1800" dirty="0" smtClean="0">
                <a:latin typeface="Times New Roman" pitchFamily="18" charset="0"/>
                <a:cs typeface="Times New Roman" pitchFamily="18" charset="0"/>
              </a:rPr>
              <a:t>8:	h</a:t>
            </a:r>
          </a:p>
          <a:p>
            <a:pPr marL="571500" indent="-571500" algn="just">
              <a:buNone/>
            </a:pPr>
            <a:r>
              <a:rPr lang="en-US" sz="1800" dirty="0" smtClean="0">
                <a:latin typeface="Times New Roman" pitchFamily="18" charset="0"/>
                <a:cs typeface="Times New Roman" pitchFamily="18" charset="0"/>
              </a:rPr>
              <a:t>9:	</a:t>
            </a:r>
            <a:r>
              <a:rPr lang="en-US" sz="1800" dirty="0" err="1" smtClean="0">
                <a:latin typeface="Times New Roman" pitchFamily="18" charset="0"/>
                <a:cs typeface="Times New Roman" pitchFamily="18" charset="0"/>
              </a:rPr>
              <a:t>i</a:t>
            </a:r>
            <a:endParaRPr lang="en-US" sz="1800" dirty="0" smtClean="0">
              <a:latin typeface="Times New Roman" pitchFamily="18" charset="0"/>
              <a:cs typeface="Times New Roman" pitchFamily="18" charset="0"/>
            </a:endParaRPr>
          </a:p>
          <a:p>
            <a:pPr marL="571500" indent="-571500" algn="just">
              <a:buNone/>
            </a:pPr>
            <a:r>
              <a:rPr lang="en-US" sz="1800" dirty="0" smtClean="0">
                <a:latin typeface="Times New Roman" pitchFamily="18" charset="0"/>
                <a:cs typeface="Times New Roman" pitchFamily="18" charset="0"/>
              </a:rPr>
              <a:t>10:	j</a:t>
            </a:r>
          </a:p>
          <a:p>
            <a:pPr marL="571500" indent="-571500" algn="just"/>
            <a:r>
              <a:rPr lang="en-US" sz="1800" dirty="0" smtClean="0">
                <a:latin typeface="Times New Roman" pitchFamily="18" charset="0"/>
                <a:cs typeface="Times New Roman" pitchFamily="18" charset="0"/>
              </a:rPr>
              <a:t>If we must specify the column names as characters, the with argument should be set to FALSE.</a:t>
            </a:r>
          </a:p>
          <a:p>
            <a:pPr marL="571500" indent="-571500" algn="just">
              <a:buNone/>
            </a:pPr>
            <a:r>
              <a:rPr lang="en-US" sz="1800" dirty="0" smtClean="0">
                <a:latin typeface="Times New Roman" pitchFamily="18" charset="0"/>
                <a:cs typeface="Times New Roman" pitchFamily="18" charset="0"/>
              </a:rPr>
              <a:t>&gt;</a:t>
            </a:r>
            <a:r>
              <a:rPr lang="en-US" sz="1800" dirty="0" err="1" smtClean="0">
                <a:latin typeface="Times New Roman" pitchFamily="18" charset="0"/>
                <a:cs typeface="Times New Roman" pitchFamily="18" charset="0"/>
              </a:rPr>
              <a:t>theDT</a:t>
            </a:r>
            <a:r>
              <a:rPr lang="en-US" sz="1800" dirty="0" smtClean="0">
                <a:latin typeface="Times New Roman" pitchFamily="18" charset="0"/>
                <a:cs typeface="Times New Roman" pitchFamily="18" charset="0"/>
              </a:rPr>
              <a:t>[  , “B”, with= FALSE]</a:t>
            </a: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Autofit/>
          </a:bodyPr>
          <a:lstStyle/>
          <a:p>
            <a:pPr marL="571500" indent="-571500" algn="just">
              <a:buNone/>
            </a:pPr>
            <a:r>
              <a:rPr lang="en-US" sz="1600" dirty="0" smtClean="0">
                <a:latin typeface="Times New Roman" pitchFamily="18" charset="0"/>
                <a:cs typeface="Times New Roman" pitchFamily="18" charset="0"/>
              </a:rPr>
              <a:t>	B</a:t>
            </a:r>
          </a:p>
          <a:p>
            <a:pPr marL="571500" indent="-571500" algn="just">
              <a:buNone/>
            </a:pPr>
            <a:r>
              <a:rPr lang="en-US" sz="1600" dirty="0" smtClean="0">
                <a:latin typeface="Times New Roman" pitchFamily="18" charset="0"/>
                <a:cs typeface="Times New Roman" pitchFamily="18" charset="0"/>
              </a:rPr>
              <a:t>1:	a</a:t>
            </a:r>
          </a:p>
          <a:p>
            <a:pPr marL="571500" indent="-571500" algn="just">
              <a:buNone/>
            </a:pPr>
            <a:r>
              <a:rPr lang="en-US" sz="1600" dirty="0" smtClean="0">
                <a:latin typeface="Times New Roman" pitchFamily="18" charset="0"/>
                <a:cs typeface="Times New Roman" pitchFamily="18" charset="0"/>
              </a:rPr>
              <a:t>2:	b	</a:t>
            </a:r>
          </a:p>
          <a:p>
            <a:pPr marL="571500" indent="-571500" algn="just">
              <a:buNone/>
            </a:pPr>
            <a:r>
              <a:rPr lang="en-US" sz="1600" dirty="0" smtClean="0">
                <a:latin typeface="Times New Roman" pitchFamily="18" charset="0"/>
                <a:cs typeface="Times New Roman" pitchFamily="18" charset="0"/>
              </a:rPr>
              <a:t>3:	c</a:t>
            </a:r>
          </a:p>
          <a:p>
            <a:pPr marL="571500" indent="-571500" algn="just">
              <a:buNone/>
            </a:pPr>
            <a:r>
              <a:rPr lang="en-US" sz="1600" dirty="0" smtClean="0">
                <a:latin typeface="Times New Roman" pitchFamily="18" charset="0"/>
                <a:cs typeface="Times New Roman" pitchFamily="18" charset="0"/>
              </a:rPr>
              <a:t>4:	d</a:t>
            </a:r>
          </a:p>
          <a:p>
            <a:pPr marL="571500" indent="-571500" algn="just">
              <a:buNone/>
            </a:pPr>
            <a:r>
              <a:rPr lang="en-US" sz="1600" dirty="0" smtClean="0">
                <a:latin typeface="Times New Roman" pitchFamily="18" charset="0"/>
                <a:cs typeface="Times New Roman" pitchFamily="18" charset="0"/>
              </a:rPr>
              <a:t>5:	e</a:t>
            </a:r>
          </a:p>
          <a:p>
            <a:pPr marL="571500" indent="-571500" algn="just">
              <a:buNone/>
            </a:pPr>
            <a:r>
              <a:rPr lang="en-US" sz="1600" dirty="0" smtClean="0">
                <a:latin typeface="Times New Roman" pitchFamily="18" charset="0"/>
                <a:cs typeface="Times New Roman" pitchFamily="18" charset="0"/>
              </a:rPr>
              <a:t>6:	f</a:t>
            </a:r>
          </a:p>
          <a:p>
            <a:pPr marL="571500" indent="-571500" algn="just">
              <a:buNone/>
            </a:pPr>
            <a:r>
              <a:rPr lang="en-US" sz="1600" dirty="0" smtClean="0">
                <a:latin typeface="Times New Roman" pitchFamily="18" charset="0"/>
                <a:cs typeface="Times New Roman" pitchFamily="18" charset="0"/>
              </a:rPr>
              <a:t>7:	g</a:t>
            </a:r>
          </a:p>
          <a:p>
            <a:pPr marL="571500" indent="-571500" algn="just">
              <a:buNone/>
            </a:pPr>
            <a:r>
              <a:rPr lang="en-US" sz="1600" dirty="0" smtClean="0">
                <a:latin typeface="Times New Roman" pitchFamily="18" charset="0"/>
                <a:cs typeface="Times New Roman" pitchFamily="18" charset="0"/>
              </a:rPr>
              <a:t>8:	h</a:t>
            </a:r>
          </a:p>
          <a:p>
            <a:pPr marL="571500" indent="-571500" algn="just">
              <a:buNone/>
            </a:pPr>
            <a:r>
              <a:rPr lang="en-US" sz="1600" dirty="0" smtClean="0">
                <a:latin typeface="Times New Roman" pitchFamily="18" charset="0"/>
                <a:cs typeface="Times New Roman" pitchFamily="18" charset="0"/>
              </a:rPr>
              <a:t>9:	</a:t>
            </a:r>
            <a:r>
              <a:rPr lang="en-US" sz="1600" dirty="0" err="1" smtClean="0">
                <a:latin typeface="Times New Roman" pitchFamily="18" charset="0"/>
                <a:cs typeface="Times New Roman" pitchFamily="18" charset="0"/>
              </a:rPr>
              <a:t>i</a:t>
            </a:r>
            <a:endParaRPr lang="en-US" sz="1600" dirty="0" smtClean="0">
              <a:latin typeface="Times New Roman" pitchFamily="18" charset="0"/>
              <a:cs typeface="Times New Roman" pitchFamily="18" charset="0"/>
            </a:endParaRPr>
          </a:p>
          <a:p>
            <a:pPr marL="571500" indent="-571500" algn="just">
              <a:buNone/>
            </a:pPr>
            <a:r>
              <a:rPr lang="en-US" sz="1600" dirty="0" smtClean="0">
                <a:latin typeface="Times New Roman" pitchFamily="18" charset="0"/>
                <a:cs typeface="Times New Roman" pitchFamily="18" charset="0"/>
              </a:rPr>
              <a:t>10:	j</a:t>
            </a:r>
          </a:p>
          <a:p>
            <a:pPr marL="571500" indent="-571500"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theDT</a:t>
            </a:r>
            <a:r>
              <a:rPr lang="en-US" sz="1600" dirty="0" smtClean="0">
                <a:latin typeface="Times New Roman" pitchFamily="18" charset="0"/>
                <a:cs typeface="Times New Roman" pitchFamily="18" charset="0"/>
              </a:rPr>
              <a:t>[  , c(“A”, “C”), with=  FALSE]</a:t>
            </a:r>
          </a:p>
          <a:p>
            <a:pPr marL="571500" indent="-571500" algn="just">
              <a:buNone/>
            </a:pPr>
            <a:r>
              <a:rPr lang="en-US" sz="1600" dirty="0" smtClean="0">
                <a:latin typeface="Times New Roman" pitchFamily="18" charset="0"/>
                <a:cs typeface="Times New Roman" pitchFamily="18" charset="0"/>
              </a:rPr>
              <a:t>	A	C</a:t>
            </a:r>
          </a:p>
          <a:p>
            <a:pPr marL="571500" indent="-571500" algn="just">
              <a:buNone/>
            </a:pPr>
            <a:r>
              <a:rPr lang="en-US" sz="1600" dirty="0" smtClean="0">
                <a:latin typeface="Times New Roman" pitchFamily="18" charset="0"/>
                <a:cs typeface="Times New Roman" pitchFamily="18" charset="0"/>
              </a:rPr>
              <a:t>1:	1	K</a:t>
            </a:r>
          </a:p>
          <a:p>
            <a:pPr marL="571500" indent="-571500" algn="just">
              <a:buNone/>
            </a:pPr>
            <a:r>
              <a:rPr lang="en-US" sz="1600" dirty="0" smtClean="0">
                <a:latin typeface="Times New Roman" pitchFamily="18" charset="0"/>
                <a:cs typeface="Times New Roman" pitchFamily="18" charset="0"/>
              </a:rPr>
              <a:t>2:	2	L</a:t>
            </a:r>
          </a:p>
          <a:p>
            <a:pPr marL="571500" indent="-571500" algn="just">
              <a:buNone/>
            </a:pPr>
            <a:r>
              <a:rPr lang="en-US" sz="1600" dirty="0" smtClean="0">
                <a:latin typeface="Times New Roman" pitchFamily="18" charset="0"/>
                <a:cs typeface="Times New Roman" pitchFamily="18" charset="0"/>
              </a:rPr>
              <a:t>3:	3	M</a:t>
            </a:r>
          </a:p>
          <a:p>
            <a:pPr marL="571500" indent="-571500" algn="just">
              <a:buNone/>
            </a:pPr>
            <a:r>
              <a:rPr lang="en-US" sz="1600" dirty="0" smtClean="0">
                <a:latin typeface="Times New Roman" pitchFamily="18" charset="0"/>
                <a:cs typeface="Times New Roman" pitchFamily="18" charset="0"/>
              </a:rPr>
              <a:t>4:	4	N</a:t>
            </a:r>
          </a:p>
          <a:p>
            <a:pPr marL="571500" indent="-571500" algn="just">
              <a:buNone/>
            </a:pPr>
            <a:r>
              <a:rPr lang="en-US" sz="1600" dirty="0" smtClean="0">
                <a:latin typeface="Times New Roman" pitchFamily="18" charset="0"/>
                <a:cs typeface="Times New Roman" pitchFamily="18" charset="0"/>
              </a:rPr>
              <a:t>5:	5	O</a:t>
            </a:r>
          </a:p>
          <a:p>
            <a:pPr marL="571500" indent="-571500" algn="just">
              <a:buNone/>
            </a:pPr>
            <a:r>
              <a:rPr lang="en-US" sz="1600" dirty="0" smtClean="0">
                <a:latin typeface="Times New Roman" pitchFamily="18" charset="0"/>
                <a:cs typeface="Times New Roman" pitchFamily="18" charset="0"/>
              </a:rPr>
              <a:t>6:	6	P</a:t>
            </a:r>
          </a:p>
          <a:p>
            <a:pPr marL="571500" indent="-571500" algn="just">
              <a:buNone/>
            </a:pPr>
            <a:r>
              <a:rPr lang="en-US" sz="1600" dirty="0" smtClean="0">
                <a:latin typeface="Times New Roman" pitchFamily="18" charset="0"/>
                <a:cs typeface="Times New Roman" pitchFamily="18" charset="0"/>
              </a:rPr>
              <a:t>7:	7	Q</a:t>
            </a:r>
          </a:p>
          <a:p>
            <a:pPr marL="571500" indent="-571500" algn="just">
              <a:buNone/>
            </a:pPr>
            <a:r>
              <a:rPr lang="en-US" sz="1600" dirty="0" smtClean="0">
                <a:latin typeface="Times New Roman" pitchFamily="18" charset="0"/>
                <a:cs typeface="Times New Roman" pitchFamily="18" charset="0"/>
              </a:rPr>
              <a:t>8:	8	R</a:t>
            </a:r>
          </a:p>
          <a:p>
            <a:pPr marL="571500" indent="-571500" algn="just">
              <a:buNone/>
            </a:pPr>
            <a:r>
              <a:rPr lang="en-US" sz="1600" dirty="0" smtClean="0">
                <a:latin typeface="Times New Roman" pitchFamily="18" charset="0"/>
                <a:cs typeface="Times New Roman" pitchFamily="18" charset="0"/>
              </a:rPr>
              <a:t>9:	9	S</a:t>
            </a:r>
          </a:p>
          <a:p>
            <a:pPr marL="571500" indent="-571500" algn="just">
              <a:buNone/>
            </a:pPr>
            <a:r>
              <a:rPr lang="en-US" sz="1600" dirty="0" smtClean="0">
                <a:latin typeface="Times New Roman" pitchFamily="18" charset="0"/>
                <a:cs typeface="Times New Roman" pitchFamily="18" charset="0"/>
              </a:rPr>
              <a:t>10:	10	T</a:t>
            </a:r>
            <a:endParaRPr lang="en-US"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Autofit/>
          </a:bodyPr>
          <a:lstStyle/>
          <a:p>
            <a:pPr marL="571500" indent="-571500" algn="just">
              <a:buNone/>
            </a:pPr>
            <a:r>
              <a:rPr lang="en-US" sz="1800" b="1" dirty="0" smtClean="0">
                <a:latin typeface="Times New Roman" pitchFamily="18" charset="0"/>
                <a:cs typeface="Times New Roman" pitchFamily="18" charset="0"/>
              </a:rPr>
              <a:t>Keys</a:t>
            </a:r>
          </a:p>
          <a:p>
            <a:pPr marL="571500" indent="-571500" algn="just"/>
            <a:r>
              <a:rPr lang="en-US" sz="1800" dirty="0" smtClean="0">
                <a:latin typeface="Times New Roman" pitchFamily="18" charset="0"/>
                <a:cs typeface="Times New Roman" pitchFamily="18" charset="0"/>
              </a:rPr>
              <a:t>Now that we have a few </a:t>
            </a:r>
            <a:r>
              <a:rPr lang="en-US" sz="1800" dirty="0" err="1" smtClean="0">
                <a:latin typeface="Times New Roman" pitchFamily="18" charset="0"/>
                <a:cs typeface="Times New Roman" pitchFamily="18" charset="0"/>
              </a:rPr>
              <a:t>data.tables</a:t>
            </a:r>
            <a:r>
              <a:rPr lang="en-US" sz="1800" dirty="0" smtClean="0">
                <a:latin typeface="Times New Roman" pitchFamily="18" charset="0"/>
                <a:cs typeface="Times New Roman" pitchFamily="18" charset="0"/>
              </a:rPr>
              <a:t> in memory, we might be interested in seeing some information about them.</a:t>
            </a:r>
          </a:p>
          <a:p>
            <a:pPr marL="571500" indent="-571500" algn="just">
              <a:buNone/>
            </a:pPr>
            <a:r>
              <a:rPr lang="en-US" sz="1800" dirty="0" smtClean="0">
                <a:latin typeface="Times New Roman" pitchFamily="18" charset="0"/>
                <a:cs typeface="Times New Roman" pitchFamily="18" charset="0"/>
              </a:rPr>
              <a:t>&gt;#show tables</a:t>
            </a:r>
          </a:p>
          <a:p>
            <a:pPr marL="571500" indent="-571500" algn="just">
              <a:buNone/>
            </a:pPr>
            <a:r>
              <a:rPr lang="en-US" sz="1800" dirty="0" smtClean="0">
                <a:latin typeface="Times New Roman" pitchFamily="18" charset="0"/>
                <a:cs typeface="Times New Roman" pitchFamily="18" charset="0"/>
              </a:rPr>
              <a:t>&gt;tables()</a:t>
            </a:r>
          </a:p>
          <a:p>
            <a:pPr marL="571500" indent="-571500" algn="just">
              <a:buNone/>
            </a:pPr>
            <a:r>
              <a:rPr lang="en-US" sz="1800" dirty="0" smtClean="0">
                <a:latin typeface="Times New Roman" pitchFamily="18" charset="0"/>
                <a:cs typeface="Times New Roman" pitchFamily="18" charset="0"/>
              </a:rPr>
              <a:t>	NAME	NROW	MB</a:t>
            </a:r>
          </a:p>
          <a:p>
            <a:pPr marL="571500" indent="-571500" algn="just">
              <a:buNone/>
            </a:pPr>
            <a:r>
              <a:rPr lang="en-US" sz="1800" dirty="0" smtClean="0">
                <a:latin typeface="Times New Roman" pitchFamily="18" charset="0"/>
                <a:cs typeface="Times New Roman" pitchFamily="18" charset="0"/>
              </a:rPr>
              <a:t>[1,  ]	</a:t>
            </a:r>
            <a:r>
              <a:rPr lang="en-US" sz="1800" dirty="0" err="1" smtClean="0">
                <a:latin typeface="Times New Roman" pitchFamily="18" charset="0"/>
                <a:cs typeface="Times New Roman" pitchFamily="18" charset="0"/>
              </a:rPr>
              <a:t>diamondDT</a:t>
            </a:r>
            <a:r>
              <a:rPr lang="en-US" sz="1800" dirty="0" smtClean="0">
                <a:latin typeface="Times New Roman" pitchFamily="18" charset="0"/>
                <a:cs typeface="Times New Roman" pitchFamily="18" charset="0"/>
              </a:rPr>
              <a:t>	53,940	4</a:t>
            </a:r>
          </a:p>
          <a:p>
            <a:pPr marL="571500" indent="-571500" algn="just">
              <a:buNone/>
            </a:pPr>
            <a:r>
              <a:rPr lang="en-US" sz="1800" dirty="0" smtClean="0">
                <a:latin typeface="Times New Roman" pitchFamily="18" charset="0"/>
                <a:cs typeface="Times New Roman" pitchFamily="18" charset="0"/>
              </a:rPr>
              <a:t>[2,  ]	</a:t>
            </a:r>
            <a:r>
              <a:rPr lang="en-US" sz="1800" dirty="0" err="1" smtClean="0">
                <a:latin typeface="Times New Roman" pitchFamily="18" charset="0"/>
                <a:cs typeface="Times New Roman" pitchFamily="18" charset="0"/>
              </a:rPr>
              <a:t>theDT</a:t>
            </a:r>
            <a:r>
              <a:rPr lang="en-US" sz="1800" dirty="0" smtClean="0">
                <a:latin typeface="Times New Roman" pitchFamily="18" charset="0"/>
                <a:cs typeface="Times New Roman" pitchFamily="18" charset="0"/>
              </a:rPr>
              <a:t>	10	1</a:t>
            </a:r>
          </a:p>
          <a:p>
            <a:pPr marL="571500" indent="-571500" algn="just">
              <a:buNone/>
            </a:pPr>
            <a:r>
              <a:rPr lang="en-US" sz="1800" dirty="0" smtClean="0">
                <a:latin typeface="Times New Roman" pitchFamily="18" charset="0"/>
                <a:cs typeface="Times New Roman" pitchFamily="18" charset="0"/>
              </a:rPr>
              <a:t>	COLS						KEY</a:t>
            </a:r>
          </a:p>
          <a:p>
            <a:pPr marL="571500" indent="-571500" algn="just">
              <a:buNone/>
            </a:pPr>
            <a:r>
              <a:rPr lang="en-US" sz="1800" dirty="0" smtClean="0">
                <a:latin typeface="Times New Roman" pitchFamily="18" charset="0"/>
                <a:cs typeface="Times New Roman" pitchFamily="18" charset="0"/>
              </a:rPr>
              <a:t>[1,  ]	</a:t>
            </a:r>
            <a:r>
              <a:rPr lang="en-US" sz="1800" dirty="0" err="1" smtClean="0">
                <a:latin typeface="Times New Roman" pitchFamily="18" charset="0"/>
                <a:cs typeface="Times New Roman" pitchFamily="18" charset="0"/>
              </a:rPr>
              <a:t>carat,cut,color,clarity,depth,table,price,x,y,z</a:t>
            </a:r>
            <a:endParaRPr lang="en-US" sz="1800" dirty="0" smtClean="0">
              <a:latin typeface="Times New Roman" pitchFamily="18" charset="0"/>
              <a:cs typeface="Times New Roman" pitchFamily="18" charset="0"/>
            </a:endParaRPr>
          </a:p>
          <a:p>
            <a:pPr marL="571500" indent="-571500" algn="just">
              <a:buNone/>
            </a:pPr>
            <a:r>
              <a:rPr lang="en-US" sz="1800" dirty="0" smtClean="0">
                <a:latin typeface="Times New Roman" pitchFamily="18" charset="0"/>
                <a:cs typeface="Times New Roman" pitchFamily="18" charset="0"/>
              </a:rPr>
              <a:t>[2,  ]	A,B,C,D</a:t>
            </a:r>
          </a:p>
          <a:p>
            <a:pPr marL="571500" indent="-571500" algn="just">
              <a:buNone/>
            </a:pPr>
            <a:r>
              <a:rPr lang="en-US" sz="1800" dirty="0" smtClean="0">
                <a:latin typeface="Times New Roman" pitchFamily="18" charset="0"/>
                <a:cs typeface="Times New Roman" pitchFamily="18" charset="0"/>
              </a:rPr>
              <a:t>Total:	5MB</a:t>
            </a:r>
          </a:p>
          <a:p>
            <a:pPr marL="571500" indent="-571500" algn="just"/>
            <a:r>
              <a:rPr lang="en-US" sz="1800" dirty="0" smtClean="0">
                <a:latin typeface="Times New Roman" pitchFamily="18" charset="0"/>
                <a:cs typeface="Times New Roman" pitchFamily="18" charset="0"/>
              </a:rPr>
              <a:t>This shows, for each </a:t>
            </a:r>
            <a:r>
              <a:rPr lang="en-US" sz="1800" dirty="0" err="1" smtClean="0">
                <a:latin typeface="Times New Roman" pitchFamily="18" charset="0"/>
                <a:cs typeface="Times New Roman" pitchFamily="18" charset="0"/>
              </a:rPr>
              <a:t>data.table</a:t>
            </a:r>
            <a:r>
              <a:rPr lang="en-US" sz="1800" dirty="0" smtClean="0">
                <a:latin typeface="Times New Roman" pitchFamily="18" charset="0"/>
                <a:cs typeface="Times New Roman" pitchFamily="18" charset="0"/>
              </a:rPr>
              <a:t> in memory, the name, the number of rows, the size in megabytes, the column names and the key. We have not assigned keys for any of the tables so that column is blank. The key is used to index the </a:t>
            </a:r>
            <a:r>
              <a:rPr lang="en-US" sz="1800" dirty="0" err="1" smtClean="0">
                <a:latin typeface="Times New Roman" pitchFamily="18" charset="0"/>
                <a:cs typeface="Times New Roman" pitchFamily="18" charset="0"/>
              </a:rPr>
              <a:t>data.table</a:t>
            </a:r>
            <a:r>
              <a:rPr lang="en-US" sz="1800" dirty="0" smtClean="0">
                <a:latin typeface="Times New Roman" pitchFamily="18" charset="0"/>
                <a:cs typeface="Times New Roman" pitchFamily="18" charset="0"/>
              </a:rPr>
              <a:t> and will provide the extra speed.</a:t>
            </a:r>
          </a:p>
          <a:p>
            <a:pPr marL="571500" indent="-571500" algn="just"/>
            <a:r>
              <a:rPr lang="en-US" sz="1800" dirty="0" smtClean="0">
                <a:latin typeface="Times New Roman" pitchFamily="18" charset="0"/>
                <a:cs typeface="Times New Roman" pitchFamily="18" charset="0"/>
              </a:rPr>
              <a:t>We start by adding a key to </a:t>
            </a:r>
            <a:r>
              <a:rPr lang="en-US" sz="1800" dirty="0" err="1" smtClean="0">
                <a:latin typeface="Times New Roman" pitchFamily="18" charset="0"/>
                <a:cs typeface="Times New Roman" pitchFamily="18" charset="0"/>
              </a:rPr>
              <a:t>theDT</a:t>
            </a:r>
            <a:r>
              <a:rPr lang="en-US" sz="1800" dirty="0" smtClean="0">
                <a:latin typeface="Times New Roman" pitchFamily="18" charset="0"/>
                <a:cs typeface="Times New Roman" pitchFamily="18" charset="0"/>
              </a:rPr>
              <a:t>. We will use the D column to index the </a:t>
            </a:r>
            <a:r>
              <a:rPr lang="en-US" sz="1800" dirty="0" err="1" smtClean="0">
                <a:latin typeface="Times New Roman" pitchFamily="18" charset="0"/>
                <a:cs typeface="Times New Roman" pitchFamily="18" charset="0"/>
              </a:rPr>
              <a:t>data.table</a:t>
            </a:r>
            <a:r>
              <a:rPr lang="en-US" sz="1800" dirty="0" smtClean="0">
                <a:latin typeface="Times New Roman" pitchFamily="18" charset="0"/>
                <a:cs typeface="Times New Roman" pitchFamily="18" charset="0"/>
              </a:rPr>
              <a:t>. This is done using </a:t>
            </a:r>
            <a:r>
              <a:rPr lang="en-US" sz="1800" dirty="0" err="1" smtClean="0">
                <a:latin typeface="Times New Roman" pitchFamily="18" charset="0"/>
                <a:cs typeface="Times New Roman" pitchFamily="18" charset="0"/>
              </a:rPr>
              <a:t>setkey</a:t>
            </a:r>
            <a:r>
              <a:rPr lang="en-US" sz="1800" dirty="0" smtClean="0">
                <a:latin typeface="Times New Roman" pitchFamily="18" charset="0"/>
                <a:cs typeface="Times New Roman" pitchFamily="18" charset="0"/>
              </a:rPr>
              <a:t>, which takes the name of the </a:t>
            </a:r>
            <a:r>
              <a:rPr lang="en-US" sz="1800" dirty="0" err="1" smtClean="0">
                <a:latin typeface="Times New Roman" pitchFamily="18" charset="0"/>
                <a:cs typeface="Times New Roman" pitchFamily="18" charset="0"/>
              </a:rPr>
              <a:t>data.table</a:t>
            </a:r>
            <a:r>
              <a:rPr lang="en-US" sz="1800" dirty="0" smtClean="0">
                <a:latin typeface="Times New Roman" pitchFamily="18" charset="0"/>
                <a:cs typeface="Times New Roman" pitchFamily="18" charset="0"/>
              </a:rPr>
              <a:t> as its first argument and the name of the desired column as the second argument.</a:t>
            </a:r>
          </a:p>
          <a:p>
            <a:pPr marL="571500" indent="-571500" algn="just">
              <a:buNone/>
            </a:pP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Autofit/>
          </a:bodyPr>
          <a:lstStyle/>
          <a:p>
            <a:pPr marL="571500" indent="-571500" algn="just">
              <a:buNone/>
            </a:pPr>
            <a:r>
              <a:rPr lang="en-US" sz="1800" dirty="0" smtClean="0">
                <a:latin typeface="Times New Roman" pitchFamily="18" charset="0"/>
                <a:cs typeface="Times New Roman" pitchFamily="18" charset="0"/>
              </a:rPr>
              <a:t>&gt;#set the key</a:t>
            </a:r>
          </a:p>
          <a:p>
            <a:pPr marL="571500" indent="-571500" algn="just">
              <a:buNone/>
            </a:pPr>
            <a:r>
              <a:rPr lang="en-US" sz="1800" dirty="0" smtClean="0">
                <a:latin typeface="Times New Roman" pitchFamily="18" charset="0"/>
                <a:cs typeface="Times New Roman" pitchFamily="18" charset="0"/>
              </a:rPr>
              <a:t>&gt;</a:t>
            </a:r>
            <a:r>
              <a:rPr lang="en-US" sz="1800" dirty="0" err="1" smtClean="0">
                <a:latin typeface="Times New Roman" pitchFamily="18" charset="0"/>
                <a:cs typeface="Times New Roman" pitchFamily="18" charset="0"/>
              </a:rPr>
              <a:t>setkey</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theDT</a:t>
            </a:r>
            <a:r>
              <a:rPr lang="en-US" sz="1800" dirty="0" smtClean="0">
                <a:latin typeface="Times New Roman" pitchFamily="18" charset="0"/>
                <a:cs typeface="Times New Roman" pitchFamily="18" charset="0"/>
              </a:rPr>
              <a:t>, D)</a:t>
            </a:r>
          </a:p>
          <a:p>
            <a:pPr marL="571500" indent="-571500" algn="just">
              <a:buNone/>
            </a:pPr>
            <a:r>
              <a:rPr lang="en-US" sz="1800" dirty="0" smtClean="0">
                <a:latin typeface="Times New Roman" pitchFamily="18" charset="0"/>
                <a:cs typeface="Times New Roman" pitchFamily="18" charset="0"/>
              </a:rPr>
              <a:t>&gt;#show the </a:t>
            </a:r>
            <a:r>
              <a:rPr lang="en-US" sz="1800" dirty="0" err="1" smtClean="0">
                <a:latin typeface="Times New Roman" pitchFamily="18" charset="0"/>
                <a:cs typeface="Times New Roman" pitchFamily="18" charset="0"/>
              </a:rPr>
              <a:t>data.table</a:t>
            </a:r>
            <a:r>
              <a:rPr lang="en-US" sz="1800" dirty="0" smtClean="0">
                <a:latin typeface="Times New Roman" pitchFamily="18" charset="0"/>
                <a:cs typeface="Times New Roman" pitchFamily="18" charset="0"/>
              </a:rPr>
              <a:t> again</a:t>
            </a:r>
          </a:p>
          <a:p>
            <a:pPr marL="571500" indent="-571500" algn="just">
              <a:buNone/>
            </a:pPr>
            <a:r>
              <a:rPr lang="en-US" sz="1800" dirty="0" smtClean="0">
                <a:latin typeface="Times New Roman" pitchFamily="18" charset="0"/>
                <a:cs typeface="Times New Roman" pitchFamily="18" charset="0"/>
              </a:rPr>
              <a:t>&gt;</a:t>
            </a:r>
            <a:r>
              <a:rPr lang="en-US" sz="1800" dirty="0" err="1" smtClean="0">
                <a:latin typeface="Times New Roman" pitchFamily="18" charset="0"/>
                <a:cs typeface="Times New Roman" pitchFamily="18" charset="0"/>
              </a:rPr>
              <a:t>theDT</a:t>
            </a:r>
            <a:endParaRPr lang="en-US" sz="1800" dirty="0" smtClean="0">
              <a:latin typeface="Times New Roman" pitchFamily="18" charset="0"/>
              <a:cs typeface="Times New Roman" pitchFamily="18" charset="0"/>
            </a:endParaRPr>
          </a:p>
          <a:p>
            <a:pPr marL="571500" indent="-571500" algn="just">
              <a:buNone/>
            </a:pPr>
            <a:r>
              <a:rPr lang="en-US" sz="1800" dirty="0" smtClean="0">
                <a:latin typeface="Times New Roman" pitchFamily="18" charset="0"/>
                <a:cs typeface="Times New Roman" pitchFamily="18" charset="0"/>
              </a:rPr>
              <a:t>	A	B	C	D</a:t>
            </a:r>
          </a:p>
          <a:p>
            <a:pPr marL="571500" indent="-571500" algn="just">
              <a:buNone/>
            </a:pPr>
            <a:r>
              <a:rPr lang="en-US" sz="1800" dirty="0" smtClean="0">
                <a:latin typeface="Times New Roman" pitchFamily="18" charset="0"/>
                <a:cs typeface="Times New Roman" pitchFamily="18" charset="0"/>
              </a:rPr>
              <a:t>1:	1	a	K	One</a:t>
            </a:r>
          </a:p>
          <a:p>
            <a:pPr marL="571500" indent="-571500" algn="just">
              <a:buNone/>
            </a:pPr>
            <a:r>
              <a:rPr lang="en-US" sz="1800" dirty="0" smtClean="0">
                <a:latin typeface="Times New Roman" pitchFamily="18" charset="0"/>
                <a:cs typeface="Times New Roman" pitchFamily="18" charset="0"/>
              </a:rPr>
              <a:t>2:	4	d	N	One</a:t>
            </a:r>
          </a:p>
          <a:p>
            <a:pPr marL="571500" indent="-571500" algn="just">
              <a:buNone/>
            </a:pPr>
            <a:r>
              <a:rPr lang="en-US" sz="1800" dirty="0" smtClean="0">
                <a:latin typeface="Times New Roman" pitchFamily="18" charset="0"/>
                <a:cs typeface="Times New Roman" pitchFamily="18" charset="0"/>
              </a:rPr>
              <a:t>3:	7	g	Q	One</a:t>
            </a:r>
          </a:p>
          <a:p>
            <a:pPr marL="571500" indent="-571500" algn="just">
              <a:buNone/>
            </a:pPr>
            <a:r>
              <a:rPr lang="en-US" sz="1800" dirty="0" smtClean="0">
                <a:latin typeface="Times New Roman" pitchFamily="18" charset="0"/>
                <a:cs typeface="Times New Roman" pitchFamily="18" charset="0"/>
              </a:rPr>
              <a:t>4:	10	j	T	One</a:t>
            </a:r>
          </a:p>
          <a:p>
            <a:pPr marL="571500" indent="-571500" algn="just">
              <a:buNone/>
            </a:pPr>
            <a:r>
              <a:rPr lang="en-US" sz="1800" dirty="0" smtClean="0">
                <a:latin typeface="Times New Roman" pitchFamily="18" charset="0"/>
                <a:cs typeface="Times New Roman" pitchFamily="18" charset="0"/>
              </a:rPr>
              <a:t>5:	3	c	M	Three</a:t>
            </a:r>
          </a:p>
          <a:p>
            <a:pPr marL="571500" indent="-571500" algn="just">
              <a:buNone/>
            </a:pPr>
            <a:r>
              <a:rPr lang="en-US" sz="1800" dirty="0" smtClean="0">
                <a:latin typeface="Times New Roman" pitchFamily="18" charset="0"/>
                <a:cs typeface="Times New Roman" pitchFamily="18" charset="0"/>
              </a:rPr>
              <a:t>6:	6	f	P	Three</a:t>
            </a:r>
          </a:p>
          <a:p>
            <a:pPr marL="571500" indent="-571500" algn="just">
              <a:buNone/>
            </a:pPr>
            <a:r>
              <a:rPr lang="en-US" sz="1800" dirty="0" smtClean="0">
                <a:latin typeface="Times New Roman" pitchFamily="18" charset="0"/>
                <a:cs typeface="Times New Roman" pitchFamily="18" charset="0"/>
              </a:rPr>
              <a:t>7:	9	</a:t>
            </a:r>
            <a:r>
              <a:rPr lang="en-US" sz="1800" dirty="0" err="1" smtClean="0">
                <a:latin typeface="Times New Roman" pitchFamily="18" charset="0"/>
                <a:cs typeface="Times New Roman" pitchFamily="18" charset="0"/>
              </a:rPr>
              <a:t>i</a:t>
            </a:r>
            <a:r>
              <a:rPr lang="en-US" sz="1800" dirty="0" smtClean="0">
                <a:latin typeface="Times New Roman" pitchFamily="18" charset="0"/>
                <a:cs typeface="Times New Roman" pitchFamily="18" charset="0"/>
              </a:rPr>
              <a:t>	S	Three</a:t>
            </a:r>
          </a:p>
          <a:p>
            <a:pPr marL="571500" indent="-571500" algn="just">
              <a:buNone/>
            </a:pPr>
            <a:r>
              <a:rPr lang="en-US" sz="1800" dirty="0" smtClean="0">
                <a:latin typeface="Times New Roman" pitchFamily="18" charset="0"/>
                <a:cs typeface="Times New Roman" pitchFamily="18" charset="0"/>
              </a:rPr>
              <a:t>8:	2	b	L	Two</a:t>
            </a:r>
          </a:p>
          <a:p>
            <a:pPr marL="571500" indent="-571500" algn="just">
              <a:buNone/>
            </a:pPr>
            <a:r>
              <a:rPr lang="en-US" sz="1800" dirty="0" smtClean="0">
                <a:latin typeface="Times New Roman" pitchFamily="18" charset="0"/>
                <a:cs typeface="Times New Roman" pitchFamily="18" charset="0"/>
              </a:rPr>
              <a:t>9:	5	e	O	Two</a:t>
            </a:r>
          </a:p>
          <a:p>
            <a:pPr marL="571500" indent="-571500" algn="just">
              <a:buNone/>
            </a:pPr>
            <a:r>
              <a:rPr lang="en-US" sz="1800" dirty="0" smtClean="0">
                <a:latin typeface="Times New Roman" pitchFamily="18" charset="0"/>
                <a:cs typeface="Times New Roman" pitchFamily="18" charset="0"/>
              </a:rPr>
              <a:t>10:	8	h	R	Two</a:t>
            </a:r>
          </a:p>
          <a:p>
            <a:pPr marL="571500" indent="-571500" algn="just"/>
            <a:r>
              <a:rPr lang="en-US" sz="1800" dirty="0" smtClean="0">
                <a:latin typeface="Times New Roman" pitchFamily="18" charset="0"/>
                <a:cs typeface="Times New Roman" pitchFamily="18" charset="0"/>
              </a:rPr>
              <a:t>The data have been reordered according to column D, which is sorted alphabetically, We can confirm the key was set with key.</a:t>
            </a:r>
          </a:p>
          <a:p>
            <a:pPr marL="571500" indent="-571500" algn="just">
              <a:buNone/>
            </a:pPr>
            <a:r>
              <a:rPr lang="en-US" sz="1800" dirty="0" smtClean="0">
                <a:latin typeface="Times New Roman" pitchFamily="18" charset="0"/>
                <a:cs typeface="Times New Roman" pitchFamily="18" charset="0"/>
              </a:rPr>
              <a:t>&gt;key(</a:t>
            </a:r>
            <a:r>
              <a:rPr lang="en-US" sz="1800" dirty="0" err="1" smtClean="0">
                <a:latin typeface="Times New Roman" pitchFamily="18" charset="0"/>
                <a:cs typeface="Times New Roman" pitchFamily="18" charset="0"/>
              </a:rPr>
              <a:t>theDT</a:t>
            </a:r>
            <a:r>
              <a:rPr lang="en-US" sz="1800" dirty="0" smtClean="0">
                <a:latin typeface="Times New Roman" pitchFamily="18" charset="0"/>
                <a:cs typeface="Times New Roman" pitchFamily="18" charset="0"/>
              </a:rPr>
              <a:t>)</a:t>
            </a:r>
          </a:p>
          <a:p>
            <a:pPr marL="571500" indent="-571500" algn="just">
              <a:buNone/>
            </a:pPr>
            <a:r>
              <a:rPr lang="en-US" sz="1800" dirty="0" smtClean="0">
                <a:latin typeface="Times New Roman" pitchFamily="18" charset="0"/>
                <a:cs typeface="Times New Roman" pitchFamily="18" charset="0"/>
              </a:rPr>
              <a:t>[1]  “D”</a:t>
            </a: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Autofit/>
          </a:bodyPr>
          <a:lstStyle/>
          <a:p>
            <a:pPr marL="571500" indent="-571500" algn="just">
              <a:buNone/>
            </a:pPr>
            <a:r>
              <a:rPr lang="en-US" sz="1800" dirty="0" smtClean="0">
                <a:latin typeface="Times New Roman" pitchFamily="18" charset="0"/>
                <a:cs typeface="Times New Roman" pitchFamily="18" charset="0"/>
              </a:rPr>
              <a:t>Or tables.</a:t>
            </a:r>
            <a:endParaRPr lang="en-US" sz="1800" dirty="0">
              <a:latin typeface="Times New Roman" pitchFamily="18" charset="0"/>
              <a:cs typeface="Times New Roman" pitchFamily="18" charset="0"/>
            </a:endParaRPr>
          </a:p>
          <a:p>
            <a:pPr marL="571500" indent="-571500" algn="just">
              <a:buNone/>
            </a:pPr>
            <a:r>
              <a:rPr lang="en-US" sz="1800" dirty="0" smtClean="0">
                <a:latin typeface="Times New Roman" pitchFamily="18" charset="0"/>
                <a:cs typeface="Times New Roman" pitchFamily="18" charset="0"/>
              </a:rPr>
              <a:t>&gt;tables()</a:t>
            </a:r>
          </a:p>
          <a:p>
            <a:pPr marL="571500" indent="-571500" algn="just">
              <a:buNone/>
            </a:pPr>
            <a:r>
              <a:rPr lang="en-US" sz="1800" dirty="0" smtClean="0">
                <a:latin typeface="Times New Roman" pitchFamily="18" charset="0"/>
                <a:cs typeface="Times New Roman" pitchFamily="18" charset="0"/>
              </a:rPr>
              <a:t>	NAME		NROW	MB</a:t>
            </a:r>
          </a:p>
          <a:p>
            <a:pPr marL="571500" indent="-571500" algn="just">
              <a:buNone/>
            </a:pPr>
            <a:r>
              <a:rPr lang="en-US" sz="1800" dirty="0" smtClean="0">
                <a:latin typeface="Times New Roman" pitchFamily="18" charset="0"/>
                <a:cs typeface="Times New Roman" pitchFamily="18" charset="0"/>
              </a:rPr>
              <a:t>[1,  ]	</a:t>
            </a:r>
            <a:r>
              <a:rPr lang="en-US" sz="1800" dirty="0" err="1" smtClean="0">
                <a:latin typeface="Times New Roman" pitchFamily="18" charset="0"/>
                <a:cs typeface="Times New Roman" pitchFamily="18" charset="0"/>
              </a:rPr>
              <a:t>diamondsDT</a:t>
            </a:r>
            <a:r>
              <a:rPr lang="en-US" sz="1800" dirty="0" smtClean="0">
                <a:latin typeface="Times New Roman" pitchFamily="18" charset="0"/>
                <a:cs typeface="Times New Roman" pitchFamily="18" charset="0"/>
              </a:rPr>
              <a:t>		53,940	4</a:t>
            </a:r>
          </a:p>
          <a:p>
            <a:pPr marL="571500" indent="-571500" algn="just">
              <a:buNone/>
            </a:pPr>
            <a:r>
              <a:rPr lang="en-US" sz="1800" dirty="0" smtClean="0">
                <a:latin typeface="Times New Roman" pitchFamily="18" charset="0"/>
                <a:cs typeface="Times New Roman" pitchFamily="18" charset="0"/>
              </a:rPr>
              <a:t>[2,  ]	</a:t>
            </a:r>
            <a:r>
              <a:rPr lang="en-US" sz="1800" dirty="0" err="1" smtClean="0">
                <a:latin typeface="Times New Roman" pitchFamily="18" charset="0"/>
                <a:cs typeface="Times New Roman" pitchFamily="18" charset="0"/>
              </a:rPr>
              <a:t>theDT</a:t>
            </a:r>
            <a:r>
              <a:rPr lang="en-US" sz="1800" dirty="0" smtClean="0">
                <a:latin typeface="Times New Roman" pitchFamily="18" charset="0"/>
                <a:cs typeface="Times New Roman" pitchFamily="18" charset="0"/>
              </a:rPr>
              <a:t>		10	1</a:t>
            </a:r>
          </a:p>
          <a:p>
            <a:pPr marL="571500" indent="-571500" algn="just">
              <a:buNone/>
            </a:pPr>
            <a:r>
              <a:rPr lang="en-US" sz="1800" dirty="0" smtClean="0">
                <a:latin typeface="Times New Roman" pitchFamily="18" charset="0"/>
                <a:cs typeface="Times New Roman" pitchFamily="18" charset="0"/>
              </a:rPr>
              <a:t>	COLS					KEY</a:t>
            </a:r>
          </a:p>
          <a:p>
            <a:pPr marL="571500" indent="-571500" algn="just">
              <a:buNone/>
            </a:pPr>
            <a:r>
              <a:rPr lang="en-US" sz="1800" dirty="0" smtClean="0">
                <a:latin typeface="Times New Roman" pitchFamily="18" charset="0"/>
                <a:cs typeface="Times New Roman" pitchFamily="18" charset="0"/>
              </a:rPr>
              <a:t>[1,  ]	</a:t>
            </a:r>
            <a:r>
              <a:rPr lang="en-US" sz="1800" dirty="0" err="1" smtClean="0">
                <a:latin typeface="Times New Roman" pitchFamily="18" charset="0"/>
                <a:cs typeface="Times New Roman" pitchFamily="18" charset="0"/>
              </a:rPr>
              <a:t>carat,cut,color,clarity,depth,table,price,x,y,z</a:t>
            </a:r>
            <a:r>
              <a:rPr lang="en-US" sz="1800" dirty="0" smtClean="0">
                <a:latin typeface="Times New Roman" pitchFamily="18" charset="0"/>
                <a:cs typeface="Times New Roman" pitchFamily="18" charset="0"/>
              </a:rPr>
              <a:t>	</a:t>
            </a:r>
          </a:p>
          <a:p>
            <a:pPr marL="571500" indent="-571500" algn="just">
              <a:buNone/>
            </a:pPr>
            <a:r>
              <a:rPr lang="en-US" sz="1800" dirty="0" smtClean="0">
                <a:latin typeface="Times New Roman" pitchFamily="18" charset="0"/>
                <a:cs typeface="Times New Roman" pitchFamily="18" charset="0"/>
              </a:rPr>
              <a:t>[2,  ]	A,B,C,D					D</a:t>
            </a:r>
          </a:p>
          <a:p>
            <a:pPr marL="571500" indent="-571500" algn="just">
              <a:buNone/>
            </a:pPr>
            <a:r>
              <a:rPr lang="en-US" sz="1800" dirty="0" smtClean="0">
                <a:latin typeface="Times New Roman" pitchFamily="18" charset="0"/>
                <a:cs typeface="Times New Roman" pitchFamily="18" charset="0"/>
              </a:rPr>
              <a:t>Total: 5MB</a:t>
            </a:r>
          </a:p>
          <a:p>
            <a:pPr marL="571500" indent="-571500" algn="just"/>
            <a:r>
              <a:rPr lang="en-US" sz="1800" dirty="0" smtClean="0">
                <a:latin typeface="Times New Roman" pitchFamily="18" charset="0"/>
                <a:cs typeface="Times New Roman" pitchFamily="18" charset="0"/>
              </a:rPr>
              <a:t>This adds some new functionality to selecting rows from </a:t>
            </a:r>
            <a:r>
              <a:rPr lang="en-US" sz="1800" dirty="0" err="1" smtClean="0">
                <a:latin typeface="Times New Roman" pitchFamily="18" charset="0"/>
                <a:cs typeface="Times New Roman" pitchFamily="18" charset="0"/>
              </a:rPr>
              <a:t>data.tables</a:t>
            </a:r>
            <a:r>
              <a:rPr lang="en-US" sz="1800" dirty="0" smtClean="0">
                <a:latin typeface="Times New Roman" pitchFamily="18" charset="0"/>
                <a:cs typeface="Times New Roman" pitchFamily="18" charset="0"/>
              </a:rPr>
              <a:t>. In addition to selecting rows by the row number or by some expression that evaluates to TRUE or FALSE, a value of the key column can be specified.</a:t>
            </a:r>
          </a:p>
          <a:p>
            <a:pPr marL="571500" indent="-571500" algn="just">
              <a:buNone/>
            </a:pPr>
            <a:r>
              <a:rPr lang="en-US" sz="1800" dirty="0" smtClean="0">
                <a:latin typeface="Times New Roman" pitchFamily="18" charset="0"/>
                <a:cs typeface="Times New Roman" pitchFamily="18" charset="0"/>
              </a:rPr>
              <a:t>&gt;</a:t>
            </a:r>
            <a:r>
              <a:rPr lang="en-US" sz="1800" dirty="0" err="1" smtClean="0">
                <a:latin typeface="Times New Roman" pitchFamily="18" charset="0"/>
                <a:cs typeface="Times New Roman" pitchFamily="18" charset="0"/>
              </a:rPr>
              <a:t>theDT</a:t>
            </a:r>
            <a:r>
              <a:rPr lang="en-US" sz="1800" dirty="0" smtClean="0">
                <a:latin typeface="Times New Roman" pitchFamily="18" charset="0"/>
                <a:cs typeface="Times New Roman" pitchFamily="18" charset="0"/>
              </a:rPr>
              <a:t>[“One”,  ]</a:t>
            </a:r>
          </a:p>
          <a:p>
            <a:pPr marL="571500" indent="-571500" algn="just">
              <a:buNone/>
            </a:pPr>
            <a:r>
              <a:rPr lang="en-US" sz="1800" dirty="0" smtClean="0">
                <a:latin typeface="Times New Roman" pitchFamily="18" charset="0"/>
                <a:cs typeface="Times New Roman" pitchFamily="18" charset="0"/>
              </a:rPr>
              <a:t>	D		A	B	C</a:t>
            </a:r>
          </a:p>
          <a:p>
            <a:pPr marL="571500" indent="-571500" algn="just">
              <a:buNone/>
            </a:pPr>
            <a:r>
              <a:rPr lang="en-US" sz="1800" dirty="0" smtClean="0">
                <a:latin typeface="Times New Roman" pitchFamily="18" charset="0"/>
                <a:cs typeface="Times New Roman" pitchFamily="18" charset="0"/>
              </a:rPr>
              <a:t>1:	One	1	a	K	</a:t>
            </a:r>
          </a:p>
          <a:p>
            <a:pPr marL="571500" indent="-571500" algn="just">
              <a:buNone/>
            </a:pPr>
            <a:r>
              <a:rPr lang="en-US" sz="1800" dirty="0" smtClean="0">
                <a:latin typeface="Times New Roman" pitchFamily="18" charset="0"/>
                <a:cs typeface="Times New Roman" pitchFamily="18" charset="0"/>
              </a:rPr>
              <a:t>2:	One	4	d	N</a:t>
            </a:r>
          </a:p>
          <a:p>
            <a:pPr marL="571500" indent="-571500" algn="just">
              <a:buNone/>
            </a:pPr>
            <a:r>
              <a:rPr lang="en-US" sz="1800" dirty="0" smtClean="0">
                <a:latin typeface="Times New Roman" pitchFamily="18" charset="0"/>
                <a:cs typeface="Times New Roman" pitchFamily="18" charset="0"/>
              </a:rPr>
              <a:t>3:	One	7	g	Q</a:t>
            </a:r>
          </a:p>
          <a:p>
            <a:pPr marL="571500" indent="-571500" algn="just">
              <a:buNone/>
            </a:pPr>
            <a:r>
              <a:rPr lang="en-US" sz="1800" dirty="0" smtClean="0">
                <a:latin typeface="Times New Roman" pitchFamily="18" charset="0"/>
                <a:cs typeface="Times New Roman" pitchFamily="18" charset="0"/>
              </a:rPr>
              <a:t>4:	One	10	j	T</a:t>
            </a:r>
          </a:p>
          <a:p>
            <a:pPr marL="571500" indent="-571500" algn="just">
              <a:buNone/>
            </a:pPr>
            <a:endParaRPr lang="en-US" sz="1800" dirty="0" smtClean="0">
              <a:latin typeface="Times New Roman" pitchFamily="18" charset="0"/>
              <a:cs typeface="Times New Roman" pitchFamily="18" charset="0"/>
            </a:endParaRPr>
          </a:p>
          <a:p>
            <a:pPr marL="571500" indent="-571500" algn="just">
              <a:buNone/>
            </a:pPr>
            <a:endParaRPr lang="en-US" sz="1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rmAutofit/>
          </a:bodyPr>
          <a:lstStyle/>
          <a:p>
            <a:pPr>
              <a:buNone/>
            </a:pPr>
            <a:r>
              <a:rPr lang="en-US" sz="2800" b="1" dirty="0" smtClean="0">
                <a:latin typeface="Times New Roman" pitchFamily="18" charset="0"/>
                <a:cs typeface="Times New Roman" pitchFamily="18" charset="0"/>
              </a:rPr>
              <a:t>Group Manipulation</a:t>
            </a:r>
          </a:p>
          <a:p>
            <a:pPr marL="514350" indent="-514350">
              <a:buAutoNum type="arabicPeriod"/>
            </a:pPr>
            <a:r>
              <a:rPr lang="en-US" sz="2800" dirty="0" smtClean="0">
                <a:latin typeface="Times New Roman" pitchFamily="18" charset="0"/>
                <a:cs typeface="Times New Roman" pitchFamily="18" charset="0"/>
              </a:rPr>
              <a:t>Apply Family</a:t>
            </a:r>
          </a:p>
          <a:p>
            <a:pPr marL="514350" indent="-514350">
              <a:buAutoNum type="arabicPeriod"/>
            </a:pPr>
            <a:r>
              <a:rPr lang="en-US" sz="2800" dirty="0" smtClean="0">
                <a:latin typeface="Times New Roman" pitchFamily="18" charset="0"/>
                <a:cs typeface="Times New Roman" pitchFamily="18" charset="0"/>
              </a:rPr>
              <a:t>Aggregate</a:t>
            </a:r>
          </a:p>
          <a:p>
            <a:pPr marL="514350" indent="-514350">
              <a:buAutoNum type="arabicPeriod"/>
            </a:pPr>
            <a:r>
              <a:rPr lang="en-US" sz="2800" dirty="0" err="1" smtClean="0">
                <a:latin typeface="Times New Roman" pitchFamily="18" charset="0"/>
                <a:cs typeface="Times New Roman" pitchFamily="18" charset="0"/>
              </a:rPr>
              <a:t>plyr</a:t>
            </a:r>
            <a:endParaRPr lang="en-US" sz="2800" dirty="0" smtClean="0">
              <a:latin typeface="Times New Roman" pitchFamily="18" charset="0"/>
              <a:cs typeface="Times New Roman" pitchFamily="18" charset="0"/>
            </a:endParaRPr>
          </a:p>
          <a:p>
            <a:pPr marL="514350" indent="-514350">
              <a:buAutoNum type="arabicPeriod"/>
            </a:pPr>
            <a:r>
              <a:rPr lang="en-US" sz="2800" dirty="0" err="1" smtClean="0">
                <a:latin typeface="Times New Roman" pitchFamily="18" charset="0"/>
                <a:cs typeface="Times New Roman" pitchFamily="18" charset="0"/>
              </a:rPr>
              <a:t>Data.table</a:t>
            </a:r>
            <a:endParaRPr lang="en-US" sz="2800" dirty="0" smtClean="0">
              <a:latin typeface="Times New Roman" pitchFamily="18" charset="0"/>
              <a:cs typeface="Times New Roman" pitchFamily="18" charset="0"/>
            </a:endParaRPr>
          </a:p>
          <a:p>
            <a:pPr marL="514350" indent="-514350">
              <a:buNone/>
            </a:pPr>
            <a:r>
              <a:rPr lang="en-US" sz="2800" b="1" dirty="0" smtClean="0">
                <a:latin typeface="Times New Roman" pitchFamily="18" charset="0"/>
                <a:cs typeface="Times New Roman" pitchFamily="18" charset="0"/>
              </a:rPr>
              <a:t>Apply Family</a:t>
            </a:r>
          </a:p>
          <a:p>
            <a:pPr marL="571500" indent="-571500">
              <a:buFont typeface="+mj-lt"/>
              <a:buAutoNum type="romanUcPeriod"/>
            </a:pPr>
            <a:r>
              <a:rPr lang="en-US" sz="2800" dirty="0" smtClean="0">
                <a:latin typeface="Times New Roman" pitchFamily="18" charset="0"/>
                <a:cs typeface="Times New Roman" pitchFamily="18" charset="0"/>
              </a:rPr>
              <a:t>apply</a:t>
            </a:r>
          </a:p>
          <a:p>
            <a:pPr marL="571500" indent="-571500">
              <a:buFont typeface="+mj-lt"/>
              <a:buAutoNum type="romanUcPeriod"/>
            </a:pPr>
            <a:r>
              <a:rPr lang="en-US" sz="2800" dirty="0" err="1" smtClean="0">
                <a:latin typeface="Times New Roman" pitchFamily="18" charset="0"/>
                <a:cs typeface="Times New Roman" pitchFamily="18" charset="0"/>
              </a:rPr>
              <a:t>lapply</a:t>
            </a:r>
            <a:r>
              <a:rPr lang="en-US" sz="2800" dirty="0" smtClean="0">
                <a:latin typeface="Times New Roman" pitchFamily="18" charset="0"/>
                <a:cs typeface="Times New Roman" pitchFamily="18" charset="0"/>
              </a:rPr>
              <a:t> &amp; </a:t>
            </a:r>
            <a:r>
              <a:rPr lang="en-US" sz="2800" dirty="0" err="1" smtClean="0">
                <a:latin typeface="Times New Roman" pitchFamily="18" charset="0"/>
                <a:cs typeface="Times New Roman" pitchFamily="18" charset="0"/>
              </a:rPr>
              <a:t>sapply</a:t>
            </a:r>
            <a:endParaRPr lang="en-US" sz="2800" dirty="0" smtClean="0">
              <a:latin typeface="Times New Roman" pitchFamily="18" charset="0"/>
              <a:cs typeface="Times New Roman" pitchFamily="18" charset="0"/>
            </a:endParaRPr>
          </a:p>
          <a:p>
            <a:pPr marL="571500" indent="-571500">
              <a:buFont typeface="+mj-lt"/>
              <a:buAutoNum type="romanUcPeriod"/>
            </a:pPr>
            <a:r>
              <a:rPr lang="en-US" sz="2800" dirty="0" err="1" smtClean="0">
                <a:latin typeface="Times New Roman" pitchFamily="18" charset="0"/>
                <a:cs typeface="Times New Roman" pitchFamily="18" charset="0"/>
              </a:rPr>
              <a:t>mapply</a:t>
            </a:r>
            <a:endParaRPr lang="en-US" sz="2800" dirty="0" smtClean="0">
              <a:latin typeface="Times New Roman" pitchFamily="18" charset="0"/>
              <a:cs typeface="Times New Roman" pitchFamily="18" charset="0"/>
            </a:endParaRPr>
          </a:p>
          <a:p>
            <a:pPr marL="571500" indent="-571500">
              <a:buFont typeface="+mj-lt"/>
              <a:buAutoNum type="romanUcPeriod"/>
            </a:pPr>
            <a:r>
              <a:rPr lang="en-US" sz="2800" dirty="0" smtClean="0">
                <a:latin typeface="Times New Roman" pitchFamily="18" charset="0"/>
                <a:cs typeface="Times New Roman" pitchFamily="18" charset="0"/>
              </a:rPr>
              <a:t>Other apply functions</a:t>
            </a:r>
          </a:p>
          <a:p>
            <a:pPr marL="571500" indent="-571500">
              <a:buNone/>
            </a:pPr>
            <a:endParaRPr lang="en-US" sz="2800" dirty="0" smtClean="0">
              <a:latin typeface="Times New Roman" pitchFamily="18" charset="0"/>
              <a:cs typeface="Times New Roman" pitchFamily="18" charset="0"/>
            </a:endParaRPr>
          </a:p>
          <a:p>
            <a:pPr marL="571500" indent="-571500">
              <a:buFont typeface="+mj-lt"/>
              <a:buAutoNum type="romanUcPeriod"/>
            </a:pP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Autofit/>
          </a:bodyPr>
          <a:lstStyle/>
          <a:p>
            <a:pPr marL="571500" indent="-571500" algn="just">
              <a:buNone/>
            </a:pPr>
            <a:r>
              <a:rPr lang="en-US" sz="1800" dirty="0" smtClean="0">
                <a:latin typeface="Times New Roman" pitchFamily="18" charset="0"/>
                <a:cs typeface="Times New Roman" pitchFamily="18" charset="0"/>
              </a:rPr>
              <a:t>&gt;</a:t>
            </a:r>
            <a:r>
              <a:rPr lang="en-US" sz="1800" dirty="0" err="1" smtClean="0">
                <a:latin typeface="Times New Roman" pitchFamily="18" charset="0"/>
                <a:cs typeface="Times New Roman" pitchFamily="18" charset="0"/>
              </a:rPr>
              <a:t>theDT</a:t>
            </a:r>
            <a:r>
              <a:rPr lang="en-US" sz="1800" dirty="0" smtClean="0">
                <a:latin typeface="Times New Roman" pitchFamily="18" charset="0"/>
                <a:cs typeface="Times New Roman" pitchFamily="18" charset="0"/>
              </a:rPr>
              <a:t>[c(“One”,  “Two”),  ]</a:t>
            </a:r>
          </a:p>
          <a:p>
            <a:pPr marL="571500" indent="-571500" algn="just">
              <a:buNone/>
            </a:pPr>
            <a:r>
              <a:rPr lang="en-US" sz="1800" dirty="0" smtClean="0">
                <a:latin typeface="Times New Roman" pitchFamily="18" charset="0"/>
                <a:cs typeface="Times New Roman" pitchFamily="18" charset="0"/>
              </a:rPr>
              <a:t>	D		A	B	C</a:t>
            </a:r>
          </a:p>
          <a:p>
            <a:pPr marL="571500" indent="-571500" algn="just">
              <a:buNone/>
            </a:pPr>
            <a:r>
              <a:rPr lang="en-US" sz="1800" dirty="0" smtClean="0">
                <a:latin typeface="Times New Roman" pitchFamily="18" charset="0"/>
                <a:cs typeface="Times New Roman" pitchFamily="18" charset="0"/>
              </a:rPr>
              <a:t>1:	One	1	a	K</a:t>
            </a:r>
          </a:p>
          <a:p>
            <a:pPr marL="571500" indent="-571500" algn="just">
              <a:buNone/>
            </a:pPr>
            <a:r>
              <a:rPr lang="en-US" sz="1800" dirty="0" smtClean="0">
                <a:latin typeface="Times New Roman" pitchFamily="18" charset="0"/>
                <a:cs typeface="Times New Roman" pitchFamily="18" charset="0"/>
              </a:rPr>
              <a:t>2:	One	4	d	N</a:t>
            </a:r>
          </a:p>
          <a:p>
            <a:pPr marL="571500" indent="-571500" algn="just">
              <a:buNone/>
            </a:pPr>
            <a:r>
              <a:rPr lang="en-US" sz="1800" dirty="0" smtClean="0">
                <a:latin typeface="Times New Roman" pitchFamily="18" charset="0"/>
                <a:cs typeface="Times New Roman" pitchFamily="18" charset="0"/>
              </a:rPr>
              <a:t>3:	One	7	g	Q</a:t>
            </a:r>
          </a:p>
          <a:p>
            <a:pPr marL="571500" indent="-571500" algn="just">
              <a:buNone/>
            </a:pPr>
            <a:r>
              <a:rPr lang="en-US" sz="1800" dirty="0" smtClean="0">
                <a:latin typeface="Times New Roman" pitchFamily="18" charset="0"/>
                <a:cs typeface="Times New Roman" pitchFamily="18" charset="0"/>
              </a:rPr>
              <a:t>4:	One	10	j	T</a:t>
            </a:r>
          </a:p>
          <a:p>
            <a:pPr marL="571500" indent="-571500" algn="just">
              <a:buNone/>
            </a:pPr>
            <a:r>
              <a:rPr lang="en-US" sz="1800" dirty="0" smtClean="0">
                <a:latin typeface="Times New Roman" pitchFamily="18" charset="0"/>
                <a:cs typeface="Times New Roman" pitchFamily="18" charset="0"/>
              </a:rPr>
              <a:t>5:	Two	2	b	L</a:t>
            </a:r>
          </a:p>
          <a:p>
            <a:pPr marL="571500" indent="-571500" algn="just">
              <a:buNone/>
            </a:pPr>
            <a:r>
              <a:rPr lang="en-US" sz="1800" dirty="0" smtClean="0">
                <a:latin typeface="Times New Roman" pitchFamily="18" charset="0"/>
                <a:cs typeface="Times New Roman" pitchFamily="18" charset="0"/>
              </a:rPr>
              <a:t>6:	Two	5	e	O</a:t>
            </a:r>
          </a:p>
          <a:p>
            <a:pPr marL="571500" indent="-571500" algn="just">
              <a:buNone/>
            </a:pPr>
            <a:r>
              <a:rPr lang="en-US" sz="1800" dirty="0" smtClean="0">
                <a:latin typeface="Times New Roman" pitchFamily="18" charset="0"/>
                <a:cs typeface="Times New Roman" pitchFamily="18" charset="0"/>
              </a:rPr>
              <a:t>7:	Two	8	h	R</a:t>
            </a:r>
          </a:p>
          <a:p>
            <a:pPr marL="571500" indent="-571500" algn="just">
              <a:buNone/>
            </a:pPr>
            <a:r>
              <a:rPr lang="en-US" sz="1800" dirty="0" smtClean="0">
                <a:latin typeface="Times New Roman" pitchFamily="18" charset="0"/>
                <a:cs typeface="Times New Roman" pitchFamily="18" charset="0"/>
              </a:rPr>
              <a:t>More than one column can be set as the key.</a:t>
            </a:r>
          </a:p>
          <a:p>
            <a:pPr marL="571500" indent="-571500" algn="just">
              <a:buNone/>
            </a:pPr>
            <a:r>
              <a:rPr lang="en-US" sz="1800" dirty="0" smtClean="0">
                <a:latin typeface="Times New Roman" pitchFamily="18" charset="0"/>
                <a:cs typeface="Times New Roman" pitchFamily="18" charset="0"/>
              </a:rPr>
              <a:t>&gt;#set the key</a:t>
            </a:r>
          </a:p>
          <a:p>
            <a:pPr marL="571500" indent="-571500" algn="just">
              <a:buNone/>
            </a:pPr>
            <a:r>
              <a:rPr lang="en-US" sz="1800" dirty="0" smtClean="0">
                <a:latin typeface="Times New Roman" pitchFamily="18" charset="0"/>
                <a:cs typeface="Times New Roman" pitchFamily="18" charset="0"/>
              </a:rPr>
              <a:t>&gt;</a:t>
            </a:r>
            <a:r>
              <a:rPr lang="en-US" sz="1800" dirty="0" err="1" smtClean="0">
                <a:latin typeface="Times New Roman" pitchFamily="18" charset="0"/>
                <a:cs typeface="Times New Roman" pitchFamily="18" charset="0"/>
              </a:rPr>
              <a:t>setkey</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diamondsDT</a:t>
            </a:r>
            <a:r>
              <a:rPr lang="en-US" sz="1800" dirty="0" smtClean="0">
                <a:latin typeface="Times New Roman" pitchFamily="18" charset="0"/>
                <a:cs typeface="Times New Roman" pitchFamily="18" charset="0"/>
              </a:rPr>
              <a:t>, cut, color)</a:t>
            </a:r>
          </a:p>
          <a:p>
            <a:pPr marL="571500" indent="-571500" algn="just"/>
            <a:r>
              <a:rPr lang="en-US" sz="1800" dirty="0" smtClean="0">
                <a:latin typeface="Times New Roman" pitchFamily="18" charset="0"/>
                <a:cs typeface="Times New Roman" pitchFamily="18" charset="0"/>
              </a:rPr>
              <a:t>To access the rows according to both keys, there is a special function named J. It takes multiple arguments, each of which is a vector of values to select.</a:t>
            </a:r>
          </a:p>
          <a:p>
            <a:pPr marL="571500" indent="-571500" algn="just">
              <a:buNone/>
            </a:pPr>
            <a:r>
              <a:rPr lang="en-US" sz="1800" dirty="0" smtClean="0">
                <a:latin typeface="Times New Roman" pitchFamily="18" charset="0"/>
                <a:cs typeface="Times New Roman" pitchFamily="18" charset="0"/>
              </a:rPr>
              <a:t>&gt;#access some rows</a:t>
            </a:r>
          </a:p>
          <a:p>
            <a:pPr marL="571500" indent="-571500" algn="just">
              <a:buNone/>
            </a:pPr>
            <a:r>
              <a:rPr lang="en-US" sz="1800" dirty="0" smtClean="0">
                <a:latin typeface="Times New Roman" pitchFamily="18" charset="0"/>
                <a:cs typeface="Times New Roman" pitchFamily="18" charset="0"/>
              </a:rPr>
              <a:t>&gt;</a:t>
            </a:r>
            <a:r>
              <a:rPr lang="en-US" sz="1800" dirty="0" err="1" smtClean="0">
                <a:latin typeface="Times New Roman" pitchFamily="18" charset="0"/>
                <a:cs typeface="Times New Roman" pitchFamily="18" charset="0"/>
              </a:rPr>
              <a:t>diamondsDT</a:t>
            </a:r>
            <a:r>
              <a:rPr lang="en-US" sz="1800" dirty="0" smtClean="0">
                <a:latin typeface="Times New Roman" pitchFamily="18" charset="0"/>
                <a:cs typeface="Times New Roman" pitchFamily="18" charset="0"/>
              </a:rPr>
              <a:t>(J(“Ideal”,  “E”),  ]</a:t>
            </a:r>
          </a:p>
          <a:p>
            <a:pPr marL="571500" indent="-571500" algn="just">
              <a:buNone/>
            </a:pPr>
            <a:r>
              <a:rPr lang="en-US" sz="1800" dirty="0" smtClean="0">
                <a:latin typeface="Times New Roman" pitchFamily="18" charset="0"/>
                <a:cs typeface="Times New Roman" pitchFamily="18" charset="0"/>
              </a:rPr>
              <a:t>&gt;</a:t>
            </a:r>
            <a:r>
              <a:rPr lang="en-US" sz="1800" dirty="0" err="1" smtClean="0">
                <a:latin typeface="Times New Roman" pitchFamily="18" charset="0"/>
                <a:cs typeface="Times New Roman" pitchFamily="18" charset="0"/>
              </a:rPr>
              <a:t>diamondsDT</a:t>
            </a:r>
            <a:r>
              <a:rPr lang="en-US" sz="1800" dirty="0" smtClean="0">
                <a:latin typeface="Times New Roman" pitchFamily="18" charset="0"/>
                <a:cs typeface="Times New Roman" pitchFamily="18" charset="0"/>
              </a:rPr>
              <a:t>[J(“</a:t>
            </a:r>
            <a:r>
              <a:rPr lang="en-US" sz="1800" dirty="0" err="1" smtClean="0">
                <a:latin typeface="Times New Roman" pitchFamily="18" charset="0"/>
                <a:cs typeface="Times New Roman" pitchFamily="18" charset="0"/>
              </a:rPr>
              <a:t>Ideal”,c</a:t>
            </a:r>
            <a:r>
              <a:rPr lang="en-US" sz="1800" dirty="0" smtClean="0">
                <a:latin typeface="Times New Roman" pitchFamily="18" charset="0"/>
                <a:cs typeface="Times New Roman" pitchFamily="18" charset="0"/>
              </a:rPr>
              <a:t>(“E”, “D”)),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Autofit/>
          </a:bodyPr>
          <a:lstStyle/>
          <a:p>
            <a:pPr marL="571500" indent="-571500" algn="just">
              <a:buNone/>
            </a:pPr>
            <a:r>
              <a:rPr lang="en-US" sz="1600" b="1" dirty="0" err="1" smtClean="0">
                <a:latin typeface="Times New Roman" pitchFamily="18" charset="0"/>
                <a:cs typeface="Times New Roman" pitchFamily="18" charset="0"/>
              </a:rPr>
              <a:t>data.table</a:t>
            </a:r>
            <a:r>
              <a:rPr lang="en-US" sz="1600" b="1" dirty="0" smtClean="0">
                <a:latin typeface="Times New Roman" pitchFamily="18" charset="0"/>
                <a:cs typeface="Times New Roman" pitchFamily="18" charset="0"/>
              </a:rPr>
              <a:t> Aggregation</a:t>
            </a:r>
          </a:p>
          <a:p>
            <a:pPr marL="571500" indent="-571500" algn="just"/>
            <a:r>
              <a:rPr lang="en-US" sz="1600" dirty="0" smtClean="0">
                <a:latin typeface="Times New Roman" pitchFamily="18" charset="0"/>
                <a:cs typeface="Times New Roman" pitchFamily="18" charset="0"/>
              </a:rPr>
              <a:t>The primary benefit of indexing is faster aggregation. While aggregate and the various d*ply functions will work because </a:t>
            </a:r>
            <a:r>
              <a:rPr lang="en-US" sz="1600" dirty="0" err="1" smtClean="0">
                <a:latin typeface="Times New Roman" pitchFamily="18" charset="0"/>
                <a:cs typeface="Times New Roman" pitchFamily="18" charset="0"/>
              </a:rPr>
              <a:t>data.tables</a:t>
            </a:r>
            <a:r>
              <a:rPr lang="en-US" sz="1600" dirty="0" smtClean="0">
                <a:latin typeface="Times New Roman" pitchFamily="18" charset="0"/>
                <a:cs typeface="Times New Roman" pitchFamily="18" charset="0"/>
              </a:rPr>
              <a:t> are just enhances </a:t>
            </a:r>
            <a:r>
              <a:rPr lang="en-US" sz="1600" dirty="0" err="1" smtClean="0">
                <a:latin typeface="Times New Roman" pitchFamily="18" charset="0"/>
                <a:cs typeface="Times New Roman" pitchFamily="18" charset="0"/>
              </a:rPr>
              <a:t>data.frames</a:t>
            </a:r>
            <a:r>
              <a:rPr lang="en-US" sz="1600" dirty="0" smtClean="0">
                <a:latin typeface="Times New Roman" pitchFamily="18" charset="0"/>
                <a:cs typeface="Times New Roman" pitchFamily="18" charset="0"/>
              </a:rPr>
              <a:t>, they will be slower than using the built-in aggregation functionality of </a:t>
            </a:r>
            <a:r>
              <a:rPr lang="en-US" sz="1600" dirty="0" err="1" smtClean="0">
                <a:latin typeface="Times New Roman" pitchFamily="18" charset="0"/>
                <a:cs typeface="Times New Roman" pitchFamily="18" charset="0"/>
              </a:rPr>
              <a:t>data.table</a:t>
            </a:r>
            <a:r>
              <a:rPr lang="en-US" sz="1600" dirty="0" smtClean="0">
                <a:latin typeface="Times New Roman" pitchFamily="18" charset="0"/>
                <a:cs typeface="Times New Roman" pitchFamily="18" charset="0"/>
              </a:rPr>
              <a:t>.</a:t>
            </a:r>
          </a:p>
          <a:p>
            <a:pPr marL="571500" indent="-571500" algn="just">
              <a:buNone/>
            </a:pPr>
            <a:r>
              <a:rPr lang="en-US" sz="1600" b="1" dirty="0" smtClean="0">
                <a:latin typeface="Times New Roman" pitchFamily="18" charset="0"/>
                <a:cs typeface="Times New Roman" pitchFamily="18" charset="0"/>
              </a:rPr>
              <a:t>Calculating the mean price of diamonds for each type of cut:</a:t>
            </a:r>
          </a:p>
          <a:p>
            <a:pPr marL="571500" indent="-571500" algn="just">
              <a:buNone/>
            </a:pPr>
            <a:r>
              <a:rPr lang="en-US" sz="1600" dirty="0" smtClean="0">
                <a:latin typeface="Times New Roman" pitchFamily="18" charset="0"/>
                <a:cs typeface="Times New Roman" pitchFamily="18" charset="0"/>
              </a:rPr>
              <a:t>&gt;aggregate(</a:t>
            </a:r>
            <a:r>
              <a:rPr lang="en-US" sz="1600" dirty="0" err="1" smtClean="0">
                <a:latin typeface="Times New Roman" pitchFamily="18" charset="0"/>
                <a:cs typeface="Times New Roman" pitchFamily="18" charset="0"/>
              </a:rPr>
              <a:t>price~cut</a:t>
            </a:r>
            <a:r>
              <a:rPr lang="en-US" sz="1600" dirty="0" smtClean="0">
                <a:latin typeface="Times New Roman" pitchFamily="18" charset="0"/>
                <a:cs typeface="Times New Roman" pitchFamily="18" charset="0"/>
              </a:rPr>
              <a:t>, diamonds, mean)</a:t>
            </a:r>
          </a:p>
          <a:p>
            <a:pPr marL="571500" indent="-571500" algn="just">
              <a:buNone/>
            </a:pPr>
            <a:r>
              <a:rPr lang="en-US" sz="1600" dirty="0" smtClean="0">
                <a:latin typeface="Times New Roman" pitchFamily="18" charset="0"/>
                <a:cs typeface="Times New Roman" pitchFamily="18" charset="0"/>
              </a:rPr>
              <a:t>	cut			price</a:t>
            </a:r>
          </a:p>
          <a:p>
            <a:pPr marL="571500" indent="-571500" algn="just">
              <a:buAutoNum type="arabicPlain"/>
            </a:pPr>
            <a:r>
              <a:rPr lang="en-US" sz="1600" dirty="0" smtClean="0">
                <a:latin typeface="Times New Roman" pitchFamily="18" charset="0"/>
                <a:cs typeface="Times New Roman" pitchFamily="18" charset="0"/>
              </a:rPr>
              <a:t>Fair		4358.758</a:t>
            </a:r>
          </a:p>
          <a:p>
            <a:pPr marL="571500" indent="-571500" algn="just">
              <a:buAutoNum type="arabicPlain"/>
            </a:pPr>
            <a:r>
              <a:rPr lang="en-US" sz="1600" dirty="0" smtClean="0">
                <a:latin typeface="Times New Roman" pitchFamily="18" charset="0"/>
                <a:cs typeface="Times New Roman" pitchFamily="18" charset="0"/>
              </a:rPr>
              <a:t>Good		3928.864</a:t>
            </a:r>
          </a:p>
          <a:p>
            <a:pPr marL="571500" indent="-571500" algn="just">
              <a:buAutoNum type="arabicPlain" startAt="3"/>
            </a:pPr>
            <a:r>
              <a:rPr lang="en-US" sz="1600" dirty="0" smtClean="0">
                <a:latin typeface="Times New Roman" pitchFamily="18" charset="0"/>
                <a:cs typeface="Times New Roman" pitchFamily="18" charset="0"/>
              </a:rPr>
              <a:t>Very Good		3981.760</a:t>
            </a:r>
          </a:p>
          <a:p>
            <a:pPr marL="571500" indent="-571500" algn="just">
              <a:buAutoNum type="arabicPlain" startAt="3"/>
            </a:pPr>
            <a:r>
              <a:rPr lang="en-US" sz="1600" dirty="0" smtClean="0">
                <a:latin typeface="Times New Roman" pitchFamily="18" charset="0"/>
                <a:cs typeface="Times New Roman" pitchFamily="18" charset="0"/>
              </a:rPr>
              <a:t>Premium		4584.258</a:t>
            </a:r>
          </a:p>
          <a:p>
            <a:pPr marL="571500" indent="-571500" algn="just">
              <a:buAutoNum type="arabicPlain" startAt="3"/>
            </a:pPr>
            <a:r>
              <a:rPr lang="en-US" sz="1600" dirty="0" smtClean="0">
                <a:latin typeface="Times New Roman" pitchFamily="18" charset="0"/>
                <a:cs typeface="Times New Roman" pitchFamily="18" charset="0"/>
              </a:rPr>
              <a:t>Ideal		3457.542</a:t>
            </a:r>
          </a:p>
          <a:p>
            <a:pPr marL="571500" indent="-571500" algn="just">
              <a:buNone/>
            </a:pPr>
            <a:r>
              <a:rPr lang="en-US" sz="1600" dirty="0" smtClean="0">
                <a:latin typeface="Times New Roman" pitchFamily="18" charset="0"/>
                <a:cs typeface="Times New Roman" pitchFamily="18" charset="0"/>
              </a:rPr>
              <a:t>To get the same result sing </a:t>
            </a:r>
            <a:r>
              <a:rPr lang="en-US" sz="1600" dirty="0" err="1" smtClean="0">
                <a:latin typeface="Times New Roman" pitchFamily="18" charset="0"/>
                <a:cs typeface="Times New Roman" pitchFamily="18" charset="0"/>
              </a:rPr>
              <a:t>data.table</a:t>
            </a:r>
            <a:r>
              <a:rPr lang="en-US" sz="1600" dirty="0" smtClean="0">
                <a:latin typeface="Times New Roman" pitchFamily="18" charset="0"/>
                <a:cs typeface="Times New Roman" pitchFamily="18" charset="0"/>
              </a:rPr>
              <a:t>, we do this:</a:t>
            </a:r>
          </a:p>
          <a:p>
            <a:pPr marL="571500" indent="-571500" algn="just">
              <a:buNone/>
            </a:pPr>
            <a:r>
              <a:rPr lang="en-US" sz="1600" dirty="0" smtClean="0">
                <a:latin typeface="Times New Roman" pitchFamily="18" charset="0"/>
                <a:cs typeface="Times New Roman" pitchFamily="18" charset="0"/>
              </a:rPr>
              <a:t>&gt;</a:t>
            </a:r>
            <a:r>
              <a:rPr lang="en-US" sz="1600" dirty="0" err="1" smtClean="0">
                <a:latin typeface="Times New Roman" pitchFamily="18" charset="0"/>
                <a:cs typeface="Times New Roman" pitchFamily="18" charset="0"/>
              </a:rPr>
              <a:t>diamondsDT</a:t>
            </a:r>
            <a:r>
              <a:rPr lang="en-US" sz="1600" dirty="0" smtClean="0">
                <a:latin typeface="Times New Roman" pitchFamily="18" charset="0"/>
                <a:cs typeface="Times New Roman" pitchFamily="18" charset="0"/>
              </a:rPr>
              <a:t>[  , mean(price), by=cut]</a:t>
            </a:r>
          </a:p>
          <a:p>
            <a:pPr marL="571500" indent="-571500" algn="just">
              <a:buNone/>
            </a:pPr>
            <a:r>
              <a:rPr lang="en-US" sz="1600" dirty="0" smtClean="0">
                <a:latin typeface="Times New Roman" pitchFamily="18" charset="0"/>
                <a:cs typeface="Times New Roman" pitchFamily="18" charset="0"/>
              </a:rPr>
              <a:t>	cut		V1</a:t>
            </a:r>
          </a:p>
          <a:p>
            <a:pPr marL="571500" indent="-571500" algn="just">
              <a:buNone/>
            </a:pPr>
            <a:r>
              <a:rPr lang="en-US" sz="1600" dirty="0" smtClean="0">
                <a:latin typeface="Times New Roman" pitchFamily="18" charset="0"/>
                <a:cs typeface="Times New Roman" pitchFamily="18" charset="0"/>
              </a:rPr>
              <a:t>1:	Fair		4358.758</a:t>
            </a:r>
          </a:p>
          <a:p>
            <a:pPr marL="571500" indent="-571500" algn="just">
              <a:buNone/>
            </a:pPr>
            <a:r>
              <a:rPr lang="en-US" sz="1600" dirty="0" smtClean="0">
                <a:latin typeface="Times New Roman" pitchFamily="18" charset="0"/>
                <a:cs typeface="Times New Roman" pitchFamily="18" charset="0"/>
              </a:rPr>
              <a:t>2:	Good	3928.864</a:t>
            </a:r>
          </a:p>
          <a:p>
            <a:pPr marL="571500" indent="-571500" algn="just">
              <a:buNone/>
            </a:pPr>
            <a:r>
              <a:rPr lang="en-US" sz="1600" dirty="0" smtClean="0">
                <a:latin typeface="Times New Roman" pitchFamily="18" charset="0"/>
                <a:cs typeface="Times New Roman" pitchFamily="18" charset="0"/>
              </a:rPr>
              <a:t>3:	Very Good	3981.760</a:t>
            </a:r>
          </a:p>
          <a:p>
            <a:pPr marL="571500" indent="-571500" algn="just">
              <a:buNone/>
            </a:pPr>
            <a:r>
              <a:rPr lang="en-US" sz="1600" dirty="0" smtClean="0">
                <a:latin typeface="Times New Roman" pitchFamily="18" charset="0"/>
                <a:cs typeface="Times New Roman" pitchFamily="18" charset="0"/>
              </a:rPr>
              <a:t>4:	Premium	4584.258</a:t>
            </a:r>
          </a:p>
          <a:p>
            <a:pPr marL="571500" indent="-571500" algn="just">
              <a:buAutoNum type="arabicPeriod" startAt="5"/>
            </a:pPr>
            <a:r>
              <a:rPr lang="en-US" sz="1600" dirty="0" smtClean="0">
                <a:latin typeface="Times New Roman" pitchFamily="18" charset="0"/>
                <a:cs typeface="Times New Roman" pitchFamily="18" charset="0"/>
              </a:rPr>
              <a:t>Ideal	3457.542</a:t>
            </a:r>
          </a:p>
          <a:p>
            <a:pPr marL="571500" indent="-571500" algn="just"/>
            <a:r>
              <a:rPr lang="en-US" sz="1600" dirty="0" smtClean="0">
                <a:latin typeface="Times New Roman" pitchFamily="18" charset="0"/>
                <a:cs typeface="Times New Roman" pitchFamily="18" charset="0"/>
              </a:rPr>
              <a:t>The only difference between this and the previous result is that the columns have different names. To specify the name of the resulting column, pass the aggregation function as a named list.</a:t>
            </a:r>
          </a:p>
          <a:p>
            <a:pPr marL="571500" indent="-571500" algn="just">
              <a:buNone/>
            </a:pPr>
            <a:endParaRPr lang="en-US" sz="16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Autofit/>
          </a:bodyPr>
          <a:lstStyle/>
          <a:p>
            <a:pPr marL="571500" indent="-571500" algn="just">
              <a:buNone/>
            </a:pPr>
            <a:r>
              <a:rPr lang="en-US" sz="1800" dirty="0" smtClean="0">
                <a:latin typeface="Times New Roman" pitchFamily="18" charset="0"/>
                <a:cs typeface="Times New Roman" pitchFamily="18" charset="0"/>
              </a:rPr>
              <a:t>&gt;</a:t>
            </a:r>
            <a:r>
              <a:rPr lang="en-US" sz="1800" dirty="0" err="1" smtClean="0">
                <a:latin typeface="Times New Roman" pitchFamily="18" charset="0"/>
                <a:cs typeface="Times New Roman" pitchFamily="18" charset="0"/>
              </a:rPr>
              <a:t>diamondsDT</a:t>
            </a:r>
            <a:r>
              <a:rPr lang="en-US" sz="1800" dirty="0" smtClean="0">
                <a:latin typeface="Times New Roman" pitchFamily="18" charset="0"/>
                <a:cs typeface="Times New Roman" pitchFamily="18" charset="0"/>
              </a:rPr>
              <a:t>[  , list(price=mean(price)), by=cut]</a:t>
            </a:r>
          </a:p>
          <a:p>
            <a:pPr marL="571500" indent="-571500" algn="just">
              <a:buNone/>
            </a:pPr>
            <a:r>
              <a:rPr lang="en-US" sz="1800" dirty="0" smtClean="0">
                <a:latin typeface="Times New Roman" pitchFamily="18" charset="0"/>
                <a:cs typeface="Times New Roman" pitchFamily="18" charset="0"/>
              </a:rPr>
              <a:t>	cut		price</a:t>
            </a:r>
          </a:p>
          <a:p>
            <a:pPr marL="571500" indent="-571500" algn="just">
              <a:buNone/>
            </a:pPr>
            <a:r>
              <a:rPr lang="en-US" sz="1800" dirty="0" smtClean="0">
                <a:latin typeface="Times New Roman" pitchFamily="18" charset="0"/>
                <a:cs typeface="Times New Roman" pitchFamily="18" charset="0"/>
              </a:rPr>
              <a:t>1:	Fair	4358.758</a:t>
            </a:r>
          </a:p>
          <a:p>
            <a:pPr marL="571500" indent="-571500" algn="just">
              <a:buNone/>
            </a:pPr>
            <a:r>
              <a:rPr lang="en-US" sz="1800" dirty="0" smtClean="0">
                <a:latin typeface="Times New Roman" pitchFamily="18" charset="0"/>
                <a:cs typeface="Times New Roman" pitchFamily="18" charset="0"/>
              </a:rPr>
              <a:t>2:	Good	3928.864</a:t>
            </a:r>
          </a:p>
          <a:p>
            <a:pPr marL="571500" indent="-571500" algn="just">
              <a:buNone/>
            </a:pPr>
            <a:r>
              <a:rPr lang="en-US" sz="1800" dirty="0" smtClean="0">
                <a:latin typeface="Times New Roman" pitchFamily="18" charset="0"/>
                <a:cs typeface="Times New Roman" pitchFamily="18" charset="0"/>
              </a:rPr>
              <a:t>3:	Very Good	3981.760</a:t>
            </a:r>
          </a:p>
          <a:p>
            <a:pPr marL="571500" indent="-571500" algn="just">
              <a:buNone/>
            </a:pPr>
            <a:r>
              <a:rPr lang="en-US" sz="1800" dirty="0" smtClean="0">
                <a:latin typeface="Times New Roman" pitchFamily="18" charset="0"/>
                <a:cs typeface="Times New Roman" pitchFamily="18" charset="0"/>
              </a:rPr>
              <a:t>4:	Premium	4584.258</a:t>
            </a:r>
          </a:p>
          <a:p>
            <a:pPr marL="571500" indent="-571500" algn="just">
              <a:buAutoNum type="arabicPeriod" startAt="5"/>
            </a:pPr>
            <a:r>
              <a:rPr lang="en-US" sz="1800" dirty="0" smtClean="0">
                <a:latin typeface="Times New Roman" pitchFamily="18" charset="0"/>
                <a:cs typeface="Times New Roman" pitchFamily="18" charset="0"/>
              </a:rPr>
              <a:t>Ideal	3457.542</a:t>
            </a:r>
          </a:p>
          <a:p>
            <a:pPr marL="571500" indent="-571500" algn="just">
              <a:buNone/>
            </a:pPr>
            <a:r>
              <a:rPr lang="en-US" sz="1800" dirty="0" smtClean="0">
                <a:latin typeface="Times New Roman" pitchFamily="18" charset="0"/>
                <a:cs typeface="Times New Roman" pitchFamily="18" charset="0"/>
              </a:rPr>
              <a:t>To aggregate multiple columns, specify them as a list().</a:t>
            </a:r>
          </a:p>
          <a:p>
            <a:pPr marL="571500" indent="-571500" algn="just">
              <a:buNone/>
            </a:pPr>
            <a:r>
              <a:rPr lang="en-US" sz="1800" dirty="0" smtClean="0">
                <a:latin typeface="Times New Roman" pitchFamily="18" charset="0"/>
                <a:cs typeface="Times New Roman" pitchFamily="18" charset="0"/>
              </a:rPr>
              <a:t>&gt;</a:t>
            </a:r>
            <a:r>
              <a:rPr lang="en-US" sz="1800" dirty="0" err="1" smtClean="0">
                <a:latin typeface="Times New Roman" pitchFamily="18" charset="0"/>
                <a:cs typeface="Times New Roman" pitchFamily="18" charset="0"/>
              </a:rPr>
              <a:t>diamondsDT</a:t>
            </a:r>
            <a:r>
              <a:rPr lang="en-US" sz="1800" dirty="0" smtClean="0">
                <a:latin typeface="Times New Roman" pitchFamily="18" charset="0"/>
                <a:cs typeface="Times New Roman" pitchFamily="18" charset="0"/>
              </a:rPr>
              <a:t>[  ,  mean(price), by=list(</a:t>
            </a:r>
            <a:r>
              <a:rPr lang="en-US" sz="1800" dirty="0" err="1" smtClean="0">
                <a:latin typeface="Times New Roman" pitchFamily="18" charset="0"/>
                <a:cs typeface="Times New Roman" pitchFamily="18" charset="0"/>
              </a:rPr>
              <a:t>cut,color</a:t>
            </a:r>
            <a:r>
              <a:rPr lang="en-US" sz="1800" dirty="0" smtClean="0">
                <a:latin typeface="Times New Roman" pitchFamily="18" charset="0"/>
                <a:cs typeface="Times New Roman" pitchFamily="18" charset="0"/>
              </a:rPr>
              <a:t>)]</a:t>
            </a:r>
          </a:p>
          <a:p>
            <a:pPr marL="571500" indent="-571500" algn="just">
              <a:buNone/>
            </a:pPr>
            <a:r>
              <a:rPr lang="en-US" sz="1800" dirty="0" smtClean="0">
                <a:latin typeface="Times New Roman" pitchFamily="18" charset="0"/>
                <a:cs typeface="Times New Roman" pitchFamily="18" charset="0"/>
              </a:rPr>
              <a:t>	cut		color	V1</a:t>
            </a:r>
          </a:p>
          <a:p>
            <a:pPr marL="571500" indent="-571500" algn="just">
              <a:buNone/>
            </a:pPr>
            <a:r>
              <a:rPr lang="en-US" sz="1800" dirty="0" smtClean="0">
                <a:latin typeface="Times New Roman" pitchFamily="18" charset="0"/>
                <a:cs typeface="Times New Roman" pitchFamily="18" charset="0"/>
              </a:rPr>
              <a:t>1:	Fair	D	4291.061</a:t>
            </a:r>
          </a:p>
          <a:p>
            <a:pPr marL="571500" indent="-571500" algn="just">
              <a:buNone/>
            </a:pPr>
            <a:r>
              <a:rPr lang="en-US" sz="1800" dirty="0" smtClean="0">
                <a:latin typeface="Times New Roman" pitchFamily="18" charset="0"/>
                <a:cs typeface="Times New Roman" pitchFamily="18" charset="0"/>
              </a:rPr>
              <a:t>2:	Fair	E	3682.312</a:t>
            </a:r>
          </a:p>
          <a:p>
            <a:pPr marL="571500" indent="-571500" algn="just">
              <a:buNone/>
            </a:pPr>
            <a:r>
              <a:rPr lang="en-US" sz="1800" dirty="0" smtClean="0">
                <a:latin typeface="Times New Roman" pitchFamily="18" charset="0"/>
                <a:cs typeface="Times New Roman" pitchFamily="18" charset="0"/>
              </a:rPr>
              <a:t>3:	Fair	F	3827.003</a:t>
            </a:r>
          </a:p>
          <a:p>
            <a:pPr marL="571500" indent="-571500" algn="just">
              <a:buNone/>
            </a:pPr>
            <a:r>
              <a:rPr lang="en-US" sz="1800" dirty="0" smtClean="0">
                <a:latin typeface="Times New Roman" pitchFamily="18" charset="0"/>
                <a:cs typeface="Times New Roman" pitchFamily="18" charset="0"/>
              </a:rPr>
              <a:t>4:	Fair	G	4239.255</a:t>
            </a:r>
          </a:p>
          <a:p>
            <a:pPr marL="571500" indent="-571500" algn="just">
              <a:buNone/>
            </a:pPr>
            <a:r>
              <a:rPr lang="en-US" sz="1800" dirty="0" smtClean="0">
                <a:latin typeface="Times New Roman" pitchFamily="18" charset="0"/>
                <a:cs typeface="Times New Roman" pitchFamily="18" charset="0"/>
              </a:rPr>
              <a:t>5:	Fair	H	5135.683</a:t>
            </a:r>
          </a:p>
          <a:p>
            <a:pPr marL="571500" indent="-571500" algn="just">
              <a:buNone/>
            </a:pPr>
            <a:r>
              <a:rPr lang="en-US" sz="1800" dirty="0" smtClean="0">
                <a:latin typeface="Times New Roman" pitchFamily="18" charset="0"/>
                <a:cs typeface="Times New Roman" pitchFamily="18" charset="0"/>
              </a:rPr>
              <a:t>6:	Fair	I	4685.446</a:t>
            </a:r>
          </a:p>
          <a:p>
            <a:pPr marL="571500" indent="-571500" algn="just">
              <a:buNone/>
            </a:pPr>
            <a:r>
              <a:rPr lang="en-US" sz="1800" dirty="0" smtClean="0">
                <a:latin typeface="Times New Roman" pitchFamily="18" charset="0"/>
                <a:cs typeface="Times New Roman" pitchFamily="18" charset="0"/>
              </a:rPr>
              <a:t>7:	Fair	J	4975.655</a:t>
            </a:r>
          </a:p>
          <a:p>
            <a:pPr marL="571500" indent="-571500" algn="just">
              <a:buNone/>
            </a:pPr>
            <a:r>
              <a:rPr lang="en-US" sz="1800" dirty="0" smtClean="0">
                <a:latin typeface="Times New Roman" pitchFamily="18" charset="0"/>
                <a:cs typeface="Times New Roman" pitchFamily="18" charset="0"/>
              </a:rPr>
              <a:t>8:	Good	D	3405.382</a:t>
            </a:r>
          </a:p>
          <a:p>
            <a:pPr marL="571500" indent="-571500" algn="just">
              <a:buNone/>
            </a:pPr>
            <a:r>
              <a:rPr lang="en-US" sz="1800" dirty="0" smtClean="0">
                <a:latin typeface="Times New Roman" pitchFamily="18" charset="0"/>
                <a:cs typeface="Times New Roman" pitchFamily="18" charset="0"/>
              </a:rPr>
              <a:t>‘</a:t>
            </a:r>
          </a:p>
          <a:p>
            <a:pPr marL="571500" indent="-571500" algn="just">
              <a:buNone/>
            </a:pPr>
            <a:r>
              <a:rPr lang="en-US" sz="1800" dirty="0" smtClean="0">
                <a:latin typeface="Times New Roman" pitchFamily="18" charset="0"/>
                <a:cs typeface="Times New Roman" pitchFamily="18" charset="0"/>
              </a:rPr>
              <a:t>‘</a:t>
            </a:r>
          </a:p>
          <a:p>
            <a:pPr marL="571500" indent="-571500" algn="just">
              <a:buNone/>
            </a:pPr>
            <a:r>
              <a:rPr lang="en-US" sz="1800" dirty="0" smtClean="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Autofit/>
          </a:bodyPr>
          <a:lstStyle/>
          <a:p>
            <a:pPr marL="571500" indent="-571500" algn="just"/>
            <a:r>
              <a:rPr lang="en-US" sz="1800" dirty="0" smtClean="0">
                <a:latin typeface="Times New Roman" pitchFamily="18" charset="0"/>
                <a:cs typeface="Times New Roman" pitchFamily="18" charset="0"/>
              </a:rPr>
              <a:t>To aggregate multiple arguments, pass them as a list. Unlike with aggregate, a different metric can be measured for each column.</a:t>
            </a:r>
          </a:p>
          <a:p>
            <a:pPr marL="571500" indent="-571500" algn="just">
              <a:buNone/>
            </a:pPr>
            <a:r>
              <a:rPr lang="en-US" sz="1800" dirty="0" smtClean="0">
                <a:latin typeface="Times New Roman" pitchFamily="18" charset="0"/>
                <a:cs typeface="Times New Roman" pitchFamily="18" charset="0"/>
              </a:rPr>
              <a:t>&gt;</a:t>
            </a:r>
            <a:r>
              <a:rPr lang="en-US" sz="1800" dirty="0" err="1" smtClean="0">
                <a:latin typeface="Times New Roman" pitchFamily="18" charset="0"/>
                <a:cs typeface="Times New Roman" pitchFamily="18" charset="0"/>
              </a:rPr>
              <a:t>diamondDT</a:t>
            </a:r>
            <a:r>
              <a:rPr lang="en-US" sz="1800" dirty="0" smtClean="0">
                <a:latin typeface="Times New Roman" pitchFamily="18" charset="0"/>
                <a:cs typeface="Times New Roman" pitchFamily="18" charset="0"/>
              </a:rPr>
              <a:t>[  , list(price=mean(price), carat= mean(carat)), by = cut]</a:t>
            </a:r>
          </a:p>
          <a:p>
            <a:pPr marL="571500" indent="-571500" algn="just">
              <a:buNone/>
            </a:pPr>
            <a:r>
              <a:rPr lang="en-US" sz="1800" dirty="0" smtClean="0">
                <a:latin typeface="Times New Roman" pitchFamily="18" charset="0"/>
                <a:cs typeface="Times New Roman" pitchFamily="18" charset="0"/>
              </a:rPr>
              <a:t>	cut		price		carat</a:t>
            </a:r>
          </a:p>
          <a:p>
            <a:pPr marL="571500" indent="-571500" algn="just">
              <a:buNone/>
            </a:pPr>
            <a:r>
              <a:rPr lang="en-US" sz="1800" dirty="0" smtClean="0">
                <a:latin typeface="Times New Roman" pitchFamily="18" charset="0"/>
                <a:cs typeface="Times New Roman" pitchFamily="18" charset="0"/>
              </a:rPr>
              <a:t>1:	Ideal	3457.542		0.7028370</a:t>
            </a:r>
          </a:p>
          <a:p>
            <a:pPr marL="571500" indent="-571500" algn="just">
              <a:buNone/>
            </a:pPr>
            <a:r>
              <a:rPr lang="en-US" sz="1800" dirty="0" smtClean="0">
                <a:latin typeface="Times New Roman" pitchFamily="18" charset="0"/>
                <a:cs typeface="Times New Roman" pitchFamily="18" charset="0"/>
              </a:rPr>
              <a:t>2:	Premium	4584.258		0.8919549</a:t>
            </a:r>
          </a:p>
          <a:p>
            <a:pPr marL="571500" indent="-571500" algn="just">
              <a:buNone/>
            </a:pPr>
            <a:r>
              <a:rPr lang="en-US" sz="1800" dirty="0" smtClean="0">
                <a:latin typeface="Times New Roman" pitchFamily="18" charset="0"/>
                <a:cs typeface="Times New Roman" pitchFamily="18" charset="0"/>
              </a:rPr>
              <a:t>3:	Good	3928.864		0.8491847</a:t>
            </a:r>
          </a:p>
          <a:p>
            <a:pPr marL="571500" indent="-571500" algn="just">
              <a:buNone/>
            </a:pPr>
            <a:r>
              <a:rPr lang="en-US" sz="1800" dirty="0" smtClean="0">
                <a:latin typeface="Times New Roman" pitchFamily="18" charset="0"/>
                <a:cs typeface="Times New Roman" pitchFamily="18" charset="0"/>
              </a:rPr>
              <a:t>4:	Very Good	3981.760		0.8063814</a:t>
            </a:r>
          </a:p>
          <a:p>
            <a:pPr marL="571500" indent="-571500" algn="just">
              <a:buNone/>
            </a:pPr>
            <a:r>
              <a:rPr lang="en-US" sz="1800" dirty="0" smtClean="0">
                <a:latin typeface="Times New Roman" pitchFamily="18" charset="0"/>
                <a:cs typeface="Times New Roman" pitchFamily="18" charset="0"/>
              </a:rPr>
              <a:t>5:	Fair	4358.758		1.0461366</a:t>
            </a:r>
          </a:p>
          <a:p>
            <a:pPr marL="571500" indent="-571500" algn="just">
              <a:buNone/>
            </a:pPr>
            <a:r>
              <a:rPr lang="en-US" sz="1800" dirty="0" smtClean="0">
                <a:latin typeface="Times New Roman" pitchFamily="18" charset="0"/>
                <a:cs typeface="Times New Roman" pitchFamily="18" charset="0"/>
              </a:rPr>
              <a:t>&gt;</a:t>
            </a:r>
            <a:r>
              <a:rPr lang="en-US" sz="1800" dirty="0" err="1" smtClean="0">
                <a:latin typeface="Times New Roman" pitchFamily="18" charset="0"/>
                <a:cs typeface="Times New Roman" pitchFamily="18" charset="0"/>
              </a:rPr>
              <a:t>diamondsDT</a:t>
            </a:r>
            <a:r>
              <a:rPr lang="en-US" sz="1800" dirty="0" smtClean="0">
                <a:latin typeface="Times New Roman" pitchFamily="18" charset="0"/>
                <a:cs typeface="Times New Roman" pitchFamily="18" charset="0"/>
              </a:rPr>
              <a:t>[  , list(price=mean(price), carat=mean(carat), </a:t>
            </a:r>
            <a:r>
              <a:rPr lang="en-US" sz="1800" dirty="0" err="1" smtClean="0">
                <a:latin typeface="Times New Roman" pitchFamily="18" charset="0"/>
                <a:cs typeface="Times New Roman" pitchFamily="18" charset="0"/>
              </a:rPr>
              <a:t>caratSum</a:t>
            </a:r>
            <a:r>
              <a:rPr lang="en-US" sz="1800" dirty="0" smtClean="0">
                <a:latin typeface="Times New Roman" pitchFamily="18" charset="0"/>
                <a:cs typeface="Times New Roman" pitchFamily="18" charset="0"/>
              </a:rPr>
              <a:t>=sum(carat)), by=cut]</a:t>
            </a:r>
          </a:p>
          <a:p>
            <a:pPr marL="571500" indent="-571500" algn="just">
              <a:buNone/>
            </a:pPr>
            <a:r>
              <a:rPr lang="en-US" sz="1800" dirty="0" smtClean="0">
                <a:latin typeface="Times New Roman" pitchFamily="18" charset="0"/>
                <a:cs typeface="Times New Roman" pitchFamily="18" charset="0"/>
              </a:rPr>
              <a:t>	cut		price		carat		</a:t>
            </a:r>
            <a:r>
              <a:rPr lang="en-US" sz="1800" dirty="0" err="1" smtClean="0">
                <a:latin typeface="Times New Roman" pitchFamily="18" charset="0"/>
                <a:cs typeface="Times New Roman" pitchFamily="18" charset="0"/>
              </a:rPr>
              <a:t>caratSum</a:t>
            </a:r>
            <a:endParaRPr lang="en-US" sz="1800" dirty="0" smtClean="0">
              <a:latin typeface="Times New Roman" pitchFamily="18" charset="0"/>
              <a:cs typeface="Times New Roman" pitchFamily="18" charset="0"/>
            </a:endParaRPr>
          </a:p>
          <a:p>
            <a:pPr marL="571500" indent="-571500" algn="just">
              <a:buNone/>
            </a:pPr>
            <a:r>
              <a:rPr lang="en-US" sz="1800" dirty="0" smtClean="0">
                <a:latin typeface="Times New Roman" pitchFamily="18" charset="0"/>
                <a:cs typeface="Times New Roman" pitchFamily="18" charset="0"/>
              </a:rPr>
              <a:t>1:	Ideal	3457.542		0.7028370	15146.84</a:t>
            </a:r>
          </a:p>
          <a:p>
            <a:pPr marL="571500" indent="-571500" algn="just">
              <a:buNone/>
            </a:pPr>
            <a:r>
              <a:rPr lang="en-US" sz="1800" dirty="0" smtClean="0">
                <a:latin typeface="Times New Roman" pitchFamily="18" charset="0"/>
                <a:cs typeface="Times New Roman" pitchFamily="18" charset="0"/>
              </a:rPr>
              <a:t>2:	Premium	4584.258		0.8919549	12300.95</a:t>
            </a:r>
          </a:p>
          <a:p>
            <a:pPr marL="571500" indent="-571500" algn="just">
              <a:buNone/>
            </a:pPr>
            <a:r>
              <a:rPr lang="en-US" sz="1800" dirty="0" smtClean="0">
                <a:latin typeface="Times New Roman" pitchFamily="18" charset="0"/>
                <a:cs typeface="Times New Roman" pitchFamily="18" charset="0"/>
              </a:rPr>
              <a:t>3:	Good	3928.864		0.8491847	4166.10</a:t>
            </a:r>
          </a:p>
          <a:p>
            <a:pPr marL="571500" indent="-571500" algn="just">
              <a:buNone/>
            </a:pPr>
            <a:r>
              <a:rPr lang="en-US" sz="1800" dirty="0" smtClean="0">
                <a:latin typeface="Times New Roman" pitchFamily="18" charset="0"/>
                <a:cs typeface="Times New Roman" pitchFamily="18" charset="0"/>
              </a:rPr>
              <a:t>4:	Very Good	3981.760		0.8063814	9742.70</a:t>
            </a:r>
          </a:p>
          <a:p>
            <a:pPr marL="571500" indent="-571500" algn="just">
              <a:buNone/>
            </a:pPr>
            <a:r>
              <a:rPr lang="en-US" sz="1800" dirty="0" smtClean="0">
                <a:latin typeface="Times New Roman" pitchFamily="18" charset="0"/>
                <a:cs typeface="Times New Roman" pitchFamily="18" charset="0"/>
              </a:rPr>
              <a:t>5:	Fair	4358.758		1.0461366	1684.28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Autofit/>
          </a:bodyPr>
          <a:lstStyle/>
          <a:p>
            <a:pPr marL="571500" indent="-571500" algn="just"/>
            <a:r>
              <a:rPr lang="en-US" sz="1800" dirty="0" smtClean="0">
                <a:latin typeface="Times New Roman" pitchFamily="18" charset="0"/>
                <a:cs typeface="Times New Roman" pitchFamily="18" charset="0"/>
              </a:rPr>
              <a:t>Finally, both multiple </a:t>
            </a:r>
            <a:r>
              <a:rPr lang="en-US" sz="1800" dirty="0" err="1" smtClean="0">
                <a:latin typeface="Times New Roman" pitchFamily="18" charset="0"/>
                <a:cs typeface="Times New Roman" pitchFamily="18" charset="0"/>
              </a:rPr>
              <a:t>metrices</a:t>
            </a:r>
            <a:r>
              <a:rPr lang="en-US" sz="1800" dirty="0" smtClean="0">
                <a:latin typeface="Times New Roman" pitchFamily="18" charset="0"/>
                <a:cs typeface="Times New Roman" pitchFamily="18" charset="0"/>
              </a:rPr>
              <a:t> can be calculated and multiple grouping variables can be specified at the same time.</a:t>
            </a:r>
          </a:p>
          <a:p>
            <a:pPr marL="571500" indent="-571500" algn="just">
              <a:buNone/>
            </a:pPr>
            <a:r>
              <a:rPr lang="en-US" sz="1800" dirty="0" smtClean="0">
                <a:latin typeface="Times New Roman" pitchFamily="18" charset="0"/>
                <a:cs typeface="Times New Roman" pitchFamily="18" charset="0"/>
              </a:rPr>
              <a:t>&gt;</a:t>
            </a:r>
            <a:r>
              <a:rPr lang="en-US" sz="1800" dirty="0" err="1" smtClean="0">
                <a:latin typeface="Times New Roman" pitchFamily="18" charset="0"/>
                <a:cs typeface="Times New Roman" pitchFamily="18" charset="0"/>
              </a:rPr>
              <a:t>diamondsDT</a:t>
            </a:r>
            <a:r>
              <a:rPr lang="en-US" sz="1800" dirty="0" smtClean="0">
                <a:latin typeface="Times New Roman" pitchFamily="18" charset="0"/>
                <a:cs typeface="Times New Roman" pitchFamily="18" charset="0"/>
              </a:rPr>
              <a:t>[  ,  list(price=mean(price), carat=mean(carat)), by=list(</a:t>
            </a:r>
            <a:r>
              <a:rPr lang="en-US" sz="1800" dirty="0" err="1" smtClean="0">
                <a:latin typeface="Times New Roman" pitchFamily="18" charset="0"/>
                <a:cs typeface="Times New Roman" pitchFamily="18" charset="0"/>
              </a:rPr>
              <a:t>cut,color</a:t>
            </a:r>
            <a:r>
              <a:rPr lang="en-US" sz="1800" dirty="0" smtClean="0">
                <a:latin typeface="Times New Roman" pitchFamily="18" charset="0"/>
                <a:cs typeface="Times New Roman" pitchFamily="18" charset="0"/>
              </a:rPr>
              <a:t>)]</a:t>
            </a:r>
          </a:p>
          <a:p>
            <a:pPr marL="571500" indent="-571500" algn="just">
              <a:buNone/>
            </a:pPr>
            <a:r>
              <a:rPr lang="en-US" sz="1800" dirty="0" smtClean="0">
                <a:latin typeface="Times New Roman" pitchFamily="18" charset="0"/>
                <a:cs typeface="Times New Roman" pitchFamily="18" charset="0"/>
              </a:rPr>
              <a:t>	cut		color	price		carat</a:t>
            </a:r>
          </a:p>
          <a:p>
            <a:pPr marL="571500" indent="-571500" algn="just">
              <a:buNone/>
            </a:pPr>
            <a:r>
              <a:rPr lang="en-US" sz="1800" dirty="0" smtClean="0">
                <a:latin typeface="Times New Roman" pitchFamily="18" charset="0"/>
                <a:cs typeface="Times New Roman" pitchFamily="18" charset="0"/>
              </a:rPr>
              <a:t>1:	Ideal	E	2597.550		0.5784012</a:t>
            </a:r>
          </a:p>
          <a:p>
            <a:pPr marL="571500" indent="-571500" algn="just">
              <a:buNone/>
            </a:pPr>
            <a:r>
              <a:rPr lang="en-US" sz="1800" dirty="0" smtClean="0">
                <a:latin typeface="Times New Roman" pitchFamily="18" charset="0"/>
                <a:cs typeface="Times New Roman" pitchFamily="18" charset="0"/>
              </a:rPr>
              <a:t>2:	Premium	E	3538.914		0.7177450</a:t>
            </a:r>
          </a:p>
          <a:p>
            <a:pPr marL="571500" indent="-571500" algn="just">
              <a:buNone/>
            </a:pPr>
            <a:r>
              <a:rPr lang="en-US" sz="1800" dirty="0" smtClean="0">
                <a:latin typeface="Times New Roman" pitchFamily="18" charset="0"/>
                <a:cs typeface="Times New Roman" pitchFamily="18" charset="0"/>
              </a:rPr>
              <a:t>3:	Good	E	3423.644		0.7451340</a:t>
            </a:r>
          </a:p>
          <a:p>
            <a:pPr marL="571500" indent="-571500" algn="just">
              <a:buNone/>
            </a:pPr>
            <a:r>
              <a:rPr lang="en-US" sz="1800" dirty="0" smtClean="0">
                <a:latin typeface="Times New Roman" pitchFamily="18" charset="0"/>
                <a:cs typeface="Times New Roman" pitchFamily="18" charset="0"/>
              </a:rPr>
              <a:t>4:</a:t>
            </a:r>
          </a:p>
          <a:p>
            <a:pPr marL="571500" indent="-571500" algn="just">
              <a:buNone/>
            </a:pPr>
            <a:r>
              <a:rPr lang="en-US" sz="1800" dirty="0" smtClean="0">
                <a:latin typeface="Times New Roman" pitchFamily="18" charset="0"/>
                <a:cs typeface="Times New Roman" pitchFamily="18" charset="0"/>
              </a:rPr>
              <a:t>‘</a:t>
            </a:r>
          </a:p>
          <a:p>
            <a:pPr marL="571500" indent="-571500" algn="just">
              <a:buNone/>
            </a:pPr>
            <a:r>
              <a:rPr lang="en-US" sz="1800" dirty="0" smtClean="0">
                <a:latin typeface="Times New Roman" pitchFamily="18" charset="0"/>
                <a:cs typeface="Times New Roman" pitchFamily="18" charset="0"/>
              </a:rPr>
              <a:t>‘</a:t>
            </a:r>
          </a:p>
          <a:p>
            <a:pPr marL="571500" indent="-571500" algn="just">
              <a:buNone/>
            </a:pPr>
            <a:r>
              <a:rPr lang="en-US" sz="1800" dirty="0" smtClean="0">
                <a:latin typeface="Times New Roman" pitchFamily="18" charset="0"/>
                <a:cs typeface="Times New Roman" pitchFamily="18" charset="0"/>
              </a:rPr>
              <a:t>‘</a:t>
            </a:r>
          </a:p>
          <a:p>
            <a:pPr marL="571500" indent="-571500" algn="just">
              <a:buNone/>
            </a:pPr>
            <a:r>
              <a:rPr lang="en-US" sz="1800" dirty="0" smtClean="0">
                <a:latin typeface="Times New Roman" pitchFamily="18" charset="0"/>
                <a:cs typeface="Times New Roman" pitchFamily="18" charset="0"/>
              </a:rPr>
              <a:t>‘</a:t>
            </a:r>
          </a:p>
          <a:p>
            <a:pPr marL="571500" indent="-571500" algn="just">
              <a:buNone/>
            </a:pPr>
            <a:r>
              <a:rPr lang="en-US" sz="1800" dirty="0" smtClean="0">
                <a:latin typeface="Times New Roman" pitchFamily="18" charset="0"/>
                <a:cs typeface="Times New Roman" pitchFamily="18" charset="0"/>
              </a:rPr>
              <a:t>‘</a:t>
            </a:r>
          </a:p>
          <a:p>
            <a:pPr marL="571500" indent="-571500" algn="just">
              <a:buNone/>
            </a:pPr>
            <a:r>
              <a:rPr lang="en-US" sz="1800" dirty="0" smtClean="0">
                <a:latin typeface="Times New Roman" pitchFamily="18" charset="0"/>
                <a:cs typeface="Times New Roman" pitchFamily="18" charset="0"/>
              </a:rPr>
              <a:t>‘</a:t>
            </a:r>
          </a:p>
          <a:p>
            <a:pPr marL="571500" indent="-571500" algn="just">
              <a:buNone/>
            </a:pPr>
            <a:r>
              <a:rPr lang="en-US" sz="1800" dirty="0" smtClean="0">
                <a:latin typeface="Times New Roman" pitchFamily="18" charset="0"/>
                <a:cs typeface="Times New Roman" pitchFamily="18" charset="0"/>
              </a:rPr>
              <a:t>‘</a:t>
            </a:r>
          </a:p>
          <a:p>
            <a:pPr marL="571500" indent="-571500" algn="just">
              <a:buNone/>
            </a:pPr>
            <a:r>
              <a:rPr lang="en-US" sz="1800" dirty="0" smtClean="0">
                <a:latin typeface="Times New Roman" pitchFamily="18" charset="0"/>
                <a:cs typeface="Times New Roman" pitchFamily="18" charset="0"/>
              </a:rPr>
              <a:t>‘</a:t>
            </a:r>
          </a:p>
          <a:p>
            <a:pPr marL="571500" indent="-571500" algn="just">
              <a:buNone/>
            </a:pPr>
            <a:r>
              <a:rPr lang="en-US" sz="1800" dirty="0" smtClean="0">
                <a:latin typeface="Times New Roman" pitchFamily="18" charset="0"/>
                <a:cs typeface="Times New Roman" pitchFamily="18" charset="0"/>
              </a:rPr>
              <a:t>‘</a:t>
            </a:r>
          </a:p>
          <a:p>
            <a:pPr marL="571500" indent="-571500" algn="just">
              <a:buNone/>
            </a:pPr>
            <a:r>
              <a:rPr lang="en-US" sz="1800" dirty="0" smtClean="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Autofit/>
          </a:bodyPr>
          <a:lstStyle/>
          <a:p>
            <a:pPr marL="571500" indent="-571500" algn="just">
              <a:buNone/>
            </a:pPr>
            <a:r>
              <a:rPr lang="en-US" sz="1800" b="1" dirty="0" smtClean="0">
                <a:latin typeface="Times New Roman" pitchFamily="18" charset="0"/>
                <a:cs typeface="Times New Roman" pitchFamily="18" charset="0"/>
              </a:rPr>
              <a:t>Data Reshaping</a:t>
            </a:r>
          </a:p>
          <a:p>
            <a:pPr marL="571500" indent="-571500" algn="just"/>
            <a:r>
              <a:rPr lang="en-US" sz="1800" dirty="0" smtClean="0">
                <a:latin typeface="Times New Roman" pitchFamily="18" charset="0"/>
                <a:cs typeface="Times New Roman" pitchFamily="18" charset="0"/>
              </a:rPr>
              <a:t>Focus is on when the data needs to be rearranged from column oriented to row oriented and when the data are in multiple, separate sets and need to be combined into one.</a:t>
            </a:r>
          </a:p>
          <a:p>
            <a:pPr marL="571500" indent="-571500" algn="just"/>
            <a:r>
              <a:rPr lang="en-US" sz="1800" dirty="0" smtClean="0">
                <a:latin typeface="Times New Roman" pitchFamily="18" charset="0"/>
                <a:cs typeface="Times New Roman" pitchFamily="18" charset="0"/>
              </a:rPr>
              <a:t>There are base functions to accomplish these tasks but will focus on those in </a:t>
            </a:r>
            <a:r>
              <a:rPr lang="en-US" sz="1800" dirty="0" err="1" smtClean="0">
                <a:latin typeface="Times New Roman" pitchFamily="18" charset="0"/>
                <a:cs typeface="Times New Roman" pitchFamily="18" charset="0"/>
              </a:rPr>
              <a:t>plyr</a:t>
            </a:r>
            <a:r>
              <a:rPr lang="en-US" sz="1800" dirty="0" smtClean="0">
                <a:latin typeface="Times New Roman" pitchFamily="18" charset="0"/>
                <a:cs typeface="Times New Roman" pitchFamily="18" charset="0"/>
              </a:rPr>
              <a:t>, reshape2 and </a:t>
            </a:r>
            <a:r>
              <a:rPr lang="en-US" sz="1800" dirty="0" err="1" smtClean="0">
                <a:latin typeface="Times New Roman" pitchFamily="18" charset="0"/>
                <a:cs typeface="Times New Roman" pitchFamily="18" charset="0"/>
              </a:rPr>
              <a:t>data.table</a:t>
            </a:r>
            <a:r>
              <a:rPr lang="en-US" sz="1800" dirty="0" smtClean="0">
                <a:latin typeface="Times New Roman" pitchFamily="18" charset="0"/>
                <a:cs typeface="Times New Roman" pitchFamily="18" charset="0"/>
              </a:rPr>
              <a:t>.</a:t>
            </a:r>
          </a:p>
          <a:p>
            <a:pPr marL="571500" indent="-571500" algn="just">
              <a:buNone/>
            </a:pPr>
            <a:r>
              <a:rPr lang="en-US" sz="1800" b="1" dirty="0" err="1" smtClean="0">
                <a:latin typeface="Times New Roman" pitchFamily="18" charset="0"/>
                <a:cs typeface="Times New Roman" pitchFamily="18" charset="0"/>
              </a:rPr>
              <a:t>cbind</a:t>
            </a:r>
            <a:r>
              <a:rPr lang="en-US" sz="1800" b="1" dirty="0" smtClean="0">
                <a:latin typeface="Times New Roman" pitchFamily="18" charset="0"/>
                <a:cs typeface="Times New Roman" pitchFamily="18" charset="0"/>
              </a:rPr>
              <a:t> and </a:t>
            </a:r>
            <a:r>
              <a:rPr lang="en-US" sz="1800" b="1" dirty="0" err="1" smtClean="0">
                <a:latin typeface="Times New Roman" pitchFamily="18" charset="0"/>
                <a:cs typeface="Times New Roman" pitchFamily="18" charset="0"/>
              </a:rPr>
              <a:t>rbind</a:t>
            </a:r>
            <a:r>
              <a:rPr lang="en-US" sz="1800" b="1" dirty="0" smtClean="0">
                <a:latin typeface="Times New Roman" pitchFamily="18" charset="0"/>
                <a:cs typeface="Times New Roman" pitchFamily="18" charset="0"/>
              </a:rPr>
              <a:t>:</a:t>
            </a:r>
          </a:p>
          <a:p>
            <a:pPr marL="571500" indent="-571500" algn="just"/>
            <a:r>
              <a:rPr lang="en-US" sz="1800" dirty="0" smtClean="0">
                <a:latin typeface="Times New Roman" pitchFamily="18" charset="0"/>
                <a:cs typeface="Times New Roman" pitchFamily="18" charset="0"/>
              </a:rPr>
              <a:t>The simplest case is when we have two datasets with either identical columns( both the number of and names) or the same number of rows. In this case, either </a:t>
            </a:r>
            <a:r>
              <a:rPr lang="en-US" sz="1800" dirty="0" err="1" smtClean="0">
                <a:latin typeface="Times New Roman" pitchFamily="18" charset="0"/>
                <a:cs typeface="Times New Roman" pitchFamily="18" charset="0"/>
              </a:rPr>
              <a:t>rbind</a:t>
            </a:r>
            <a:r>
              <a:rPr lang="en-US" sz="1800" dirty="0" smtClean="0">
                <a:latin typeface="Times New Roman" pitchFamily="18" charset="0"/>
                <a:cs typeface="Times New Roman" pitchFamily="18" charset="0"/>
              </a:rPr>
              <a:t> or </a:t>
            </a:r>
            <a:r>
              <a:rPr lang="en-US" sz="1800" dirty="0" err="1" smtClean="0">
                <a:latin typeface="Times New Roman" pitchFamily="18" charset="0"/>
                <a:cs typeface="Times New Roman" pitchFamily="18" charset="0"/>
              </a:rPr>
              <a:t>cbind</a:t>
            </a:r>
            <a:r>
              <a:rPr lang="en-US" sz="1800" dirty="0" smtClean="0">
                <a:latin typeface="Times New Roman" pitchFamily="18" charset="0"/>
                <a:cs typeface="Times New Roman" pitchFamily="18" charset="0"/>
              </a:rPr>
              <a:t> work great.</a:t>
            </a:r>
          </a:p>
          <a:p>
            <a:pPr marL="571500" indent="-571500" algn="just">
              <a:buNone/>
            </a:pPr>
            <a:r>
              <a:rPr lang="en-US" sz="1800" dirty="0" err="1" smtClean="0">
                <a:latin typeface="Times New Roman" pitchFamily="18" charset="0"/>
                <a:cs typeface="Times New Roman" pitchFamily="18" charset="0"/>
              </a:rPr>
              <a:t>Eg</a:t>
            </a:r>
            <a:r>
              <a:rPr lang="en-US" sz="1800" dirty="0" smtClean="0">
                <a:latin typeface="Times New Roman" pitchFamily="18" charset="0"/>
                <a:cs typeface="Times New Roman" pitchFamily="18" charset="0"/>
              </a:rPr>
              <a:t>: We create two simple </a:t>
            </a:r>
            <a:r>
              <a:rPr lang="en-US" sz="1800" dirty="0" err="1" smtClean="0">
                <a:latin typeface="Times New Roman" pitchFamily="18" charset="0"/>
                <a:cs typeface="Times New Roman" pitchFamily="18" charset="0"/>
              </a:rPr>
              <a:t>data.frames</a:t>
            </a:r>
            <a:r>
              <a:rPr lang="en-US" sz="1800" dirty="0" smtClean="0">
                <a:latin typeface="Times New Roman" pitchFamily="18" charset="0"/>
                <a:cs typeface="Times New Roman" pitchFamily="18" charset="0"/>
              </a:rPr>
              <a:t> by combining a few vectors with </a:t>
            </a:r>
            <a:r>
              <a:rPr lang="en-US" sz="1800" dirty="0" err="1" smtClean="0">
                <a:latin typeface="Times New Roman" pitchFamily="18" charset="0"/>
                <a:cs typeface="Times New Roman" pitchFamily="18" charset="0"/>
              </a:rPr>
              <a:t>cbind</a:t>
            </a:r>
            <a:r>
              <a:rPr lang="en-US" sz="1800" dirty="0" smtClean="0">
                <a:latin typeface="Times New Roman" pitchFamily="18" charset="0"/>
                <a:cs typeface="Times New Roman" pitchFamily="18" charset="0"/>
              </a:rPr>
              <a:t>, and then stack them using </a:t>
            </a:r>
            <a:r>
              <a:rPr lang="en-US" sz="1800" dirty="0" err="1" smtClean="0">
                <a:latin typeface="Times New Roman" pitchFamily="18" charset="0"/>
                <a:cs typeface="Times New Roman" pitchFamily="18" charset="0"/>
              </a:rPr>
              <a:t>rbind</a:t>
            </a:r>
            <a:r>
              <a:rPr lang="en-US" sz="1800" dirty="0" smtClean="0">
                <a:latin typeface="Times New Roman" pitchFamily="18" charset="0"/>
                <a:cs typeface="Times New Roman" pitchFamily="18" charset="0"/>
              </a:rPr>
              <a:t>.</a:t>
            </a:r>
          </a:p>
          <a:p>
            <a:pPr marL="571500" indent="-571500" algn="just">
              <a:buNone/>
            </a:pPr>
            <a:r>
              <a:rPr lang="en-US" sz="1800" dirty="0" smtClean="0">
                <a:latin typeface="Times New Roman" pitchFamily="18" charset="0"/>
                <a:cs typeface="Times New Roman" pitchFamily="18" charset="0"/>
              </a:rPr>
              <a:t>&gt;#make two vectors and combine them as a columns in a </a:t>
            </a:r>
            <a:r>
              <a:rPr lang="en-US" sz="1800" dirty="0" err="1" smtClean="0">
                <a:latin typeface="Times New Roman" pitchFamily="18" charset="0"/>
                <a:cs typeface="Times New Roman" pitchFamily="18" charset="0"/>
              </a:rPr>
              <a:t>data.frame</a:t>
            </a:r>
            <a:endParaRPr lang="en-US" sz="1800" dirty="0" smtClean="0">
              <a:latin typeface="Times New Roman" pitchFamily="18" charset="0"/>
              <a:cs typeface="Times New Roman" pitchFamily="18" charset="0"/>
            </a:endParaRPr>
          </a:p>
          <a:p>
            <a:pPr marL="571500" indent="-571500" algn="just">
              <a:buNone/>
            </a:pPr>
            <a:r>
              <a:rPr lang="en-US" sz="1800" dirty="0" smtClean="0">
                <a:latin typeface="Times New Roman" pitchFamily="18" charset="0"/>
                <a:cs typeface="Times New Roman" pitchFamily="18" charset="0"/>
              </a:rPr>
              <a:t>&gt;sport&lt;- c(“Hockey”, “Baseball”, “Football”)</a:t>
            </a:r>
          </a:p>
          <a:p>
            <a:pPr marL="571500" indent="-571500" algn="just">
              <a:buNone/>
            </a:pPr>
            <a:r>
              <a:rPr lang="en-US" sz="1800" dirty="0" smtClean="0">
                <a:latin typeface="Times New Roman" pitchFamily="18" charset="0"/>
                <a:cs typeface="Times New Roman" pitchFamily="18" charset="0"/>
              </a:rPr>
              <a:t>&gt;league&lt;- c(“NHL”, “MLB”, “NFL”)</a:t>
            </a:r>
          </a:p>
          <a:p>
            <a:pPr marL="571500" indent="-571500" algn="just">
              <a:buNone/>
            </a:pPr>
            <a:r>
              <a:rPr lang="en-US" sz="1800" dirty="0" smtClean="0">
                <a:latin typeface="Times New Roman" pitchFamily="18" charset="0"/>
                <a:cs typeface="Times New Roman" pitchFamily="18" charset="0"/>
              </a:rPr>
              <a:t>&gt;trophy&lt;- c(“Stanley Cup”, “Commissioner’s Trophy”, “Vince Lombardi Trophy”)</a:t>
            </a:r>
          </a:p>
          <a:p>
            <a:pPr marL="571500" indent="-571500" algn="just">
              <a:buNone/>
            </a:pPr>
            <a:r>
              <a:rPr lang="en-US" sz="1800" dirty="0" smtClean="0">
                <a:latin typeface="Times New Roman" pitchFamily="18" charset="0"/>
                <a:cs typeface="Times New Roman" pitchFamily="18" charset="0"/>
              </a:rPr>
              <a:t>&gt;trophies1&lt;- </a:t>
            </a:r>
            <a:r>
              <a:rPr lang="en-US" sz="1800" dirty="0" err="1" smtClean="0">
                <a:latin typeface="Times New Roman" pitchFamily="18" charset="0"/>
                <a:cs typeface="Times New Roman" pitchFamily="18" charset="0"/>
              </a:rPr>
              <a:t>cbind</a:t>
            </a:r>
            <a:r>
              <a:rPr lang="en-US" sz="1800" dirty="0" smtClean="0">
                <a:latin typeface="Times New Roman" pitchFamily="18" charset="0"/>
                <a:cs typeface="Times New Roman" pitchFamily="18" charset="0"/>
              </a:rPr>
              <a:t>(sport, league, trophy)</a:t>
            </a:r>
          </a:p>
          <a:p>
            <a:pPr marL="571500" indent="-571500" algn="just">
              <a:buNone/>
            </a:pPr>
            <a:r>
              <a:rPr lang="en-US" sz="1800" dirty="0" smtClean="0">
                <a:latin typeface="Times New Roman" pitchFamily="18" charset="0"/>
                <a:cs typeface="Times New Roman" pitchFamily="18" charset="0"/>
              </a:rPr>
              <a:t>&gt;#make another </a:t>
            </a:r>
            <a:r>
              <a:rPr lang="en-US" sz="1800" dirty="0" err="1" smtClean="0">
                <a:latin typeface="Times New Roman" pitchFamily="18" charset="0"/>
                <a:cs typeface="Times New Roman" pitchFamily="18" charset="0"/>
              </a:rPr>
              <a:t>data.frame</a:t>
            </a:r>
            <a:r>
              <a:rPr lang="en-US" sz="1800" dirty="0" smtClean="0">
                <a:latin typeface="Times New Roman" pitchFamily="18" charset="0"/>
                <a:cs typeface="Times New Roman" pitchFamily="18" charset="0"/>
              </a:rPr>
              <a:t> using </a:t>
            </a:r>
            <a:r>
              <a:rPr lang="en-US" sz="1800" dirty="0" err="1" smtClean="0">
                <a:latin typeface="Times New Roman" pitchFamily="18" charset="0"/>
                <a:cs typeface="Times New Roman" pitchFamily="18" charset="0"/>
              </a:rPr>
              <a:t>data.frame</a:t>
            </a:r>
            <a:r>
              <a:rPr lang="en-US" sz="1800" dirty="0" smtClean="0">
                <a:latin typeface="Times New Roman" pitchFamily="18" charset="0"/>
                <a:cs typeface="Times New Roman" pitchFamily="18" charset="0"/>
              </a:rPr>
              <a:t>()</a:t>
            </a:r>
          </a:p>
          <a:p>
            <a:pPr marL="571500" indent="-571500" algn="just">
              <a:buNone/>
            </a:pPr>
            <a:r>
              <a:rPr lang="en-US" sz="1800" dirty="0" smtClean="0">
                <a:latin typeface="Times New Roman" pitchFamily="18" charset="0"/>
                <a:cs typeface="Times New Roman" pitchFamily="18" charset="0"/>
              </a:rPr>
              <a:t>&gt;trophies2&lt;- </a:t>
            </a:r>
            <a:r>
              <a:rPr lang="en-US" sz="1800" dirty="0" err="1" smtClean="0">
                <a:latin typeface="Times New Roman" pitchFamily="18" charset="0"/>
                <a:cs typeface="Times New Roman" pitchFamily="18" charset="0"/>
              </a:rPr>
              <a:t>data.frame</a:t>
            </a:r>
            <a:r>
              <a:rPr lang="en-US" sz="1800" dirty="0" smtClean="0">
                <a:latin typeface="Times New Roman" pitchFamily="18" charset="0"/>
                <a:cs typeface="Times New Roman" pitchFamily="18" charset="0"/>
              </a:rPr>
              <a:t>(sport=c(“Basketball”, “Golf”), league=c(“NBA”, “PGA”), trophy=c(“Larry O’Brien Championship Trophy”, “Wanamaker Trophy”), </a:t>
            </a:r>
            <a:r>
              <a:rPr lang="en-US" sz="1800" dirty="0" err="1" smtClean="0">
                <a:latin typeface="Times New Roman" pitchFamily="18" charset="0"/>
                <a:cs typeface="Times New Roman" pitchFamily="18" charset="0"/>
              </a:rPr>
              <a:t>stringsAsFactors</a:t>
            </a:r>
            <a:r>
              <a:rPr lang="en-US" sz="1800" dirty="0" smtClean="0">
                <a:latin typeface="Times New Roman" pitchFamily="18" charset="0"/>
                <a:cs typeface="Times New Roman" pitchFamily="18" charset="0"/>
              </a:rPr>
              <a:t>=FALSE)</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Autofit/>
          </a:bodyPr>
          <a:lstStyle/>
          <a:p>
            <a:pPr marL="571500" indent="-571500" algn="just">
              <a:buNone/>
            </a:pPr>
            <a:r>
              <a:rPr lang="en-US" sz="1800" dirty="0" smtClean="0">
                <a:latin typeface="Times New Roman" pitchFamily="18" charset="0"/>
                <a:cs typeface="Times New Roman" pitchFamily="18" charset="0"/>
              </a:rPr>
              <a:t>&gt;#combine them into one </a:t>
            </a:r>
            <a:r>
              <a:rPr lang="en-US" sz="1800" dirty="0" err="1" smtClean="0">
                <a:latin typeface="Times New Roman" pitchFamily="18" charset="0"/>
                <a:cs typeface="Times New Roman" pitchFamily="18" charset="0"/>
              </a:rPr>
              <a:t>data.frame</a:t>
            </a:r>
            <a:r>
              <a:rPr lang="en-US" sz="1800" dirty="0" smtClean="0">
                <a:latin typeface="Times New Roman" pitchFamily="18" charset="0"/>
                <a:cs typeface="Times New Roman" pitchFamily="18" charset="0"/>
              </a:rPr>
              <a:t> with </a:t>
            </a:r>
            <a:r>
              <a:rPr lang="en-US" sz="1800" dirty="0" err="1" smtClean="0">
                <a:latin typeface="Times New Roman" pitchFamily="18" charset="0"/>
                <a:cs typeface="Times New Roman" pitchFamily="18" charset="0"/>
              </a:rPr>
              <a:t>rbind</a:t>
            </a:r>
            <a:endParaRPr lang="en-US" sz="1800" dirty="0" smtClean="0">
              <a:latin typeface="Times New Roman" pitchFamily="18" charset="0"/>
              <a:cs typeface="Times New Roman" pitchFamily="18" charset="0"/>
            </a:endParaRPr>
          </a:p>
          <a:p>
            <a:pPr marL="571500" indent="-571500" algn="just">
              <a:buNone/>
            </a:pPr>
            <a:r>
              <a:rPr lang="en-US" sz="1800" dirty="0" smtClean="0">
                <a:latin typeface="Times New Roman" pitchFamily="18" charset="0"/>
                <a:cs typeface="Times New Roman" pitchFamily="18" charset="0"/>
              </a:rPr>
              <a:t>&gt;trophies&lt;-</a:t>
            </a:r>
            <a:r>
              <a:rPr lang="en-US" sz="1800" dirty="0" err="1" smtClean="0">
                <a:latin typeface="Times New Roman" pitchFamily="18" charset="0"/>
                <a:cs typeface="Times New Roman" pitchFamily="18" charset="0"/>
              </a:rPr>
              <a:t>rbind</a:t>
            </a:r>
            <a:r>
              <a:rPr lang="en-US" sz="1800" dirty="0" smtClean="0">
                <a:latin typeface="Times New Roman" pitchFamily="18" charset="0"/>
                <a:cs typeface="Times New Roman" pitchFamily="18" charset="0"/>
              </a:rPr>
              <a:t>(trophies1,trophies2)</a:t>
            </a:r>
          </a:p>
          <a:p>
            <a:pPr marL="571500" indent="-571500" algn="just"/>
            <a:r>
              <a:rPr lang="en-US" sz="1800" dirty="0" smtClean="0">
                <a:latin typeface="Times New Roman" pitchFamily="18" charset="0"/>
                <a:cs typeface="Times New Roman" pitchFamily="18" charset="0"/>
              </a:rPr>
              <a:t>Both </a:t>
            </a:r>
            <a:r>
              <a:rPr lang="en-US" sz="1800" dirty="0" err="1" smtClean="0">
                <a:latin typeface="Times New Roman" pitchFamily="18" charset="0"/>
                <a:cs typeface="Times New Roman" pitchFamily="18" charset="0"/>
              </a:rPr>
              <a:t>cbind</a:t>
            </a:r>
            <a:r>
              <a:rPr lang="en-US" sz="1800" dirty="0" smtClean="0">
                <a:latin typeface="Times New Roman" pitchFamily="18" charset="0"/>
                <a:cs typeface="Times New Roman" pitchFamily="18" charset="0"/>
              </a:rPr>
              <a:t> and </a:t>
            </a:r>
            <a:r>
              <a:rPr lang="en-US" sz="1800" dirty="0" err="1" smtClean="0">
                <a:latin typeface="Times New Roman" pitchFamily="18" charset="0"/>
                <a:cs typeface="Times New Roman" pitchFamily="18" charset="0"/>
              </a:rPr>
              <a:t>rbind</a:t>
            </a:r>
            <a:r>
              <a:rPr lang="en-US" sz="1800" dirty="0" smtClean="0">
                <a:latin typeface="Times New Roman" pitchFamily="18" charset="0"/>
                <a:cs typeface="Times New Roman" pitchFamily="18" charset="0"/>
              </a:rPr>
              <a:t> can take multiple arguments to combine an </a:t>
            </a:r>
            <a:r>
              <a:rPr lang="en-US" sz="1800" dirty="0" err="1" smtClean="0">
                <a:latin typeface="Times New Roman" pitchFamily="18" charset="0"/>
                <a:cs typeface="Times New Roman" pitchFamily="18" charset="0"/>
              </a:rPr>
              <a:t>arbitary</a:t>
            </a:r>
            <a:r>
              <a:rPr lang="en-US" sz="1800" dirty="0" smtClean="0">
                <a:latin typeface="Times New Roman" pitchFamily="18" charset="0"/>
                <a:cs typeface="Times New Roman" pitchFamily="18" charset="0"/>
              </a:rPr>
              <a:t> number of objects. Note that it is possible to assign new column names to vectors in </a:t>
            </a:r>
            <a:r>
              <a:rPr lang="en-US" sz="1800" dirty="0" err="1" smtClean="0">
                <a:latin typeface="Times New Roman" pitchFamily="18" charset="0"/>
                <a:cs typeface="Times New Roman" pitchFamily="18" charset="0"/>
              </a:rPr>
              <a:t>cbind</a:t>
            </a:r>
            <a:r>
              <a:rPr lang="en-US" sz="1800" dirty="0" smtClean="0">
                <a:latin typeface="Times New Roman" pitchFamily="18" charset="0"/>
                <a:cs typeface="Times New Roman" pitchFamily="18" charset="0"/>
              </a:rPr>
              <a:t>.</a:t>
            </a:r>
          </a:p>
          <a:p>
            <a:pPr marL="571500" indent="-571500" algn="just">
              <a:buNone/>
            </a:pPr>
            <a:r>
              <a:rPr lang="en-US" sz="1800" dirty="0" smtClean="0">
                <a:latin typeface="Times New Roman" pitchFamily="18" charset="0"/>
                <a:cs typeface="Times New Roman" pitchFamily="18" charset="0"/>
              </a:rPr>
              <a:t>&gt;</a:t>
            </a:r>
            <a:r>
              <a:rPr lang="en-US" sz="1800" dirty="0" err="1" smtClean="0">
                <a:latin typeface="Times New Roman" pitchFamily="18" charset="0"/>
                <a:cs typeface="Times New Roman" pitchFamily="18" charset="0"/>
              </a:rPr>
              <a:t>cbind</a:t>
            </a:r>
            <a:r>
              <a:rPr lang="en-US" sz="1800" dirty="0" smtClean="0">
                <a:latin typeface="Times New Roman" pitchFamily="18" charset="0"/>
                <a:cs typeface="Times New Roman" pitchFamily="18" charset="0"/>
              </a:rPr>
              <a:t>(Sport=sport, Association=league, Prize= trophy)</a:t>
            </a:r>
          </a:p>
          <a:p>
            <a:pPr marL="571500" indent="-571500" algn="just">
              <a:buNone/>
            </a:pPr>
            <a:r>
              <a:rPr lang="en-US" sz="1800" dirty="0" smtClean="0">
                <a:latin typeface="Times New Roman" pitchFamily="18" charset="0"/>
                <a:cs typeface="Times New Roman" pitchFamily="18" charset="0"/>
              </a:rPr>
              <a:t>	Sport	Association	Prize</a:t>
            </a:r>
          </a:p>
          <a:p>
            <a:pPr marL="571500" indent="-571500" algn="just">
              <a:buNone/>
            </a:pPr>
            <a:r>
              <a:rPr lang="en-US" sz="1800" dirty="0" smtClean="0">
                <a:latin typeface="Times New Roman" pitchFamily="18" charset="0"/>
                <a:cs typeface="Times New Roman" pitchFamily="18" charset="0"/>
              </a:rPr>
              <a:t>[1,  ]	“Hockey”	“NHL”		“Stanley Cup”</a:t>
            </a:r>
          </a:p>
          <a:p>
            <a:pPr marL="571500" indent="-571500" algn="just">
              <a:buNone/>
            </a:pPr>
            <a:r>
              <a:rPr lang="en-US" sz="1800" dirty="0" smtClean="0">
                <a:latin typeface="Times New Roman" pitchFamily="18" charset="0"/>
                <a:cs typeface="Times New Roman" pitchFamily="18" charset="0"/>
              </a:rPr>
              <a:t>[2,  ]	“Baseball”	“MLB”		“Commissioner’s Trophy”</a:t>
            </a:r>
          </a:p>
          <a:p>
            <a:pPr marL="571500" indent="-571500" algn="just">
              <a:buNone/>
            </a:pPr>
            <a:r>
              <a:rPr lang="en-US" sz="1800" dirty="0" smtClean="0">
                <a:latin typeface="Times New Roman" pitchFamily="18" charset="0"/>
                <a:cs typeface="Times New Roman" pitchFamily="18" charset="0"/>
              </a:rPr>
              <a:t>[3,  ]	“Football”	“NFL”		“Vince Lombardi Trophy”</a:t>
            </a:r>
          </a:p>
          <a:p>
            <a:pPr marL="571500" indent="-571500" algn="just">
              <a:buNone/>
            </a:pPr>
            <a:endParaRPr lang="en-US" sz="1800" dirty="0" smtClean="0">
              <a:latin typeface="Times New Roman" pitchFamily="18" charset="0"/>
              <a:cs typeface="Times New Roman" pitchFamily="18" charset="0"/>
            </a:endParaRPr>
          </a:p>
          <a:p>
            <a:pPr marL="571500" indent="-571500" algn="just">
              <a:buNone/>
            </a:pPr>
            <a:r>
              <a:rPr lang="en-US" sz="1800" b="1" dirty="0" smtClean="0">
                <a:latin typeface="Times New Roman" pitchFamily="18" charset="0"/>
                <a:cs typeface="Times New Roman" pitchFamily="18" charset="0"/>
              </a:rPr>
              <a:t>Joins</a:t>
            </a:r>
          </a:p>
          <a:p>
            <a:pPr marL="571500" indent="-571500" algn="just"/>
            <a:r>
              <a:rPr lang="en-US" sz="1800" dirty="0" smtClean="0">
                <a:latin typeface="Times New Roman" pitchFamily="18" charset="0"/>
                <a:cs typeface="Times New Roman" pitchFamily="18" charset="0"/>
              </a:rPr>
              <a:t>Data do not always come so nicely aligned for combining using </a:t>
            </a:r>
            <a:r>
              <a:rPr lang="en-US" sz="1800" dirty="0" err="1" smtClean="0">
                <a:latin typeface="Times New Roman" pitchFamily="18" charset="0"/>
                <a:cs typeface="Times New Roman" pitchFamily="18" charset="0"/>
              </a:rPr>
              <a:t>cbind</a:t>
            </a:r>
            <a:r>
              <a:rPr lang="en-US" sz="1800" dirty="0" smtClean="0">
                <a:latin typeface="Times New Roman" pitchFamily="18" charset="0"/>
                <a:cs typeface="Times New Roman" pitchFamily="18" charset="0"/>
              </a:rPr>
              <a:t>, so they need to be joined together using a common key. This concept should be familiar to SQL users.</a:t>
            </a:r>
          </a:p>
          <a:p>
            <a:pPr marL="571500" indent="-571500" algn="just"/>
            <a:r>
              <a:rPr lang="en-US" sz="1800" dirty="0" smtClean="0">
                <a:latin typeface="Times New Roman" pitchFamily="18" charset="0"/>
                <a:cs typeface="Times New Roman" pitchFamily="18" charset="0"/>
              </a:rPr>
              <a:t>Joins in R are not flexible as SQL Joins, but are still an essential operation in the data analysis process.</a:t>
            </a:r>
          </a:p>
          <a:p>
            <a:pPr marL="571500" indent="-571500" algn="just"/>
            <a:r>
              <a:rPr lang="en-US" sz="1800" dirty="0" smtClean="0">
                <a:latin typeface="Times New Roman" pitchFamily="18" charset="0"/>
                <a:cs typeface="Times New Roman" pitchFamily="18" charset="0"/>
              </a:rPr>
              <a:t>The three most commonly used functions for joins are merge in base R, join in </a:t>
            </a:r>
            <a:r>
              <a:rPr lang="en-US" sz="1800" dirty="0" err="1" smtClean="0">
                <a:latin typeface="Times New Roman" pitchFamily="18" charset="0"/>
                <a:cs typeface="Times New Roman" pitchFamily="18" charset="0"/>
              </a:rPr>
              <a:t>plyr</a:t>
            </a:r>
            <a:r>
              <a:rPr lang="en-US" sz="1800" dirty="0" smtClean="0">
                <a:latin typeface="Times New Roman" pitchFamily="18" charset="0"/>
                <a:cs typeface="Times New Roman" pitchFamily="18" charset="0"/>
              </a:rPr>
              <a:t> and the merging functionality in </a:t>
            </a:r>
            <a:r>
              <a:rPr lang="en-US" sz="1800" dirty="0" err="1" smtClean="0">
                <a:latin typeface="Times New Roman" pitchFamily="18" charset="0"/>
                <a:cs typeface="Times New Roman" pitchFamily="18" charset="0"/>
              </a:rPr>
              <a:t>data.table</a:t>
            </a:r>
            <a:r>
              <a:rPr lang="en-US" sz="1800" dirty="0" smtClean="0">
                <a:latin typeface="Times New Roman" pitchFamily="18" charset="0"/>
                <a:cs typeface="Times New Roman" pitchFamily="18" charset="0"/>
              </a:rPr>
              <a:t>. Each has pros and cons with some pros outweighing their respective cons.</a:t>
            </a:r>
          </a:p>
          <a:p>
            <a:pPr marL="571500" indent="-571500" algn="just"/>
            <a:endParaRPr lang="en-US" sz="1800" dirty="0" smtClean="0">
              <a:latin typeface="Times New Roman" pitchFamily="18" charset="0"/>
              <a:cs typeface="Times New Roman" pitchFamily="18" charset="0"/>
            </a:endParaRPr>
          </a:p>
          <a:p>
            <a:pPr marL="571500" indent="-571500" algn="just"/>
            <a:endParaRPr lang="en-US" sz="1800" dirty="0" smtClean="0">
              <a:latin typeface="Times New Roman" pitchFamily="18" charset="0"/>
              <a:cs typeface="Times New Roman" pitchFamily="18" charset="0"/>
            </a:endParaRPr>
          </a:p>
          <a:p>
            <a:pPr marL="571500" indent="-571500" algn="just">
              <a:buNone/>
            </a:pPr>
            <a:endParaRPr lang="en-US" sz="1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Autofit/>
          </a:bodyPr>
          <a:lstStyle/>
          <a:p>
            <a:pPr marL="571500" indent="-571500" algn="just"/>
            <a:r>
              <a:rPr lang="en-US" sz="1800" dirty="0" smtClean="0">
                <a:latin typeface="Times New Roman" pitchFamily="18" charset="0"/>
                <a:cs typeface="Times New Roman" pitchFamily="18" charset="0"/>
              </a:rPr>
              <a:t>To illustrate these functions I have prepared data originally made available as part of USAID Open </a:t>
            </a:r>
            <a:r>
              <a:rPr lang="en-US" sz="1800" dirty="0" err="1" smtClean="0">
                <a:latin typeface="Times New Roman" pitchFamily="18" charset="0"/>
                <a:cs typeface="Times New Roman" pitchFamily="18" charset="0"/>
              </a:rPr>
              <a:t>Govt</a:t>
            </a:r>
            <a:r>
              <a:rPr lang="en-US" sz="1800" dirty="0" smtClean="0">
                <a:latin typeface="Times New Roman" pitchFamily="18" charset="0"/>
                <a:cs typeface="Times New Roman" pitchFamily="18" charset="0"/>
              </a:rPr>
              <a:t> initiative. The data have been chopped into eight separate files so that they can be joined together. They are all available in a zip file at </a:t>
            </a:r>
            <a:r>
              <a:rPr lang="en-US" sz="1800" dirty="0" smtClean="0">
                <a:latin typeface="Times New Roman" pitchFamily="18" charset="0"/>
                <a:cs typeface="Times New Roman" pitchFamily="18" charset="0"/>
                <a:hlinkClick r:id="rId2"/>
              </a:rPr>
              <a:t>http://jaredlander.com/data/US_Foreign_Aid.zip</a:t>
            </a:r>
            <a:r>
              <a:rPr lang="en-US" sz="1800" dirty="0" smtClean="0">
                <a:latin typeface="Times New Roman" pitchFamily="18" charset="0"/>
                <a:cs typeface="Times New Roman" pitchFamily="18" charset="0"/>
              </a:rPr>
              <a:t>. </a:t>
            </a:r>
          </a:p>
          <a:p>
            <a:pPr marL="571500" indent="-571500" algn="just"/>
            <a:r>
              <a:rPr lang="en-US" sz="1800" dirty="0" smtClean="0">
                <a:latin typeface="Times New Roman" pitchFamily="18" charset="0"/>
                <a:cs typeface="Times New Roman" pitchFamily="18" charset="0"/>
              </a:rPr>
              <a:t>These should be downloaded and unzipped to a folder on our computer. This can be done a number of ways but we show how to download and unzip using R.</a:t>
            </a:r>
          </a:p>
          <a:p>
            <a:pPr marL="571500" indent="-571500" algn="just">
              <a:buNone/>
            </a:pPr>
            <a:r>
              <a:rPr lang="en-US" sz="1800" dirty="0" smtClean="0">
                <a:latin typeface="Times New Roman" pitchFamily="18" charset="0"/>
                <a:cs typeface="Times New Roman" pitchFamily="18" charset="0"/>
              </a:rPr>
              <a:t>&gt;</a:t>
            </a:r>
            <a:r>
              <a:rPr lang="en-US" sz="1800" dirty="0" err="1" smtClean="0">
                <a:latin typeface="Times New Roman" pitchFamily="18" charset="0"/>
                <a:cs typeface="Times New Roman" pitchFamily="18" charset="0"/>
              </a:rPr>
              <a:t>download.file</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url</a:t>
            </a:r>
            <a:r>
              <a:rPr lang="en-US" sz="1800" dirty="0" smtClean="0">
                <a:latin typeface="Times New Roman" pitchFamily="18" charset="0"/>
                <a:cs typeface="Times New Roman" pitchFamily="18" charset="0"/>
              </a:rPr>
              <a:t>=</a:t>
            </a:r>
            <a:r>
              <a:rPr lang="en-US" sz="1800" dirty="0" smtClean="0">
                <a:latin typeface="Times New Roman" pitchFamily="18" charset="0"/>
                <a:cs typeface="Times New Roman" pitchFamily="18" charset="0"/>
                <a:hlinkClick r:id="rId2"/>
              </a:rPr>
              <a:t>http://jaredlander.com/data/US_Foreign_Aid.zip</a:t>
            </a:r>
            <a:r>
              <a:rPr lang="en-US" sz="1800" dirty="0" smtClean="0">
                <a:latin typeface="Times New Roman" pitchFamily="18" charset="0"/>
                <a:cs typeface="Times New Roman" pitchFamily="18" charset="0"/>
              </a:rPr>
              <a:t>,destfile=“data/ForeignAid.zip”)</a:t>
            </a:r>
          </a:p>
          <a:p>
            <a:pPr marL="571500" indent="-571500" algn="just">
              <a:buNone/>
            </a:pPr>
            <a:r>
              <a:rPr lang="en-US" sz="1800" dirty="0" smtClean="0">
                <a:latin typeface="Times New Roman" pitchFamily="18" charset="0"/>
                <a:cs typeface="Times New Roman" pitchFamily="18" charset="0"/>
              </a:rPr>
              <a:t>&gt;unzip(“data/</a:t>
            </a:r>
            <a:r>
              <a:rPr lang="en-US" sz="1800" dirty="0" err="1" smtClean="0">
                <a:latin typeface="Times New Roman" pitchFamily="18" charset="0"/>
                <a:cs typeface="Times New Roman" pitchFamily="18" charset="0"/>
              </a:rPr>
              <a:t>ForeignAid.zip”,exdir</a:t>
            </a:r>
            <a:r>
              <a:rPr lang="en-US" sz="1800" dirty="0" smtClean="0">
                <a:latin typeface="Times New Roman" pitchFamily="18" charset="0"/>
                <a:cs typeface="Times New Roman" pitchFamily="18" charset="0"/>
              </a:rPr>
              <a:t>=“data”)</a:t>
            </a:r>
          </a:p>
          <a:p>
            <a:pPr marL="571500" indent="-571500" algn="just"/>
            <a:r>
              <a:rPr lang="en-US" sz="1800" dirty="0" smtClean="0">
                <a:latin typeface="Times New Roman" pitchFamily="18" charset="0"/>
                <a:cs typeface="Times New Roman" pitchFamily="18" charset="0"/>
              </a:rPr>
              <a:t>To load all of these files programmatically, we use a for loop. We get a list of files using dir, and then loop through that list assigning each dataset to a name specified using assign.</a:t>
            </a:r>
          </a:p>
          <a:p>
            <a:pPr marL="571500" indent="-571500" algn="just">
              <a:buNone/>
            </a:pPr>
            <a:r>
              <a:rPr lang="en-US" sz="1800" dirty="0" smtClean="0">
                <a:latin typeface="Times New Roman" pitchFamily="18" charset="0"/>
                <a:cs typeface="Times New Roman" pitchFamily="18" charset="0"/>
              </a:rPr>
              <a:t>&gt;require(</a:t>
            </a:r>
            <a:r>
              <a:rPr lang="en-US" sz="1800" dirty="0" err="1" smtClean="0">
                <a:latin typeface="Times New Roman" pitchFamily="18" charset="0"/>
                <a:cs typeface="Times New Roman" pitchFamily="18" charset="0"/>
              </a:rPr>
              <a:t>stringr</a:t>
            </a:r>
            <a:r>
              <a:rPr lang="en-US" sz="1800" dirty="0" smtClean="0">
                <a:latin typeface="Times New Roman" pitchFamily="18" charset="0"/>
                <a:cs typeface="Times New Roman" pitchFamily="18" charset="0"/>
              </a:rPr>
              <a:t>)</a:t>
            </a:r>
          </a:p>
          <a:p>
            <a:pPr marL="571500" indent="-571500" algn="just">
              <a:buNone/>
            </a:pPr>
            <a:r>
              <a:rPr lang="en-US" sz="1800" dirty="0" smtClean="0">
                <a:latin typeface="Times New Roman" pitchFamily="18" charset="0"/>
                <a:cs typeface="Times New Roman" pitchFamily="18" charset="0"/>
              </a:rPr>
              <a:t>&gt;#first get a list of the files</a:t>
            </a:r>
          </a:p>
          <a:p>
            <a:pPr marL="571500" indent="-571500" algn="just">
              <a:buNone/>
            </a:pPr>
            <a:r>
              <a:rPr lang="en-US" sz="1800" dirty="0" smtClean="0">
                <a:latin typeface="Times New Roman" pitchFamily="18" charset="0"/>
                <a:cs typeface="Times New Roman" pitchFamily="18" charset="0"/>
              </a:rPr>
              <a:t>&gt;</a:t>
            </a:r>
            <a:r>
              <a:rPr lang="en-US" sz="1800" dirty="0" err="1" smtClean="0">
                <a:latin typeface="Times New Roman" pitchFamily="18" charset="0"/>
                <a:cs typeface="Times New Roman" pitchFamily="18" charset="0"/>
              </a:rPr>
              <a:t>theFiles</a:t>
            </a:r>
            <a:r>
              <a:rPr lang="en-US" sz="1800" dirty="0" smtClean="0">
                <a:latin typeface="Times New Roman" pitchFamily="18" charset="0"/>
                <a:cs typeface="Times New Roman" pitchFamily="18" charset="0"/>
              </a:rPr>
              <a:t>&lt;-dir(“data/”,pattern=</a:t>
            </a:r>
            <a:r>
              <a:rPr lang="en-US" sz="1800" dirty="0" smtClean="0">
                <a:latin typeface="Times New Roman" pitchFamily="18" charset="0"/>
                <a:cs typeface="Times New Roman" pitchFamily="18" charset="0"/>
                <a:hlinkClick r:id="rId3" action="ppaction://hlinkfile"/>
              </a:rPr>
              <a:t>“\\.csv</a:t>
            </a:r>
            <a:r>
              <a:rPr lang="en-US" sz="1800" dirty="0" smtClean="0">
                <a:latin typeface="Times New Roman" pitchFamily="18" charset="0"/>
                <a:cs typeface="Times New Roman" pitchFamily="18" charset="0"/>
              </a:rPr>
              <a:t>”)</a:t>
            </a:r>
          </a:p>
          <a:p>
            <a:pPr marL="571500" indent="-571500" algn="just">
              <a:buNone/>
            </a:pPr>
            <a:r>
              <a:rPr lang="en-US" sz="1800" dirty="0" smtClean="0">
                <a:latin typeface="Times New Roman" pitchFamily="18" charset="0"/>
                <a:cs typeface="Times New Roman" pitchFamily="18" charset="0"/>
              </a:rPr>
              <a:t>&gt;##loop through those files </a:t>
            </a:r>
          </a:p>
          <a:p>
            <a:pPr marL="571500" indent="-571500" algn="just">
              <a:buNone/>
            </a:pPr>
            <a:r>
              <a:rPr lang="en-US" sz="1800" dirty="0" smtClean="0">
                <a:latin typeface="Times New Roman" pitchFamily="18" charset="0"/>
                <a:cs typeface="Times New Roman" pitchFamily="18" charset="0"/>
              </a:rPr>
              <a:t>&gt;for(a in </a:t>
            </a:r>
            <a:r>
              <a:rPr lang="en-US" sz="1800" dirty="0" err="1" smtClean="0">
                <a:latin typeface="Times New Roman" pitchFamily="18" charset="0"/>
                <a:cs typeface="Times New Roman" pitchFamily="18" charset="0"/>
              </a:rPr>
              <a:t>theFiles</a:t>
            </a:r>
            <a:r>
              <a:rPr lang="en-US" sz="1800" dirty="0" smtClean="0">
                <a:latin typeface="Times New Roman" pitchFamily="18" charset="0"/>
                <a:cs typeface="Times New Roman" pitchFamily="18" charset="0"/>
              </a:rPr>
              <a:t>)</a:t>
            </a:r>
          </a:p>
          <a:p>
            <a:pPr marL="571500" indent="-571500" algn="just">
              <a:buNone/>
            </a:pPr>
            <a:r>
              <a:rPr lang="en-US" sz="1800" dirty="0" smtClean="0">
                <a:latin typeface="Times New Roman" pitchFamily="18" charset="0"/>
                <a:cs typeface="Times New Roman" pitchFamily="18" charset="0"/>
              </a:rPr>
              <a:t>{</a:t>
            </a:r>
          </a:p>
          <a:p>
            <a:pPr marL="571500" indent="-571500" algn="just">
              <a:buNone/>
            </a:pPr>
            <a:r>
              <a:rPr lang="en-US" sz="1800" dirty="0" smtClean="0">
                <a:latin typeface="Times New Roman" pitchFamily="18" charset="0"/>
                <a:cs typeface="Times New Roman" pitchFamily="18" charset="0"/>
              </a:rPr>
              <a:t>	# build a good name to assign to the data</a:t>
            </a:r>
          </a:p>
          <a:p>
            <a:pPr marL="571500" indent="-571500" algn="just">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nameToUse</a:t>
            </a:r>
            <a:r>
              <a:rPr lang="en-US" sz="1800" dirty="0" smtClean="0">
                <a:latin typeface="Times New Roman" pitchFamily="18" charset="0"/>
                <a:cs typeface="Times New Roman" pitchFamily="18" charset="0"/>
              </a:rPr>
              <a:t>&lt;- </a:t>
            </a:r>
            <a:r>
              <a:rPr lang="en-US" sz="1800" dirty="0" err="1" smtClean="0">
                <a:latin typeface="Times New Roman" pitchFamily="18" charset="0"/>
                <a:cs typeface="Times New Roman" pitchFamily="18" charset="0"/>
              </a:rPr>
              <a:t>str_sub</a:t>
            </a:r>
            <a:r>
              <a:rPr lang="en-US" sz="1800" dirty="0" smtClean="0">
                <a:latin typeface="Times New Roman" pitchFamily="18" charset="0"/>
                <a:cs typeface="Times New Roman" pitchFamily="18" charset="0"/>
              </a:rPr>
              <a:t>(string=a, start=12, end=18)</a:t>
            </a:r>
          </a:p>
          <a:p>
            <a:pPr marL="571500" indent="-571500" algn="just">
              <a:buNone/>
            </a:pPr>
            <a:endParaRPr lang="en-US" sz="1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Autofit/>
          </a:bodyPr>
          <a:lstStyle/>
          <a:p>
            <a:pPr marL="571500" indent="-571500" algn="just">
              <a:buNone/>
            </a:pPr>
            <a:r>
              <a:rPr lang="en-US" sz="1800" dirty="0" smtClean="0">
                <a:latin typeface="Times New Roman" pitchFamily="18" charset="0"/>
                <a:cs typeface="Times New Roman" pitchFamily="18" charset="0"/>
              </a:rPr>
              <a:t>	#read in the </a:t>
            </a:r>
            <a:r>
              <a:rPr lang="en-US" sz="1800" dirty="0" err="1" smtClean="0">
                <a:latin typeface="Times New Roman" pitchFamily="18" charset="0"/>
                <a:cs typeface="Times New Roman" pitchFamily="18" charset="0"/>
              </a:rPr>
              <a:t>csv</a:t>
            </a:r>
            <a:r>
              <a:rPr lang="en-US" sz="1800" dirty="0" smtClean="0">
                <a:latin typeface="Times New Roman" pitchFamily="18" charset="0"/>
                <a:cs typeface="Times New Roman" pitchFamily="18" charset="0"/>
              </a:rPr>
              <a:t> using </a:t>
            </a:r>
            <a:r>
              <a:rPr lang="en-US" sz="1800" dirty="0" err="1" smtClean="0">
                <a:latin typeface="Times New Roman" pitchFamily="18" charset="0"/>
                <a:cs typeface="Times New Roman" pitchFamily="18" charset="0"/>
              </a:rPr>
              <a:t>read.table</a:t>
            </a:r>
            <a:endParaRPr lang="en-US" sz="1800" dirty="0" smtClean="0">
              <a:latin typeface="Times New Roman" pitchFamily="18" charset="0"/>
              <a:cs typeface="Times New Roman" pitchFamily="18" charset="0"/>
            </a:endParaRPr>
          </a:p>
          <a:p>
            <a:pPr marL="571500" indent="-571500" algn="just">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file.path</a:t>
            </a:r>
            <a:r>
              <a:rPr lang="en-US" sz="1800" dirty="0" smtClean="0">
                <a:latin typeface="Times New Roman" pitchFamily="18" charset="0"/>
                <a:cs typeface="Times New Roman" pitchFamily="18" charset="0"/>
              </a:rPr>
              <a:t> is a convenient way to specify a folder and file name</a:t>
            </a:r>
          </a:p>
          <a:p>
            <a:pPr marL="571500" indent="-571500" algn="just">
              <a:buNone/>
            </a:pPr>
            <a:r>
              <a:rPr lang="en-US" sz="1800" dirty="0" smtClean="0">
                <a:latin typeface="Times New Roman" pitchFamily="18" charset="0"/>
                <a:cs typeface="Times New Roman" pitchFamily="18" charset="0"/>
              </a:rPr>
              <a:t>	temp&lt;-</a:t>
            </a:r>
            <a:r>
              <a:rPr lang="en-US" sz="1800" dirty="0" err="1" smtClean="0">
                <a:latin typeface="Times New Roman" pitchFamily="18" charset="0"/>
                <a:cs typeface="Times New Roman" pitchFamily="18" charset="0"/>
              </a:rPr>
              <a:t>read.table</a:t>
            </a:r>
            <a:r>
              <a:rPr lang="en-US" sz="1800" dirty="0" smtClean="0">
                <a:latin typeface="Times New Roman" pitchFamily="18" charset="0"/>
                <a:cs typeface="Times New Roman" pitchFamily="18" charset="0"/>
              </a:rPr>
              <a:t>(file=</a:t>
            </a:r>
            <a:r>
              <a:rPr lang="en-US" sz="1800" dirty="0" err="1" smtClean="0">
                <a:latin typeface="Times New Roman" pitchFamily="18" charset="0"/>
                <a:cs typeface="Times New Roman" pitchFamily="18" charset="0"/>
              </a:rPr>
              <a:t>file.path</a:t>
            </a:r>
            <a:r>
              <a:rPr lang="en-US" sz="1800" dirty="0" smtClean="0">
                <a:latin typeface="Times New Roman" pitchFamily="18" charset="0"/>
                <a:cs typeface="Times New Roman" pitchFamily="18" charset="0"/>
              </a:rPr>
              <a:t>(“data”, a), header=TRUE, sep=“,”, </a:t>
            </a:r>
            <a:r>
              <a:rPr lang="en-US" sz="1800" dirty="0" err="1" smtClean="0">
                <a:latin typeface="Times New Roman" pitchFamily="18" charset="0"/>
                <a:cs typeface="Times New Roman" pitchFamily="18" charset="0"/>
              </a:rPr>
              <a:t>stringsAsFactors</a:t>
            </a:r>
            <a:r>
              <a:rPr lang="en-US" sz="1800" dirty="0" smtClean="0">
                <a:latin typeface="Times New Roman" pitchFamily="18" charset="0"/>
                <a:cs typeface="Times New Roman" pitchFamily="18" charset="0"/>
              </a:rPr>
              <a:t>=FALSE)</a:t>
            </a:r>
          </a:p>
          <a:p>
            <a:pPr marL="571500" indent="-571500" algn="just">
              <a:buNone/>
            </a:pPr>
            <a:r>
              <a:rPr lang="en-US" sz="1800" dirty="0" smtClean="0">
                <a:latin typeface="Times New Roman" pitchFamily="18" charset="0"/>
                <a:cs typeface="Times New Roman" pitchFamily="18" charset="0"/>
              </a:rPr>
              <a:t>	#assign them into the workspace</a:t>
            </a:r>
          </a:p>
          <a:p>
            <a:pPr marL="571500" indent="-571500" algn="just">
              <a:buNone/>
            </a:pPr>
            <a:r>
              <a:rPr lang="en-US" sz="1800" dirty="0" smtClean="0">
                <a:latin typeface="Times New Roman" pitchFamily="18" charset="0"/>
                <a:cs typeface="Times New Roman" pitchFamily="18" charset="0"/>
              </a:rPr>
              <a:t>	assign(x=</a:t>
            </a:r>
            <a:r>
              <a:rPr lang="en-US" sz="1800" dirty="0" err="1" smtClean="0">
                <a:latin typeface="Times New Roman" pitchFamily="18" charset="0"/>
                <a:cs typeface="Times New Roman" pitchFamily="18" charset="0"/>
              </a:rPr>
              <a:t>nameToUse</a:t>
            </a:r>
            <a:r>
              <a:rPr lang="en-US" sz="1800" dirty="0" smtClean="0">
                <a:latin typeface="Times New Roman" pitchFamily="18" charset="0"/>
                <a:cs typeface="Times New Roman" pitchFamily="18" charset="0"/>
              </a:rPr>
              <a:t>, value=temp)</a:t>
            </a:r>
          </a:p>
          <a:p>
            <a:pPr marL="571500" indent="-571500" algn="just">
              <a:buNone/>
            </a:pPr>
            <a:r>
              <a:rPr lang="en-US" sz="1800" dirty="0" smtClean="0">
                <a:latin typeface="Times New Roman" pitchFamily="18" charset="0"/>
                <a:cs typeface="Times New Roman" pitchFamily="18" charset="0"/>
              </a:rPr>
              <a:t>}</a:t>
            </a:r>
          </a:p>
          <a:p>
            <a:pPr marL="571500" indent="-571500" algn="just">
              <a:buNone/>
            </a:pPr>
            <a:endParaRPr lang="en-US" sz="1800" dirty="0" smtClean="0">
              <a:latin typeface="Times New Roman" pitchFamily="18" charset="0"/>
              <a:cs typeface="Times New Roman" pitchFamily="18" charset="0"/>
            </a:endParaRPr>
          </a:p>
          <a:p>
            <a:pPr marL="571500" indent="-571500" algn="just">
              <a:buAutoNum type="arabicPeriod"/>
            </a:pPr>
            <a:r>
              <a:rPr lang="en-US" sz="1800" dirty="0" smtClean="0">
                <a:latin typeface="Times New Roman" pitchFamily="18" charset="0"/>
                <a:cs typeface="Times New Roman" pitchFamily="18" charset="0"/>
              </a:rPr>
              <a:t>merge</a:t>
            </a:r>
          </a:p>
          <a:p>
            <a:pPr marL="571500" indent="-571500" algn="just">
              <a:buAutoNum type="arabicPeriod"/>
            </a:pPr>
            <a:r>
              <a:rPr lang="en-US" sz="1800" dirty="0" err="1" smtClean="0">
                <a:latin typeface="Times New Roman" pitchFamily="18" charset="0"/>
                <a:cs typeface="Times New Roman" pitchFamily="18" charset="0"/>
              </a:rPr>
              <a:t>plyr</a:t>
            </a:r>
            <a:r>
              <a:rPr lang="en-US" sz="1800" dirty="0" smtClean="0">
                <a:latin typeface="Times New Roman" pitchFamily="18" charset="0"/>
                <a:cs typeface="Times New Roman" pitchFamily="18" charset="0"/>
              </a:rPr>
              <a:t> join</a:t>
            </a:r>
          </a:p>
          <a:p>
            <a:pPr marL="571500" indent="-571500" algn="just">
              <a:buAutoNum type="arabicPeriod"/>
            </a:pPr>
            <a:r>
              <a:rPr lang="en-US" sz="1800" dirty="0" err="1" smtClean="0">
                <a:latin typeface="Times New Roman" pitchFamily="18" charset="0"/>
                <a:cs typeface="Times New Roman" pitchFamily="18" charset="0"/>
              </a:rPr>
              <a:t>data.table</a:t>
            </a:r>
            <a:r>
              <a:rPr lang="en-US" sz="1800" dirty="0" smtClean="0">
                <a:latin typeface="Times New Roman" pitchFamily="18" charset="0"/>
                <a:cs typeface="Times New Roman" pitchFamily="18" charset="0"/>
              </a:rPr>
              <a:t> merge</a:t>
            </a:r>
          </a:p>
          <a:p>
            <a:pPr marL="571500" indent="-571500" algn="just">
              <a:buNone/>
            </a:pPr>
            <a:endParaRPr lang="en-US" sz="1800" dirty="0" smtClean="0">
              <a:latin typeface="Times New Roman" pitchFamily="18" charset="0"/>
              <a:cs typeface="Times New Roman" pitchFamily="18" charset="0"/>
            </a:endParaRPr>
          </a:p>
          <a:p>
            <a:pPr marL="571500" indent="-571500" algn="just">
              <a:buNone/>
            </a:pPr>
            <a:r>
              <a:rPr lang="en-US" sz="1800" dirty="0" smtClean="0">
                <a:latin typeface="Times New Roman" pitchFamily="18" charset="0"/>
                <a:cs typeface="Times New Roman" pitchFamily="18" charset="0"/>
              </a:rPr>
              <a:t>merge:</a:t>
            </a:r>
          </a:p>
          <a:p>
            <a:pPr marL="571500" indent="-571500" algn="just"/>
            <a:r>
              <a:rPr lang="en-US" sz="1800" dirty="0" smtClean="0">
                <a:latin typeface="Times New Roman" pitchFamily="18" charset="0"/>
                <a:cs typeface="Times New Roman" pitchFamily="18" charset="0"/>
              </a:rPr>
              <a:t>R comes with a built-in function, called merge, to merge two </a:t>
            </a:r>
            <a:r>
              <a:rPr lang="en-US" sz="1800" dirty="0" err="1" smtClean="0">
                <a:latin typeface="Times New Roman" pitchFamily="18" charset="0"/>
                <a:cs typeface="Times New Roman" pitchFamily="18" charset="0"/>
              </a:rPr>
              <a:t>data.frames</a:t>
            </a:r>
            <a:r>
              <a:rPr lang="en-US" sz="1800" dirty="0" smtClean="0">
                <a:latin typeface="Times New Roman" pitchFamily="18" charset="0"/>
                <a:cs typeface="Times New Roman" pitchFamily="18" charset="0"/>
              </a:rPr>
              <a:t>.</a:t>
            </a:r>
          </a:p>
          <a:p>
            <a:pPr marL="571500" indent="-571500" algn="just">
              <a:buNone/>
            </a:pPr>
            <a:r>
              <a:rPr lang="en-US" sz="1800" dirty="0" smtClean="0">
                <a:latin typeface="Times New Roman" pitchFamily="18" charset="0"/>
                <a:cs typeface="Times New Roman" pitchFamily="18" charset="0"/>
              </a:rPr>
              <a:t>&gt;Aid90s00s&lt;-merge(x=Aid_90s, y=Aid_00s, </a:t>
            </a:r>
            <a:r>
              <a:rPr lang="en-US" sz="1800" dirty="0" err="1" smtClean="0">
                <a:latin typeface="Times New Roman" pitchFamily="18" charset="0"/>
                <a:cs typeface="Times New Roman" pitchFamily="18" charset="0"/>
              </a:rPr>
              <a:t>by.x</a:t>
            </a:r>
            <a:r>
              <a:rPr lang="en-US" sz="1800" dirty="0" smtClean="0">
                <a:latin typeface="Times New Roman" pitchFamily="18" charset="0"/>
                <a:cs typeface="Times New Roman" pitchFamily="18" charset="0"/>
              </a:rPr>
              <a:t>=c(“</a:t>
            </a:r>
            <a:r>
              <a:rPr lang="en-US" sz="1800" dirty="0" err="1" smtClean="0">
                <a:latin typeface="Times New Roman" pitchFamily="18" charset="0"/>
                <a:cs typeface="Times New Roman" pitchFamily="18" charset="0"/>
              </a:rPr>
              <a:t>Country.Name</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Program.Name</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by.y</a:t>
            </a:r>
            <a:r>
              <a:rPr lang="en-US" sz="1800" dirty="0" smtClean="0">
                <a:latin typeface="Times New Roman" pitchFamily="18" charset="0"/>
                <a:cs typeface="Times New Roman" pitchFamily="18" charset="0"/>
              </a:rPr>
              <a:t>=c(“</a:t>
            </a:r>
            <a:r>
              <a:rPr lang="en-US" sz="1800" dirty="0" err="1" smtClean="0">
                <a:latin typeface="Times New Roman" pitchFamily="18" charset="0"/>
                <a:cs typeface="Times New Roman" pitchFamily="18" charset="0"/>
              </a:rPr>
              <a:t>Country.Name</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Program.Name</a:t>
            </a:r>
            <a:r>
              <a:rPr lang="en-US" sz="1800" dirty="0" smtClean="0">
                <a:latin typeface="Times New Roman" pitchFamily="18" charset="0"/>
                <a:cs typeface="Times New Roman" pitchFamily="18" charset="0"/>
              </a:rPr>
              <a:t>”))</a:t>
            </a:r>
          </a:p>
          <a:p>
            <a:pPr marL="571500" indent="-571500" algn="just">
              <a:buNone/>
            </a:pPr>
            <a:r>
              <a:rPr lang="en-US" sz="1800" dirty="0" smtClean="0">
                <a:latin typeface="Times New Roman" pitchFamily="18" charset="0"/>
                <a:cs typeface="Times New Roman" pitchFamily="18" charset="0"/>
              </a:rPr>
              <a:t>&gt;head(Aid90s00s)</a:t>
            </a:r>
          </a:p>
          <a:p>
            <a:pPr marL="571500" indent="-571500" algn="just"/>
            <a:r>
              <a:rPr lang="en-US" sz="1800" dirty="0" smtClean="0">
                <a:latin typeface="Times New Roman" pitchFamily="18" charset="0"/>
                <a:cs typeface="Times New Roman" pitchFamily="18" charset="0"/>
              </a:rPr>
              <a:t>The </a:t>
            </a:r>
            <a:r>
              <a:rPr lang="en-US" sz="1800" dirty="0" err="1" smtClean="0">
                <a:latin typeface="Times New Roman" pitchFamily="18" charset="0"/>
                <a:cs typeface="Times New Roman" pitchFamily="18" charset="0"/>
              </a:rPr>
              <a:t>by.x</a:t>
            </a:r>
            <a:r>
              <a:rPr lang="en-US" sz="1800" dirty="0" smtClean="0">
                <a:latin typeface="Times New Roman" pitchFamily="18" charset="0"/>
                <a:cs typeface="Times New Roman" pitchFamily="18" charset="0"/>
              </a:rPr>
              <a:t> specifies the key column(s) in the left </a:t>
            </a:r>
            <a:r>
              <a:rPr lang="en-US" sz="1800" dirty="0" err="1" smtClean="0">
                <a:latin typeface="Times New Roman" pitchFamily="18" charset="0"/>
                <a:cs typeface="Times New Roman" pitchFamily="18" charset="0"/>
              </a:rPr>
              <a:t>data.frame</a:t>
            </a:r>
            <a:r>
              <a:rPr lang="en-US" sz="1800" dirty="0" smtClean="0">
                <a:latin typeface="Times New Roman" pitchFamily="18" charset="0"/>
                <a:cs typeface="Times New Roman" pitchFamily="18" charset="0"/>
              </a:rPr>
              <a:t> and the </a:t>
            </a:r>
            <a:r>
              <a:rPr lang="en-US" sz="1800" dirty="0" err="1" smtClean="0">
                <a:latin typeface="Times New Roman" pitchFamily="18" charset="0"/>
                <a:cs typeface="Times New Roman" pitchFamily="18" charset="0"/>
              </a:rPr>
              <a:t>by.y</a:t>
            </a:r>
            <a:r>
              <a:rPr lang="en-US" sz="1800" dirty="0" smtClean="0">
                <a:latin typeface="Times New Roman" pitchFamily="18" charset="0"/>
                <a:cs typeface="Times New Roman" pitchFamily="18" charset="0"/>
              </a:rPr>
              <a:t> does the same for the right </a:t>
            </a:r>
            <a:r>
              <a:rPr lang="en-US" sz="1800" dirty="0" err="1" smtClean="0">
                <a:latin typeface="Times New Roman" pitchFamily="18" charset="0"/>
                <a:cs typeface="Times New Roman" pitchFamily="18" charset="0"/>
              </a:rPr>
              <a:t>data.frame</a:t>
            </a:r>
            <a:r>
              <a:rPr lang="en-US" sz="1800" dirty="0" smtClean="0">
                <a:latin typeface="Times New Roman" pitchFamily="18" charset="0"/>
                <a:cs typeface="Times New Roman" pitchFamily="18" charset="0"/>
              </a:rPr>
              <a:t>. The ability to specify different column names for each </a:t>
            </a:r>
            <a:r>
              <a:rPr lang="en-US" sz="1800" dirty="0" err="1" smtClean="0">
                <a:latin typeface="Times New Roman" pitchFamily="18" charset="0"/>
                <a:cs typeface="Times New Roman" pitchFamily="18" charset="0"/>
              </a:rPr>
              <a:t>data.frame</a:t>
            </a:r>
            <a:r>
              <a:rPr lang="en-US" sz="1800" dirty="0" smtClean="0">
                <a:latin typeface="Times New Roman" pitchFamily="18" charset="0"/>
                <a:cs typeface="Times New Roman" pitchFamily="18" charset="0"/>
              </a:rPr>
              <a:t> is the most useful feature of merge. The biggest drawback, is that </a:t>
            </a:r>
            <a:r>
              <a:rPr lang="en-US" sz="1800" b="1" dirty="0" smtClean="0">
                <a:latin typeface="Times New Roman" pitchFamily="18" charset="0"/>
                <a:cs typeface="Times New Roman" pitchFamily="18" charset="0"/>
              </a:rPr>
              <a:t>merge can be much slower than the alternatives</a:t>
            </a:r>
            <a:r>
              <a:rPr lang="en-US" sz="1800" dirty="0" smtClean="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Autofit/>
          </a:bodyPr>
          <a:lstStyle/>
          <a:p>
            <a:pPr marL="571500" indent="-571500" algn="just">
              <a:buNone/>
            </a:pPr>
            <a:r>
              <a:rPr lang="en-US" sz="1800" b="1" dirty="0" err="1" smtClean="0">
                <a:latin typeface="Times New Roman" pitchFamily="18" charset="0"/>
                <a:cs typeface="Times New Roman" pitchFamily="18" charset="0"/>
              </a:rPr>
              <a:t>plyr</a:t>
            </a:r>
            <a:r>
              <a:rPr lang="en-US" sz="1800" b="1" dirty="0" smtClean="0">
                <a:latin typeface="Times New Roman" pitchFamily="18" charset="0"/>
                <a:cs typeface="Times New Roman" pitchFamily="18" charset="0"/>
              </a:rPr>
              <a:t> join</a:t>
            </a:r>
          </a:p>
          <a:p>
            <a:pPr marL="571500" indent="-571500" algn="just"/>
            <a:r>
              <a:rPr lang="en-US" sz="1800" dirty="0" smtClean="0">
                <a:latin typeface="Times New Roman" pitchFamily="18" charset="0"/>
                <a:cs typeface="Times New Roman" pitchFamily="18" charset="0"/>
              </a:rPr>
              <a:t>Returning to Hadley Wickham’s </a:t>
            </a:r>
            <a:r>
              <a:rPr lang="en-US" sz="1800" dirty="0" err="1" smtClean="0">
                <a:latin typeface="Times New Roman" pitchFamily="18" charset="0"/>
                <a:cs typeface="Times New Roman" pitchFamily="18" charset="0"/>
              </a:rPr>
              <a:t>plyr</a:t>
            </a:r>
            <a:r>
              <a:rPr lang="en-US" sz="1800" dirty="0" smtClean="0">
                <a:latin typeface="Times New Roman" pitchFamily="18" charset="0"/>
                <a:cs typeface="Times New Roman" pitchFamily="18" charset="0"/>
              </a:rPr>
              <a:t> package, we see it includes a join function, which works similarly to merge but is much faster.</a:t>
            </a:r>
          </a:p>
          <a:p>
            <a:pPr marL="571500" indent="-571500" algn="just"/>
            <a:r>
              <a:rPr lang="en-US" sz="1800" dirty="0" smtClean="0">
                <a:latin typeface="Times New Roman" pitchFamily="18" charset="0"/>
                <a:cs typeface="Times New Roman" pitchFamily="18" charset="0"/>
              </a:rPr>
              <a:t>The biggest drawback, through, is that the key column(s) in each table must have the same name.</a:t>
            </a:r>
          </a:p>
          <a:p>
            <a:pPr marL="571500" indent="-571500" algn="just">
              <a:buNone/>
            </a:pPr>
            <a:r>
              <a:rPr lang="en-US" sz="1800" dirty="0" smtClean="0">
                <a:latin typeface="Times New Roman" pitchFamily="18" charset="0"/>
                <a:cs typeface="Times New Roman" pitchFamily="18" charset="0"/>
              </a:rPr>
              <a:t>&gt;require(</a:t>
            </a:r>
            <a:r>
              <a:rPr lang="en-US" sz="1800" dirty="0" err="1" smtClean="0">
                <a:latin typeface="Times New Roman" pitchFamily="18" charset="0"/>
                <a:cs typeface="Times New Roman" pitchFamily="18" charset="0"/>
              </a:rPr>
              <a:t>plyr</a:t>
            </a:r>
            <a:r>
              <a:rPr lang="en-US" sz="1800" dirty="0" smtClean="0">
                <a:latin typeface="Times New Roman" pitchFamily="18" charset="0"/>
                <a:cs typeface="Times New Roman" pitchFamily="18" charset="0"/>
              </a:rPr>
              <a:t>)</a:t>
            </a:r>
          </a:p>
          <a:p>
            <a:pPr marL="571500" indent="-571500" algn="just">
              <a:buNone/>
            </a:pPr>
            <a:r>
              <a:rPr lang="en-US" sz="1800" dirty="0" smtClean="0">
                <a:latin typeface="Times New Roman" pitchFamily="18" charset="0"/>
                <a:cs typeface="Times New Roman" pitchFamily="18" charset="0"/>
              </a:rPr>
              <a:t>&gt;Aid90s00sJoin&lt;-join(x=Aid_90s, y=Aid_00s, by=c(“</a:t>
            </a:r>
            <a:r>
              <a:rPr lang="en-US" sz="1800" dirty="0" err="1" smtClean="0">
                <a:latin typeface="Times New Roman" pitchFamily="18" charset="0"/>
                <a:cs typeface="Times New Roman" pitchFamily="18" charset="0"/>
              </a:rPr>
              <a:t>Country.Name</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Program.Name</a:t>
            </a:r>
            <a:r>
              <a:rPr lang="en-US" sz="1800" dirty="0" smtClean="0">
                <a:latin typeface="Times New Roman" pitchFamily="18" charset="0"/>
                <a:cs typeface="Times New Roman" pitchFamily="18" charset="0"/>
              </a:rPr>
              <a:t>”))</a:t>
            </a:r>
          </a:p>
          <a:p>
            <a:pPr marL="571500" indent="-571500" algn="just">
              <a:buNone/>
            </a:pPr>
            <a:r>
              <a:rPr lang="en-US" sz="1800" dirty="0" smtClean="0">
                <a:latin typeface="Times New Roman" pitchFamily="18" charset="0"/>
                <a:cs typeface="Times New Roman" pitchFamily="18" charset="0"/>
              </a:rPr>
              <a:t>&gt;head(Aid90s00sJoin)</a:t>
            </a:r>
          </a:p>
          <a:p>
            <a:pPr marL="571500" indent="-571500" algn="just"/>
            <a:r>
              <a:rPr lang="en-US" sz="1800" dirty="0" smtClean="0">
                <a:latin typeface="Times New Roman" pitchFamily="18" charset="0"/>
                <a:cs typeface="Times New Roman" pitchFamily="18" charset="0"/>
              </a:rPr>
              <a:t>Join has an argument for specifying a left, right, inner or full (outer) join.</a:t>
            </a:r>
          </a:p>
          <a:p>
            <a:pPr marL="571500" indent="-571500" algn="just"/>
            <a:r>
              <a:rPr lang="en-US" sz="1800" dirty="0" smtClean="0">
                <a:latin typeface="Times New Roman" pitchFamily="18" charset="0"/>
                <a:cs typeface="Times New Roman" pitchFamily="18" charset="0"/>
              </a:rPr>
              <a:t>We have eight </a:t>
            </a:r>
            <a:r>
              <a:rPr lang="en-US" sz="1800" dirty="0" err="1" smtClean="0">
                <a:latin typeface="Times New Roman" pitchFamily="18" charset="0"/>
                <a:cs typeface="Times New Roman" pitchFamily="18" charset="0"/>
              </a:rPr>
              <a:t>data.frames</a:t>
            </a:r>
            <a:r>
              <a:rPr lang="en-US" sz="1800" dirty="0" smtClean="0">
                <a:latin typeface="Times New Roman" pitchFamily="18" charset="0"/>
                <a:cs typeface="Times New Roman" pitchFamily="18" charset="0"/>
              </a:rPr>
              <a:t> containing foreign assistance data that we would like to combine into one </a:t>
            </a:r>
            <a:r>
              <a:rPr lang="en-US" sz="1800" dirty="0" err="1" smtClean="0">
                <a:latin typeface="Times New Roman" pitchFamily="18" charset="0"/>
                <a:cs typeface="Times New Roman" pitchFamily="18" charset="0"/>
              </a:rPr>
              <a:t>data.frames</a:t>
            </a:r>
            <a:r>
              <a:rPr lang="en-US" sz="1800" dirty="0" smtClean="0">
                <a:latin typeface="Times New Roman" pitchFamily="18" charset="0"/>
                <a:cs typeface="Times New Roman" pitchFamily="18" charset="0"/>
              </a:rPr>
              <a:t> without hand coding each join.</a:t>
            </a:r>
          </a:p>
          <a:p>
            <a:pPr marL="571500" indent="-571500" algn="just"/>
            <a:r>
              <a:rPr lang="en-US" sz="1800" dirty="0" smtClean="0">
                <a:latin typeface="Times New Roman" pitchFamily="18" charset="0"/>
                <a:cs typeface="Times New Roman" pitchFamily="18" charset="0"/>
              </a:rPr>
              <a:t>The best way to do this is to put all the </a:t>
            </a:r>
            <a:r>
              <a:rPr lang="en-US" sz="1800" dirty="0" err="1" smtClean="0">
                <a:latin typeface="Times New Roman" pitchFamily="18" charset="0"/>
                <a:cs typeface="Times New Roman" pitchFamily="18" charset="0"/>
              </a:rPr>
              <a:t>data.frames</a:t>
            </a:r>
            <a:r>
              <a:rPr lang="en-US" sz="1800" dirty="0" smtClean="0">
                <a:latin typeface="Times New Roman" pitchFamily="18" charset="0"/>
                <a:cs typeface="Times New Roman" pitchFamily="18" charset="0"/>
              </a:rPr>
              <a:t> into a list, and then successively join them together using Reduce.</a:t>
            </a:r>
          </a:p>
          <a:p>
            <a:pPr marL="571500" indent="-571500" algn="just">
              <a:buNone/>
            </a:pPr>
            <a:r>
              <a:rPr lang="en-US" sz="1800" dirty="0" smtClean="0">
                <a:latin typeface="Times New Roman" pitchFamily="18" charset="0"/>
                <a:cs typeface="Times New Roman" pitchFamily="18" charset="0"/>
              </a:rPr>
              <a:t>&gt;#first figure out the names of the </a:t>
            </a:r>
            <a:r>
              <a:rPr lang="en-US" sz="1800" dirty="0" err="1" smtClean="0">
                <a:latin typeface="Times New Roman" pitchFamily="18" charset="0"/>
                <a:cs typeface="Times New Roman" pitchFamily="18" charset="0"/>
              </a:rPr>
              <a:t>data.frames</a:t>
            </a:r>
            <a:endParaRPr lang="en-US" sz="1800" dirty="0" smtClean="0">
              <a:latin typeface="Times New Roman" pitchFamily="18" charset="0"/>
              <a:cs typeface="Times New Roman" pitchFamily="18" charset="0"/>
            </a:endParaRPr>
          </a:p>
          <a:p>
            <a:pPr marL="571500" indent="-571500" algn="just">
              <a:buNone/>
            </a:pPr>
            <a:r>
              <a:rPr lang="en-US" sz="1800" dirty="0" smtClean="0">
                <a:latin typeface="Times New Roman" pitchFamily="18" charset="0"/>
                <a:cs typeface="Times New Roman" pitchFamily="18" charset="0"/>
              </a:rPr>
              <a:t>&gt;</a:t>
            </a:r>
            <a:r>
              <a:rPr lang="en-US" sz="1800" dirty="0" err="1" smtClean="0">
                <a:latin typeface="Times New Roman" pitchFamily="18" charset="0"/>
                <a:cs typeface="Times New Roman" pitchFamily="18" charset="0"/>
              </a:rPr>
              <a:t>frameNames</a:t>
            </a:r>
            <a:r>
              <a:rPr lang="en-US" sz="1800" dirty="0" smtClean="0">
                <a:latin typeface="Times New Roman" pitchFamily="18" charset="0"/>
                <a:cs typeface="Times New Roman" pitchFamily="18" charset="0"/>
              </a:rPr>
              <a:t>&lt;-</a:t>
            </a:r>
            <a:r>
              <a:rPr lang="en-US" sz="1800" dirty="0" err="1" smtClean="0">
                <a:latin typeface="Times New Roman" pitchFamily="18" charset="0"/>
                <a:cs typeface="Times New Roman" pitchFamily="18" charset="0"/>
              </a:rPr>
              <a:t>str_sub</a:t>
            </a:r>
            <a:r>
              <a:rPr lang="en-US" sz="1800" dirty="0" smtClean="0">
                <a:latin typeface="Times New Roman" pitchFamily="18" charset="0"/>
                <a:cs typeface="Times New Roman" pitchFamily="18" charset="0"/>
              </a:rPr>
              <a:t>(string=</a:t>
            </a:r>
            <a:r>
              <a:rPr lang="en-US" sz="1800" dirty="0" err="1" smtClean="0">
                <a:latin typeface="Times New Roman" pitchFamily="18" charset="0"/>
                <a:cs typeface="Times New Roman" pitchFamily="18" charset="0"/>
              </a:rPr>
              <a:t>theFiles</a:t>
            </a:r>
            <a:r>
              <a:rPr lang="en-US" sz="1800" dirty="0" smtClean="0">
                <a:latin typeface="Times New Roman" pitchFamily="18" charset="0"/>
                <a:cs typeface="Times New Roman" pitchFamily="18" charset="0"/>
              </a:rPr>
              <a:t>, start=12, end=18)</a:t>
            </a:r>
          </a:p>
          <a:p>
            <a:pPr marL="571500" indent="-571500" algn="just">
              <a:buNone/>
            </a:pPr>
            <a:r>
              <a:rPr lang="en-US" sz="1800" dirty="0" smtClean="0">
                <a:latin typeface="Times New Roman" pitchFamily="18" charset="0"/>
                <a:cs typeface="Times New Roman" pitchFamily="18" charset="0"/>
              </a:rPr>
              <a:t>#build an empty list</a:t>
            </a:r>
          </a:p>
          <a:p>
            <a:pPr marL="571500" indent="-571500" algn="just">
              <a:buNone/>
            </a:pPr>
            <a:r>
              <a:rPr lang="en-US" sz="1800" dirty="0" smtClean="0">
                <a:latin typeface="Times New Roman" pitchFamily="18" charset="0"/>
                <a:cs typeface="Times New Roman" pitchFamily="18" charset="0"/>
              </a:rPr>
              <a:t>&gt;</a:t>
            </a:r>
            <a:r>
              <a:rPr lang="en-US" sz="1800" dirty="0" err="1" smtClean="0">
                <a:latin typeface="Times New Roman" pitchFamily="18" charset="0"/>
                <a:cs typeface="Times New Roman" pitchFamily="18" charset="0"/>
              </a:rPr>
              <a:t>frameList</a:t>
            </a:r>
            <a:r>
              <a:rPr lang="en-US" sz="1800" dirty="0" smtClean="0">
                <a:latin typeface="Times New Roman" pitchFamily="18" charset="0"/>
                <a:cs typeface="Times New Roman" pitchFamily="18" charset="0"/>
              </a:rPr>
              <a:t>&lt;- vector(“list”, length(</a:t>
            </a:r>
            <a:r>
              <a:rPr lang="en-US" sz="1800" dirty="0" err="1" smtClean="0">
                <a:latin typeface="Times New Roman" pitchFamily="18" charset="0"/>
                <a:cs typeface="Times New Roman" pitchFamily="18" charset="0"/>
              </a:rPr>
              <a:t>frameNames</a:t>
            </a:r>
            <a:r>
              <a:rPr lang="en-US" sz="1800" dirty="0" smtClean="0">
                <a:latin typeface="Times New Roman" pitchFamily="18" charset="0"/>
                <a:cs typeface="Times New Roman" pitchFamily="18" charset="0"/>
              </a:rPr>
              <a:t>))</a:t>
            </a:r>
          </a:p>
          <a:p>
            <a:pPr marL="571500" indent="-571500" algn="just">
              <a:buNone/>
            </a:pPr>
            <a:r>
              <a:rPr lang="en-US" sz="1800" dirty="0" smtClean="0">
                <a:latin typeface="Times New Roman" pitchFamily="18" charset="0"/>
                <a:cs typeface="Times New Roman" pitchFamily="18" charset="0"/>
              </a:rPr>
              <a:t>&gt;names(</a:t>
            </a:r>
            <a:r>
              <a:rPr lang="en-US" sz="1800" dirty="0" err="1" smtClean="0">
                <a:latin typeface="Times New Roman" pitchFamily="18" charset="0"/>
                <a:cs typeface="Times New Roman" pitchFamily="18" charset="0"/>
              </a:rPr>
              <a:t>frameList</a:t>
            </a:r>
            <a:r>
              <a:rPr lang="en-US" sz="1800" dirty="0" smtClean="0">
                <a:latin typeface="Times New Roman" pitchFamily="18" charset="0"/>
                <a:cs typeface="Times New Roman" pitchFamily="18" charset="0"/>
              </a:rPr>
              <a:t>)&lt;-</a:t>
            </a:r>
            <a:r>
              <a:rPr lang="en-US" sz="1800" dirty="0" err="1" smtClean="0">
                <a:latin typeface="Times New Roman" pitchFamily="18" charset="0"/>
                <a:cs typeface="Times New Roman" pitchFamily="18" charset="0"/>
              </a:rPr>
              <a:t>frameNames</a:t>
            </a:r>
            <a:endParaRPr lang="en-US" sz="1800" dirty="0" smtClean="0">
              <a:latin typeface="Times New Roman" pitchFamily="18" charset="0"/>
              <a:cs typeface="Times New Roman" pitchFamily="18" charset="0"/>
            </a:endParaRPr>
          </a:p>
          <a:p>
            <a:pPr marL="571500" indent="-571500" algn="just">
              <a:buNone/>
            </a:pPr>
            <a:r>
              <a:rPr lang="en-US" sz="1800" dirty="0" smtClean="0">
                <a:latin typeface="Times New Roman" pitchFamily="18" charset="0"/>
                <a:cs typeface="Times New Roman" pitchFamily="18" charset="0"/>
              </a:rPr>
              <a:t>&gt;# add each </a:t>
            </a:r>
            <a:r>
              <a:rPr lang="en-US" sz="1800" dirty="0" err="1" smtClean="0">
                <a:latin typeface="Times New Roman" pitchFamily="18" charset="0"/>
                <a:cs typeface="Times New Roman" pitchFamily="18" charset="0"/>
              </a:rPr>
              <a:t>data.frame</a:t>
            </a:r>
            <a:r>
              <a:rPr lang="en-US" sz="1800" dirty="0" smtClean="0">
                <a:latin typeface="Times New Roman" pitchFamily="18" charset="0"/>
                <a:cs typeface="Times New Roman" pitchFamily="18" charset="0"/>
              </a:rPr>
              <a:t> into the List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rmAutofit/>
          </a:bodyPr>
          <a:lstStyle/>
          <a:p>
            <a:pPr marL="571500" indent="-571500" algn="just">
              <a:buFont typeface="+mj-lt"/>
              <a:buAutoNum type="romanUcPeriod"/>
            </a:pPr>
            <a:r>
              <a:rPr lang="en-US" sz="2400" dirty="0" smtClean="0">
                <a:latin typeface="Times New Roman" pitchFamily="18" charset="0"/>
                <a:cs typeface="Times New Roman" pitchFamily="18" charset="0"/>
              </a:rPr>
              <a:t>apply</a:t>
            </a:r>
          </a:p>
          <a:p>
            <a:pPr marL="571500" indent="-571500" algn="just"/>
            <a:r>
              <a:rPr lang="en-US" sz="2400" dirty="0" smtClean="0">
                <a:latin typeface="Times New Roman" pitchFamily="18" charset="0"/>
                <a:cs typeface="Times New Roman" pitchFamily="18" charset="0"/>
              </a:rPr>
              <a:t>It must be used on a matrix, meaning all of the elements must be of the same type whether they are character, numeric or logical.</a:t>
            </a:r>
          </a:p>
          <a:p>
            <a:pPr marL="571500" indent="-571500" algn="just"/>
            <a:r>
              <a:rPr lang="en-US" sz="2400" dirty="0" smtClean="0">
                <a:latin typeface="Times New Roman" pitchFamily="18" charset="0"/>
                <a:cs typeface="Times New Roman" pitchFamily="18" charset="0"/>
              </a:rPr>
              <a:t>If used on some other object, such as </a:t>
            </a:r>
            <a:r>
              <a:rPr lang="en-US" sz="2400" dirty="0" err="1" smtClean="0">
                <a:latin typeface="Times New Roman" pitchFamily="18" charset="0"/>
                <a:cs typeface="Times New Roman" pitchFamily="18" charset="0"/>
              </a:rPr>
              <a:t>data.frame</a:t>
            </a:r>
            <a:r>
              <a:rPr lang="en-US" sz="2400" dirty="0" smtClean="0">
                <a:latin typeface="Times New Roman" pitchFamily="18" charset="0"/>
                <a:cs typeface="Times New Roman" pitchFamily="18" charset="0"/>
              </a:rPr>
              <a:t>, it will be converted to a matrix first.</a:t>
            </a:r>
          </a:p>
          <a:p>
            <a:pPr marL="571500" indent="-571500" algn="just"/>
            <a:r>
              <a:rPr lang="en-US" sz="2400" dirty="0" smtClean="0">
                <a:latin typeface="Times New Roman" pitchFamily="18" charset="0"/>
                <a:cs typeface="Times New Roman" pitchFamily="18" charset="0"/>
              </a:rPr>
              <a:t>The first argument to apply is the object we are working with. The second argument is the margin to apply the function over, with 1 meaning to operate over the rows and 2 meaning is to operate over the columns. The third argument is the function we want to apply.</a:t>
            </a:r>
          </a:p>
          <a:p>
            <a:pPr marL="571500" indent="-571500" algn="just"/>
            <a:r>
              <a:rPr lang="en-US" sz="2400" dirty="0" smtClean="0">
                <a:latin typeface="Times New Roman" pitchFamily="18" charset="0"/>
                <a:cs typeface="Times New Roman" pitchFamily="18" charset="0"/>
              </a:rPr>
              <a:t>Any following arguments will be passed on to that function. Apply will iterate over each row or </a:t>
            </a:r>
            <a:r>
              <a:rPr lang="en-US" sz="2400" dirty="0" err="1" smtClean="0">
                <a:latin typeface="Times New Roman" pitchFamily="18" charset="0"/>
                <a:cs typeface="Times New Roman" pitchFamily="18" charset="0"/>
              </a:rPr>
              <a:t>coloumns</a:t>
            </a:r>
            <a:r>
              <a:rPr lang="en-US" sz="2400" dirty="0" smtClean="0">
                <a:latin typeface="Times New Roman" pitchFamily="18" charset="0"/>
                <a:cs typeface="Times New Roman" pitchFamily="18" charset="0"/>
              </a:rPr>
              <a:t> of the matrix treating them as individual inputs to the first argument of the specified function.</a:t>
            </a:r>
          </a:p>
          <a:p>
            <a:pPr marL="571500" indent="-571500" algn="just"/>
            <a:endParaRPr lang="en-US" sz="2400" dirty="0" smtClean="0">
              <a:latin typeface="Times New Roman" pitchFamily="18" charset="0"/>
              <a:cs typeface="Times New Roman" pitchFamily="18" charset="0"/>
            </a:endParaRPr>
          </a:p>
          <a:p>
            <a:pPr marL="571500" indent="-571500" algn="just"/>
            <a:endParaRPr lang="en-US" sz="2400" dirty="0" smtClean="0">
              <a:latin typeface="Times New Roman" pitchFamily="18" charset="0"/>
              <a:cs typeface="Times New Roman" pitchFamily="18" charset="0"/>
            </a:endParaRPr>
          </a:p>
          <a:p>
            <a:pPr marL="571500" indent="-571500" algn="just">
              <a:buNone/>
            </a:pP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Autofit/>
          </a:bodyPr>
          <a:lstStyle/>
          <a:p>
            <a:pPr marL="571500" indent="-571500" algn="just">
              <a:buNone/>
            </a:pPr>
            <a:r>
              <a:rPr lang="en-US" sz="1800" dirty="0" smtClean="0">
                <a:latin typeface="Times New Roman" pitchFamily="18" charset="0"/>
                <a:cs typeface="Times New Roman" pitchFamily="18" charset="0"/>
              </a:rPr>
              <a:t>&gt;for(a in </a:t>
            </a:r>
            <a:r>
              <a:rPr lang="en-US" sz="1800" dirty="0" err="1" smtClean="0">
                <a:latin typeface="Times New Roman" pitchFamily="18" charset="0"/>
                <a:cs typeface="Times New Roman" pitchFamily="18" charset="0"/>
              </a:rPr>
              <a:t>fameNames</a:t>
            </a:r>
            <a:r>
              <a:rPr lang="en-US" sz="1800" dirty="0" smtClean="0">
                <a:latin typeface="Times New Roman" pitchFamily="18" charset="0"/>
                <a:cs typeface="Times New Roman" pitchFamily="18" charset="0"/>
              </a:rPr>
              <a:t>)</a:t>
            </a:r>
          </a:p>
          <a:p>
            <a:pPr marL="571500" indent="-571500" algn="just">
              <a:buNone/>
            </a:pPr>
            <a:r>
              <a:rPr lang="en-US" sz="1800" dirty="0" smtClean="0">
                <a:latin typeface="Times New Roman" pitchFamily="18" charset="0"/>
                <a:cs typeface="Times New Roman" pitchFamily="18" charset="0"/>
              </a:rPr>
              <a:t>{</a:t>
            </a:r>
          </a:p>
          <a:p>
            <a:pPr marL="571500" indent="-571500" algn="just">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frameList</a:t>
            </a:r>
            <a:r>
              <a:rPr lang="en-US" sz="1800" dirty="0" smtClean="0">
                <a:latin typeface="Times New Roman" pitchFamily="18" charset="0"/>
                <a:cs typeface="Times New Roman" pitchFamily="18" charset="0"/>
              </a:rPr>
              <a:t>[[a]] &lt;- </a:t>
            </a:r>
            <a:r>
              <a:rPr lang="en-US" sz="1800" dirty="0" err="1" smtClean="0">
                <a:latin typeface="Times New Roman" pitchFamily="18" charset="0"/>
                <a:cs typeface="Times New Roman" pitchFamily="18" charset="0"/>
              </a:rPr>
              <a:t>eval</a:t>
            </a:r>
            <a:r>
              <a:rPr lang="en-US" sz="1800" dirty="0" smtClean="0">
                <a:latin typeface="Times New Roman" pitchFamily="18" charset="0"/>
                <a:cs typeface="Times New Roman" pitchFamily="18" charset="0"/>
              </a:rPr>
              <a:t>(parse(text=a))</a:t>
            </a:r>
          </a:p>
          <a:p>
            <a:pPr marL="571500" indent="-571500" algn="just">
              <a:buNone/>
            </a:pPr>
            <a:r>
              <a:rPr lang="en-US" sz="1800" dirty="0" smtClean="0">
                <a:latin typeface="Times New Roman" pitchFamily="18" charset="0"/>
                <a:cs typeface="Times New Roman" pitchFamily="18" charset="0"/>
              </a:rPr>
              <a:t>}</a:t>
            </a:r>
          </a:p>
          <a:p>
            <a:pPr marL="571500" indent="-571500" algn="just"/>
            <a:r>
              <a:rPr lang="en-US" sz="1800" dirty="0" smtClean="0">
                <a:latin typeface="Times New Roman" pitchFamily="18" charset="0"/>
                <a:cs typeface="Times New Roman" pitchFamily="18" charset="0"/>
              </a:rPr>
              <a:t>Fist we reconstructed the names of the </a:t>
            </a:r>
            <a:r>
              <a:rPr lang="en-US" sz="1800" dirty="0" err="1" smtClean="0">
                <a:latin typeface="Times New Roman" pitchFamily="18" charset="0"/>
                <a:cs typeface="Times New Roman" pitchFamily="18" charset="0"/>
              </a:rPr>
              <a:t>data.frames</a:t>
            </a:r>
            <a:r>
              <a:rPr lang="en-US" sz="1800" dirty="0" smtClean="0">
                <a:latin typeface="Times New Roman" pitchFamily="18" charset="0"/>
                <a:cs typeface="Times New Roman" pitchFamily="18" charset="0"/>
              </a:rPr>
              <a:t> using </a:t>
            </a:r>
            <a:r>
              <a:rPr lang="en-US" sz="1800" dirty="0" err="1" smtClean="0">
                <a:latin typeface="Times New Roman" pitchFamily="18" charset="0"/>
                <a:cs typeface="Times New Roman" pitchFamily="18" charset="0"/>
              </a:rPr>
              <a:t>str_sub</a:t>
            </a:r>
            <a:r>
              <a:rPr lang="en-US" sz="1800" dirty="0" smtClean="0">
                <a:latin typeface="Times New Roman" pitchFamily="18" charset="0"/>
                <a:cs typeface="Times New Roman" pitchFamily="18" charset="0"/>
              </a:rPr>
              <a:t> from Hadley Wickham’s </a:t>
            </a:r>
            <a:r>
              <a:rPr lang="en-US" sz="1800" dirty="0" err="1" smtClean="0">
                <a:latin typeface="Times New Roman" pitchFamily="18" charset="0"/>
                <a:cs typeface="Times New Roman" pitchFamily="18" charset="0"/>
              </a:rPr>
              <a:t>stringr</a:t>
            </a:r>
            <a:r>
              <a:rPr lang="en-US" sz="1800" dirty="0" smtClean="0">
                <a:latin typeface="Times New Roman" pitchFamily="18" charset="0"/>
                <a:cs typeface="Times New Roman" pitchFamily="18" charset="0"/>
              </a:rPr>
              <a:t> package. Then we built an empty list with as many elements as there are </a:t>
            </a:r>
            <a:r>
              <a:rPr lang="en-US" sz="1800" dirty="0" err="1" smtClean="0">
                <a:latin typeface="Times New Roman" pitchFamily="18" charset="0"/>
                <a:cs typeface="Times New Roman" pitchFamily="18" charset="0"/>
              </a:rPr>
              <a:t>data.frames</a:t>
            </a:r>
            <a:r>
              <a:rPr lang="en-US" sz="1800" dirty="0" smtClean="0">
                <a:latin typeface="Times New Roman" pitchFamily="18" charset="0"/>
                <a:cs typeface="Times New Roman" pitchFamily="18" charset="0"/>
              </a:rPr>
              <a:t>, in this case eight, using vector and assigning its mode to “list”. We than set appropriate names to the List.</a:t>
            </a:r>
          </a:p>
          <a:p>
            <a:pPr marL="571500" indent="-571500" algn="just"/>
            <a:r>
              <a:rPr lang="en-US" sz="1800" dirty="0" smtClean="0">
                <a:latin typeface="Times New Roman" pitchFamily="18" charset="0"/>
                <a:cs typeface="Times New Roman" pitchFamily="18" charset="0"/>
              </a:rPr>
              <a:t>Now that the list is built and named, we loop through it, assigning to each element the appropriate </a:t>
            </a:r>
            <a:r>
              <a:rPr lang="en-US" sz="1800" dirty="0" err="1" smtClean="0">
                <a:latin typeface="Times New Roman" pitchFamily="18" charset="0"/>
                <a:cs typeface="Times New Roman" pitchFamily="18" charset="0"/>
              </a:rPr>
              <a:t>data.frame</a:t>
            </a:r>
            <a:r>
              <a:rPr lang="en-US" sz="1800" dirty="0" smtClean="0">
                <a:latin typeface="Times New Roman" pitchFamily="18" charset="0"/>
                <a:cs typeface="Times New Roman" pitchFamily="18" charset="0"/>
              </a:rPr>
              <a:t>. The problem is that we have the names of the </a:t>
            </a:r>
            <a:r>
              <a:rPr lang="en-US" sz="1800" dirty="0" err="1" smtClean="0">
                <a:latin typeface="Times New Roman" pitchFamily="18" charset="0"/>
                <a:cs typeface="Times New Roman" pitchFamily="18" charset="0"/>
              </a:rPr>
              <a:t>data.frames</a:t>
            </a:r>
            <a:r>
              <a:rPr lang="en-US" sz="1800" dirty="0" smtClean="0">
                <a:latin typeface="Times New Roman" pitchFamily="18" charset="0"/>
                <a:cs typeface="Times New Roman" pitchFamily="18" charset="0"/>
              </a:rPr>
              <a:t> as characters but the &lt;- operator requires a variable, not a character. So we parse and evaluate the character, which realizes the actual variable. Inspecting, we see that the list does indeed contain the appropriate </a:t>
            </a:r>
            <a:r>
              <a:rPr lang="en-US" sz="1800" dirty="0" err="1" smtClean="0">
                <a:latin typeface="Times New Roman" pitchFamily="18" charset="0"/>
                <a:cs typeface="Times New Roman" pitchFamily="18" charset="0"/>
              </a:rPr>
              <a:t>data.frames</a:t>
            </a:r>
            <a:r>
              <a:rPr lang="en-US" sz="1800" dirty="0" smtClean="0">
                <a:latin typeface="Times New Roman" pitchFamily="18" charset="0"/>
                <a:cs typeface="Times New Roman" pitchFamily="18" charset="0"/>
              </a:rPr>
              <a:t>.</a:t>
            </a:r>
          </a:p>
          <a:p>
            <a:pPr marL="571500" indent="-571500" algn="just">
              <a:buNone/>
            </a:pPr>
            <a:r>
              <a:rPr lang="en-US" sz="1800" dirty="0" smtClean="0">
                <a:latin typeface="Times New Roman" pitchFamily="18" charset="0"/>
                <a:cs typeface="Times New Roman" pitchFamily="18" charset="0"/>
              </a:rPr>
              <a:t>&gt;head(</a:t>
            </a:r>
            <a:r>
              <a:rPr lang="en-US" sz="1800" dirty="0" err="1" smtClean="0">
                <a:latin typeface="Times New Roman" pitchFamily="18" charset="0"/>
                <a:cs typeface="Times New Roman" pitchFamily="18" charset="0"/>
              </a:rPr>
              <a:t>frameList</a:t>
            </a:r>
            <a:r>
              <a:rPr lang="en-US" sz="1800" dirty="0" smtClean="0">
                <a:latin typeface="Times New Roman" pitchFamily="18" charset="0"/>
                <a:cs typeface="Times New Roman" pitchFamily="18" charset="0"/>
              </a:rPr>
              <a:t>[[1]])</a:t>
            </a:r>
          </a:p>
          <a:p>
            <a:pPr marL="571500" indent="-571500" algn="just">
              <a:buNone/>
            </a:pPr>
            <a:r>
              <a:rPr lang="en-US" sz="1800" dirty="0" smtClean="0">
                <a:latin typeface="Times New Roman" pitchFamily="18" charset="0"/>
                <a:cs typeface="Times New Roman" pitchFamily="18" charset="0"/>
              </a:rPr>
              <a:t>&gt;head(</a:t>
            </a:r>
            <a:r>
              <a:rPr lang="en-US" sz="1800" dirty="0" err="1" smtClean="0">
                <a:latin typeface="Times New Roman" pitchFamily="18" charset="0"/>
                <a:cs typeface="Times New Roman" pitchFamily="18" charset="0"/>
              </a:rPr>
              <a:t>frameList</a:t>
            </a:r>
            <a:r>
              <a:rPr lang="en-US" sz="1800" dirty="0" smtClean="0">
                <a:latin typeface="Times New Roman" pitchFamily="18" charset="0"/>
                <a:cs typeface="Times New Roman" pitchFamily="18" charset="0"/>
              </a:rPr>
              <a:t>[[“Aid_00s”]])</a:t>
            </a:r>
          </a:p>
          <a:p>
            <a:pPr marL="571500" indent="-571500" algn="just">
              <a:buNone/>
            </a:pPr>
            <a:r>
              <a:rPr lang="en-US" sz="1800" dirty="0" smtClean="0">
                <a:latin typeface="Times New Roman" pitchFamily="18" charset="0"/>
                <a:cs typeface="Times New Roman" pitchFamily="18" charset="0"/>
              </a:rPr>
              <a:t>&gt;head(</a:t>
            </a:r>
            <a:r>
              <a:rPr lang="en-US" sz="1800" dirty="0" err="1" smtClean="0">
                <a:latin typeface="Times New Roman" pitchFamily="18" charset="0"/>
                <a:cs typeface="Times New Roman" pitchFamily="18" charset="0"/>
              </a:rPr>
              <a:t>frameList</a:t>
            </a:r>
            <a:r>
              <a:rPr lang="en-US" sz="1800" dirty="0" smtClean="0">
                <a:latin typeface="Times New Roman" pitchFamily="18" charset="0"/>
                <a:cs typeface="Times New Roman" pitchFamily="18" charset="0"/>
              </a:rPr>
              <a:t>[[5]])</a:t>
            </a:r>
          </a:p>
          <a:p>
            <a:pPr marL="571500" indent="-571500" algn="just">
              <a:buNone/>
            </a:pPr>
            <a:r>
              <a:rPr lang="en-US" sz="1800" dirty="0" smtClean="0">
                <a:latin typeface="Times New Roman" pitchFamily="18" charset="0"/>
                <a:cs typeface="Times New Roman" pitchFamily="18" charset="0"/>
              </a:rPr>
              <a:t>&gt;head(</a:t>
            </a:r>
            <a:r>
              <a:rPr lang="en-US" sz="1800" dirty="0" err="1" smtClean="0">
                <a:latin typeface="Times New Roman" pitchFamily="18" charset="0"/>
                <a:cs typeface="Times New Roman" pitchFamily="18" charset="0"/>
              </a:rPr>
              <a:t>frameList</a:t>
            </a:r>
            <a:r>
              <a:rPr lang="en-US" sz="1800" dirty="0" smtClean="0">
                <a:latin typeface="Times New Roman" pitchFamily="18" charset="0"/>
                <a:cs typeface="Times New Roman" pitchFamily="18" charset="0"/>
              </a:rPr>
              <a:t>[[“Aid_60s”]])</a:t>
            </a:r>
          </a:p>
          <a:p>
            <a:pPr marL="571500" indent="-571500" algn="just"/>
            <a:r>
              <a:rPr lang="en-US" sz="1800" dirty="0" smtClean="0">
                <a:latin typeface="Times New Roman" pitchFamily="18" charset="0"/>
                <a:cs typeface="Times New Roman" pitchFamily="18" charset="0"/>
              </a:rPr>
              <a:t>Having all the </a:t>
            </a:r>
            <a:r>
              <a:rPr lang="en-US" sz="1800" dirty="0" err="1" smtClean="0">
                <a:latin typeface="Times New Roman" pitchFamily="18" charset="0"/>
                <a:cs typeface="Times New Roman" pitchFamily="18" charset="0"/>
              </a:rPr>
              <a:t>data.frames</a:t>
            </a:r>
            <a:r>
              <a:rPr lang="en-US" sz="1800" dirty="0" smtClean="0">
                <a:latin typeface="Times New Roman" pitchFamily="18" charset="0"/>
                <a:cs typeface="Times New Roman" pitchFamily="18" charset="0"/>
              </a:rPr>
              <a:t> in a list allows us to iterate through the list, joining all the elements together. Rather than using a loop, we use the Reduce function to speed up the operation.</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Autofit/>
          </a:bodyPr>
          <a:lstStyle/>
          <a:p>
            <a:pPr marL="571500" indent="-571500" algn="just">
              <a:buNone/>
            </a:pPr>
            <a:r>
              <a:rPr lang="en-US" sz="1800" dirty="0" smtClean="0">
                <a:latin typeface="Times New Roman" pitchFamily="18" charset="0"/>
                <a:cs typeface="Times New Roman" pitchFamily="18" charset="0"/>
              </a:rPr>
              <a:t>&gt;</a:t>
            </a:r>
            <a:r>
              <a:rPr lang="en-US" sz="1800" dirty="0" err="1" smtClean="0">
                <a:latin typeface="Times New Roman" pitchFamily="18" charset="0"/>
                <a:cs typeface="Times New Roman" pitchFamily="18" charset="0"/>
              </a:rPr>
              <a:t>allAid</a:t>
            </a:r>
            <a:r>
              <a:rPr lang="en-US" sz="1800" dirty="0" smtClean="0">
                <a:latin typeface="Times New Roman" pitchFamily="18" charset="0"/>
                <a:cs typeface="Times New Roman" pitchFamily="18" charset="0"/>
              </a:rPr>
              <a:t>&lt;-Reduce(function(. . . )</a:t>
            </a:r>
          </a:p>
          <a:p>
            <a:pPr marL="571500" indent="-571500" algn="just">
              <a:buNone/>
            </a:pPr>
            <a:r>
              <a:rPr lang="en-US" sz="1800" dirty="0" smtClean="0">
                <a:latin typeface="Times New Roman" pitchFamily="18" charset="0"/>
                <a:cs typeface="Times New Roman" pitchFamily="18" charset="0"/>
              </a:rPr>
              <a:t>{</a:t>
            </a:r>
          </a:p>
          <a:p>
            <a:pPr marL="571500" indent="-571500" algn="just">
              <a:buNone/>
            </a:pPr>
            <a:r>
              <a:rPr lang="en-US" sz="1800" dirty="0" smtClean="0">
                <a:latin typeface="Times New Roman" pitchFamily="18" charset="0"/>
                <a:cs typeface="Times New Roman" pitchFamily="18" charset="0"/>
              </a:rPr>
              <a:t>	join(. . . , by=c(“</a:t>
            </a:r>
            <a:r>
              <a:rPr lang="en-US" sz="1800" dirty="0" err="1" smtClean="0">
                <a:latin typeface="Times New Roman" pitchFamily="18" charset="0"/>
                <a:cs typeface="Times New Roman" pitchFamily="18" charset="0"/>
              </a:rPr>
              <a:t>Country.Name</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Program.Name</a:t>
            </a:r>
            <a:r>
              <a:rPr lang="en-US" sz="1800" dirty="0" smtClean="0">
                <a:latin typeface="Times New Roman" pitchFamily="18" charset="0"/>
                <a:cs typeface="Times New Roman" pitchFamily="18" charset="0"/>
              </a:rPr>
              <a:t>”))</a:t>
            </a:r>
          </a:p>
          <a:p>
            <a:pPr marL="571500" indent="-571500" algn="just">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frameList</a:t>
            </a:r>
            <a:r>
              <a:rPr lang="en-US" sz="1800" dirty="0" smtClean="0">
                <a:latin typeface="Times New Roman" pitchFamily="18" charset="0"/>
                <a:cs typeface="Times New Roman" pitchFamily="18" charset="0"/>
              </a:rPr>
              <a:t>)</a:t>
            </a:r>
          </a:p>
          <a:p>
            <a:pPr marL="571500" indent="-571500" algn="just">
              <a:buNone/>
            </a:pPr>
            <a:r>
              <a:rPr lang="en-US" sz="1800" dirty="0" smtClean="0">
                <a:latin typeface="Times New Roman" pitchFamily="18" charset="0"/>
                <a:cs typeface="Times New Roman" pitchFamily="18" charset="0"/>
              </a:rPr>
              <a:t>&gt;dim(</a:t>
            </a:r>
            <a:r>
              <a:rPr lang="en-US" sz="1800" dirty="0" err="1" smtClean="0">
                <a:latin typeface="Times New Roman" pitchFamily="18" charset="0"/>
                <a:cs typeface="Times New Roman" pitchFamily="18" charset="0"/>
              </a:rPr>
              <a:t>allAid</a:t>
            </a:r>
            <a:r>
              <a:rPr lang="en-US" sz="1800" dirty="0" smtClean="0">
                <a:latin typeface="Times New Roman" pitchFamily="18" charset="0"/>
                <a:cs typeface="Times New Roman" pitchFamily="18" charset="0"/>
              </a:rPr>
              <a:t>)</a:t>
            </a:r>
          </a:p>
          <a:p>
            <a:pPr marL="571500" indent="-571500" algn="just">
              <a:buNone/>
            </a:pPr>
            <a:r>
              <a:rPr lang="en-US" sz="1800" dirty="0" smtClean="0">
                <a:latin typeface="Times New Roman" pitchFamily="18" charset="0"/>
                <a:cs typeface="Times New Roman" pitchFamily="18" charset="0"/>
              </a:rPr>
              <a:t>[1]   2453  67</a:t>
            </a:r>
          </a:p>
          <a:p>
            <a:pPr marL="571500" indent="-571500" algn="just">
              <a:buNone/>
            </a:pPr>
            <a:r>
              <a:rPr lang="en-US" sz="1800" dirty="0" smtClean="0">
                <a:latin typeface="Times New Roman" pitchFamily="18" charset="0"/>
                <a:cs typeface="Times New Roman" pitchFamily="18" charset="0"/>
              </a:rPr>
              <a:t>&gt;require(useful)</a:t>
            </a:r>
          </a:p>
          <a:p>
            <a:pPr marL="571500" indent="-571500" algn="just">
              <a:buNone/>
            </a:pPr>
            <a:r>
              <a:rPr lang="en-US" sz="1800" dirty="0" smtClean="0">
                <a:latin typeface="Times New Roman" pitchFamily="18" charset="0"/>
                <a:cs typeface="Times New Roman" pitchFamily="18" charset="0"/>
              </a:rPr>
              <a:t>&gt;corner(</a:t>
            </a:r>
            <a:r>
              <a:rPr lang="en-US" sz="1800" dirty="0" err="1" smtClean="0">
                <a:latin typeface="Times New Roman" pitchFamily="18" charset="0"/>
                <a:cs typeface="Times New Roman" pitchFamily="18" charset="0"/>
              </a:rPr>
              <a:t>allAid</a:t>
            </a:r>
            <a:r>
              <a:rPr lang="en-US" sz="1800" dirty="0" smtClean="0">
                <a:latin typeface="Times New Roman" pitchFamily="18" charset="0"/>
                <a:cs typeface="Times New Roman" pitchFamily="18" charset="0"/>
              </a:rPr>
              <a:t>, c=15)</a:t>
            </a:r>
          </a:p>
          <a:p>
            <a:pPr marL="571500" indent="-571500" algn="just">
              <a:buNone/>
            </a:pPr>
            <a:r>
              <a:rPr lang="en-US" sz="1800" dirty="0" smtClean="0">
                <a:latin typeface="Times New Roman" pitchFamily="18" charset="0"/>
                <a:cs typeface="Times New Roman" pitchFamily="18" charset="0"/>
              </a:rPr>
              <a:t>&gt;</a:t>
            </a:r>
            <a:r>
              <a:rPr lang="en-US" sz="1800" dirty="0" err="1" smtClean="0">
                <a:latin typeface="Times New Roman" pitchFamily="18" charset="0"/>
                <a:cs typeface="Times New Roman" pitchFamily="18" charset="0"/>
              </a:rPr>
              <a:t>bottomleft</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allAid</a:t>
            </a:r>
            <a:r>
              <a:rPr lang="en-US" sz="1800" dirty="0" smtClean="0">
                <a:latin typeface="Times New Roman" pitchFamily="18" charset="0"/>
                <a:cs typeface="Times New Roman" pitchFamily="18" charset="0"/>
              </a:rPr>
              <a:t>, c=15)</a:t>
            </a:r>
          </a:p>
          <a:p>
            <a:pPr marL="571500" indent="-571500" algn="just">
              <a:buNone/>
            </a:pPr>
            <a:r>
              <a:rPr lang="en-US" sz="1800" b="1" dirty="0" err="1" smtClean="0">
                <a:latin typeface="Times New Roman" pitchFamily="18" charset="0"/>
                <a:cs typeface="Times New Roman" pitchFamily="18" charset="0"/>
              </a:rPr>
              <a:t>data.table</a:t>
            </a:r>
            <a:r>
              <a:rPr lang="en-US" sz="1800" b="1" dirty="0" smtClean="0">
                <a:latin typeface="Times New Roman" pitchFamily="18" charset="0"/>
                <a:cs typeface="Times New Roman" pitchFamily="18" charset="0"/>
              </a:rPr>
              <a:t> merge</a:t>
            </a:r>
          </a:p>
          <a:p>
            <a:pPr marL="571500" indent="-571500" algn="just"/>
            <a:r>
              <a:rPr lang="en-US" sz="1800" dirty="0" smtClean="0">
                <a:latin typeface="Times New Roman" pitchFamily="18" charset="0"/>
                <a:cs typeface="Times New Roman" pitchFamily="18" charset="0"/>
              </a:rPr>
              <a:t>Like many other operations in </a:t>
            </a:r>
            <a:r>
              <a:rPr lang="en-US" sz="1800" dirty="0" err="1" smtClean="0">
                <a:latin typeface="Times New Roman" pitchFamily="18" charset="0"/>
                <a:cs typeface="Times New Roman" pitchFamily="18" charset="0"/>
              </a:rPr>
              <a:t>data.table</a:t>
            </a:r>
            <a:r>
              <a:rPr lang="en-US" sz="1800" dirty="0" smtClean="0">
                <a:latin typeface="Times New Roman" pitchFamily="18" charset="0"/>
                <a:cs typeface="Times New Roman" pitchFamily="18" charset="0"/>
              </a:rPr>
              <a:t>, joining data requires a different syntax, and possibly a different way of thinking. To start, we convert two of our foreign aid </a:t>
            </a:r>
            <a:r>
              <a:rPr lang="en-US" sz="1800" dirty="0" err="1" smtClean="0">
                <a:latin typeface="Times New Roman" pitchFamily="18" charset="0"/>
                <a:cs typeface="Times New Roman" pitchFamily="18" charset="0"/>
              </a:rPr>
              <a:t>datasets’</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data.frames</a:t>
            </a:r>
            <a:r>
              <a:rPr lang="en-US" sz="1800" dirty="0" smtClean="0">
                <a:latin typeface="Times New Roman" pitchFamily="18" charset="0"/>
                <a:cs typeface="Times New Roman" pitchFamily="18" charset="0"/>
              </a:rPr>
              <a:t> into </a:t>
            </a:r>
            <a:r>
              <a:rPr lang="en-US" sz="1800" dirty="0" err="1" smtClean="0">
                <a:latin typeface="Times New Roman" pitchFamily="18" charset="0"/>
                <a:cs typeface="Times New Roman" pitchFamily="18" charset="0"/>
              </a:rPr>
              <a:t>data.tables</a:t>
            </a:r>
            <a:r>
              <a:rPr lang="en-US" sz="1800" dirty="0" smtClean="0">
                <a:latin typeface="Times New Roman" pitchFamily="18" charset="0"/>
                <a:cs typeface="Times New Roman" pitchFamily="18" charset="0"/>
              </a:rPr>
              <a:t>.</a:t>
            </a:r>
          </a:p>
          <a:p>
            <a:pPr marL="571500" indent="-571500" algn="just">
              <a:buNone/>
            </a:pPr>
            <a:r>
              <a:rPr lang="en-US" sz="1800" dirty="0" smtClean="0">
                <a:latin typeface="Times New Roman" pitchFamily="18" charset="0"/>
                <a:cs typeface="Times New Roman" pitchFamily="18" charset="0"/>
              </a:rPr>
              <a:t>&gt;require(</a:t>
            </a:r>
            <a:r>
              <a:rPr lang="en-US" sz="1800" dirty="0" err="1" smtClean="0">
                <a:latin typeface="Times New Roman" pitchFamily="18" charset="0"/>
                <a:cs typeface="Times New Roman" pitchFamily="18" charset="0"/>
              </a:rPr>
              <a:t>data.table</a:t>
            </a:r>
            <a:r>
              <a:rPr lang="en-US" sz="1800" dirty="0" smtClean="0">
                <a:latin typeface="Times New Roman" pitchFamily="18" charset="0"/>
                <a:cs typeface="Times New Roman" pitchFamily="18" charset="0"/>
              </a:rPr>
              <a:t>)</a:t>
            </a:r>
          </a:p>
          <a:p>
            <a:pPr marL="571500" indent="-571500" algn="just">
              <a:buNone/>
            </a:pPr>
            <a:r>
              <a:rPr lang="en-US" sz="1800" dirty="0" smtClean="0">
                <a:latin typeface="Times New Roman" pitchFamily="18" charset="0"/>
                <a:cs typeface="Times New Roman" pitchFamily="18" charset="0"/>
              </a:rPr>
              <a:t>&gt;dt90&lt;-</a:t>
            </a:r>
            <a:r>
              <a:rPr lang="en-US" sz="1800" dirty="0" err="1" smtClean="0">
                <a:latin typeface="Times New Roman" pitchFamily="18" charset="0"/>
                <a:cs typeface="Times New Roman" pitchFamily="18" charset="0"/>
              </a:rPr>
              <a:t>data.table</a:t>
            </a:r>
            <a:r>
              <a:rPr lang="en-US" sz="1800" dirty="0" smtClean="0">
                <a:latin typeface="Times New Roman" pitchFamily="18" charset="0"/>
                <a:cs typeface="Times New Roman" pitchFamily="18" charset="0"/>
              </a:rPr>
              <a:t>(Aids_90s, key=c(“</a:t>
            </a:r>
            <a:r>
              <a:rPr lang="en-US" sz="1800" dirty="0" err="1" smtClean="0">
                <a:latin typeface="Times New Roman" pitchFamily="18" charset="0"/>
                <a:cs typeface="Times New Roman" pitchFamily="18" charset="0"/>
              </a:rPr>
              <a:t>Country.Name</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Program.Name</a:t>
            </a:r>
            <a:r>
              <a:rPr lang="en-US" sz="1800" dirty="0" smtClean="0">
                <a:latin typeface="Times New Roman" pitchFamily="18" charset="0"/>
                <a:cs typeface="Times New Roman" pitchFamily="18" charset="0"/>
              </a:rPr>
              <a:t>”))</a:t>
            </a:r>
          </a:p>
          <a:p>
            <a:pPr marL="571500" indent="-571500" algn="just">
              <a:buNone/>
            </a:pPr>
            <a:r>
              <a:rPr lang="en-US" sz="1800" dirty="0" smtClean="0">
                <a:latin typeface="Times New Roman" pitchFamily="18" charset="0"/>
                <a:cs typeface="Times New Roman" pitchFamily="18" charset="0"/>
              </a:rPr>
              <a:t>&gt;dt00&lt;-</a:t>
            </a:r>
            <a:r>
              <a:rPr lang="en-US" sz="1800" dirty="0" err="1" smtClean="0">
                <a:latin typeface="Times New Roman" pitchFamily="18" charset="0"/>
                <a:cs typeface="Times New Roman" pitchFamily="18" charset="0"/>
              </a:rPr>
              <a:t>data.table</a:t>
            </a:r>
            <a:r>
              <a:rPr lang="en-US" sz="1800" dirty="0" smtClean="0">
                <a:latin typeface="Times New Roman" pitchFamily="18" charset="0"/>
                <a:cs typeface="Times New Roman" pitchFamily="18" charset="0"/>
              </a:rPr>
              <a:t>(Aid_00s, key=c(“</a:t>
            </a:r>
            <a:r>
              <a:rPr lang="en-US" sz="1800" dirty="0" err="1" smtClean="0">
                <a:latin typeface="Times New Roman" pitchFamily="18" charset="0"/>
                <a:cs typeface="Times New Roman" pitchFamily="18" charset="0"/>
              </a:rPr>
              <a:t>Country.Name</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Program.Name</a:t>
            </a:r>
            <a:r>
              <a:rPr lang="en-US" sz="1800" dirty="0" smtClean="0">
                <a:latin typeface="Times New Roman" pitchFamily="18" charset="0"/>
                <a:cs typeface="Times New Roman" pitchFamily="18" charset="0"/>
              </a:rPr>
              <a:t>”))</a:t>
            </a:r>
          </a:p>
          <a:p>
            <a:pPr marL="571500" indent="-571500" algn="just"/>
            <a:r>
              <a:rPr lang="en-US" sz="1800" dirty="0" smtClean="0">
                <a:latin typeface="Times New Roman" pitchFamily="18" charset="0"/>
                <a:cs typeface="Times New Roman" pitchFamily="18" charset="0"/>
              </a:rPr>
              <a:t>Then, doing the join is a simple operation. Note that join requires specifying the keys for the </a:t>
            </a:r>
            <a:r>
              <a:rPr lang="en-US" sz="1800" dirty="0" err="1" smtClean="0">
                <a:latin typeface="Times New Roman" pitchFamily="18" charset="0"/>
                <a:cs typeface="Times New Roman" pitchFamily="18" charset="0"/>
              </a:rPr>
              <a:t>data.tables</a:t>
            </a:r>
            <a:r>
              <a:rPr lang="en-US" sz="1800" dirty="0" smtClean="0">
                <a:latin typeface="Times New Roman" pitchFamily="18" charset="0"/>
                <a:cs typeface="Times New Roman" pitchFamily="18" charset="0"/>
              </a:rPr>
              <a:t>, which we did during their creation.</a:t>
            </a:r>
          </a:p>
          <a:p>
            <a:pPr marL="571500" indent="-571500" algn="just">
              <a:buNone/>
            </a:pPr>
            <a:r>
              <a:rPr lang="en-US" sz="1800" dirty="0" smtClean="0">
                <a:latin typeface="Times New Roman" pitchFamily="18" charset="0"/>
                <a:cs typeface="Times New Roman" pitchFamily="18" charset="0"/>
              </a:rPr>
              <a:t>&gt;dt0090&lt;-dt90[dt00]</a:t>
            </a:r>
          </a:p>
          <a:p>
            <a:pPr marL="571500" indent="-571500" algn="just"/>
            <a:r>
              <a:rPr lang="en-US" sz="1800" dirty="0" smtClean="0">
                <a:latin typeface="Times New Roman" pitchFamily="18" charset="0"/>
                <a:cs typeface="Times New Roman" pitchFamily="18" charset="0"/>
              </a:rPr>
              <a:t>In this case dt90 is the left side, dt00 is the right side and a left join was performed.</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Autofit/>
          </a:bodyPr>
          <a:lstStyle/>
          <a:p>
            <a:pPr marL="571500" indent="-571500" algn="just">
              <a:buNone/>
            </a:pPr>
            <a:r>
              <a:rPr lang="en-US" sz="1800" b="1" dirty="0" smtClean="0">
                <a:latin typeface="Times New Roman" pitchFamily="18" charset="0"/>
                <a:cs typeface="Times New Roman" pitchFamily="18" charset="0"/>
              </a:rPr>
              <a:t>reshape2</a:t>
            </a:r>
          </a:p>
          <a:p>
            <a:pPr marL="571500" indent="-571500" algn="just"/>
            <a:r>
              <a:rPr lang="en-US" sz="1800" dirty="0" smtClean="0">
                <a:latin typeface="Times New Roman" pitchFamily="18" charset="0"/>
                <a:cs typeface="Times New Roman" pitchFamily="18" charset="0"/>
              </a:rPr>
              <a:t>The next most common </a:t>
            </a:r>
            <a:r>
              <a:rPr lang="en-US" sz="1800" dirty="0" err="1" smtClean="0">
                <a:latin typeface="Times New Roman" pitchFamily="18" charset="0"/>
                <a:cs typeface="Times New Roman" pitchFamily="18" charset="0"/>
              </a:rPr>
              <a:t>munging</a:t>
            </a:r>
            <a:r>
              <a:rPr lang="en-US" sz="1800" dirty="0" smtClean="0">
                <a:latin typeface="Times New Roman" pitchFamily="18" charset="0"/>
                <a:cs typeface="Times New Roman" pitchFamily="18" charset="0"/>
              </a:rPr>
              <a:t> need is either melting data(going from column orientation to row orientation) or casting data (going from row orientation to column orientation).</a:t>
            </a:r>
          </a:p>
          <a:p>
            <a:pPr marL="571500" indent="-571500" algn="just"/>
            <a:r>
              <a:rPr lang="en-US" sz="1800" dirty="0" smtClean="0">
                <a:latin typeface="Times New Roman" pitchFamily="18" charset="0"/>
                <a:cs typeface="Times New Roman" pitchFamily="18" charset="0"/>
              </a:rPr>
              <a:t>As with most other procedures in R, there are multiple functions available to accomplish these tasks but we will focus on Hadley Wickham’s reshape2 package.</a:t>
            </a:r>
          </a:p>
          <a:p>
            <a:pPr marL="571500" indent="-571500" algn="just">
              <a:buNone/>
            </a:pPr>
            <a:r>
              <a:rPr lang="en-US" sz="1800" dirty="0" smtClean="0">
                <a:latin typeface="Times New Roman" pitchFamily="18" charset="0"/>
                <a:cs typeface="Times New Roman" pitchFamily="18" charset="0"/>
              </a:rPr>
              <a:t>1.melt</a:t>
            </a:r>
          </a:p>
          <a:p>
            <a:pPr marL="571500" indent="-571500" algn="just">
              <a:buNone/>
            </a:pPr>
            <a:r>
              <a:rPr lang="en-US" sz="1800" dirty="0" smtClean="0">
                <a:latin typeface="Times New Roman" pitchFamily="18" charset="0"/>
                <a:cs typeface="Times New Roman" pitchFamily="18" charset="0"/>
              </a:rPr>
              <a:t>2.dcast</a:t>
            </a:r>
          </a:p>
          <a:p>
            <a:pPr marL="571500" indent="-571500" algn="just">
              <a:buNone/>
            </a:pPr>
            <a:r>
              <a:rPr lang="en-US" sz="1800" b="1" dirty="0" smtClean="0">
                <a:latin typeface="Times New Roman" pitchFamily="18" charset="0"/>
                <a:cs typeface="Times New Roman" pitchFamily="18" charset="0"/>
              </a:rPr>
              <a:t>melt</a:t>
            </a:r>
          </a:p>
          <a:p>
            <a:pPr marL="571500" indent="-571500" algn="just"/>
            <a:r>
              <a:rPr lang="en-US" sz="1800" dirty="0" smtClean="0">
                <a:latin typeface="Times New Roman" pitchFamily="18" charset="0"/>
                <a:cs typeface="Times New Roman" pitchFamily="18" charset="0"/>
              </a:rPr>
              <a:t>Looking at the Aid_00s </a:t>
            </a:r>
            <a:r>
              <a:rPr lang="en-US" sz="1800" dirty="0" err="1" smtClean="0">
                <a:latin typeface="Times New Roman" pitchFamily="18" charset="0"/>
                <a:cs typeface="Times New Roman" pitchFamily="18" charset="0"/>
              </a:rPr>
              <a:t>data.frame</a:t>
            </a:r>
            <a:r>
              <a:rPr lang="en-US" sz="1800" dirty="0" smtClean="0">
                <a:latin typeface="Times New Roman" pitchFamily="18" charset="0"/>
                <a:cs typeface="Times New Roman" pitchFamily="18" charset="0"/>
              </a:rPr>
              <a:t>, we see that each year is stored in its own column. That is, the dollar amount for a given country and program is found in a different column for each year. This is called a cross table, which , while nice for human consumption, is not ideal for graphing with ggplot2 or for some analysis algorithms.</a:t>
            </a:r>
          </a:p>
          <a:p>
            <a:pPr marL="571500" indent="-571500" algn="just">
              <a:buNone/>
            </a:pPr>
            <a:r>
              <a:rPr lang="en-US" sz="1800" dirty="0" smtClean="0">
                <a:latin typeface="Times New Roman" pitchFamily="18" charset="0"/>
                <a:cs typeface="Times New Roman" pitchFamily="18" charset="0"/>
              </a:rPr>
              <a:t>&gt;head(Aid_00s)</a:t>
            </a:r>
          </a:p>
          <a:p>
            <a:pPr marL="571500" indent="-571500" algn="just">
              <a:buNone/>
            </a:pPr>
            <a:endParaRPr lang="en-US" sz="1800" dirty="0" smtClean="0">
              <a:latin typeface="Times New Roman" pitchFamily="18" charset="0"/>
              <a:cs typeface="Times New Roman" pitchFamily="18" charset="0"/>
            </a:endParaRPr>
          </a:p>
          <a:p>
            <a:pPr marL="571500" indent="-571500" algn="just">
              <a:buNone/>
            </a:pPr>
            <a:r>
              <a:rPr lang="en-US" sz="1800" dirty="0" smtClean="0">
                <a:latin typeface="Times New Roman" pitchFamily="18" charset="0"/>
                <a:cs typeface="Times New Roman" pitchFamily="18" charset="0"/>
              </a:rPr>
              <a:t>&gt;require(reshape2)</a:t>
            </a:r>
          </a:p>
          <a:p>
            <a:pPr marL="571500" indent="-571500" algn="just">
              <a:buNone/>
            </a:pPr>
            <a:r>
              <a:rPr lang="en-US" sz="1800" dirty="0" smtClean="0">
                <a:latin typeface="Times New Roman" pitchFamily="18" charset="0"/>
                <a:cs typeface="Times New Roman" pitchFamily="18" charset="0"/>
              </a:rPr>
              <a:t>&gt;melt00&lt;-melt(Aid_00s, </a:t>
            </a:r>
            <a:r>
              <a:rPr lang="en-US" sz="1800" dirty="0" err="1" smtClean="0">
                <a:latin typeface="Times New Roman" pitchFamily="18" charset="0"/>
                <a:cs typeface="Times New Roman" pitchFamily="18" charset="0"/>
              </a:rPr>
              <a:t>id.vars</a:t>
            </a:r>
            <a:r>
              <a:rPr lang="en-US" sz="1800" dirty="0" smtClean="0">
                <a:latin typeface="Times New Roman" pitchFamily="18" charset="0"/>
                <a:cs typeface="Times New Roman" pitchFamily="18" charset="0"/>
              </a:rPr>
              <a:t>=c(“</a:t>
            </a:r>
            <a:r>
              <a:rPr lang="en-US" sz="1800" dirty="0" err="1" smtClean="0">
                <a:latin typeface="Times New Roman" pitchFamily="18" charset="0"/>
                <a:cs typeface="Times New Roman" pitchFamily="18" charset="0"/>
              </a:rPr>
              <a:t>Country.Name</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Program.Name</a:t>
            </a:r>
            <a:r>
              <a:rPr lang="en-US" sz="1800" dirty="0" smtClean="0">
                <a:latin typeface="Times New Roman" pitchFamily="18" charset="0"/>
                <a:cs typeface="Times New Roman" pitchFamily="18" charset="0"/>
              </a:rPr>
              <a:t>”), variable.name=“Year”, value.name=“Dollars”)</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Autofit/>
          </a:bodyPr>
          <a:lstStyle/>
          <a:p>
            <a:pPr marL="571500" indent="-571500" algn="just">
              <a:buNone/>
            </a:pPr>
            <a:r>
              <a:rPr lang="en-US" sz="1800" dirty="0" smtClean="0">
                <a:latin typeface="Times New Roman" pitchFamily="18" charset="0"/>
                <a:cs typeface="Times New Roman" pitchFamily="18" charset="0"/>
              </a:rPr>
              <a:t>&gt;tail(melt00,10)</a:t>
            </a:r>
          </a:p>
          <a:p>
            <a:pPr marL="571500" indent="-571500" algn="just"/>
            <a:r>
              <a:rPr lang="en-US" sz="1800" dirty="0" smtClean="0">
                <a:latin typeface="Times New Roman" pitchFamily="18" charset="0"/>
                <a:cs typeface="Times New Roman" pitchFamily="18" charset="0"/>
              </a:rPr>
              <a:t>The </a:t>
            </a:r>
            <a:r>
              <a:rPr lang="en-US" sz="1800" dirty="0" err="1" smtClean="0">
                <a:latin typeface="Times New Roman" pitchFamily="18" charset="0"/>
                <a:cs typeface="Times New Roman" pitchFamily="18" charset="0"/>
              </a:rPr>
              <a:t>id.vars</a:t>
            </a:r>
            <a:r>
              <a:rPr lang="en-US" sz="1800" dirty="0" smtClean="0">
                <a:latin typeface="Times New Roman" pitchFamily="18" charset="0"/>
                <a:cs typeface="Times New Roman" pitchFamily="18" charset="0"/>
              </a:rPr>
              <a:t> argument specifies which columns uniquely identify a row.</a:t>
            </a:r>
          </a:p>
          <a:p>
            <a:pPr marL="571500" indent="-571500" algn="just">
              <a:buNone/>
            </a:pPr>
            <a:r>
              <a:rPr lang="en-US" sz="1800" dirty="0" smtClean="0">
                <a:latin typeface="Times New Roman" pitchFamily="18" charset="0"/>
                <a:cs typeface="Times New Roman" pitchFamily="18" charset="0"/>
              </a:rPr>
              <a:t>&gt;require(scales)</a:t>
            </a:r>
          </a:p>
          <a:p>
            <a:pPr marL="571500" indent="-571500" algn="just">
              <a:buNone/>
            </a:pPr>
            <a:r>
              <a:rPr lang="en-US" sz="1800" dirty="0" smtClean="0">
                <a:latin typeface="Times New Roman" pitchFamily="18" charset="0"/>
                <a:cs typeface="Times New Roman" pitchFamily="18" charset="0"/>
              </a:rPr>
              <a:t>&gt;#strip the “FY” out of the year column and convert it to numeric</a:t>
            </a:r>
          </a:p>
          <a:p>
            <a:pPr marL="571500" indent="-571500" algn="just">
              <a:buNone/>
            </a:pPr>
            <a:r>
              <a:rPr lang="en-US" sz="1800" dirty="0" smtClean="0">
                <a:latin typeface="Times New Roman" pitchFamily="18" charset="0"/>
                <a:cs typeface="Times New Roman" pitchFamily="18" charset="0"/>
              </a:rPr>
              <a:t>&gt;melt00$Year&lt;-</a:t>
            </a:r>
            <a:r>
              <a:rPr lang="en-US" sz="1800" dirty="0" err="1" smtClean="0">
                <a:latin typeface="Times New Roman" pitchFamily="18" charset="0"/>
                <a:cs typeface="Times New Roman" pitchFamily="18" charset="0"/>
              </a:rPr>
              <a:t>as.numeric</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str_sub</a:t>
            </a:r>
            <a:r>
              <a:rPr lang="en-US" sz="1800" dirty="0" smtClean="0">
                <a:latin typeface="Times New Roman" pitchFamily="18" charset="0"/>
                <a:cs typeface="Times New Roman" pitchFamily="18" charset="0"/>
              </a:rPr>
              <a:t>(melt00$Year, start=3, 6)</a:t>
            </a:r>
          </a:p>
          <a:p>
            <a:pPr marL="571500" indent="-571500" algn="just">
              <a:buNone/>
            </a:pPr>
            <a:r>
              <a:rPr lang="en-US" sz="1800" dirty="0" smtClean="0">
                <a:latin typeface="Times New Roman" pitchFamily="18" charset="0"/>
                <a:cs typeface="Times New Roman" pitchFamily="18" charset="0"/>
              </a:rPr>
              <a:t>&gt;#aggregate the data so we have yearly numbers by program</a:t>
            </a:r>
          </a:p>
          <a:p>
            <a:pPr marL="571500" indent="-571500" algn="just">
              <a:buNone/>
            </a:pPr>
            <a:r>
              <a:rPr lang="en-US" sz="1800" dirty="0" smtClean="0">
                <a:latin typeface="Times New Roman" pitchFamily="18" charset="0"/>
                <a:cs typeface="Times New Roman" pitchFamily="18" charset="0"/>
              </a:rPr>
              <a:t>&gt;</a:t>
            </a:r>
            <a:r>
              <a:rPr lang="en-US" sz="1800" dirty="0" err="1" smtClean="0">
                <a:latin typeface="Times New Roman" pitchFamily="18" charset="0"/>
                <a:cs typeface="Times New Roman" pitchFamily="18" charset="0"/>
              </a:rPr>
              <a:t>meltAgg</a:t>
            </a:r>
            <a:r>
              <a:rPr lang="en-US" sz="1800" dirty="0" smtClean="0">
                <a:latin typeface="Times New Roman" pitchFamily="18" charset="0"/>
                <a:cs typeface="Times New Roman" pitchFamily="18" charset="0"/>
              </a:rPr>
              <a:t>&lt;-aggregate(</a:t>
            </a:r>
            <a:r>
              <a:rPr lang="en-US" sz="1800" dirty="0" err="1" smtClean="0">
                <a:latin typeface="Times New Roman" pitchFamily="18" charset="0"/>
                <a:cs typeface="Times New Roman" pitchFamily="18" charset="0"/>
              </a:rPr>
              <a:t>Dollars~Program.Name+Year</a:t>
            </a:r>
            <a:r>
              <a:rPr lang="en-US" sz="1800" dirty="0" smtClean="0">
                <a:latin typeface="Times New Roman" pitchFamily="18" charset="0"/>
                <a:cs typeface="Times New Roman" pitchFamily="18" charset="0"/>
              </a:rPr>
              <a:t>, data=melt00, sum, na.rm=TRUE)</a:t>
            </a:r>
          </a:p>
          <a:p>
            <a:pPr marL="571500" indent="-571500" algn="just">
              <a:buNone/>
            </a:pPr>
            <a:r>
              <a:rPr lang="en-US" sz="1800" dirty="0" smtClean="0">
                <a:latin typeface="Times New Roman" pitchFamily="18" charset="0"/>
                <a:cs typeface="Times New Roman" pitchFamily="18" charset="0"/>
              </a:rPr>
              <a:t>&gt;#just keep the first 10 characters of program name</a:t>
            </a:r>
          </a:p>
          <a:p>
            <a:pPr marL="571500" indent="-571500" algn="just">
              <a:buNone/>
            </a:pPr>
            <a:r>
              <a:rPr lang="en-US" sz="1800" dirty="0" smtClean="0">
                <a:latin typeface="Times New Roman" pitchFamily="18" charset="0"/>
                <a:cs typeface="Times New Roman" pitchFamily="18" charset="0"/>
              </a:rPr>
              <a:t>&gt;#then it will fit in the plot</a:t>
            </a:r>
          </a:p>
          <a:p>
            <a:pPr marL="571500" indent="-571500" algn="just">
              <a:buNone/>
            </a:pPr>
            <a:r>
              <a:rPr lang="en-US" sz="1800" dirty="0" smtClean="0">
                <a:latin typeface="Times New Roman" pitchFamily="18" charset="0"/>
                <a:cs typeface="Times New Roman" pitchFamily="18" charset="0"/>
              </a:rPr>
              <a:t>&gt;</a:t>
            </a:r>
            <a:r>
              <a:rPr lang="en-US" sz="1800" dirty="0" err="1" smtClean="0">
                <a:latin typeface="Times New Roman" pitchFamily="18" charset="0"/>
                <a:cs typeface="Times New Roman" pitchFamily="18" charset="0"/>
              </a:rPr>
              <a:t>meltAgg$Program.Name</a:t>
            </a:r>
            <a:r>
              <a:rPr lang="en-US" sz="1800" dirty="0" smtClean="0">
                <a:latin typeface="Times New Roman" pitchFamily="18" charset="0"/>
                <a:cs typeface="Times New Roman" pitchFamily="18" charset="0"/>
              </a:rPr>
              <a:t>&lt;-</a:t>
            </a:r>
            <a:r>
              <a:rPr lang="en-US" sz="1800" dirty="0" err="1" smtClean="0">
                <a:latin typeface="Times New Roman" pitchFamily="18" charset="0"/>
                <a:cs typeface="Times New Roman" pitchFamily="18" charset="0"/>
              </a:rPr>
              <a:t>str_sub</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meltAgg$Program.Name</a:t>
            </a:r>
            <a:r>
              <a:rPr lang="en-US" sz="1800" dirty="0" smtClean="0">
                <a:latin typeface="Times New Roman" pitchFamily="18" charset="0"/>
                <a:cs typeface="Times New Roman" pitchFamily="18" charset="0"/>
              </a:rPr>
              <a:t>, start=1, end=10)</a:t>
            </a:r>
          </a:p>
          <a:p>
            <a:pPr marL="571500" indent="-571500" algn="just">
              <a:buNone/>
            </a:pPr>
            <a:r>
              <a:rPr lang="en-US" sz="1800" dirty="0" smtClean="0">
                <a:latin typeface="Times New Roman" pitchFamily="18" charset="0"/>
                <a:cs typeface="Times New Roman" pitchFamily="18" charset="0"/>
              </a:rPr>
              <a:t>&gt;</a:t>
            </a:r>
            <a:r>
              <a:rPr lang="en-US" sz="1800" dirty="0" err="1" smtClean="0">
                <a:latin typeface="Times New Roman" pitchFamily="18" charset="0"/>
                <a:cs typeface="Times New Roman" pitchFamily="18" charset="0"/>
              </a:rPr>
              <a:t>ggplot</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meltAgg</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aes</a:t>
            </a:r>
            <a:r>
              <a:rPr lang="en-US" sz="1800" dirty="0" smtClean="0">
                <a:latin typeface="Times New Roman" pitchFamily="18" charset="0"/>
                <a:cs typeface="Times New Roman" pitchFamily="18" charset="0"/>
              </a:rPr>
              <a:t>(x=Year, y=Dollars)) + </a:t>
            </a:r>
            <a:r>
              <a:rPr lang="en-US" sz="1800" dirty="0" err="1" smtClean="0">
                <a:latin typeface="Times New Roman" pitchFamily="18" charset="0"/>
                <a:cs typeface="Times New Roman" pitchFamily="18" charset="0"/>
              </a:rPr>
              <a:t>geom_line</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aes</a:t>
            </a:r>
            <a:r>
              <a:rPr lang="en-US" sz="1800" dirty="0" smtClean="0">
                <a:latin typeface="Times New Roman" pitchFamily="18" charset="0"/>
                <a:cs typeface="Times New Roman" pitchFamily="18" charset="0"/>
              </a:rPr>
              <a:t>(group=</a:t>
            </a:r>
            <a:r>
              <a:rPr lang="en-US" sz="1800" dirty="0" err="1" smtClean="0">
                <a:latin typeface="Times New Roman" pitchFamily="18" charset="0"/>
                <a:cs typeface="Times New Roman" pitchFamily="18" charset="0"/>
              </a:rPr>
              <a:t>Program.Name</a:t>
            </a:r>
            <a:r>
              <a:rPr lang="en-US" sz="1800" dirty="0" smtClean="0">
                <a:latin typeface="Times New Roman" pitchFamily="18" charset="0"/>
                <a:cs typeface="Times New Roman" pitchFamily="18" charset="0"/>
              </a:rPr>
              <a:t>)) + </a:t>
            </a:r>
            <a:r>
              <a:rPr lang="en-US" sz="1800" dirty="0" err="1" smtClean="0">
                <a:latin typeface="Times New Roman" pitchFamily="18" charset="0"/>
                <a:cs typeface="Times New Roman" pitchFamily="18" charset="0"/>
              </a:rPr>
              <a:t>facet_wrap</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Program.Name</a:t>
            </a:r>
            <a:r>
              <a:rPr lang="en-US" sz="1800" dirty="0" smtClean="0">
                <a:latin typeface="Times New Roman" pitchFamily="18" charset="0"/>
                <a:cs typeface="Times New Roman" pitchFamily="18" charset="0"/>
              </a:rPr>
              <a:t>) + </a:t>
            </a:r>
            <a:r>
              <a:rPr lang="en-US" sz="1800" dirty="0" err="1" smtClean="0">
                <a:latin typeface="Times New Roman" pitchFamily="18" charset="0"/>
                <a:cs typeface="Times New Roman" pitchFamily="18" charset="0"/>
              </a:rPr>
              <a:t>scale_x_continuous</a:t>
            </a:r>
            <a:r>
              <a:rPr lang="en-US" sz="1800" dirty="0" smtClean="0">
                <a:latin typeface="Times New Roman" pitchFamily="18" charset="0"/>
                <a:cs typeface="Times New Roman" pitchFamily="18" charset="0"/>
              </a:rPr>
              <a:t>(breaks=</a:t>
            </a:r>
            <a:r>
              <a:rPr lang="en-US" sz="1800" dirty="0" err="1" smtClean="0">
                <a:latin typeface="Times New Roman" pitchFamily="18" charset="0"/>
                <a:cs typeface="Times New Roman" pitchFamily="18" charset="0"/>
              </a:rPr>
              <a:t>seq</a:t>
            </a:r>
            <a:r>
              <a:rPr lang="en-US" sz="1800" dirty="0" smtClean="0">
                <a:latin typeface="Times New Roman" pitchFamily="18" charset="0"/>
                <a:cs typeface="Times New Roman" pitchFamily="18" charset="0"/>
              </a:rPr>
              <a:t>(from=2000, to=2009, by=2)) + theme(</a:t>
            </a:r>
            <a:r>
              <a:rPr lang="en-US" sz="1800" dirty="0" err="1" smtClean="0">
                <a:latin typeface="Times New Roman" pitchFamily="18" charset="0"/>
                <a:cs typeface="Times New Roman" pitchFamily="18" charset="0"/>
              </a:rPr>
              <a:t>axis.text.x</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element_text</a:t>
            </a:r>
            <a:r>
              <a:rPr lang="en-US" sz="1800" dirty="0" smtClean="0">
                <a:latin typeface="Times New Roman" pitchFamily="18" charset="0"/>
                <a:cs typeface="Times New Roman" pitchFamily="18" charset="0"/>
              </a:rPr>
              <a:t>(angle=90, </a:t>
            </a:r>
            <a:r>
              <a:rPr lang="en-US" sz="1800" dirty="0" err="1" smtClean="0">
                <a:latin typeface="Times New Roman" pitchFamily="18" charset="0"/>
                <a:cs typeface="Times New Roman" pitchFamily="18" charset="0"/>
              </a:rPr>
              <a:t>vjust</a:t>
            </a:r>
            <a:r>
              <a:rPr lang="en-US" sz="1800" dirty="0" smtClean="0">
                <a:latin typeface="Times New Roman" pitchFamily="18" charset="0"/>
                <a:cs typeface="Times New Roman" pitchFamily="18" charset="0"/>
              </a:rPr>
              <a:t>=1, </a:t>
            </a:r>
            <a:r>
              <a:rPr lang="en-US" sz="1800" dirty="0" err="1" smtClean="0">
                <a:latin typeface="Times New Roman" pitchFamily="18" charset="0"/>
                <a:cs typeface="Times New Roman" pitchFamily="18" charset="0"/>
              </a:rPr>
              <a:t>hjust</a:t>
            </a:r>
            <a:r>
              <a:rPr lang="en-US" sz="1800" dirty="0" smtClean="0">
                <a:latin typeface="Times New Roman" pitchFamily="18" charset="0"/>
                <a:cs typeface="Times New Roman" pitchFamily="18" charset="0"/>
              </a:rPr>
              <a:t>=0)) + </a:t>
            </a:r>
            <a:r>
              <a:rPr lang="en-US" sz="1800" dirty="0" err="1" smtClean="0">
                <a:latin typeface="Times New Roman" pitchFamily="18" charset="0"/>
                <a:cs typeface="Times New Roman" pitchFamily="18" charset="0"/>
              </a:rPr>
              <a:t>scale_y_continuous</a:t>
            </a:r>
            <a:r>
              <a:rPr lang="en-US" sz="1800" dirty="0" smtClean="0">
                <a:latin typeface="Times New Roman" pitchFamily="18" charset="0"/>
                <a:cs typeface="Times New Roman" pitchFamily="18" charset="0"/>
              </a:rPr>
              <a:t>(labels=</a:t>
            </a:r>
            <a:r>
              <a:rPr lang="en-US" sz="1800" dirty="0" err="1" smtClean="0">
                <a:latin typeface="Times New Roman" pitchFamily="18" charset="0"/>
                <a:cs typeface="Times New Roman" pitchFamily="18" charset="0"/>
              </a:rPr>
              <a:t>multiple_format</a:t>
            </a:r>
            <a:r>
              <a:rPr lang="en-US" sz="1800" dirty="0" smtClean="0">
                <a:latin typeface="Times New Roman" pitchFamily="18" charset="0"/>
                <a:cs typeface="Times New Roman" pitchFamily="18" charset="0"/>
              </a:rPr>
              <a:t>(extra=dollar, multiple=“B”))</a:t>
            </a:r>
          </a:p>
          <a:p>
            <a:pPr marL="571500" indent="-571500" algn="just">
              <a:buNone/>
            </a:pPr>
            <a:r>
              <a:rPr lang="en-US" sz="1800" b="1" dirty="0" err="1" smtClean="0">
                <a:latin typeface="Times New Roman" pitchFamily="18" charset="0"/>
                <a:cs typeface="Times New Roman" pitchFamily="18" charset="0"/>
              </a:rPr>
              <a:t>dcast</a:t>
            </a:r>
            <a:endParaRPr lang="en-US" sz="1800" b="1" dirty="0" smtClean="0">
              <a:latin typeface="Times New Roman" pitchFamily="18" charset="0"/>
              <a:cs typeface="Times New Roman" pitchFamily="18" charset="0"/>
            </a:endParaRPr>
          </a:p>
          <a:p>
            <a:pPr marL="571500" indent="-571500" algn="just"/>
            <a:r>
              <a:rPr lang="en-US" sz="1800" dirty="0" smtClean="0">
                <a:latin typeface="Times New Roman" pitchFamily="18" charset="0"/>
                <a:cs typeface="Times New Roman" pitchFamily="18" charset="0"/>
              </a:rPr>
              <a:t>Now that we have the foreign aid data melted, we cast it back into the wide format for illustration purposes. The function for this is </a:t>
            </a:r>
            <a:r>
              <a:rPr lang="en-US" sz="1800" dirty="0" err="1" smtClean="0">
                <a:latin typeface="Times New Roman" pitchFamily="18" charset="0"/>
                <a:cs typeface="Times New Roman" pitchFamily="18" charset="0"/>
              </a:rPr>
              <a:t>dcast</a:t>
            </a:r>
            <a:r>
              <a:rPr lang="en-US" sz="1800" dirty="0" smtClean="0">
                <a:latin typeface="Times New Roman" pitchFamily="18" charset="0"/>
                <a:cs typeface="Times New Roman" pitchFamily="18" charset="0"/>
              </a:rPr>
              <a:t>, and it has trickier arguments than melt. The first is the data to be used, in our case melt00. The second argument is a formula where the left side specifies the columns that should remain columns and the right side specifies the columns that should become row names.</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Autofit/>
          </a:bodyPr>
          <a:lstStyle/>
          <a:p>
            <a:pPr marL="571500" indent="-571500" algn="just"/>
            <a:r>
              <a:rPr lang="en-US" sz="1800" dirty="0" smtClean="0">
                <a:latin typeface="Times New Roman" pitchFamily="18" charset="0"/>
                <a:cs typeface="Times New Roman" pitchFamily="18" charset="0"/>
              </a:rPr>
              <a:t>The third argument is the column (as a character) that holds the values to be populated into the new columns representing the unique values of the right side of the formula argument.</a:t>
            </a:r>
          </a:p>
          <a:p>
            <a:pPr marL="571500" indent="-571500" algn="just">
              <a:buNone/>
            </a:pPr>
            <a:r>
              <a:rPr lang="en-US" sz="1800" dirty="0" smtClean="0">
                <a:latin typeface="Times New Roman" pitchFamily="18" charset="0"/>
                <a:cs typeface="Times New Roman" pitchFamily="18" charset="0"/>
              </a:rPr>
              <a:t>&gt;cast00&lt;- </a:t>
            </a:r>
            <a:r>
              <a:rPr lang="en-US" sz="1800" dirty="0" err="1" smtClean="0">
                <a:latin typeface="Times New Roman" pitchFamily="18" charset="0"/>
                <a:cs typeface="Times New Roman" pitchFamily="18" charset="0"/>
              </a:rPr>
              <a:t>dcast</a:t>
            </a:r>
            <a:r>
              <a:rPr lang="en-US" sz="1800" dirty="0" smtClean="0">
                <a:latin typeface="Times New Roman" pitchFamily="18" charset="0"/>
                <a:cs typeface="Times New Roman" pitchFamily="18" charset="0"/>
              </a:rPr>
              <a:t>(melt00, </a:t>
            </a:r>
            <a:r>
              <a:rPr lang="en-US" sz="1800" dirty="0" err="1" smtClean="0">
                <a:latin typeface="Times New Roman" pitchFamily="18" charset="0"/>
                <a:cs typeface="Times New Roman" pitchFamily="18" charset="0"/>
              </a:rPr>
              <a:t>Country.Name</a:t>
            </a:r>
            <a:r>
              <a:rPr lang="en-US" sz="1800" dirty="0" smtClean="0">
                <a:latin typeface="Times New Roman" pitchFamily="18" charset="0"/>
                <a:cs typeface="Times New Roman" pitchFamily="18" charset="0"/>
              </a:rPr>
              <a:t> + </a:t>
            </a:r>
            <a:r>
              <a:rPr lang="en-US" sz="1800" dirty="0" err="1" smtClean="0">
                <a:latin typeface="Times New Roman" pitchFamily="18" charset="0"/>
                <a:cs typeface="Times New Roman" pitchFamily="18" charset="0"/>
              </a:rPr>
              <a:t>Program.Name</a:t>
            </a:r>
            <a:r>
              <a:rPr lang="en-US" sz="1800" dirty="0" smtClean="0">
                <a:latin typeface="Times New Roman" pitchFamily="18" charset="0"/>
                <a:cs typeface="Times New Roman" pitchFamily="18" charset="0"/>
              </a:rPr>
              <a:t> ~ Year, value.var=“Dollars”)</a:t>
            </a:r>
          </a:p>
          <a:p>
            <a:pPr marL="571500" indent="-571500" algn="just">
              <a:buNone/>
            </a:pPr>
            <a:r>
              <a:rPr lang="en-US" sz="1800" dirty="0" smtClean="0">
                <a:latin typeface="Times New Roman" pitchFamily="18" charset="0"/>
                <a:cs typeface="Times New Roman" pitchFamily="18" charset="0"/>
              </a:rPr>
              <a:t>&gt;head(cast00)</a:t>
            </a:r>
          </a:p>
          <a:p>
            <a:pPr marL="571500" indent="-571500" algn="just">
              <a:buNone/>
            </a:pPr>
            <a:endParaRPr lang="en-US" sz="1800" dirty="0" smtClean="0">
              <a:latin typeface="Times New Roman" pitchFamily="18" charset="0"/>
              <a:cs typeface="Times New Roman" pitchFamily="18" charset="0"/>
            </a:endParaRPr>
          </a:p>
          <a:p>
            <a:pPr marL="571500" indent="-571500" algn="just">
              <a:buNone/>
            </a:pPr>
            <a:r>
              <a:rPr lang="en-US" sz="1800" b="1" dirty="0" smtClean="0">
                <a:latin typeface="Times New Roman" pitchFamily="18" charset="0"/>
                <a:cs typeface="Times New Roman" pitchFamily="18" charset="0"/>
              </a:rPr>
              <a:t>Manipulating Strings:</a:t>
            </a:r>
          </a:p>
          <a:p>
            <a:pPr marL="571500" indent="-571500" algn="just"/>
            <a:r>
              <a:rPr lang="en-US" sz="1800" dirty="0" smtClean="0">
                <a:latin typeface="Times New Roman" pitchFamily="18" charset="0"/>
                <a:cs typeface="Times New Roman" pitchFamily="18" charset="0"/>
              </a:rPr>
              <a:t>Strings (character data) often need to be constructed or deconstructed to identify observations, preprocess text, combine information or satisfy any number of other needs.</a:t>
            </a:r>
          </a:p>
          <a:p>
            <a:pPr marL="571500" indent="-571500" algn="just"/>
            <a:r>
              <a:rPr lang="en-US" sz="1800" dirty="0" smtClean="0">
                <a:latin typeface="Times New Roman" pitchFamily="18" charset="0"/>
                <a:cs typeface="Times New Roman" pitchFamily="18" charset="0"/>
              </a:rPr>
              <a:t>R offers functions for building strings, like paste and </a:t>
            </a:r>
            <a:r>
              <a:rPr lang="en-US" sz="1800" dirty="0" err="1" smtClean="0">
                <a:latin typeface="Times New Roman" pitchFamily="18" charset="0"/>
                <a:cs typeface="Times New Roman" pitchFamily="18" charset="0"/>
              </a:rPr>
              <a:t>sprintf</a:t>
            </a:r>
            <a:r>
              <a:rPr lang="en-US" sz="1800" dirty="0" smtClean="0">
                <a:latin typeface="Times New Roman" pitchFamily="18" charset="0"/>
                <a:cs typeface="Times New Roman" pitchFamily="18" charset="0"/>
              </a:rPr>
              <a:t>. It also provides a number of functions for using regular expressions and examining text data, although for those purposes it is better to use Hadley Wickham’s </a:t>
            </a:r>
            <a:r>
              <a:rPr lang="en-US" sz="1800" dirty="0" err="1" smtClean="0">
                <a:latin typeface="Times New Roman" pitchFamily="18" charset="0"/>
                <a:cs typeface="Times New Roman" pitchFamily="18" charset="0"/>
              </a:rPr>
              <a:t>stringr</a:t>
            </a:r>
            <a:r>
              <a:rPr lang="en-US" sz="1800" dirty="0" smtClean="0">
                <a:latin typeface="Times New Roman" pitchFamily="18" charset="0"/>
                <a:cs typeface="Times New Roman" pitchFamily="18" charset="0"/>
              </a:rPr>
              <a:t> package.</a:t>
            </a:r>
          </a:p>
          <a:p>
            <a:pPr marL="571500" indent="-571500" algn="just">
              <a:buNone/>
            </a:pPr>
            <a:r>
              <a:rPr lang="en-US" sz="1800" dirty="0" smtClean="0">
                <a:latin typeface="Times New Roman" pitchFamily="18" charset="0"/>
                <a:cs typeface="Times New Roman" pitchFamily="18" charset="0"/>
              </a:rPr>
              <a:t>1.paste</a:t>
            </a:r>
          </a:p>
          <a:p>
            <a:pPr marL="571500" indent="-571500" algn="just">
              <a:buNone/>
            </a:pPr>
            <a:r>
              <a:rPr lang="en-US" sz="1800" dirty="0" smtClean="0">
                <a:latin typeface="Times New Roman" pitchFamily="18" charset="0"/>
                <a:cs typeface="Times New Roman" pitchFamily="18" charset="0"/>
              </a:rPr>
              <a:t>2.sprintf</a:t>
            </a:r>
          </a:p>
          <a:p>
            <a:pPr marL="571500" indent="-571500" algn="just">
              <a:buNone/>
            </a:pPr>
            <a:r>
              <a:rPr lang="en-US" sz="1800" dirty="0" smtClean="0">
                <a:latin typeface="Times New Roman" pitchFamily="18" charset="0"/>
                <a:cs typeface="Times New Roman" pitchFamily="18" charset="0"/>
              </a:rPr>
              <a:t>3.Extracting Text</a:t>
            </a:r>
          </a:p>
          <a:p>
            <a:pPr marL="571500" indent="-571500" algn="just">
              <a:buNone/>
            </a:pPr>
            <a:r>
              <a:rPr lang="en-US" sz="1800" dirty="0" smtClean="0">
                <a:latin typeface="Times New Roman" pitchFamily="18" charset="0"/>
                <a:cs typeface="Times New Roman" pitchFamily="18" charset="0"/>
              </a:rPr>
              <a:t>4.Regular expressions</a:t>
            </a:r>
          </a:p>
          <a:p>
            <a:pPr marL="571500" indent="-571500" algn="just">
              <a:buNone/>
            </a:pPr>
            <a:endParaRPr lang="en-US" sz="1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Autofit/>
          </a:bodyPr>
          <a:lstStyle/>
          <a:p>
            <a:pPr marL="571500" indent="-571500" algn="just">
              <a:buNone/>
            </a:pPr>
            <a:r>
              <a:rPr lang="en-US" sz="1800" b="1" dirty="0" smtClean="0">
                <a:latin typeface="Times New Roman" pitchFamily="18" charset="0"/>
                <a:cs typeface="Times New Roman" pitchFamily="18" charset="0"/>
              </a:rPr>
              <a:t>paste</a:t>
            </a:r>
          </a:p>
          <a:p>
            <a:pPr marL="571500" indent="-571500" algn="just"/>
            <a:r>
              <a:rPr lang="en-US" sz="1800" dirty="0" smtClean="0">
                <a:latin typeface="Times New Roman" pitchFamily="18" charset="0"/>
                <a:cs typeface="Times New Roman" pitchFamily="18" charset="0"/>
              </a:rPr>
              <a:t>The first function new R users reach for when putting together strings is paste. This function takes a series of strings, or expressions that evaluate to strings, and puts them together into one string. We start by putting together three simple strings.</a:t>
            </a:r>
          </a:p>
          <a:p>
            <a:pPr marL="571500" indent="-571500" algn="just">
              <a:buNone/>
            </a:pPr>
            <a:r>
              <a:rPr lang="en-US" sz="1800" dirty="0" smtClean="0">
                <a:latin typeface="Times New Roman" pitchFamily="18" charset="0"/>
                <a:cs typeface="Times New Roman" pitchFamily="18" charset="0"/>
              </a:rPr>
              <a:t>&gt;paste(“Hello”, “Jared”, “and others”)</a:t>
            </a:r>
          </a:p>
          <a:p>
            <a:pPr marL="571500" indent="-571500" algn="just">
              <a:buNone/>
            </a:pPr>
            <a:r>
              <a:rPr lang="en-US" sz="1800" dirty="0" smtClean="0">
                <a:latin typeface="Times New Roman" pitchFamily="18" charset="0"/>
                <a:cs typeface="Times New Roman" pitchFamily="18" charset="0"/>
              </a:rPr>
              <a:t>[1]  “Hello Jared and others”</a:t>
            </a:r>
          </a:p>
          <a:p>
            <a:pPr marL="571500" indent="-571500" algn="just">
              <a:buNone/>
            </a:pPr>
            <a:r>
              <a:rPr lang="en-US" sz="1800" b="1" dirty="0" smtClean="0">
                <a:latin typeface="Times New Roman" pitchFamily="18" charset="0"/>
                <a:cs typeface="Times New Roman" pitchFamily="18" charset="0"/>
              </a:rPr>
              <a:t>Note:</a:t>
            </a:r>
          </a:p>
          <a:p>
            <a:pPr marL="571500" indent="-571500" algn="just"/>
            <a:r>
              <a:rPr lang="en-US" sz="1800" dirty="0" smtClean="0">
                <a:latin typeface="Times New Roman" pitchFamily="18" charset="0"/>
                <a:cs typeface="Times New Roman" pitchFamily="18" charset="0"/>
              </a:rPr>
              <a:t>Spaces were put between the strings. This is because paste has a third argument, sep, that determines what to put in between entries. This can be any valid text, including empty text(“ “).</a:t>
            </a:r>
          </a:p>
          <a:p>
            <a:pPr marL="571500" indent="-571500" algn="just">
              <a:buNone/>
            </a:pPr>
            <a:r>
              <a:rPr lang="en-US" sz="1800" dirty="0" smtClean="0">
                <a:latin typeface="Times New Roman" pitchFamily="18" charset="0"/>
                <a:cs typeface="Times New Roman" pitchFamily="18" charset="0"/>
              </a:rPr>
              <a:t>&gt;paste(“Hello”, “Jared”, “and others”, sep= “/”)</a:t>
            </a:r>
          </a:p>
          <a:p>
            <a:pPr marL="571500" indent="-571500" algn="just">
              <a:buNone/>
            </a:pPr>
            <a:r>
              <a:rPr lang="en-US" sz="1800" dirty="0" smtClean="0">
                <a:latin typeface="Times New Roman" pitchFamily="18" charset="0"/>
                <a:cs typeface="Times New Roman" pitchFamily="18" charset="0"/>
              </a:rPr>
              <a:t>[1]  “Hello/Jared/and others”</a:t>
            </a:r>
          </a:p>
          <a:p>
            <a:pPr marL="571500" indent="-571500" algn="just"/>
            <a:r>
              <a:rPr lang="en-US" sz="1800" dirty="0" smtClean="0">
                <a:latin typeface="Times New Roman" pitchFamily="18" charset="0"/>
                <a:cs typeface="Times New Roman" pitchFamily="18" charset="0"/>
              </a:rPr>
              <a:t>Like many functions in R, paste is vectorized. This means each element can be a vector of data to be put together.</a:t>
            </a:r>
          </a:p>
          <a:p>
            <a:pPr marL="571500" indent="-571500" algn="just">
              <a:buNone/>
            </a:pPr>
            <a:r>
              <a:rPr lang="en-US" sz="1800" dirty="0" smtClean="0">
                <a:latin typeface="Times New Roman" pitchFamily="18" charset="0"/>
                <a:cs typeface="Times New Roman" pitchFamily="18" charset="0"/>
              </a:rPr>
              <a:t>&gt;paste(c(“Hello”, “Hey”, “Howdy”), c(“Jared”, “Bob”, “David”))</a:t>
            </a:r>
          </a:p>
          <a:p>
            <a:pPr marL="571500" indent="-571500" algn="just">
              <a:buNone/>
            </a:pPr>
            <a:r>
              <a:rPr lang="en-US" sz="1800" dirty="0" smtClean="0">
                <a:latin typeface="Times New Roman" pitchFamily="18" charset="0"/>
                <a:cs typeface="Times New Roman" pitchFamily="18" charset="0"/>
              </a:rPr>
              <a:t>[1]  “Hello Jared” “Hey Bob” “Howdy David”</a:t>
            </a:r>
          </a:p>
          <a:p>
            <a:pPr marL="571500" indent="-571500" algn="just"/>
            <a:r>
              <a:rPr lang="en-US" sz="1800" dirty="0" smtClean="0">
                <a:latin typeface="Times New Roman" pitchFamily="18" charset="0"/>
                <a:cs typeface="Times New Roman" pitchFamily="18" charset="0"/>
              </a:rPr>
              <a:t>In this case each vector had the same number of entries so they paired one-to-one. When the vectors do not have the same length they are recycled.</a:t>
            </a:r>
          </a:p>
          <a:p>
            <a:pPr marL="571500" indent="-571500" algn="just">
              <a:buNone/>
            </a:pPr>
            <a:r>
              <a:rPr lang="en-US" sz="1800" dirty="0" smtClean="0">
                <a:latin typeface="Times New Roman" pitchFamily="18" charset="0"/>
                <a:cs typeface="Times New Roman" pitchFamily="18" charset="0"/>
              </a:rPr>
              <a:t>&gt;paste(“Hello”, c(“Jared”, “Bob”, “David”))</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Autofit/>
          </a:bodyPr>
          <a:lstStyle/>
          <a:p>
            <a:pPr marL="571500" indent="-571500" algn="just">
              <a:buNone/>
            </a:pPr>
            <a:r>
              <a:rPr lang="en-US" sz="1800" dirty="0" smtClean="0">
                <a:latin typeface="Times New Roman" pitchFamily="18" charset="0"/>
                <a:cs typeface="Times New Roman" pitchFamily="18" charset="0"/>
              </a:rPr>
              <a:t>[1]  “Hello Jared” “Hello Bob”  “Hello David”</a:t>
            </a:r>
          </a:p>
          <a:p>
            <a:pPr marL="571500" indent="-571500" algn="just">
              <a:buNone/>
            </a:pPr>
            <a:r>
              <a:rPr lang="en-US" sz="1800" dirty="0" smtClean="0">
                <a:latin typeface="Times New Roman" pitchFamily="18" charset="0"/>
                <a:cs typeface="Times New Roman" pitchFamily="18" charset="0"/>
              </a:rPr>
              <a:t>&gt;paste(“Hello”, c(“Jared”, “Bob”, “David”), c(“Goodbye”, “</a:t>
            </a:r>
            <a:r>
              <a:rPr lang="en-US" sz="1800" dirty="0" err="1" smtClean="0">
                <a:latin typeface="Times New Roman" pitchFamily="18" charset="0"/>
                <a:cs typeface="Times New Roman" pitchFamily="18" charset="0"/>
              </a:rPr>
              <a:t>Seeya</a:t>
            </a:r>
            <a:r>
              <a:rPr lang="en-US" sz="1800" dirty="0" smtClean="0">
                <a:latin typeface="Times New Roman" pitchFamily="18" charset="0"/>
                <a:cs typeface="Times New Roman" pitchFamily="18" charset="0"/>
              </a:rPr>
              <a:t>”)) </a:t>
            </a:r>
          </a:p>
          <a:p>
            <a:pPr marL="571500" indent="-571500" algn="just">
              <a:buNone/>
            </a:pPr>
            <a:r>
              <a:rPr lang="en-US" sz="1800" dirty="0" smtClean="0">
                <a:latin typeface="Times New Roman" pitchFamily="18" charset="0"/>
                <a:cs typeface="Times New Roman" pitchFamily="18" charset="0"/>
              </a:rPr>
              <a:t>[1]  “Hello Jared Goodbye”  “Hello Bob </a:t>
            </a:r>
            <a:r>
              <a:rPr lang="en-US" sz="1800" dirty="0" err="1" smtClean="0">
                <a:latin typeface="Times New Roman" pitchFamily="18" charset="0"/>
                <a:cs typeface="Times New Roman" pitchFamily="18" charset="0"/>
              </a:rPr>
              <a:t>Seeya</a:t>
            </a:r>
            <a:r>
              <a:rPr lang="en-US" sz="1800" dirty="0" smtClean="0">
                <a:latin typeface="Times New Roman" pitchFamily="18" charset="0"/>
                <a:cs typeface="Times New Roman" pitchFamily="18" charset="0"/>
              </a:rPr>
              <a:t>”  “Hello David Goodbye”</a:t>
            </a:r>
          </a:p>
          <a:p>
            <a:pPr marL="571500" indent="-571500" algn="just"/>
            <a:r>
              <a:rPr lang="en-US" sz="1800" dirty="0" smtClean="0">
                <a:latin typeface="Times New Roman" pitchFamily="18" charset="0"/>
                <a:cs typeface="Times New Roman" pitchFamily="18" charset="0"/>
              </a:rPr>
              <a:t>paste also has the ability to collapse a vector of text into one vector containing all the elements with any arbitrary separator, using the collapse argument.</a:t>
            </a:r>
          </a:p>
          <a:p>
            <a:pPr marL="571500" indent="-571500" algn="just">
              <a:buNone/>
            </a:pPr>
            <a:r>
              <a:rPr lang="en-US" sz="1800" dirty="0" smtClean="0">
                <a:latin typeface="Times New Roman" pitchFamily="18" charset="0"/>
                <a:cs typeface="Times New Roman" pitchFamily="18" charset="0"/>
              </a:rPr>
              <a:t>&gt;</a:t>
            </a:r>
            <a:r>
              <a:rPr lang="en-US" sz="1800" dirty="0" err="1" smtClean="0">
                <a:latin typeface="Times New Roman" pitchFamily="18" charset="0"/>
                <a:cs typeface="Times New Roman" pitchFamily="18" charset="0"/>
              </a:rPr>
              <a:t>vrctorOfText</a:t>
            </a:r>
            <a:r>
              <a:rPr lang="en-US" sz="1800" dirty="0" smtClean="0">
                <a:latin typeface="Times New Roman" pitchFamily="18" charset="0"/>
                <a:cs typeface="Times New Roman" pitchFamily="18" charset="0"/>
              </a:rPr>
              <a:t>&lt;- c(“Hello”, “Everyone”, “out there”, “.”)</a:t>
            </a:r>
          </a:p>
          <a:p>
            <a:pPr marL="571500" indent="-571500" algn="just">
              <a:buNone/>
            </a:pPr>
            <a:r>
              <a:rPr lang="en-US" sz="1800" dirty="0" smtClean="0">
                <a:latin typeface="Times New Roman" pitchFamily="18" charset="0"/>
                <a:cs typeface="Times New Roman" pitchFamily="18" charset="0"/>
              </a:rPr>
              <a:t>&gt;paste(</a:t>
            </a:r>
            <a:r>
              <a:rPr lang="en-US" sz="1800" dirty="0" err="1" smtClean="0">
                <a:latin typeface="Times New Roman" pitchFamily="18" charset="0"/>
                <a:cs typeface="Times New Roman" pitchFamily="18" charset="0"/>
              </a:rPr>
              <a:t>vectorOfText</a:t>
            </a:r>
            <a:r>
              <a:rPr lang="en-US" sz="1800" dirty="0" smtClean="0">
                <a:latin typeface="Times New Roman" pitchFamily="18" charset="0"/>
                <a:cs typeface="Times New Roman" pitchFamily="18" charset="0"/>
              </a:rPr>
              <a:t>, collapse=“  “)</a:t>
            </a:r>
          </a:p>
          <a:p>
            <a:pPr marL="571500" indent="-571500" algn="just">
              <a:buNone/>
            </a:pPr>
            <a:r>
              <a:rPr lang="en-US" sz="1800" dirty="0" smtClean="0">
                <a:latin typeface="Times New Roman" pitchFamily="18" charset="0"/>
                <a:cs typeface="Times New Roman" pitchFamily="18" charset="0"/>
              </a:rPr>
              <a:t>[1]  “Hello Everyone out there  .”</a:t>
            </a:r>
          </a:p>
          <a:p>
            <a:pPr marL="571500" indent="-571500" algn="just">
              <a:buNone/>
            </a:pPr>
            <a:r>
              <a:rPr lang="en-US" sz="1800" dirty="0" smtClean="0">
                <a:latin typeface="Times New Roman" pitchFamily="18" charset="0"/>
                <a:cs typeface="Times New Roman" pitchFamily="18" charset="0"/>
              </a:rPr>
              <a:t>&gt;paste(</a:t>
            </a:r>
            <a:r>
              <a:rPr lang="en-US" sz="1800" dirty="0" err="1" smtClean="0">
                <a:latin typeface="Times New Roman" pitchFamily="18" charset="0"/>
                <a:cs typeface="Times New Roman" pitchFamily="18" charset="0"/>
              </a:rPr>
              <a:t>vectorOfText</a:t>
            </a:r>
            <a:r>
              <a:rPr lang="en-US" sz="1800" dirty="0" smtClean="0">
                <a:latin typeface="Times New Roman" pitchFamily="18" charset="0"/>
                <a:cs typeface="Times New Roman" pitchFamily="18" charset="0"/>
              </a:rPr>
              <a:t>, collapse=“*”)</a:t>
            </a:r>
          </a:p>
          <a:p>
            <a:pPr marL="571500" indent="-571500" algn="just">
              <a:buNone/>
            </a:pPr>
            <a:r>
              <a:rPr lang="en-US" sz="1800" dirty="0" smtClean="0">
                <a:latin typeface="Times New Roman" pitchFamily="18" charset="0"/>
                <a:cs typeface="Times New Roman" pitchFamily="18" charset="0"/>
              </a:rPr>
              <a:t>[1]  “Hello*Everyone*out there*.”</a:t>
            </a:r>
          </a:p>
          <a:p>
            <a:pPr marL="571500" indent="-571500" algn="just">
              <a:buNone/>
            </a:pPr>
            <a:endParaRPr lang="en-US" sz="1800" dirty="0" smtClean="0">
              <a:latin typeface="Times New Roman" pitchFamily="18" charset="0"/>
              <a:cs typeface="Times New Roman" pitchFamily="18" charset="0"/>
            </a:endParaRPr>
          </a:p>
          <a:p>
            <a:pPr marL="571500" indent="-571500" algn="just">
              <a:buNone/>
            </a:pPr>
            <a:r>
              <a:rPr lang="en-US" sz="1800" b="1" dirty="0" err="1" smtClean="0">
                <a:latin typeface="Times New Roman" pitchFamily="18" charset="0"/>
                <a:cs typeface="Times New Roman" pitchFamily="18" charset="0"/>
              </a:rPr>
              <a:t>sprintf</a:t>
            </a:r>
            <a:endParaRPr lang="en-US" sz="1800" b="1" dirty="0" smtClean="0">
              <a:latin typeface="Times New Roman" pitchFamily="18" charset="0"/>
              <a:cs typeface="Times New Roman" pitchFamily="18" charset="0"/>
            </a:endParaRPr>
          </a:p>
          <a:p>
            <a:pPr marL="571500" indent="-571500" algn="just"/>
            <a:r>
              <a:rPr lang="en-US" sz="1800" dirty="0" smtClean="0">
                <a:latin typeface="Times New Roman" pitchFamily="18" charset="0"/>
                <a:cs typeface="Times New Roman" pitchFamily="18" charset="0"/>
              </a:rPr>
              <a:t>While paste is convenient for putting together short bits of text, it can become unwieldy when piecing together long pieces of text, such as when inserting a number of variables into a long piece of text.</a:t>
            </a:r>
          </a:p>
          <a:p>
            <a:pPr marL="571500" indent="-571500" algn="just"/>
            <a:r>
              <a:rPr lang="en-US" sz="1800" dirty="0" smtClean="0">
                <a:latin typeface="Times New Roman" pitchFamily="18" charset="0"/>
                <a:cs typeface="Times New Roman" pitchFamily="18" charset="0"/>
              </a:rPr>
              <a:t>For instance, we might have a lengthy sentence that has a few spots that require the insertion of special variables.</a:t>
            </a:r>
          </a:p>
          <a:p>
            <a:pPr marL="571500" indent="-571500" algn="just"/>
            <a:r>
              <a:rPr lang="en-US" sz="1800" dirty="0" smtClean="0">
                <a:latin typeface="Times New Roman" pitchFamily="18" charset="0"/>
                <a:cs typeface="Times New Roman" pitchFamily="18" charset="0"/>
              </a:rPr>
              <a:t>An example is “Hello Jared, your party of eight will be seated in 25minutes” where “Jared”, “eight” and “25” could be replaced with other information.</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Autofit/>
          </a:bodyPr>
          <a:lstStyle/>
          <a:p>
            <a:pPr marL="571500" indent="-571500" algn="just"/>
            <a:r>
              <a:rPr lang="en-US" sz="1800" dirty="0" smtClean="0">
                <a:latin typeface="Times New Roman" pitchFamily="18" charset="0"/>
                <a:cs typeface="Times New Roman" pitchFamily="18" charset="0"/>
              </a:rPr>
              <a:t>Reforming this with paste can make reading the line in code difficult.</a:t>
            </a:r>
          </a:p>
          <a:p>
            <a:pPr marL="571500" indent="-571500" algn="just"/>
            <a:r>
              <a:rPr lang="en-US" sz="1800" dirty="0" smtClean="0">
                <a:latin typeface="Times New Roman" pitchFamily="18" charset="0"/>
                <a:cs typeface="Times New Roman" pitchFamily="18" charset="0"/>
              </a:rPr>
              <a:t>To start, we make some variables to hold the information.</a:t>
            </a:r>
          </a:p>
          <a:p>
            <a:pPr marL="571500" indent="-571500" algn="just">
              <a:buNone/>
            </a:pPr>
            <a:r>
              <a:rPr lang="en-US" sz="1800" dirty="0" smtClean="0">
                <a:latin typeface="Times New Roman" pitchFamily="18" charset="0"/>
                <a:cs typeface="Times New Roman" pitchFamily="18" charset="0"/>
              </a:rPr>
              <a:t>&gt;person&lt;- “Jared”</a:t>
            </a:r>
          </a:p>
          <a:p>
            <a:pPr marL="571500" indent="-571500" algn="just">
              <a:buNone/>
            </a:pPr>
            <a:r>
              <a:rPr lang="en-US" sz="1800" dirty="0" smtClean="0">
                <a:latin typeface="Times New Roman" pitchFamily="18" charset="0"/>
                <a:cs typeface="Times New Roman" pitchFamily="18" charset="0"/>
              </a:rPr>
              <a:t>&gt;</a:t>
            </a:r>
            <a:r>
              <a:rPr lang="en-US" sz="1800" dirty="0" err="1" smtClean="0">
                <a:latin typeface="Times New Roman" pitchFamily="18" charset="0"/>
                <a:cs typeface="Times New Roman" pitchFamily="18" charset="0"/>
              </a:rPr>
              <a:t>partySize</a:t>
            </a:r>
            <a:r>
              <a:rPr lang="en-US" sz="1800" dirty="0" smtClean="0">
                <a:latin typeface="Times New Roman" pitchFamily="18" charset="0"/>
                <a:cs typeface="Times New Roman" pitchFamily="18" charset="0"/>
              </a:rPr>
              <a:t>&lt;- “eight”</a:t>
            </a:r>
          </a:p>
          <a:p>
            <a:pPr marL="571500" indent="-571500" algn="just">
              <a:buNone/>
            </a:pPr>
            <a:r>
              <a:rPr lang="en-US" sz="1800" dirty="0" smtClean="0">
                <a:latin typeface="Times New Roman" pitchFamily="18" charset="0"/>
                <a:cs typeface="Times New Roman" pitchFamily="18" charset="0"/>
              </a:rPr>
              <a:t>&gt;</a:t>
            </a:r>
            <a:r>
              <a:rPr lang="en-US" sz="1800" dirty="0" err="1" smtClean="0">
                <a:latin typeface="Times New Roman" pitchFamily="18" charset="0"/>
                <a:cs typeface="Times New Roman" pitchFamily="18" charset="0"/>
              </a:rPr>
              <a:t>WaitTime</a:t>
            </a:r>
            <a:r>
              <a:rPr lang="en-US" sz="1800" dirty="0" smtClean="0">
                <a:latin typeface="Times New Roman" pitchFamily="18" charset="0"/>
                <a:cs typeface="Times New Roman" pitchFamily="18" charset="0"/>
              </a:rPr>
              <a:t>&lt;- 25</a:t>
            </a:r>
          </a:p>
          <a:p>
            <a:pPr marL="571500" indent="-571500" algn="just">
              <a:buNone/>
            </a:pPr>
            <a:r>
              <a:rPr lang="en-US" sz="1800" dirty="0" smtClean="0">
                <a:latin typeface="Times New Roman" pitchFamily="18" charset="0"/>
                <a:cs typeface="Times New Roman" pitchFamily="18" charset="0"/>
              </a:rPr>
              <a:t>Now we build the paste expression.</a:t>
            </a:r>
          </a:p>
          <a:p>
            <a:pPr marL="571500" indent="-571500" algn="just">
              <a:buNone/>
            </a:pPr>
            <a:r>
              <a:rPr lang="en-US" sz="1800" dirty="0" smtClean="0">
                <a:latin typeface="Times New Roman" pitchFamily="18" charset="0"/>
                <a:cs typeface="Times New Roman" pitchFamily="18" charset="0"/>
              </a:rPr>
              <a:t>&gt;paste(“Hello “, person, “, your party of “, </a:t>
            </a:r>
            <a:r>
              <a:rPr lang="en-US" sz="1800" dirty="0" err="1" smtClean="0">
                <a:latin typeface="Times New Roman" pitchFamily="18" charset="0"/>
                <a:cs typeface="Times New Roman" pitchFamily="18" charset="0"/>
              </a:rPr>
              <a:t>partySize</a:t>
            </a:r>
            <a:r>
              <a:rPr lang="en-US" sz="1800" dirty="0" smtClean="0">
                <a:latin typeface="Times New Roman" pitchFamily="18" charset="0"/>
                <a:cs typeface="Times New Roman" pitchFamily="18" charset="0"/>
              </a:rPr>
              <a:t>, “ will be seated in “, </a:t>
            </a:r>
            <a:r>
              <a:rPr lang="en-US" sz="1800" dirty="0" err="1" smtClean="0">
                <a:latin typeface="Times New Roman" pitchFamily="18" charset="0"/>
                <a:cs typeface="Times New Roman" pitchFamily="18" charset="0"/>
              </a:rPr>
              <a:t>waitTime</a:t>
            </a:r>
            <a:r>
              <a:rPr lang="en-US" sz="1800" dirty="0" smtClean="0">
                <a:latin typeface="Times New Roman" pitchFamily="18" charset="0"/>
                <a:cs typeface="Times New Roman" pitchFamily="18" charset="0"/>
              </a:rPr>
              <a:t>, “ minutes.”, sep=“ “)</a:t>
            </a:r>
          </a:p>
          <a:p>
            <a:pPr marL="571500" indent="-571500" algn="just">
              <a:buNone/>
            </a:pPr>
            <a:r>
              <a:rPr lang="en-US" sz="1800" dirty="0" smtClean="0">
                <a:latin typeface="Times New Roman" pitchFamily="18" charset="0"/>
                <a:cs typeface="Times New Roman" pitchFamily="18" charset="0"/>
              </a:rPr>
              <a:t>[1]  “Hello Jared, your party of  eight will be seated in 25 minutes.”</a:t>
            </a:r>
          </a:p>
          <a:p>
            <a:pPr marL="571500" indent="-571500" algn="just"/>
            <a:r>
              <a:rPr lang="en-US" sz="1800" dirty="0" smtClean="0">
                <a:latin typeface="Times New Roman" pitchFamily="18" charset="0"/>
                <a:cs typeface="Times New Roman" pitchFamily="18" charset="0"/>
              </a:rPr>
              <a:t>Making even a small change to this sentence would require putting the commas in just the right places.</a:t>
            </a:r>
          </a:p>
          <a:p>
            <a:pPr marL="571500" indent="-571500" algn="just"/>
            <a:r>
              <a:rPr lang="en-US" sz="1800" dirty="0" smtClean="0">
                <a:latin typeface="Times New Roman" pitchFamily="18" charset="0"/>
                <a:cs typeface="Times New Roman" pitchFamily="18" charset="0"/>
              </a:rPr>
              <a:t>A good alternative is the </a:t>
            </a:r>
            <a:r>
              <a:rPr lang="en-US" sz="1800" dirty="0" err="1" smtClean="0">
                <a:latin typeface="Times New Roman" pitchFamily="18" charset="0"/>
                <a:cs typeface="Times New Roman" pitchFamily="18" charset="0"/>
              </a:rPr>
              <a:t>sprintf</a:t>
            </a:r>
            <a:r>
              <a:rPr lang="en-US" sz="1800" dirty="0" smtClean="0">
                <a:latin typeface="Times New Roman" pitchFamily="18" charset="0"/>
                <a:cs typeface="Times New Roman" pitchFamily="18" charset="0"/>
              </a:rPr>
              <a:t> function. With this function we build one long string with special markers indicating where to insert values.</a:t>
            </a:r>
          </a:p>
          <a:p>
            <a:pPr marL="571500" indent="-571500" algn="just">
              <a:buNone/>
            </a:pPr>
            <a:r>
              <a:rPr lang="en-US" sz="1800" dirty="0" smtClean="0">
                <a:latin typeface="Times New Roman" pitchFamily="18" charset="0"/>
                <a:cs typeface="Times New Roman" pitchFamily="18" charset="0"/>
              </a:rPr>
              <a:t>&gt;</a:t>
            </a:r>
            <a:r>
              <a:rPr lang="en-US" sz="1800" dirty="0" err="1" smtClean="0">
                <a:latin typeface="Times New Roman" pitchFamily="18" charset="0"/>
                <a:cs typeface="Times New Roman" pitchFamily="18" charset="0"/>
              </a:rPr>
              <a:t>sprintf</a:t>
            </a:r>
            <a:r>
              <a:rPr lang="en-US" sz="1800" dirty="0" smtClean="0">
                <a:latin typeface="Times New Roman" pitchFamily="18" charset="0"/>
                <a:cs typeface="Times New Roman" pitchFamily="18" charset="0"/>
              </a:rPr>
              <a:t>(“Hello %s, your party of %s will be seated in %s minutes”, person, </a:t>
            </a:r>
            <a:r>
              <a:rPr lang="en-US" sz="1800" dirty="0" err="1" smtClean="0">
                <a:latin typeface="Times New Roman" pitchFamily="18" charset="0"/>
                <a:cs typeface="Times New Roman" pitchFamily="18" charset="0"/>
              </a:rPr>
              <a:t>partySize</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waitTime</a:t>
            </a:r>
            <a:r>
              <a:rPr lang="en-US" sz="1800" dirty="0" smtClean="0">
                <a:latin typeface="Times New Roman" pitchFamily="18" charset="0"/>
                <a:cs typeface="Times New Roman" pitchFamily="18" charset="0"/>
              </a:rPr>
              <a:t>)</a:t>
            </a:r>
          </a:p>
          <a:p>
            <a:pPr marL="571500" indent="-571500" algn="just">
              <a:buNone/>
            </a:pPr>
            <a:r>
              <a:rPr lang="en-US" sz="1800" dirty="0" smtClean="0">
                <a:latin typeface="Times New Roman" pitchFamily="18" charset="0"/>
                <a:cs typeface="Times New Roman" pitchFamily="18" charset="0"/>
              </a:rPr>
              <a:t>[1]  “Hello Jared, your party of eight will be seated in 25 minutes”</a:t>
            </a:r>
          </a:p>
          <a:p>
            <a:pPr marL="571500" indent="-571500" algn="just"/>
            <a:r>
              <a:rPr lang="en-US" sz="1800" dirty="0" smtClean="0">
                <a:latin typeface="Times New Roman" pitchFamily="18" charset="0"/>
                <a:cs typeface="Times New Roman" pitchFamily="18" charset="0"/>
              </a:rPr>
              <a:t>Here, each %s was replaced with its corresponding variable. While the long sentence is easier to read in code, we must maintain the order of %</a:t>
            </a:r>
            <a:r>
              <a:rPr lang="en-US" sz="1800" dirty="0" err="1" smtClean="0">
                <a:latin typeface="Times New Roman" pitchFamily="18" charset="0"/>
                <a:cs typeface="Times New Roman" pitchFamily="18" charset="0"/>
              </a:rPr>
              <a:t>s’s</a:t>
            </a:r>
            <a:r>
              <a:rPr lang="en-US" sz="1800" dirty="0" smtClean="0">
                <a:latin typeface="Times New Roman" pitchFamily="18" charset="0"/>
                <a:cs typeface="Times New Roman" pitchFamily="18" charset="0"/>
              </a:rPr>
              <a:t> and variables.</a:t>
            </a:r>
          </a:p>
          <a:p>
            <a:pPr marL="571500" indent="-571500" algn="just"/>
            <a:r>
              <a:rPr lang="en-US" sz="1800" dirty="0" err="1" smtClean="0">
                <a:latin typeface="Times New Roman" pitchFamily="18" charset="0"/>
                <a:cs typeface="Times New Roman" pitchFamily="18" charset="0"/>
              </a:rPr>
              <a:t>sprintf</a:t>
            </a:r>
            <a:r>
              <a:rPr lang="en-US" sz="1800" dirty="0" smtClean="0">
                <a:latin typeface="Times New Roman" pitchFamily="18" charset="0"/>
                <a:cs typeface="Times New Roman" pitchFamily="18" charset="0"/>
              </a:rPr>
              <a:t> is also vectorized. </a:t>
            </a:r>
          </a:p>
          <a:p>
            <a:pPr marL="571500" indent="-571500" algn="just"/>
            <a:r>
              <a:rPr lang="en-US" sz="1800" dirty="0" smtClean="0">
                <a:latin typeface="Times New Roman" pitchFamily="18" charset="0"/>
                <a:cs typeface="Times New Roman" pitchFamily="18" charset="0"/>
              </a:rPr>
              <a:t>Note: The vector lengths must be multiples of each other.</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Autofit/>
          </a:bodyPr>
          <a:lstStyle/>
          <a:p>
            <a:pPr marL="571500" indent="-571500" algn="just">
              <a:buNone/>
            </a:pPr>
            <a:r>
              <a:rPr lang="en-US" sz="1800" dirty="0" smtClean="0">
                <a:latin typeface="Times New Roman" pitchFamily="18" charset="0"/>
                <a:cs typeface="Times New Roman" pitchFamily="18" charset="0"/>
              </a:rPr>
              <a:t>&gt;</a:t>
            </a:r>
            <a:r>
              <a:rPr lang="en-US" sz="1800" dirty="0" err="1" smtClean="0">
                <a:latin typeface="Times New Roman" pitchFamily="18" charset="0"/>
                <a:cs typeface="Times New Roman" pitchFamily="18" charset="0"/>
              </a:rPr>
              <a:t>sprintf</a:t>
            </a:r>
            <a:r>
              <a:rPr lang="en-US" sz="1800" dirty="0" smtClean="0">
                <a:latin typeface="Times New Roman" pitchFamily="18" charset="0"/>
                <a:cs typeface="Times New Roman" pitchFamily="18" charset="0"/>
              </a:rPr>
              <a:t>(“Hello %s, your party of %s will be seated in %s minutes”, c(“Jared”, “Bob”), c(“eight”, 16, “four”, 10), </a:t>
            </a:r>
            <a:r>
              <a:rPr lang="en-US" sz="1800" dirty="0" err="1" smtClean="0">
                <a:latin typeface="Times New Roman" pitchFamily="18" charset="0"/>
                <a:cs typeface="Times New Roman" pitchFamily="18" charset="0"/>
              </a:rPr>
              <a:t>waitTime</a:t>
            </a:r>
            <a:r>
              <a:rPr lang="en-US" sz="1800" dirty="0" smtClean="0">
                <a:latin typeface="Times New Roman" pitchFamily="18" charset="0"/>
                <a:cs typeface="Times New Roman" pitchFamily="18" charset="0"/>
              </a:rPr>
              <a:t>)</a:t>
            </a:r>
          </a:p>
          <a:p>
            <a:pPr marL="571500" indent="-571500" algn="just">
              <a:buNone/>
            </a:pPr>
            <a:r>
              <a:rPr lang="en-US" sz="1800" dirty="0" smtClean="0">
                <a:latin typeface="Times New Roman" pitchFamily="18" charset="0"/>
                <a:cs typeface="Times New Roman" pitchFamily="18" charset="0"/>
              </a:rPr>
              <a:t>[1] “Hello Jared, your party of eight will be seated in 25 minutes”</a:t>
            </a:r>
          </a:p>
          <a:p>
            <a:pPr marL="571500" indent="-571500" algn="just">
              <a:buNone/>
            </a:pPr>
            <a:r>
              <a:rPr lang="en-US" sz="1800" dirty="0" smtClean="0">
                <a:latin typeface="Times New Roman" pitchFamily="18" charset="0"/>
                <a:cs typeface="Times New Roman" pitchFamily="18" charset="0"/>
              </a:rPr>
              <a:t>[2] “Hello Bob, your party of 16 will be seated in 25 minutes”</a:t>
            </a:r>
          </a:p>
          <a:p>
            <a:pPr marL="571500" indent="-571500" algn="just">
              <a:buNone/>
            </a:pPr>
            <a:r>
              <a:rPr lang="en-US" sz="1800" dirty="0" smtClean="0">
                <a:latin typeface="Times New Roman" pitchFamily="18" charset="0"/>
                <a:cs typeface="Times New Roman" pitchFamily="18" charset="0"/>
              </a:rPr>
              <a:t>[3] “Hello Jared, your party of four will be seated in 25 minutes”</a:t>
            </a:r>
          </a:p>
          <a:p>
            <a:pPr marL="571500" indent="-571500" algn="just">
              <a:buNone/>
            </a:pPr>
            <a:r>
              <a:rPr lang="en-US" sz="1800" dirty="0" smtClean="0">
                <a:latin typeface="Times New Roman" pitchFamily="18" charset="0"/>
                <a:cs typeface="Times New Roman" pitchFamily="18" charset="0"/>
              </a:rPr>
              <a:t>[4] “Hello Bob, your party of 10 will be seated in 25 minutes”</a:t>
            </a:r>
          </a:p>
          <a:p>
            <a:pPr marL="571500" indent="-571500" algn="just">
              <a:buNone/>
            </a:pPr>
            <a:endParaRPr lang="en-US" sz="1800" dirty="0" smtClean="0">
              <a:latin typeface="Times New Roman" pitchFamily="18" charset="0"/>
              <a:cs typeface="Times New Roman" pitchFamily="18" charset="0"/>
            </a:endParaRPr>
          </a:p>
          <a:p>
            <a:pPr marL="571500" indent="-571500" algn="just">
              <a:buNone/>
            </a:pPr>
            <a:r>
              <a:rPr lang="en-US" sz="1800" b="1" dirty="0" smtClean="0">
                <a:latin typeface="Times New Roman" pitchFamily="18" charset="0"/>
                <a:cs typeface="Times New Roman" pitchFamily="18" charset="0"/>
              </a:rPr>
              <a:t>Extracting Text</a:t>
            </a:r>
          </a:p>
          <a:p>
            <a:pPr marL="571500" indent="-571500" algn="just"/>
            <a:r>
              <a:rPr lang="en-US" sz="1800" dirty="0" smtClean="0">
                <a:latin typeface="Times New Roman" pitchFamily="18" charset="0"/>
                <a:cs typeface="Times New Roman" pitchFamily="18" charset="0"/>
              </a:rPr>
              <a:t>Often text needs to be ripped apart to be made useful, and while R has a number of functions for doing so, the </a:t>
            </a:r>
            <a:r>
              <a:rPr lang="en-US" sz="1800" dirty="0" err="1" smtClean="0">
                <a:latin typeface="Times New Roman" pitchFamily="18" charset="0"/>
                <a:cs typeface="Times New Roman" pitchFamily="18" charset="0"/>
              </a:rPr>
              <a:t>stringr</a:t>
            </a:r>
            <a:r>
              <a:rPr lang="en-US" sz="1800" dirty="0" smtClean="0">
                <a:latin typeface="Times New Roman" pitchFamily="18" charset="0"/>
                <a:cs typeface="Times New Roman" pitchFamily="18" charset="0"/>
              </a:rPr>
              <a:t> package is much easier to use.</a:t>
            </a:r>
          </a:p>
          <a:p>
            <a:pPr marL="571500" indent="-571500" algn="just"/>
            <a:r>
              <a:rPr lang="en-US" sz="1800" dirty="0" smtClean="0">
                <a:latin typeface="Times New Roman" pitchFamily="18" charset="0"/>
                <a:cs typeface="Times New Roman" pitchFamily="18" charset="0"/>
              </a:rPr>
              <a:t>First we need some data, so we use the XML package to download a table of United States presidents from Wikipedia.</a:t>
            </a:r>
          </a:p>
          <a:p>
            <a:pPr marL="571500" indent="-571500" algn="just">
              <a:buNone/>
            </a:pPr>
            <a:r>
              <a:rPr lang="en-US" sz="1800" dirty="0" smtClean="0">
                <a:latin typeface="Times New Roman" pitchFamily="18" charset="0"/>
                <a:cs typeface="Times New Roman" pitchFamily="18" charset="0"/>
              </a:rPr>
              <a:t>&gt;require(XML)</a:t>
            </a:r>
          </a:p>
          <a:p>
            <a:pPr marL="571500" indent="-571500" algn="just">
              <a:buNone/>
            </a:pPr>
            <a:r>
              <a:rPr lang="en-US" sz="1800" dirty="0" smtClean="0">
                <a:latin typeface="Times New Roman" pitchFamily="18" charset="0"/>
                <a:cs typeface="Times New Roman" pitchFamily="18" charset="0"/>
              </a:rPr>
              <a:t>Then we use </a:t>
            </a:r>
            <a:r>
              <a:rPr lang="en-US" sz="1800" dirty="0" err="1" smtClean="0">
                <a:latin typeface="Times New Roman" pitchFamily="18" charset="0"/>
                <a:cs typeface="Times New Roman" pitchFamily="18" charset="0"/>
              </a:rPr>
              <a:t>readHTMLTable</a:t>
            </a:r>
            <a:r>
              <a:rPr lang="en-US" sz="1800" dirty="0" smtClean="0">
                <a:latin typeface="Times New Roman" pitchFamily="18" charset="0"/>
                <a:cs typeface="Times New Roman" pitchFamily="18" charset="0"/>
              </a:rPr>
              <a:t> to parse the table.</a:t>
            </a:r>
          </a:p>
          <a:p>
            <a:pPr marL="571500" indent="-571500" algn="just">
              <a:buNone/>
            </a:pPr>
            <a:r>
              <a:rPr lang="en-US" sz="1800" dirty="0" smtClean="0">
                <a:latin typeface="Times New Roman" pitchFamily="18" charset="0"/>
                <a:cs typeface="Times New Roman" pitchFamily="18" charset="0"/>
              </a:rPr>
              <a:t>&gt;load(“data/</a:t>
            </a:r>
            <a:r>
              <a:rPr lang="en-US" sz="1800" dirty="0" err="1" smtClean="0">
                <a:latin typeface="Times New Roman" pitchFamily="18" charset="0"/>
                <a:cs typeface="Times New Roman" pitchFamily="18" charset="0"/>
              </a:rPr>
              <a:t>presidents.rdata</a:t>
            </a:r>
            <a:r>
              <a:rPr lang="en-US" sz="1800" dirty="0" smtClean="0">
                <a:latin typeface="Times New Roman" pitchFamily="18" charset="0"/>
                <a:cs typeface="Times New Roman" pitchFamily="18" charset="0"/>
              </a:rPr>
              <a:t>”)</a:t>
            </a:r>
          </a:p>
          <a:p>
            <a:pPr marL="571500" indent="-571500" algn="just">
              <a:buNone/>
            </a:pPr>
            <a:r>
              <a:rPr lang="en-US" sz="1800" dirty="0" smtClean="0">
                <a:latin typeface="Times New Roman" pitchFamily="18" charset="0"/>
                <a:cs typeface="Times New Roman" pitchFamily="18" charset="0"/>
              </a:rPr>
              <a:t>&gt;</a:t>
            </a:r>
            <a:r>
              <a:rPr lang="en-US" sz="1800" dirty="0" err="1" smtClean="0">
                <a:latin typeface="Times New Roman" pitchFamily="18" charset="0"/>
                <a:cs typeface="Times New Roman" pitchFamily="18" charset="0"/>
              </a:rPr>
              <a:t>theURL</a:t>
            </a:r>
            <a:r>
              <a:rPr lang="en-US" sz="1800" dirty="0" smtClean="0">
                <a:latin typeface="Times New Roman" pitchFamily="18" charset="0"/>
                <a:cs typeface="Times New Roman" pitchFamily="18" charset="0"/>
              </a:rPr>
              <a:t>&lt;- “http://www.loc.gov/rr/print/list/057_chron.html”  </a:t>
            </a:r>
            <a:r>
              <a:rPr lang="en-US" sz="1800" dirty="0" err="1" smtClean="0">
                <a:latin typeface="Times New Roman" pitchFamily="18" charset="0"/>
                <a:cs typeface="Times New Roman" pitchFamily="18" charset="0"/>
              </a:rPr>
              <a:t>skip.rows</a:t>
            </a:r>
            <a:r>
              <a:rPr lang="en-US" sz="1800" dirty="0" smtClean="0">
                <a:latin typeface="Times New Roman" pitchFamily="18" charset="0"/>
                <a:cs typeface="Times New Roman" pitchFamily="18" charset="0"/>
              </a:rPr>
              <a:t>=1, header=TRUE, </a:t>
            </a:r>
            <a:r>
              <a:rPr lang="en-US" sz="1800" dirty="0" err="1" smtClean="0">
                <a:latin typeface="Times New Roman" pitchFamily="18" charset="0"/>
                <a:cs typeface="Times New Roman" pitchFamily="18" charset="0"/>
              </a:rPr>
              <a:t>stringsAsFactor</a:t>
            </a:r>
            <a:r>
              <a:rPr lang="en-US" sz="1800" dirty="0" smtClean="0">
                <a:latin typeface="Times New Roman" pitchFamily="18" charset="0"/>
                <a:cs typeface="Times New Roman" pitchFamily="18" charset="0"/>
              </a:rPr>
              <a:t>=FALSE)</a:t>
            </a:r>
          </a:p>
          <a:p>
            <a:pPr marL="571500" indent="-571500" algn="just">
              <a:buNone/>
            </a:pPr>
            <a:r>
              <a:rPr lang="en-US" sz="1800" dirty="0" smtClean="0">
                <a:latin typeface="Times New Roman" pitchFamily="18" charset="0"/>
                <a:cs typeface="Times New Roman" pitchFamily="18" charset="0"/>
              </a:rPr>
              <a:t>Now we take a look at the data</a:t>
            </a:r>
          </a:p>
          <a:p>
            <a:pPr marL="571500" indent="-571500" algn="just">
              <a:buNone/>
            </a:pPr>
            <a:r>
              <a:rPr lang="en-US" sz="1800" dirty="0" smtClean="0">
                <a:latin typeface="Times New Roman" pitchFamily="18" charset="0"/>
                <a:cs typeface="Times New Roman" pitchFamily="18" charset="0"/>
              </a:rPr>
              <a:t>&gt;head(presidents)</a:t>
            </a:r>
          </a:p>
          <a:p>
            <a:pPr marL="571500" indent="-571500" algn="just">
              <a:buNone/>
            </a:pPr>
            <a:r>
              <a:rPr lang="en-US" sz="1800" dirty="0" smtClean="0">
                <a:latin typeface="Times New Roman" pitchFamily="18" charset="0"/>
                <a:cs typeface="Times New Roman" pitchFamily="18" charset="0"/>
              </a:rPr>
              <a:t>&gt;tail(presidents)</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Autofit/>
          </a:bodyPr>
          <a:lstStyle/>
          <a:p>
            <a:pPr marL="571500" indent="-571500" algn="just">
              <a:buNone/>
            </a:pPr>
            <a:r>
              <a:rPr lang="en-US" sz="1800" dirty="0" smtClean="0">
                <a:latin typeface="Times New Roman" pitchFamily="18" charset="0"/>
                <a:cs typeface="Times New Roman" pitchFamily="18" charset="0"/>
              </a:rPr>
              <a:t>&gt;presidents&lt;-presidents[1:64,  ]</a:t>
            </a:r>
          </a:p>
          <a:p>
            <a:pPr marL="571500" indent="-571500" algn="just">
              <a:buNone/>
            </a:pPr>
            <a:r>
              <a:rPr lang="en-US" sz="1800" dirty="0" smtClean="0">
                <a:latin typeface="Times New Roman" pitchFamily="18" charset="0"/>
                <a:cs typeface="Times New Roman" pitchFamily="18" charset="0"/>
              </a:rPr>
              <a:t>&gt;require(</a:t>
            </a:r>
            <a:r>
              <a:rPr lang="en-US" sz="1800" dirty="0" err="1" smtClean="0">
                <a:latin typeface="Times New Roman" pitchFamily="18" charset="0"/>
                <a:cs typeface="Times New Roman" pitchFamily="18" charset="0"/>
              </a:rPr>
              <a:t>stringr</a:t>
            </a:r>
            <a:r>
              <a:rPr lang="en-US" sz="1800" dirty="0" smtClean="0">
                <a:latin typeface="Times New Roman" pitchFamily="18" charset="0"/>
                <a:cs typeface="Times New Roman" pitchFamily="18" charset="0"/>
              </a:rPr>
              <a:t>)</a:t>
            </a:r>
          </a:p>
          <a:p>
            <a:pPr marL="571500" indent="-571500" algn="just">
              <a:buNone/>
            </a:pPr>
            <a:r>
              <a:rPr lang="en-US" sz="1800" dirty="0" smtClean="0">
                <a:latin typeface="Times New Roman" pitchFamily="18" charset="0"/>
                <a:cs typeface="Times New Roman" pitchFamily="18" charset="0"/>
              </a:rPr>
              <a:t>&gt;#split the string</a:t>
            </a:r>
          </a:p>
          <a:p>
            <a:pPr marL="571500" indent="-571500" algn="just">
              <a:buNone/>
            </a:pPr>
            <a:r>
              <a:rPr lang="en-US" sz="1800" dirty="0" smtClean="0">
                <a:latin typeface="Times New Roman" pitchFamily="18" charset="0"/>
                <a:cs typeface="Times New Roman" pitchFamily="18" charset="0"/>
              </a:rPr>
              <a:t>&gt;</a:t>
            </a:r>
            <a:r>
              <a:rPr lang="en-US" sz="1800" dirty="0" err="1" smtClean="0">
                <a:latin typeface="Times New Roman" pitchFamily="18" charset="0"/>
                <a:cs typeface="Times New Roman" pitchFamily="18" charset="0"/>
              </a:rPr>
              <a:t>yearList</a:t>
            </a:r>
            <a:r>
              <a:rPr lang="en-US" sz="1800" dirty="0" smtClean="0">
                <a:latin typeface="Times New Roman" pitchFamily="18" charset="0"/>
                <a:cs typeface="Times New Roman" pitchFamily="18" charset="0"/>
              </a:rPr>
              <a:t>&lt;- </a:t>
            </a:r>
            <a:r>
              <a:rPr lang="en-US" sz="1800" dirty="0" err="1" smtClean="0">
                <a:latin typeface="Times New Roman" pitchFamily="18" charset="0"/>
                <a:cs typeface="Times New Roman" pitchFamily="18" charset="0"/>
              </a:rPr>
              <a:t>str_split</a:t>
            </a:r>
            <a:r>
              <a:rPr lang="en-US" sz="1800" dirty="0" smtClean="0">
                <a:latin typeface="Times New Roman" pitchFamily="18" charset="0"/>
                <a:cs typeface="Times New Roman" pitchFamily="18" charset="0"/>
              </a:rPr>
              <a:t>(string=</a:t>
            </a:r>
            <a:r>
              <a:rPr lang="en-US" sz="1800" dirty="0" err="1" smtClean="0">
                <a:latin typeface="Times New Roman" pitchFamily="18" charset="0"/>
                <a:cs typeface="Times New Roman" pitchFamily="18" charset="0"/>
              </a:rPr>
              <a:t>presidents$YEAR</a:t>
            </a:r>
            <a:r>
              <a:rPr lang="en-US" sz="1800" dirty="0" smtClean="0">
                <a:latin typeface="Times New Roman" pitchFamily="18" charset="0"/>
                <a:cs typeface="Times New Roman" pitchFamily="18" charset="0"/>
              </a:rPr>
              <a:t>, pattern= “-”)</a:t>
            </a:r>
          </a:p>
          <a:p>
            <a:pPr marL="571500" indent="-571500" algn="just">
              <a:buNone/>
            </a:pPr>
            <a:r>
              <a:rPr lang="en-US" sz="1800" dirty="0" smtClean="0">
                <a:latin typeface="Times New Roman" pitchFamily="18" charset="0"/>
                <a:cs typeface="Times New Roman" pitchFamily="18" charset="0"/>
              </a:rPr>
              <a:t>&gt;head(</a:t>
            </a:r>
            <a:r>
              <a:rPr lang="en-US" sz="1800" dirty="0" err="1" smtClean="0">
                <a:latin typeface="Times New Roman" pitchFamily="18" charset="0"/>
                <a:cs typeface="Times New Roman" pitchFamily="18" charset="0"/>
              </a:rPr>
              <a:t>yearList</a:t>
            </a:r>
            <a:r>
              <a:rPr lang="en-US" sz="1800" dirty="0" smtClean="0">
                <a:latin typeface="Times New Roman" pitchFamily="18" charset="0"/>
                <a:cs typeface="Times New Roman" pitchFamily="18" charset="0"/>
              </a:rPr>
              <a:t>)</a:t>
            </a:r>
          </a:p>
          <a:p>
            <a:pPr marL="571500" indent="-571500" algn="just">
              <a:buNone/>
            </a:pPr>
            <a:r>
              <a:rPr lang="en-US" sz="1800" dirty="0" smtClean="0">
                <a:latin typeface="Times New Roman" pitchFamily="18" charset="0"/>
                <a:cs typeface="Times New Roman" pitchFamily="18" charset="0"/>
              </a:rPr>
              <a:t>[[1]]</a:t>
            </a:r>
          </a:p>
          <a:p>
            <a:pPr marL="571500" indent="-571500" algn="just">
              <a:buNone/>
            </a:pPr>
            <a:r>
              <a:rPr lang="en-US" sz="1800" dirty="0" smtClean="0">
                <a:latin typeface="Times New Roman" pitchFamily="18" charset="0"/>
                <a:cs typeface="Times New Roman" pitchFamily="18" charset="0"/>
              </a:rPr>
              <a:t>[1]  “1789”  “1797”</a:t>
            </a:r>
          </a:p>
          <a:p>
            <a:pPr marL="571500" indent="-571500" algn="just">
              <a:buNone/>
            </a:pPr>
            <a:r>
              <a:rPr lang="en-US" sz="1800" dirty="0" smtClean="0">
                <a:latin typeface="Times New Roman" pitchFamily="18" charset="0"/>
                <a:cs typeface="Times New Roman" pitchFamily="18" charset="0"/>
              </a:rPr>
              <a:t>[[2]]</a:t>
            </a:r>
          </a:p>
          <a:p>
            <a:pPr marL="571500" indent="-571500" algn="just">
              <a:buNone/>
            </a:pPr>
            <a:r>
              <a:rPr lang="en-US" sz="1800" dirty="0" smtClean="0">
                <a:latin typeface="Times New Roman" pitchFamily="18" charset="0"/>
                <a:cs typeface="Times New Roman" pitchFamily="18" charset="0"/>
              </a:rPr>
              <a:t>[1]  “1797”  “1801”</a:t>
            </a:r>
          </a:p>
          <a:p>
            <a:pPr marL="571500" indent="-571500" algn="just">
              <a:buNone/>
            </a:pPr>
            <a:r>
              <a:rPr lang="en-US" sz="1800" dirty="0" smtClean="0">
                <a:latin typeface="Times New Roman" pitchFamily="18" charset="0"/>
                <a:cs typeface="Times New Roman" pitchFamily="18" charset="0"/>
              </a:rPr>
              <a:t>[[3]]</a:t>
            </a:r>
          </a:p>
          <a:p>
            <a:pPr marL="571500" indent="-571500" algn="just">
              <a:buNone/>
            </a:pPr>
            <a:r>
              <a:rPr lang="en-US" sz="1800" dirty="0" smtClean="0">
                <a:latin typeface="Times New Roman" pitchFamily="18" charset="0"/>
                <a:cs typeface="Times New Roman" pitchFamily="18" charset="0"/>
              </a:rPr>
              <a:t>[1]  “1801”  “1805”</a:t>
            </a:r>
          </a:p>
          <a:p>
            <a:pPr marL="571500" indent="-571500" algn="just">
              <a:buNone/>
            </a:pPr>
            <a:r>
              <a:rPr lang="en-US" sz="1800" dirty="0" smtClean="0">
                <a:latin typeface="Times New Roman" pitchFamily="18" charset="0"/>
                <a:cs typeface="Times New Roman" pitchFamily="18" charset="0"/>
              </a:rPr>
              <a:t>[[4]]</a:t>
            </a:r>
          </a:p>
          <a:p>
            <a:pPr marL="571500" indent="-571500" algn="just">
              <a:buNone/>
            </a:pPr>
            <a:r>
              <a:rPr lang="en-US" sz="1800" dirty="0" smtClean="0">
                <a:latin typeface="Times New Roman" pitchFamily="18" charset="0"/>
                <a:cs typeface="Times New Roman" pitchFamily="18" charset="0"/>
              </a:rPr>
              <a:t>[1]  “1805”  “1809”</a:t>
            </a:r>
          </a:p>
          <a:p>
            <a:pPr marL="571500" indent="-571500" algn="just">
              <a:buNone/>
            </a:pPr>
            <a:r>
              <a:rPr lang="en-US" sz="1800" dirty="0" smtClean="0">
                <a:latin typeface="Times New Roman" pitchFamily="18" charset="0"/>
                <a:cs typeface="Times New Roman" pitchFamily="18" charset="0"/>
              </a:rPr>
              <a:t>[[5]]</a:t>
            </a:r>
          </a:p>
          <a:p>
            <a:pPr marL="571500" indent="-571500" algn="just">
              <a:buNone/>
            </a:pPr>
            <a:r>
              <a:rPr lang="en-US" sz="1800" dirty="0" smtClean="0">
                <a:latin typeface="Times New Roman" pitchFamily="18" charset="0"/>
                <a:cs typeface="Times New Roman" pitchFamily="18" charset="0"/>
              </a:rPr>
              <a:t>[1]  “1809”  “1812”</a:t>
            </a:r>
          </a:p>
          <a:p>
            <a:pPr marL="571500" indent="-571500" algn="just">
              <a:buNone/>
            </a:pPr>
            <a:r>
              <a:rPr lang="en-US" sz="1800" dirty="0" smtClean="0">
                <a:latin typeface="Times New Roman" pitchFamily="18" charset="0"/>
                <a:cs typeface="Times New Roman" pitchFamily="18" charset="0"/>
              </a:rPr>
              <a:t>[[6]]</a:t>
            </a:r>
          </a:p>
          <a:p>
            <a:pPr marL="571500" indent="-571500" algn="just">
              <a:buNone/>
            </a:pPr>
            <a:r>
              <a:rPr lang="en-US" sz="1800" dirty="0" smtClean="0">
                <a:latin typeface="Times New Roman" pitchFamily="18" charset="0"/>
                <a:cs typeface="Times New Roman" pitchFamily="18" charset="0"/>
              </a:rPr>
              <a:t>[1]  “1812”  “1813”</a:t>
            </a:r>
          </a:p>
          <a:p>
            <a:pPr marL="571500" indent="-571500" algn="just">
              <a:buNone/>
            </a:pPr>
            <a:endParaRPr lang="en-US" sz="1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rmAutofit/>
          </a:bodyPr>
          <a:lstStyle/>
          <a:p>
            <a:pPr marL="571500" indent="-571500" algn="just">
              <a:buNone/>
            </a:pPr>
            <a:r>
              <a:rPr lang="en-US" sz="2400" dirty="0" smtClean="0">
                <a:latin typeface="Times New Roman" pitchFamily="18" charset="0"/>
                <a:cs typeface="Times New Roman" pitchFamily="18" charset="0"/>
              </a:rPr>
              <a:t>&gt;# build the matrix</a:t>
            </a:r>
          </a:p>
          <a:p>
            <a:pPr marL="571500" indent="-571500" algn="just">
              <a:buNone/>
            </a:pPr>
            <a:r>
              <a:rPr lang="en-US" sz="2400" dirty="0" smtClean="0">
                <a:latin typeface="Times New Roman" pitchFamily="18" charset="0"/>
                <a:cs typeface="Times New Roman" pitchFamily="18" charset="0"/>
              </a:rPr>
              <a:t>&gt;</a:t>
            </a:r>
            <a:r>
              <a:rPr lang="en-US" sz="2400" dirty="0" err="1" smtClean="0">
                <a:latin typeface="Times New Roman" pitchFamily="18" charset="0"/>
                <a:cs typeface="Times New Roman" pitchFamily="18" charset="0"/>
              </a:rPr>
              <a:t>theMatrix</a:t>
            </a:r>
            <a:r>
              <a:rPr lang="en-US" sz="2400" dirty="0" smtClean="0">
                <a:latin typeface="Times New Roman" pitchFamily="18" charset="0"/>
                <a:cs typeface="Times New Roman" pitchFamily="18" charset="0"/>
              </a:rPr>
              <a:t>&lt;- matrix(1:9,nrow=3)</a:t>
            </a:r>
          </a:p>
          <a:p>
            <a:pPr marL="571500" indent="-571500" algn="just">
              <a:buNone/>
            </a:pPr>
            <a:r>
              <a:rPr lang="en-US" sz="2400" dirty="0" smtClean="0">
                <a:latin typeface="Times New Roman" pitchFamily="18" charset="0"/>
                <a:cs typeface="Times New Roman" pitchFamily="18" charset="0"/>
              </a:rPr>
              <a:t>&gt;# sum of the rows</a:t>
            </a:r>
          </a:p>
          <a:p>
            <a:pPr marL="571500" indent="-571500" algn="just">
              <a:buNone/>
            </a:pPr>
            <a:r>
              <a:rPr lang="en-US" sz="2400" dirty="0" smtClean="0">
                <a:latin typeface="Times New Roman" pitchFamily="18" charset="0"/>
                <a:cs typeface="Times New Roman" pitchFamily="18" charset="0"/>
              </a:rPr>
              <a:t>&gt;apply(theMatrix,1,sum)</a:t>
            </a:r>
          </a:p>
          <a:p>
            <a:pPr marL="571500" indent="-571500" algn="just">
              <a:buNone/>
            </a:pPr>
            <a:r>
              <a:rPr lang="en-US" sz="2400" dirty="0" smtClean="0">
                <a:latin typeface="Times New Roman" pitchFamily="18" charset="0"/>
                <a:cs typeface="Times New Roman" pitchFamily="18" charset="0"/>
              </a:rPr>
              <a:t>[1]  12  15  18</a:t>
            </a:r>
          </a:p>
          <a:p>
            <a:pPr marL="571500" indent="-571500" algn="just">
              <a:buNone/>
            </a:pPr>
            <a:r>
              <a:rPr lang="en-US" sz="2400" dirty="0" smtClean="0">
                <a:latin typeface="Times New Roman" pitchFamily="18" charset="0"/>
                <a:cs typeface="Times New Roman" pitchFamily="18" charset="0"/>
              </a:rPr>
              <a:t>&gt;# sum the columns</a:t>
            </a:r>
          </a:p>
          <a:p>
            <a:pPr marL="571500" indent="-571500" algn="just">
              <a:buNone/>
            </a:pPr>
            <a:r>
              <a:rPr lang="en-US" sz="2400" dirty="0" smtClean="0">
                <a:latin typeface="Times New Roman" pitchFamily="18" charset="0"/>
                <a:cs typeface="Times New Roman" pitchFamily="18" charset="0"/>
              </a:rPr>
              <a:t>&gt;apply(theMatrix,2,sum)</a:t>
            </a:r>
          </a:p>
          <a:p>
            <a:pPr marL="571500" indent="-571500" algn="just">
              <a:buNone/>
            </a:pPr>
            <a:r>
              <a:rPr lang="en-US" sz="2400" dirty="0" smtClean="0">
                <a:latin typeface="Times New Roman" pitchFamily="18" charset="0"/>
                <a:cs typeface="Times New Roman" pitchFamily="18" charset="0"/>
              </a:rPr>
              <a:t>[1]  6  15  24</a:t>
            </a:r>
          </a:p>
          <a:p>
            <a:pPr marL="571500" indent="-571500" algn="just">
              <a:buNone/>
            </a:pPr>
            <a:r>
              <a:rPr lang="en-US" sz="2400" b="1" dirty="0" smtClean="0">
                <a:latin typeface="Times New Roman" pitchFamily="18" charset="0"/>
                <a:cs typeface="Times New Roman" pitchFamily="18" charset="0"/>
              </a:rPr>
              <a:t>Note:</a:t>
            </a:r>
          </a:p>
          <a:p>
            <a:pPr marL="571500" indent="-571500" algn="just">
              <a:buNone/>
            </a:pPr>
            <a:r>
              <a:rPr lang="en-US" sz="2400" dirty="0" err="1" smtClean="0">
                <a:latin typeface="Times New Roman" pitchFamily="18" charset="0"/>
                <a:cs typeface="Times New Roman" pitchFamily="18" charset="0"/>
              </a:rPr>
              <a:t>rowSums</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colSums</a:t>
            </a:r>
            <a:r>
              <a:rPr lang="en-US" sz="2400" dirty="0" smtClean="0">
                <a:latin typeface="Times New Roman" pitchFamily="18" charset="0"/>
                <a:cs typeface="Times New Roman" pitchFamily="18" charset="0"/>
              </a:rPr>
              <a:t>() can also be used to get the above results</a:t>
            </a:r>
          </a:p>
          <a:p>
            <a:pPr marL="571500" indent="-571500" algn="just">
              <a:buNone/>
            </a:pPr>
            <a:r>
              <a:rPr lang="en-US" sz="2400" dirty="0" smtClean="0">
                <a:latin typeface="Times New Roman" pitchFamily="18" charset="0"/>
                <a:cs typeface="Times New Roman" pitchFamily="18" charset="0"/>
              </a:rPr>
              <a:t>&gt;</a:t>
            </a:r>
            <a:r>
              <a:rPr lang="en-US" sz="2400" dirty="0" err="1" smtClean="0">
                <a:latin typeface="Times New Roman" pitchFamily="18" charset="0"/>
                <a:cs typeface="Times New Roman" pitchFamily="18" charset="0"/>
              </a:rPr>
              <a:t>rowSums</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theMatrix</a:t>
            </a:r>
            <a:r>
              <a:rPr lang="en-US" sz="2400" dirty="0" smtClean="0">
                <a:latin typeface="Times New Roman" pitchFamily="18" charset="0"/>
                <a:cs typeface="Times New Roman" pitchFamily="18" charset="0"/>
              </a:rPr>
              <a:t>)</a:t>
            </a:r>
          </a:p>
          <a:p>
            <a:pPr marL="571500" indent="-571500" algn="just">
              <a:buNone/>
            </a:pPr>
            <a:r>
              <a:rPr lang="en-US" sz="2400" dirty="0" smtClean="0">
                <a:latin typeface="Times New Roman" pitchFamily="18" charset="0"/>
                <a:cs typeface="Times New Roman" pitchFamily="18" charset="0"/>
              </a:rPr>
              <a:t>[1]  12  15  18</a:t>
            </a:r>
          </a:p>
          <a:p>
            <a:pPr marL="571500" indent="-571500" algn="just">
              <a:buNone/>
            </a:pPr>
            <a:r>
              <a:rPr lang="en-US" sz="2400" dirty="0" smtClean="0">
                <a:latin typeface="Times New Roman" pitchFamily="18" charset="0"/>
                <a:cs typeface="Times New Roman" pitchFamily="18" charset="0"/>
              </a:rPr>
              <a:t>&gt;</a:t>
            </a:r>
            <a:r>
              <a:rPr lang="en-US" sz="2400" dirty="0" err="1" smtClean="0">
                <a:latin typeface="Times New Roman" pitchFamily="18" charset="0"/>
                <a:cs typeface="Times New Roman" pitchFamily="18" charset="0"/>
              </a:rPr>
              <a:t>colSums</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theMatrix</a:t>
            </a:r>
            <a:r>
              <a:rPr lang="en-US" sz="2400" dirty="0" smtClean="0">
                <a:latin typeface="Times New Roman" pitchFamily="18" charset="0"/>
                <a:cs typeface="Times New Roman" pitchFamily="18" charset="0"/>
              </a:rPr>
              <a:t>)</a:t>
            </a:r>
          </a:p>
          <a:p>
            <a:pPr marL="571500" indent="-571500" algn="just">
              <a:buNone/>
            </a:pPr>
            <a:r>
              <a:rPr lang="en-US" sz="2400" dirty="0" smtClean="0">
                <a:latin typeface="Times New Roman" pitchFamily="18" charset="0"/>
                <a:cs typeface="Times New Roman" pitchFamily="18" charset="0"/>
              </a:rPr>
              <a:t>[1]  6  15  24</a:t>
            </a:r>
          </a:p>
          <a:p>
            <a:pPr marL="571500" indent="-571500" algn="just">
              <a:buNone/>
            </a:pPr>
            <a:endParaRPr lang="en-US" sz="2400" dirty="0" smtClean="0">
              <a:latin typeface="Times New Roman" pitchFamily="18" charset="0"/>
              <a:cs typeface="Times New Roman" pitchFamily="18" charset="0"/>
            </a:endParaRPr>
          </a:p>
          <a:p>
            <a:pPr marL="571500" indent="-571500" algn="just">
              <a:buFont typeface="Wingdings"/>
              <a:buChar char="Ø"/>
            </a:pP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Autofit/>
          </a:bodyPr>
          <a:lstStyle/>
          <a:p>
            <a:pPr marL="571500" indent="-571500" algn="just">
              <a:buNone/>
            </a:pPr>
            <a:r>
              <a:rPr lang="en-US" sz="1800" dirty="0" smtClean="0">
                <a:latin typeface="Times New Roman" pitchFamily="18" charset="0"/>
                <a:cs typeface="Times New Roman" pitchFamily="18" charset="0"/>
              </a:rPr>
              <a:t>&gt;#combine them into one matrix</a:t>
            </a:r>
          </a:p>
          <a:p>
            <a:pPr marL="571500" indent="-571500" algn="just">
              <a:buNone/>
            </a:pPr>
            <a:r>
              <a:rPr lang="en-US" sz="1800" dirty="0" smtClean="0">
                <a:latin typeface="Times New Roman" pitchFamily="18" charset="0"/>
                <a:cs typeface="Times New Roman" pitchFamily="18" charset="0"/>
              </a:rPr>
              <a:t>&gt;</a:t>
            </a:r>
            <a:r>
              <a:rPr lang="en-US" sz="1800" dirty="0" err="1" smtClean="0">
                <a:latin typeface="Times New Roman" pitchFamily="18" charset="0"/>
                <a:cs typeface="Times New Roman" pitchFamily="18" charset="0"/>
              </a:rPr>
              <a:t>yearMatrix</a:t>
            </a:r>
            <a:r>
              <a:rPr lang="en-US" sz="1800" dirty="0" smtClean="0">
                <a:latin typeface="Times New Roman" pitchFamily="18" charset="0"/>
                <a:cs typeface="Times New Roman" pitchFamily="18" charset="0"/>
              </a:rPr>
              <a:t>&lt;-</a:t>
            </a:r>
            <a:r>
              <a:rPr lang="en-US" sz="1800" dirty="0" err="1" smtClean="0">
                <a:latin typeface="Times New Roman" pitchFamily="18" charset="0"/>
                <a:cs typeface="Times New Roman" pitchFamily="18" charset="0"/>
              </a:rPr>
              <a:t>data.frame</a:t>
            </a:r>
            <a:r>
              <a:rPr lang="en-US" sz="1800" dirty="0" smtClean="0">
                <a:latin typeface="Times New Roman" pitchFamily="18" charset="0"/>
                <a:cs typeface="Times New Roman" pitchFamily="18" charset="0"/>
              </a:rPr>
              <a:t>(Reduce(</a:t>
            </a:r>
            <a:r>
              <a:rPr lang="en-US" sz="1800" dirty="0" err="1" smtClean="0">
                <a:latin typeface="Times New Roman" pitchFamily="18" charset="0"/>
                <a:cs typeface="Times New Roman" pitchFamily="18" charset="0"/>
              </a:rPr>
              <a:t>rbind,yearList</a:t>
            </a:r>
            <a:r>
              <a:rPr lang="en-US" sz="1800" dirty="0" smtClean="0">
                <a:latin typeface="Times New Roman" pitchFamily="18" charset="0"/>
                <a:cs typeface="Times New Roman" pitchFamily="18" charset="0"/>
              </a:rPr>
              <a:t>))</a:t>
            </a:r>
          </a:p>
          <a:p>
            <a:pPr marL="571500" indent="-571500" algn="just">
              <a:buNone/>
            </a:pPr>
            <a:r>
              <a:rPr lang="en-US" sz="1800" dirty="0" smtClean="0">
                <a:latin typeface="Times New Roman" pitchFamily="18" charset="0"/>
                <a:cs typeface="Times New Roman" pitchFamily="18" charset="0"/>
              </a:rPr>
              <a:t>&gt;head(</a:t>
            </a:r>
            <a:r>
              <a:rPr lang="en-US" sz="1800" dirty="0" err="1" smtClean="0">
                <a:latin typeface="Times New Roman" pitchFamily="18" charset="0"/>
                <a:cs typeface="Times New Roman" pitchFamily="18" charset="0"/>
              </a:rPr>
              <a:t>yearMatrix</a:t>
            </a:r>
            <a:r>
              <a:rPr lang="en-US" sz="1800" dirty="0" smtClean="0">
                <a:latin typeface="Times New Roman" pitchFamily="18" charset="0"/>
                <a:cs typeface="Times New Roman" pitchFamily="18" charset="0"/>
              </a:rPr>
              <a:t>)</a:t>
            </a:r>
          </a:p>
          <a:p>
            <a:pPr marL="571500" indent="-571500" algn="just">
              <a:buNone/>
            </a:pPr>
            <a:r>
              <a:rPr lang="en-US" sz="1800" dirty="0" smtClean="0">
                <a:latin typeface="Times New Roman" pitchFamily="18" charset="0"/>
                <a:cs typeface="Times New Roman" pitchFamily="18" charset="0"/>
              </a:rPr>
              <a:t>	X1		X2</a:t>
            </a:r>
          </a:p>
          <a:p>
            <a:pPr marL="571500" indent="-571500" algn="just">
              <a:buAutoNum type="arabicPlain"/>
            </a:pPr>
            <a:r>
              <a:rPr lang="en-US" sz="1800" dirty="0" smtClean="0">
                <a:latin typeface="Times New Roman" pitchFamily="18" charset="0"/>
                <a:cs typeface="Times New Roman" pitchFamily="18" charset="0"/>
              </a:rPr>
              <a:t>1789	1797</a:t>
            </a:r>
          </a:p>
          <a:p>
            <a:pPr marL="571500" indent="-571500" algn="just">
              <a:buAutoNum type="arabicPlain"/>
            </a:pPr>
            <a:r>
              <a:rPr lang="en-US" sz="1800" dirty="0" smtClean="0">
                <a:latin typeface="Times New Roman" pitchFamily="18" charset="0"/>
                <a:cs typeface="Times New Roman" pitchFamily="18" charset="0"/>
              </a:rPr>
              <a:t>1797	1801</a:t>
            </a:r>
          </a:p>
          <a:p>
            <a:pPr marL="571500" indent="-571500" algn="just">
              <a:buAutoNum type="arabicPlain"/>
            </a:pPr>
            <a:r>
              <a:rPr lang="en-US" sz="1800" dirty="0" smtClean="0">
                <a:latin typeface="Times New Roman" pitchFamily="18" charset="0"/>
                <a:cs typeface="Times New Roman" pitchFamily="18" charset="0"/>
              </a:rPr>
              <a:t>1801	1805</a:t>
            </a:r>
          </a:p>
          <a:p>
            <a:pPr marL="571500" indent="-571500" algn="just">
              <a:buAutoNum type="arabicPlain"/>
            </a:pPr>
            <a:r>
              <a:rPr lang="en-US" sz="1800" dirty="0" smtClean="0">
                <a:latin typeface="Times New Roman" pitchFamily="18" charset="0"/>
                <a:cs typeface="Times New Roman" pitchFamily="18" charset="0"/>
              </a:rPr>
              <a:t>1805	1809</a:t>
            </a:r>
          </a:p>
          <a:p>
            <a:pPr marL="571500" indent="-571500" algn="just">
              <a:buAutoNum type="arabicPlain"/>
            </a:pPr>
            <a:r>
              <a:rPr lang="en-US" sz="1800" dirty="0" smtClean="0">
                <a:latin typeface="Times New Roman" pitchFamily="18" charset="0"/>
                <a:cs typeface="Times New Roman" pitchFamily="18" charset="0"/>
              </a:rPr>
              <a:t>1809	1812</a:t>
            </a:r>
          </a:p>
          <a:p>
            <a:pPr marL="571500" indent="-571500" algn="just">
              <a:buAutoNum type="arabicPlain"/>
            </a:pPr>
            <a:r>
              <a:rPr lang="en-US" sz="1800" dirty="0" smtClean="0">
                <a:latin typeface="Times New Roman" pitchFamily="18" charset="0"/>
                <a:cs typeface="Times New Roman" pitchFamily="18" charset="0"/>
              </a:rPr>
              <a:t>1812	1813</a:t>
            </a:r>
          </a:p>
          <a:p>
            <a:pPr marL="571500" indent="-571500" algn="just">
              <a:buNone/>
            </a:pPr>
            <a:r>
              <a:rPr lang="en-US" sz="1800" dirty="0" smtClean="0">
                <a:latin typeface="Times New Roman" pitchFamily="18" charset="0"/>
                <a:cs typeface="Times New Roman" pitchFamily="18" charset="0"/>
              </a:rPr>
              <a:t>&gt;#give the columns good names</a:t>
            </a:r>
          </a:p>
          <a:p>
            <a:pPr marL="571500" indent="-571500" algn="just">
              <a:buNone/>
            </a:pPr>
            <a:r>
              <a:rPr lang="en-US" sz="1800" dirty="0" smtClean="0">
                <a:latin typeface="Times New Roman" pitchFamily="18" charset="0"/>
                <a:cs typeface="Times New Roman" pitchFamily="18" charset="0"/>
              </a:rPr>
              <a:t>&gt;names(</a:t>
            </a:r>
            <a:r>
              <a:rPr lang="en-US" sz="1800" dirty="0" err="1" smtClean="0">
                <a:latin typeface="Times New Roman" pitchFamily="18" charset="0"/>
                <a:cs typeface="Times New Roman" pitchFamily="18" charset="0"/>
              </a:rPr>
              <a:t>yearMatrix</a:t>
            </a:r>
            <a:r>
              <a:rPr lang="en-US" sz="1800" dirty="0" smtClean="0">
                <a:latin typeface="Times New Roman" pitchFamily="18" charset="0"/>
                <a:cs typeface="Times New Roman" pitchFamily="18" charset="0"/>
              </a:rPr>
              <a:t>)&lt;-c(“Start”, “Stop”)</a:t>
            </a:r>
          </a:p>
          <a:p>
            <a:pPr marL="571500" indent="-571500" algn="just">
              <a:buNone/>
            </a:pPr>
            <a:r>
              <a:rPr lang="en-US" sz="1800" dirty="0" smtClean="0">
                <a:latin typeface="Times New Roman" pitchFamily="18" charset="0"/>
                <a:cs typeface="Times New Roman" pitchFamily="18" charset="0"/>
              </a:rPr>
              <a:t>&gt;#bind the new columns onto the </a:t>
            </a:r>
            <a:r>
              <a:rPr lang="en-US" sz="1800" dirty="0" err="1" smtClean="0">
                <a:latin typeface="Times New Roman" pitchFamily="18" charset="0"/>
                <a:cs typeface="Times New Roman" pitchFamily="18" charset="0"/>
              </a:rPr>
              <a:t>data.frame</a:t>
            </a:r>
            <a:endParaRPr lang="en-US" sz="1800" dirty="0" smtClean="0">
              <a:latin typeface="Times New Roman" pitchFamily="18" charset="0"/>
              <a:cs typeface="Times New Roman" pitchFamily="18" charset="0"/>
            </a:endParaRPr>
          </a:p>
          <a:p>
            <a:pPr marL="571500" indent="-571500" algn="just">
              <a:buNone/>
            </a:pPr>
            <a:r>
              <a:rPr lang="en-US" sz="1800" dirty="0" smtClean="0">
                <a:latin typeface="Times New Roman" pitchFamily="18" charset="0"/>
                <a:cs typeface="Times New Roman" pitchFamily="18" charset="0"/>
              </a:rPr>
              <a:t>&gt;presidents&lt;-</a:t>
            </a:r>
            <a:r>
              <a:rPr lang="en-US" sz="1800" dirty="0" err="1" smtClean="0">
                <a:latin typeface="Times New Roman" pitchFamily="18" charset="0"/>
                <a:cs typeface="Times New Roman" pitchFamily="18" charset="0"/>
              </a:rPr>
              <a:t>cbind</a:t>
            </a:r>
            <a:r>
              <a:rPr lang="en-US" sz="1800" dirty="0" smtClean="0">
                <a:latin typeface="Times New Roman" pitchFamily="18" charset="0"/>
                <a:cs typeface="Times New Roman" pitchFamily="18" charset="0"/>
              </a:rPr>
              <a:t>(presidents, </a:t>
            </a:r>
            <a:r>
              <a:rPr lang="en-US" sz="1800" dirty="0" err="1" smtClean="0">
                <a:latin typeface="Times New Roman" pitchFamily="18" charset="0"/>
                <a:cs typeface="Times New Roman" pitchFamily="18" charset="0"/>
              </a:rPr>
              <a:t>yearMatrix</a:t>
            </a:r>
            <a:r>
              <a:rPr lang="en-US" sz="1800" dirty="0" smtClean="0">
                <a:latin typeface="Times New Roman" pitchFamily="18" charset="0"/>
                <a:cs typeface="Times New Roman" pitchFamily="18" charset="0"/>
              </a:rPr>
              <a:t>)</a:t>
            </a:r>
          </a:p>
          <a:p>
            <a:pPr marL="571500" indent="-571500" algn="just">
              <a:buNone/>
            </a:pPr>
            <a:r>
              <a:rPr lang="en-US" sz="1800" dirty="0" smtClean="0">
                <a:latin typeface="Times New Roman" pitchFamily="18" charset="0"/>
                <a:cs typeface="Times New Roman" pitchFamily="18" charset="0"/>
              </a:rPr>
              <a:t>&gt;#convert the start and stop columns into numeric</a:t>
            </a:r>
          </a:p>
          <a:p>
            <a:pPr marL="571500" indent="-571500" algn="just">
              <a:buNone/>
            </a:pPr>
            <a:r>
              <a:rPr lang="en-US" sz="1800" dirty="0" smtClean="0">
                <a:latin typeface="Times New Roman" pitchFamily="18" charset="0"/>
                <a:cs typeface="Times New Roman" pitchFamily="18" charset="0"/>
              </a:rPr>
              <a:t>&gt;</a:t>
            </a:r>
            <a:r>
              <a:rPr lang="en-US" sz="1800" dirty="0" err="1" smtClean="0">
                <a:latin typeface="Times New Roman" pitchFamily="18" charset="0"/>
                <a:cs typeface="Times New Roman" pitchFamily="18" charset="0"/>
              </a:rPr>
              <a:t>presidents$Start</a:t>
            </a:r>
            <a:r>
              <a:rPr lang="en-US" sz="1800" dirty="0" smtClean="0">
                <a:latin typeface="Times New Roman" pitchFamily="18" charset="0"/>
                <a:cs typeface="Times New Roman" pitchFamily="18" charset="0"/>
              </a:rPr>
              <a:t>&lt;- </a:t>
            </a:r>
            <a:r>
              <a:rPr lang="en-US" sz="1800" dirty="0" err="1" smtClean="0">
                <a:latin typeface="Times New Roman" pitchFamily="18" charset="0"/>
                <a:cs typeface="Times New Roman" pitchFamily="18" charset="0"/>
              </a:rPr>
              <a:t>as.numeric</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as.charatcter</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presidents$Start</a:t>
            </a:r>
            <a:r>
              <a:rPr lang="en-US" sz="1800" dirty="0" smtClean="0">
                <a:latin typeface="Times New Roman" pitchFamily="18" charset="0"/>
                <a:cs typeface="Times New Roman" pitchFamily="18" charset="0"/>
              </a:rPr>
              <a:t>))</a:t>
            </a:r>
          </a:p>
          <a:p>
            <a:pPr marL="571500" indent="-571500" algn="just">
              <a:buNone/>
            </a:pPr>
            <a:r>
              <a:rPr lang="en-US" sz="1800" dirty="0" smtClean="0">
                <a:latin typeface="Times New Roman" pitchFamily="18" charset="0"/>
                <a:cs typeface="Times New Roman" pitchFamily="18" charset="0"/>
              </a:rPr>
              <a:t>&gt;</a:t>
            </a:r>
            <a:r>
              <a:rPr lang="en-US" sz="1800" dirty="0" err="1" smtClean="0">
                <a:latin typeface="Times New Roman" pitchFamily="18" charset="0"/>
                <a:cs typeface="Times New Roman" pitchFamily="18" charset="0"/>
              </a:rPr>
              <a:t>president$Stop</a:t>
            </a:r>
            <a:r>
              <a:rPr lang="en-US" sz="1800" dirty="0" smtClean="0">
                <a:latin typeface="Times New Roman" pitchFamily="18" charset="0"/>
                <a:cs typeface="Times New Roman" pitchFamily="18" charset="0"/>
              </a:rPr>
              <a:t>&lt;- </a:t>
            </a:r>
            <a:r>
              <a:rPr lang="en-US" sz="1800" dirty="0" err="1" smtClean="0">
                <a:latin typeface="Times New Roman" pitchFamily="18" charset="0"/>
                <a:cs typeface="Times New Roman" pitchFamily="18" charset="0"/>
              </a:rPr>
              <a:t>as.numeric</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as.character</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presidents$Stop</a:t>
            </a:r>
            <a:r>
              <a:rPr lang="en-US" sz="1800" dirty="0" smtClean="0">
                <a:latin typeface="Times New Roman" pitchFamily="18" charset="0"/>
                <a:cs typeface="Times New Roman" pitchFamily="18" charset="0"/>
              </a:rPr>
              <a:t>))</a:t>
            </a:r>
          </a:p>
          <a:p>
            <a:pPr marL="571500" indent="-571500" algn="just">
              <a:buNone/>
            </a:pPr>
            <a:r>
              <a:rPr lang="en-US" sz="1800" dirty="0" smtClean="0">
                <a:latin typeface="Times New Roman" pitchFamily="18" charset="0"/>
                <a:cs typeface="Times New Roman" pitchFamily="18" charset="0"/>
              </a:rPr>
              <a:t>&gt;#view the changes</a:t>
            </a:r>
          </a:p>
          <a:p>
            <a:pPr marL="571500" indent="-571500" algn="just">
              <a:buNone/>
            </a:pPr>
            <a:r>
              <a:rPr lang="en-US" sz="1800" dirty="0" smtClean="0">
                <a:latin typeface="Times New Roman" pitchFamily="18" charset="0"/>
                <a:cs typeface="Times New Roman" pitchFamily="18" charset="0"/>
              </a:rPr>
              <a:t>&gt;head(presidents)</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Autofit/>
          </a:bodyPr>
          <a:lstStyle/>
          <a:p>
            <a:pPr marL="571500" indent="-571500" algn="just">
              <a:buNone/>
            </a:pPr>
            <a:r>
              <a:rPr lang="en-US" sz="1800" dirty="0" smtClean="0">
                <a:latin typeface="Times New Roman" pitchFamily="18" charset="0"/>
                <a:cs typeface="Times New Roman" pitchFamily="18" charset="0"/>
              </a:rPr>
              <a:t>&gt;tail(presidents)</a:t>
            </a:r>
          </a:p>
          <a:p>
            <a:pPr marL="571500" indent="-571500" algn="just">
              <a:buNone/>
            </a:pPr>
            <a:r>
              <a:rPr lang="en-US" sz="1800" dirty="0" smtClean="0">
                <a:latin typeface="Times New Roman" pitchFamily="18" charset="0"/>
                <a:cs typeface="Times New Roman" pitchFamily="18" charset="0"/>
              </a:rPr>
              <a:t>&gt;#get the first 3 characters</a:t>
            </a:r>
          </a:p>
          <a:p>
            <a:pPr marL="571500" indent="-571500" algn="just">
              <a:buNone/>
            </a:pPr>
            <a:r>
              <a:rPr lang="en-US" sz="1800" dirty="0" smtClean="0">
                <a:latin typeface="Times New Roman" pitchFamily="18" charset="0"/>
                <a:cs typeface="Times New Roman" pitchFamily="18" charset="0"/>
              </a:rPr>
              <a:t>&gt;</a:t>
            </a:r>
            <a:r>
              <a:rPr lang="en-US" sz="1800" dirty="0" err="1" smtClean="0">
                <a:latin typeface="Times New Roman" pitchFamily="18" charset="0"/>
                <a:cs typeface="Times New Roman" pitchFamily="18" charset="0"/>
              </a:rPr>
              <a:t>str_sub</a:t>
            </a:r>
            <a:r>
              <a:rPr lang="en-US" sz="1800" dirty="0" smtClean="0">
                <a:latin typeface="Times New Roman" pitchFamily="18" charset="0"/>
                <a:cs typeface="Times New Roman" pitchFamily="18" charset="0"/>
              </a:rPr>
              <a:t>(string= </a:t>
            </a:r>
            <a:r>
              <a:rPr lang="en-US" sz="1800" dirty="0" err="1" smtClean="0">
                <a:latin typeface="Times New Roman" pitchFamily="18" charset="0"/>
                <a:cs typeface="Times New Roman" pitchFamily="18" charset="0"/>
              </a:rPr>
              <a:t>presidents$PRESIDENT</a:t>
            </a:r>
            <a:r>
              <a:rPr lang="en-US" sz="1800" dirty="0" smtClean="0">
                <a:latin typeface="Times New Roman" pitchFamily="18" charset="0"/>
                <a:cs typeface="Times New Roman" pitchFamily="18" charset="0"/>
              </a:rPr>
              <a:t>, start=1, end=3)</a:t>
            </a:r>
          </a:p>
          <a:p>
            <a:pPr marL="571500" indent="-571500" algn="just">
              <a:buNone/>
            </a:pPr>
            <a:r>
              <a:rPr lang="en-US" sz="1800" dirty="0" smtClean="0">
                <a:latin typeface="Times New Roman" pitchFamily="18" charset="0"/>
                <a:cs typeface="Times New Roman" pitchFamily="18" charset="0"/>
              </a:rPr>
              <a:t>&gt;# get the 4</a:t>
            </a:r>
            <a:r>
              <a:rPr lang="en-US" sz="1800" baseline="30000" dirty="0" smtClean="0">
                <a:latin typeface="Times New Roman" pitchFamily="18" charset="0"/>
                <a:cs typeface="Times New Roman" pitchFamily="18" charset="0"/>
              </a:rPr>
              <a:t>th</a:t>
            </a:r>
            <a:r>
              <a:rPr lang="en-US" sz="1800" dirty="0" smtClean="0">
                <a:latin typeface="Times New Roman" pitchFamily="18" charset="0"/>
                <a:cs typeface="Times New Roman" pitchFamily="18" charset="0"/>
              </a:rPr>
              <a:t> through 8</a:t>
            </a:r>
            <a:r>
              <a:rPr lang="en-US" sz="1800" baseline="30000" dirty="0" smtClean="0">
                <a:latin typeface="Times New Roman" pitchFamily="18" charset="0"/>
                <a:cs typeface="Times New Roman" pitchFamily="18" charset="0"/>
              </a:rPr>
              <a:t>th</a:t>
            </a:r>
            <a:r>
              <a:rPr lang="en-US" sz="1800" dirty="0" smtClean="0">
                <a:latin typeface="Times New Roman" pitchFamily="18" charset="0"/>
                <a:cs typeface="Times New Roman" pitchFamily="18" charset="0"/>
              </a:rPr>
              <a:t>  characters</a:t>
            </a:r>
          </a:p>
          <a:p>
            <a:pPr marL="571500" indent="-571500" algn="just">
              <a:buNone/>
            </a:pPr>
            <a:r>
              <a:rPr lang="en-US" sz="1800" dirty="0" smtClean="0">
                <a:latin typeface="Times New Roman" pitchFamily="18" charset="0"/>
                <a:cs typeface="Times New Roman" pitchFamily="18" charset="0"/>
              </a:rPr>
              <a:t>&gt;</a:t>
            </a:r>
            <a:r>
              <a:rPr lang="en-US" sz="1800" dirty="0" err="1" smtClean="0">
                <a:latin typeface="Times New Roman" pitchFamily="18" charset="0"/>
                <a:cs typeface="Times New Roman" pitchFamily="18" charset="0"/>
              </a:rPr>
              <a:t>str_sub</a:t>
            </a:r>
            <a:r>
              <a:rPr lang="en-US" sz="1800" dirty="0" smtClean="0">
                <a:latin typeface="Times New Roman" pitchFamily="18" charset="0"/>
                <a:cs typeface="Times New Roman" pitchFamily="18" charset="0"/>
              </a:rPr>
              <a:t>(string=</a:t>
            </a:r>
            <a:r>
              <a:rPr lang="en-US" sz="1800" dirty="0" err="1" smtClean="0">
                <a:latin typeface="Times New Roman" pitchFamily="18" charset="0"/>
                <a:cs typeface="Times New Roman" pitchFamily="18" charset="0"/>
              </a:rPr>
              <a:t>presidents$PRESIDENT</a:t>
            </a:r>
            <a:r>
              <a:rPr lang="en-US" sz="1800" dirty="0" smtClean="0">
                <a:latin typeface="Times New Roman" pitchFamily="18" charset="0"/>
                <a:cs typeface="Times New Roman" pitchFamily="18" charset="0"/>
              </a:rPr>
              <a:t>, start=4, end=8)</a:t>
            </a:r>
          </a:p>
          <a:p>
            <a:pPr marL="571500" indent="-571500" algn="just">
              <a:buNone/>
            </a:pPr>
            <a:r>
              <a:rPr lang="en-US" sz="1800" dirty="0" smtClean="0">
                <a:latin typeface="Times New Roman" pitchFamily="18" charset="0"/>
                <a:cs typeface="Times New Roman" pitchFamily="18" charset="0"/>
              </a:rPr>
              <a:t>&gt;presidents[</a:t>
            </a:r>
            <a:r>
              <a:rPr lang="en-US" sz="1800" dirty="0" err="1" smtClean="0">
                <a:latin typeface="Times New Roman" pitchFamily="18" charset="0"/>
                <a:cs typeface="Times New Roman" pitchFamily="18" charset="0"/>
              </a:rPr>
              <a:t>str_sub</a:t>
            </a:r>
            <a:r>
              <a:rPr lang="en-US" sz="1800" dirty="0" smtClean="0">
                <a:latin typeface="Times New Roman" pitchFamily="18" charset="0"/>
                <a:cs typeface="Times New Roman" pitchFamily="18" charset="0"/>
              </a:rPr>
              <a:t>(string=</a:t>
            </a:r>
            <a:r>
              <a:rPr lang="en-US" sz="1800" dirty="0" err="1" smtClean="0">
                <a:latin typeface="Times New Roman" pitchFamily="18" charset="0"/>
                <a:cs typeface="Times New Roman" pitchFamily="18" charset="0"/>
              </a:rPr>
              <a:t>presidents$Start</a:t>
            </a:r>
            <a:r>
              <a:rPr lang="en-US" sz="1800" dirty="0" smtClean="0">
                <a:latin typeface="Times New Roman" pitchFamily="18" charset="0"/>
                <a:cs typeface="Times New Roman" pitchFamily="18" charset="0"/>
              </a:rPr>
              <a:t>, start=4, end=4)==1, c(“YEAR”, “PRESIDENT”, “Start”, “Stop)]</a:t>
            </a:r>
          </a:p>
          <a:p>
            <a:pPr marL="571500" indent="-571500" algn="just">
              <a:buNone/>
            </a:pPr>
            <a:endParaRPr lang="en-US" sz="1800" dirty="0" smtClean="0">
              <a:latin typeface="Times New Roman" pitchFamily="18" charset="0"/>
              <a:cs typeface="Times New Roman" pitchFamily="18" charset="0"/>
            </a:endParaRPr>
          </a:p>
          <a:p>
            <a:pPr marL="571500" indent="-571500" algn="just">
              <a:buNone/>
            </a:pPr>
            <a:r>
              <a:rPr lang="en-US" sz="1800" b="1" dirty="0" smtClean="0">
                <a:latin typeface="Times New Roman" pitchFamily="18" charset="0"/>
                <a:cs typeface="Times New Roman" pitchFamily="18" charset="0"/>
              </a:rPr>
              <a:t>Regular Expressions</a:t>
            </a:r>
          </a:p>
          <a:p>
            <a:pPr marL="571500" indent="-571500" algn="just"/>
            <a:r>
              <a:rPr lang="en-US" sz="1800" dirty="0" smtClean="0">
                <a:latin typeface="Times New Roman" pitchFamily="18" charset="0"/>
                <a:cs typeface="Times New Roman" pitchFamily="18" charset="0"/>
              </a:rPr>
              <a:t>Sifting through text often requires searching for patterns, and usually these patterns have to be general and flexible.</a:t>
            </a:r>
          </a:p>
          <a:p>
            <a:pPr marL="571500" indent="-571500" algn="just"/>
            <a:r>
              <a:rPr lang="en-US" sz="1800" dirty="0" smtClean="0">
                <a:latin typeface="Times New Roman" pitchFamily="18" charset="0"/>
                <a:cs typeface="Times New Roman" pitchFamily="18" charset="0"/>
              </a:rPr>
              <a:t>This is where regular expressions are very useful. We will not make an exhaustive lesson of regular expressions but will illustrate how to use them within R.</a:t>
            </a:r>
          </a:p>
          <a:p>
            <a:pPr marL="571500" indent="-571500" algn="just"/>
            <a:r>
              <a:rPr lang="en-US" sz="1800" dirty="0" smtClean="0">
                <a:latin typeface="Times New Roman" pitchFamily="18" charset="0"/>
                <a:cs typeface="Times New Roman" pitchFamily="18" charset="0"/>
              </a:rPr>
              <a:t>Let’s say we want to find any president with “John” in his name, either first or last. Since we do not know where in the name “John” would occur, we cannot simply use </a:t>
            </a:r>
            <a:r>
              <a:rPr lang="en-US" sz="1800" dirty="0" err="1" smtClean="0">
                <a:latin typeface="Times New Roman" pitchFamily="18" charset="0"/>
                <a:cs typeface="Times New Roman" pitchFamily="18" charset="0"/>
              </a:rPr>
              <a:t>str_sub</a:t>
            </a:r>
            <a:r>
              <a:rPr lang="en-US" sz="1800" dirty="0" smtClean="0">
                <a:latin typeface="Times New Roman" pitchFamily="18" charset="0"/>
                <a:cs typeface="Times New Roman" pitchFamily="18" charset="0"/>
              </a:rPr>
              <a:t>. Instead we use </a:t>
            </a:r>
            <a:r>
              <a:rPr lang="en-US" sz="1800" dirty="0" err="1" smtClean="0">
                <a:latin typeface="Times New Roman" pitchFamily="18" charset="0"/>
                <a:cs typeface="Times New Roman" pitchFamily="18" charset="0"/>
              </a:rPr>
              <a:t>str_detect</a:t>
            </a:r>
            <a:r>
              <a:rPr lang="en-US" sz="1800" dirty="0" smtClean="0">
                <a:latin typeface="Times New Roman" pitchFamily="18" charset="0"/>
                <a:cs typeface="Times New Roman" pitchFamily="18" charset="0"/>
              </a:rPr>
              <a:t>.</a:t>
            </a:r>
          </a:p>
          <a:p>
            <a:pPr marL="571500" indent="-571500" algn="just">
              <a:buNone/>
            </a:pPr>
            <a:r>
              <a:rPr lang="en-US" sz="1800" dirty="0" smtClean="0">
                <a:latin typeface="Times New Roman" pitchFamily="18" charset="0"/>
                <a:cs typeface="Times New Roman" pitchFamily="18" charset="0"/>
              </a:rPr>
              <a:t>&gt;#returns TRUE/FALSE if John was found in the name</a:t>
            </a:r>
          </a:p>
          <a:p>
            <a:pPr marL="571500" indent="-571500" algn="just">
              <a:buNone/>
            </a:pPr>
            <a:r>
              <a:rPr lang="en-US" sz="1800" dirty="0" smtClean="0">
                <a:latin typeface="Times New Roman" pitchFamily="18" charset="0"/>
                <a:cs typeface="Times New Roman" pitchFamily="18" charset="0"/>
              </a:rPr>
              <a:t>&gt;</a:t>
            </a:r>
            <a:r>
              <a:rPr lang="en-US" sz="1800" dirty="0" err="1" smtClean="0">
                <a:latin typeface="Times New Roman" pitchFamily="18" charset="0"/>
                <a:cs typeface="Times New Roman" pitchFamily="18" charset="0"/>
              </a:rPr>
              <a:t>johnPos</a:t>
            </a:r>
            <a:r>
              <a:rPr lang="en-US" sz="1800" dirty="0" smtClean="0">
                <a:latin typeface="Times New Roman" pitchFamily="18" charset="0"/>
                <a:cs typeface="Times New Roman" pitchFamily="18" charset="0"/>
              </a:rPr>
              <a:t>&lt;- </a:t>
            </a:r>
            <a:r>
              <a:rPr lang="en-US" sz="1800" dirty="0" err="1" smtClean="0">
                <a:latin typeface="Times New Roman" pitchFamily="18" charset="0"/>
                <a:cs typeface="Times New Roman" pitchFamily="18" charset="0"/>
              </a:rPr>
              <a:t>str_detect</a:t>
            </a:r>
            <a:r>
              <a:rPr lang="en-US" sz="1800" dirty="0" smtClean="0">
                <a:latin typeface="Times New Roman" pitchFamily="18" charset="0"/>
                <a:cs typeface="Times New Roman" pitchFamily="18" charset="0"/>
              </a:rPr>
              <a:t>(string= </a:t>
            </a:r>
            <a:r>
              <a:rPr lang="en-US" sz="1800" dirty="0" err="1" smtClean="0">
                <a:latin typeface="Times New Roman" pitchFamily="18" charset="0"/>
                <a:cs typeface="Times New Roman" pitchFamily="18" charset="0"/>
              </a:rPr>
              <a:t>presidents$PRESIDENT</a:t>
            </a:r>
            <a:r>
              <a:rPr lang="en-US" sz="1800" dirty="0" smtClean="0">
                <a:latin typeface="Times New Roman" pitchFamily="18" charset="0"/>
                <a:cs typeface="Times New Roman" pitchFamily="18" charset="0"/>
              </a:rPr>
              <a:t>, pattern= “John”)</a:t>
            </a:r>
          </a:p>
          <a:p>
            <a:pPr marL="571500" indent="-571500" algn="just">
              <a:buNone/>
            </a:pPr>
            <a:r>
              <a:rPr lang="en-US" sz="1800" dirty="0" smtClean="0">
                <a:latin typeface="Times New Roman" pitchFamily="18" charset="0"/>
                <a:cs typeface="Times New Roman" pitchFamily="18" charset="0"/>
              </a:rPr>
              <a:t>&gt;presidents[</a:t>
            </a:r>
            <a:r>
              <a:rPr lang="en-US" sz="1800" dirty="0" err="1" smtClean="0">
                <a:latin typeface="Times New Roman" pitchFamily="18" charset="0"/>
                <a:cs typeface="Times New Roman" pitchFamily="18" charset="0"/>
              </a:rPr>
              <a:t>johnPos</a:t>
            </a:r>
            <a:r>
              <a:rPr lang="en-US" sz="1800" dirty="0" smtClean="0">
                <a:latin typeface="Times New Roman" pitchFamily="18" charset="0"/>
                <a:cs typeface="Times New Roman" pitchFamily="18" charset="0"/>
              </a:rPr>
              <a:t>, c(“YEAR”, “PRESIDENT”, “Start”, “Stop”)]</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Autofit/>
          </a:bodyPr>
          <a:lstStyle/>
          <a:p>
            <a:pPr marL="571500" indent="-571500" algn="just">
              <a:buNone/>
            </a:pPr>
            <a:r>
              <a:rPr lang="en-US" sz="1800" b="1" dirty="0" smtClean="0">
                <a:latin typeface="Times New Roman" pitchFamily="18" charset="0"/>
                <a:cs typeface="Times New Roman" pitchFamily="18" charset="0"/>
              </a:rPr>
              <a:t>Note:</a:t>
            </a:r>
          </a:p>
          <a:p>
            <a:pPr marL="571500" indent="-571500" algn="just"/>
            <a:r>
              <a:rPr lang="en-US" sz="1800" dirty="0" smtClean="0">
                <a:latin typeface="Times New Roman" pitchFamily="18" charset="0"/>
                <a:cs typeface="Times New Roman" pitchFamily="18" charset="0"/>
              </a:rPr>
              <a:t>The regular expressions are case sensitive, so to ignore case we have to put the pattern in </a:t>
            </a:r>
            <a:r>
              <a:rPr lang="en-US" sz="1800" dirty="0" err="1" smtClean="0">
                <a:latin typeface="Times New Roman" pitchFamily="18" charset="0"/>
                <a:cs typeface="Times New Roman" pitchFamily="18" charset="0"/>
              </a:rPr>
              <a:t>ignore.case</a:t>
            </a:r>
            <a:r>
              <a:rPr lang="en-US" sz="1800" dirty="0" smtClean="0">
                <a:latin typeface="Times New Roman" pitchFamily="18" charset="0"/>
                <a:cs typeface="Times New Roman" pitchFamily="18" charset="0"/>
              </a:rPr>
              <a:t>.</a:t>
            </a:r>
          </a:p>
          <a:p>
            <a:pPr marL="571500" indent="-571500" algn="just">
              <a:buNone/>
            </a:pPr>
            <a:r>
              <a:rPr lang="en-US" sz="1800" dirty="0" smtClean="0">
                <a:latin typeface="Times New Roman" pitchFamily="18" charset="0"/>
                <a:cs typeface="Times New Roman" pitchFamily="18" charset="0"/>
              </a:rPr>
              <a:t>&gt;</a:t>
            </a:r>
            <a:r>
              <a:rPr lang="en-US" sz="1800" dirty="0" err="1" smtClean="0">
                <a:latin typeface="Times New Roman" pitchFamily="18" charset="0"/>
                <a:cs typeface="Times New Roman" pitchFamily="18" charset="0"/>
              </a:rPr>
              <a:t>badSearch</a:t>
            </a:r>
            <a:r>
              <a:rPr lang="en-US" sz="1800" dirty="0" smtClean="0">
                <a:latin typeface="Times New Roman" pitchFamily="18" charset="0"/>
                <a:cs typeface="Times New Roman" pitchFamily="18" charset="0"/>
              </a:rPr>
              <a:t>&lt;- </a:t>
            </a:r>
            <a:r>
              <a:rPr lang="en-US" sz="1800" dirty="0" err="1" smtClean="0">
                <a:latin typeface="Times New Roman" pitchFamily="18" charset="0"/>
                <a:cs typeface="Times New Roman" pitchFamily="18" charset="0"/>
              </a:rPr>
              <a:t>str_detect</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presidents$PRESIDENT</a:t>
            </a:r>
            <a:r>
              <a:rPr lang="en-US" sz="1800" dirty="0" smtClean="0">
                <a:latin typeface="Times New Roman" pitchFamily="18" charset="0"/>
                <a:cs typeface="Times New Roman" pitchFamily="18" charset="0"/>
              </a:rPr>
              <a:t>, “john”)</a:t>
            </a:r>
          </a:p>
          <a:p>
            <a:pPr marL="571500" indent="-571500" algn="just">
              <a:buNone/>
            </a:pPr>
            <a:r>
              <a:rPr lang="en-US" sz="1800" dirty="0" smtClean="0">
                <a:latin typeface="Times New Roman" pitchFamily="18" charset="0"/>
                <a:cs typeface="Times New Roman" pitchFamily="18" charset="0"/>
              </a:rPr>
              <a:t>&gt;</a:t>
            </a:r>
            <a:r>
              <a:rPr lang="en-US" sz="1800" dirty="0" err="1" smtClean="0">
                <a:latin typeface="Times New Roman" pitchFamily="18" charset="0"/>
                <a:cs typeface="Times New Roman" pitchFamily="18" charset="0"/>
              </a:rPr>
              <a:t>goodSearch</a:t>
            </a:r>
            <a:r>
              <a:rPr lang="en-US" sz="1800" dirty="0" smtClean="0">
                <a:latin typeface="Times New Roman" pitchFamily="18" charset="0"/>
                <a:cs typeface="Times New Roman" pitchFamily="18" charset="0"/>
              </a:rPr>
              <a:t>&lt;- </a:t>
            </a:r>
            <a:r>
              <a:rPr lang="en-US" sz="1800" dirty="0" err="1" smtClean="0">
                <a:latin typeface="Times New Roman" pitchFamily="18" charset="0"/>
                <a:cs typeface="Times New Roman" pitchFamily="18" charset="0"/>
              </a:rPr>
              <a:t>str_detect</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presidents$PRSEIDENT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ignore.case</a:t>
            </a:r>
            <a:r>
              <a:rPr lang="en-US" sz="1800" dirty="0" smtClean="0">
                <a:latin typeface="Times New Roman" pitchFamily="18" charset="0"/>
                <a:cs typeface="Times New Roman" pitchFamily="18" charset="0"/>
              </a:rPr>
              <a:t>(“John”))</a:t>
            </a:r>
          </a:p>
          <a:p>
            <a:pPr marL="571500" indent="-571500" algn="just">
              <a:buNone/>
            </a:pPr>
            <a:r>
              <a:rPr lang="en-US" sz="1800" dirty="0" smtClean="0">
                <a:latin typeface="Times New Roman" pitchFamily="18" charset="0"/>
                <a:cs typeface="Times New Roman" pitchFamily="18" charset="0"/>
              </a:rPr>
              <a:t>&gt;sum(</a:t>
            </a:r>
            <a:r>
              <a:rPr lang="en-US" sz="1800" dirty="0" err="1" smtClean="0">
                <a:latin typeface="Times New Roman" pitchFamily="18" charset="0"/>
                <a:cs typeface="Times New Roman" pitchFamily="18" charset="0"/>
              </a:rPr>
              <a:t>badSearch</a:t>
            </a:r>
            <a:r>
              <a:rPr lang="en-US" sz="1800" dirty="0" smtClean="0">
                <a:latin typeface="Times New Roman" pitchFamily="18" charset="0"/>
                <a:cs typeface="Times New Roman" pitchFamily="18" charset="0"/>
              </a:rPr>
              <a:t>)</a:t>
            </a:r>
          </a:p>
          <a:p>
            <a:pPr marL="571500" indent="-571500" algn="just">
              <a:buNone/>
            </a:pPr>
            <a:r>
              <a:rPr lang="en-US" sz="1800" dirty="0" smtClean="0">
                <a:latin typeface="Times New Roman" pitchFamily="18" charset="0"/>
                <a:cs typeface="Times New Roman" pitchFamily="18" charset="0"/>
              </a:rPr>
              <a:t>[1]  0</a:t>
            </a:r>
          </a:p>
          <a:p>
            <a:pPr marL="571500" indent="-571500" algn="just">
              <a:buNone/>
            </a:pPr>
            <a:r>
              <a:rPr lang="en-US" sz="1800" dirty="0" smtClean="0">
                <a:latin typeface="Times New Roman" pitchFamily="18" charset="0"/>
                <a:cs typeface="Times New Roman" pitchFamily="18" charset="0"/>
              </a:rPr>
              <a:t>&gt;sum(</a:t>
            </a:r>
            <a:r>
              <a:rPr lang="en-US" sz="1800" dirty="0" err="1" smtClean="0">
                <a:latin typeface="Times New Roman" pitchFamily="18" charset="0"/>
                <a:cs typeface="Times New Roman" pitchFamily="18" charset="0"/>
              </a:rPr>
              <a:t>goodSearch</a:t>
            </a:r>
            <a:r>
              <a:rPr lang="en-US" sz="1800" dirty="0" smtClean="0">
                <a:latin typeface="Times New Roman" pitchFamily="18" charset="0"/>
                <a:cs typeface="Times New Roman" pitchFamily="18" charset="0"/>
              </a:rPr>
              <a:t>)</a:t>
            </a:r>
          </a:p>
          <a:p>
            <a:pPr marL="571500" indent="-571500" algn="just">
              <a:buNone/>
            </a:pPr>
            <a:r>
              <a:rPr lang="en-US" sz="1800" dirty="0" smtClean="0">
                <a:latin typeface="Times New Roman" pitchFamily="18" charset="0"/>
                <a:cs typeface="Times New Roman" pitchFamily="18" charset="0"/>
              </a:rPr>
              <a:t>[1]  7</a:t>
            </a:r>
          </a:p>
          <a:p>
            <a:pPr marL="571500" indent="-571500" algn="just">
              <a:buNone/>
            </a:pPr>
            <a:endParaRPr lang="en-US" sz="1800" dirty="0" smtClean="0">
              <a:latin typeface="Times New Roman" pitchFamily="18" charset="0"/>
              <a:cs typeface="Times New Roman" pitchFamily="18" charset="0"/>
            </a:endParaRPr>
          </a:p>
          <a:p>
            <a:pPr marL="571500" indent="-571500" algn="just">
              <a:buNone/>
            </a:pPr>
            <a:r>
              <a:rPr lang="en-US" sz="1800" dirty="0" smtClean="0">
                <a:latin typeface="Times New Roman" pitchFamily="18" charset="0"/>
                <a:cs typeface="Times New Roman" pitchFamily="18" charset="0"/>
              </a:rPr>
              <a:t>&gt;con&lt;- </a:t>
            </a:r>
            <a:r>
              <a:rPr lang="en-US" sz="1800" dirty="0" err="1" smtClean="0">
                <a:latin typeface="Times New Roman" pitchFamily="18" charset="0"/>
                <a:cs typeface="Times New Roman" pitchFamily="18" charset="0"/>
              </a:rPr>
              <a:t>url</a:t>
            </a:r>
            <a:r>
              <a:rPr lang="en-US" sz="1800" dirty="0" smtClean="0">
                <a:latin typeface="Times New Roman" pitchFamily="18" charset="0"/>
                <a:cs typeface="Times New Roman" pitchFamily="18" charset="0"/>
              </a:rPr>
              <a:t>(“http://www.jaredlander.com/data/warTimes.rdata”)</a:t>
            </a:r>
          </a:p>
          <a:p>
            <a:pPr marL="571500" indent="-571500" algn="just">
              <a:buNone/>
            </a:pPr>
            <a:r>
              <a:rPr lang="en-US" sz="1800" dirty="0" smtClean="0">
                <a:latin typeface="Times New Roman" pitchFamily="18" charset="0"/>
                <a:cs typeface="Times New Roman" pitchFamily="18" charset="0"/>
              </a:rPr>
              <a:t>&gt;load(con)</a:t>
            </a:r>
          </a:p>
          <a:p>
            <a:pPr marL="571500" indent="-571500" algn="just">
              <a:buNone/>
            </a:pPr>
            <a:r>
              <a:rPr lang="en-US" sz="1800" dirty="0" smtClean="0">
                <a:latin typeface="Times New Roman" pitchFamily="18" charset="0"/>
                <a:cs typeface="Times New Roman" pitchFamily="18" charset="0"/>
              </a:rPr>
              <a:t>&gt;close(con)</a:t>
            </a:r>
          </a:p>
          <a:p>
            <a:pPr marL="571500" indent="-571500" algn="just">
              <a:buNone/>
            </a:pPr>
            <a:endParaRPr lang="en-US" sz="1800" dirty="0" smtClean="0">
              <a:latin typeface="Times New Roman" pitchFamily="18" charset="0"/>
              <a:cs typeface="Times New Roman" pitchFamily="18" charset="0"/>
            </a:endParaRPr>
          </a:p>
          <a:p>
            <a:pPr marL="571500" indent="-571500" algn="just">
              <a:buNone/>
            </a:pPr>
            <a:r>
              <a:rPr lang="en-US" sz="1800" dirty="0" smtClean="0">
                <a:latin typeface="Times New Roman" pitchFamily="18" charset="0"/>
                <a:cs typeface="Times New Roman" pitchFamily="18" charset="0"/>
              </a:rPr>
              <a:t>&gt;head(</a:t>
            </a:r>
            <a:r>
              <a:rPr lang="en-US" sz="1800" dirty="0" err="1" smtClean="0">
                <a:latin typeface="Times New Roman" pitchFamily="18" charset="0"/>
                <a:cs typeface="Times New Roman" pitchFamily="18" charset="0"/>
              </a:rPr>
              <a:t>warTimes</a:t>
            </a:r>
            <a:r>
              <a:rPr lang="en-US" sz="1800" dirty="0" smtClean="0">
                <a:latin typeface="Times New Roman" pitchFamily="18" charset="0"/>
                <a:cs typeface="Times New Roman" pitchFamily="18" charset="0"/>
              </a:rPr>
              <a:t>, 10)</a:t>
            </a:r>
          </a:p>
          <a:p>
            <a:pPr marL="571500" indent="-571500" algn="just">
              <a:buNone/>
            </a:pPr>
            <a:r>
              <a:rPr lang="en-US" sz="1800" dirty="0" smtClean="0">
                <a:latin typeface="Times New Roman" pitchFamily="18" charset="0"/>
                <a:cs typeface="Times New Roman" pitchFamily="18" charset="0"/>
              </a:rPr>
              <a:t>[1]  “September 1, 1774 ACAEA September 3, 1783”</a:t>
            </a:r>
          </a:p>
          <a:p>
            <a:pPr marL="571500" indent="-571500" algn="just">
              <a:buNone/>
            </a:pPr>
            <a:r>
              <a:rPr lang="en-US" sz="1800" dirty="0" smtClean="0">
                <a:latin typeface="Times New Roman" pitchFamily="18" charset="0"/>
                <a:cs typeface="Times New Roman" pitchFamily="18" charset="0"/>
              </a:rPr>
              <a:t>[2]  </a:t>
            </a:r>
          </a:p>
          <a:p>
            <a:pPr marL="571500" indent="-571500" algn="just">
              <a:buNone/>
            </a:pPr>
            <a:endParaRPr lang="en-US" sz="1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Autofit/>
          </a:bodyPr>
          <a:lstStyle/>
          <a:p>
            <a:pPr marL="571500" indent="-571500" algn="just">
              <a:buNone/>
            </a:pPr>
            <a:r>
              <a:rPr lang="en-US" sz="1800" dirty="0" smtClean="0">
                <a:latin typeface="Times New Roman" pitchFamily="18" charset="0"/>
                <a:cs typeface="Times New Roman" pitchFamily="18" charset="0"/>
              </a:rPr>
              <a:t>&gt;</a:t>
            </a:r>
            <a:r>
              <a:rPr lang="en-US" sz="1800" dirty="0" err="1" smtClean="0">
                <a:latin typeface="Times New Roman" pitchFamily="18" charset="0"/>
                <a:cs typeface="Times New Roman" pitchFamily="18" charset="0"/>
              </a:rPr>
              <a:t>warTimes</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str_detect</a:t>
            </a:r>
            <a:r>
              <a:rPr lang="en-US" sz="1800" dirty="0" smtClean="0">
                <a:latin typeface="Times New Roman" pitchFamily="18" charset="0"/>
                <a:cs typeface="Times New Roman" pitchFamily="18" charset="0"/>
              </a:rPr>
              <a:t>(string=</a:t>
            </a:r>
            <a:r>
              <a:rPr lang="en-US" sz="1800" dirty="0" err="1" smtClean="0">
                <a:latin typeface="Times New Roman" pitchFamily="18" charset="0"/>
                <a:cs typeface="Times New Roman" pitchFamily="18" charset="0"/>
              </a:rPr>
              <a:t>warTimes</a:t>
            </a:r>
            <a:r>
              <a:rPr lang="en-US" sz="1800" dirty="0" smtClean="0">
                <a:latin typeface="Times New Roman" pitchFamily="18" charset="0"/>
                <a:cs typeface="Times New Roman" pitchFamily="18" charset="0"/>
              </a:rPr>
              <a:t>, pattern= “-”)]</a:t>
            </a:r>
          </a:p>
          <a:p>
            <a:pPr marL="571500" indent="-571500" algn="just">
              <a:buNone/>
            </a:pPr>
            <a:r>
              <a:rPr lang="en-US" sz="1800" dirty="0" smtClean="0">
                <a:latin typeface="Times New Roman" pitchFamily="18" charset="0"/>
                <a:cs typeface="Times New Roman" pitchFamily="18" charset="0"/>
              </a:rPr>
              <a:t>&gt;</a:t>
            </a:r>
            <a:r>
              <a:rPr lang="en-US" sz="1800" dirty="0" err="1" smtClean="0">
                <a:latin typeface="Times New Roman" pitchFamily="18" charset="0"/>
                <a:cs typeface="Times New Roman" pitchFamily="18" charset="0"/>
              </a:rPr>
              <a:t>theTimes</a:t>
            </a:r>
            <a:r>
              <a:rPr lang="en-US" sz="1800" dirty="0" smtClean="0">
                <a:latin typeface="Times New Roman" pitchFamily="18" charset="0"/>
                <a:cs typeface="Times New Roman" pitchFamily="18" charset="0"/>
              </a:rPr>
              <a:t>&lt;- </a:t>
            </a:r>
            <a:r>
              <a:rPr lang="en-US" sz="1800" dirty="0" err="1" smtClean="0">
                <a:latin typeface="Times New Roman" pitchFamily="18" charset="0"/>
                <a:cs typeface="Times New Roman" pitchFamily="18" charset="0"/>
              </a:rPr>
              <a:t>str_split</a:t>
            </a:r>
            <a:r>
              <a:rPr lang="en-US" sz="1800" dirty="0" smtClean="0">
                <a:latin typeface="Times New Roman" pitchFamily="18" charset="0"/>
                <a:cs typeface="Times New Roman" pitchFamily="18" charset="0"/>
              </a:rPr>
              <a:t>(string=</a:t>
            </a:r>
            <a:r>
              <a:rPr lang="en-US" sz="1800" dirty="0" err="1" smtClean="0">
                <a:latin typeface="Times New Roman" pitchFamily="18" charset="0"/>
                <a:cs typeface="Times New Roman" pitchFamily="18" charset="0"/>
              </a:rPr>
              <a:t>warTimes</a:t>
            </a:r>
            <a:r>
              <a:rPr lang="en-US" sz="1800" dirty="0" smtClean="0">
                <a:latin typeface="Times New Roman" pitchFamily="18" charset="0"/>
                <a:cs typeface="Times New Roman" pitchFamily="18" charset="0"/>
              </a:rPr>
              <a:t>, pattern= “(ACAEA) /-”, n=2)</a:t>
            </a:r>
          </a:p>
          <a:p>
            <a:pPr marL="571500" indent="-571500" algn="just">
              <a:buNone/>
            </a:pPr>
            <a:r>
              <a:rPr lang="en-US" sz="1800" dirty="0" smtClean="0">
                <a:latin typeface="Times New Roman" pitchFamily="18" charset="0"/>
                <a:cs typeface="Times New Roman" pitchFamily="18" charset="0"/>
              </a:rPr>
              <a:t>&gt;head(</a:t>
            </a:r>
            <a:r>
              <a:rPr lang="en-US" sz="1800" dirty="0" err="1" smtClean="0">
                <a:latin typeface="Times New Roman" pitchFamily="18" charset="0"/>
                <a:cs typeface="Times New Roman" pitchFamily="18" charset="0"/>
              </a:rPr>
              <a:t>theTimes</a:t>
            </a:r>
            <a:r>
              <a:rPr lang="en-US" sz="1800" dirty="0" smtClean="0">
                <a:latin typeface="Times New Roman" pitchFamily="18" charset="0"/>
                <a:cs typeface="Times New Roman" pitchFamily="18" charset="0"/>
              </a:rPr>
              <a:t>)</a:t>
            </a:r>
          </a:p>
          <a:p>
            <a:pPr marL="571500" indent="-571500" algn="just"/>
            <a:r>
              <a:rPr lang="en-US" sz="1800" dirty="0" smtClean="0">
                <a:latin typeface="Times New Roman" pitchFamily="18" charset="0"/>
                <a:cs typeface="Times New Roman" pitchFamily="18" charset="0"/>
              </a:rPr>
              <a:t>Seeing that this worked for the first few entries, we also check on the two instances where a hyphen was the separator.</a:t>
            </a:r>
          </a:p>
          <a:p>
            <a:pPr marL="571500" indent="-571500" algn="just">
              <a:buNone/>
            </a:pPr>
            <a:r>
              <a:rPr lang="en-US" sz="1800" dirty="0" smtClean="0">
                <a:latin typeface="Times New Roman" pitchFamily="18" charset="0"/>
                <a:cs typeface="Times New Roman" pitchFamily="18" charset="0"/>
              </a:rPr>
              <a:t>&gt;which(</a:t>
            </a:r>
            <a:r>
              <a:rPr lang="en-US" sz="1800" dirty="0" err="1" smtClean="0">
                <a:latin typeface="Times New Roman" pitchFamily="18" charset="0"/>
                <a:cs typeface="Times New Roman" pitchFamily="18" charset="0"/>
              </a:rPr>
              <a:t>str_detect</a:t>
            </a:r>
            <a:r>
              <a:rPr lang="en-US" sz="1800" dirty="0" smtClean="0">
                <a:latin typeface="Times New Roman" pitchFamily="18" charset="0"/>
                <a:cs typeface="Times New Roman" pitchFamily="18" charset="0"/>
              </a:rPr>
              <a:t>(string=</a:t>
            </a:r>
            <a:r>
              <a:rPr lang="en-US" sz="1800" dirty="0" err="1" smtClean="0">
                <a:latin typeface="Times New Roman" pitchFamily="18" charset="0"/>
                <a:cs typeface="Times New Roman" pitchFamily="18" charset="0"/>
              </a:rPr>
              <a:t>warTimes</a:t>
            </a:r>
            <a:r>
              <a:rPr lang="en-US" sz="1800" dirty="0" smtClean="0">
                <a:latin typeface="Times New Roman" pitchFamily="18" charset="0"/>
                <a:cs typeface="Times New Roman" pitchFamily="18" charset="0"/>
              </a:rPr>
              <a:t>, pattern= “-”))</a:t>
            </a:r>
          </a:p>
          <a:p>
            <a:pPr marL="571500" indent="-571500" algn="just">
              <a:buNone/>
            </a:pPr>
            <a:r>
              <a:rPr lang="en-US" sz="1800" dirty="0" smtClean="0">
                <a:latin typeface="Times New Roman" pitchFamily="18" charset="0"/>
                <a:cs typeface="Times New Roman" pitchFamily="18" charset="0"/>
              </a:rPr>
              <a:t>&gt;</a:t>
            </a:r>
            <a:r>
              <a:rPr lang="en-US" sz="1800" dirty="0" err="1" smtClean="0">
                <a:latin typeface="Times New Roman" pitchFamily="18" charset="0"/>
                <a:cs typeface="Times New Roman" pitchFamily="18" charset="0"/>
              </a:rPr>
              <a:t>theStart</a:t>
            </a:r>
            <a:r>
              <a:rPr lang="en-US" sz="1800" dirty="0" smtClean="0">
                <a:latin typeface="Times New Roman" pitchFamily="18" charset="0"/>
                <a:cs typeface="Times New Roman" pitchFamily="18" charset="0"/>
              </a:rPr>
              <a:t>&lt;- </a:t>
            </a:r>
            <a:r>
              <a:rPr lang="en-US" sz="1800" dirty="0" err="1" smtClean="0">
                <a:latin typeface="Times New Roman" pitchFamily="18" charset="0"/>
                <a:cs typeface="Times New Roman" pitchFamily="18" charset="0"/>
              </a:rPr>
              <a:t>sapply</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theTimes</a:t>
            </a:r>
            <a:r>
              <a:rPr lang="en-US" sz="1800" dirty="0" smtClean="0">
                <a:latin typeface="Times New Roman" pitchFamily="18" charset="0"/>
                <a:cs typeface="Times New Roman" pitchFamily="18" charset="0"/>
              </a:rPr>
              <a:t>, FUN= function(x) x[1])</a:t>
            </a:r>
          </a:p>
          <a:p>
            <a:pPr marL="571500" indent="-571500" algn="just">
              <a:buNone/>
            </a:pPr>
            <a:r>
              <a:rPr lang="en-US" sz="1800" dirty="0" smtClean="0">
                <a:latin typeface="Times New Roman" pitchFamily="18" charset="0"/>
                <a:cs typeface="Times New Roman" pitchFamily="18" charset="0"/>
              </a:rPr>
              <a:t>&gt;head(</a:t>
            </a:r>
            <a:r>
              <a:rPr lang="en-US" sz="1800" dirty="0" err="1" smtClean="0">
                <a:latin typeface="Times New Roman" pitchFamily="18" charset="0"/>
                <a:cs typeface="Times New Roman" pitchFamily="18" charset="0"/>
              </a:rPr>
              <a:t>theStart</a:t>
            </a:r>
            <a:r>
              <a:rPr lang="en-US" sz="1800" dirty="0" smtClean="0">
                <a:latin typeface="Times New Roman" pitchFamily="18" charset="0"/>
                <a:cs typeface="Times New Roman" pitchFamily="18" charset="0"/>
              </a:rPr>
              <a:t>)</a:t>
            </a:r>
          </a:p>
          <a:p>
            <a:pPr marL="571500" indent="-571500" algn="just">
              <a:buNone/>
            </a:pPr>
            <a:r>
              <a:rPr lang="en-US" sz="1800" dirty="0" smtClean="0">
                <a:latin typeface="Times New Roman" pitchFamily="18" charset="0"/>
                <a:cs typeface="Times New Roman" pitchFamily="18" charset="0"/>
              </a:rPr>
              <a:t>&gt;</a:t>
            </a:r>
            <a:r>
              <a:rPr lang="en-US" sz="1800" dirty="0" err="1" smtClean="0">
                <a:latin typeface="Times New Roman" pitchFamily="18" charset="0"/>
                <a:cs typeface="Times New Roman" pitchFamily="18" charset="0"/>
              </a:rPr>
              <a:t>theStart</a:t>
            </a:r>
            <a:r>
              <a:rPr lang="en-US" sz="1800" dirty="0" smtClean="0">
                <a:latin typeface="Times New Roman" pitchFamily="18" charset="0"/>
                <a:cs typeface="Times New Roman" pitchFamily="18" charset="0"/>
              </a:rPr>
              <a:t>&lt;-</a:t>
            </a:r>
            <a:r>
              <a:rPr lang="en-US" sz="1800" dirty="0" err="1" smtClean="0">
                <a:latin typeface="Times New Roman" pitchFamily="18" charset="0"/>
                <a:cs typeface="Times New Roman" pitchFamily="18" charset="0"/>
              </a:rPr>
              <a:t>str_trim</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theStart</a:t>
            </a:r>
            <a:r>
              <a:rPr lang="en-US" sz="1800" dirty="0" smtClean="0">
                <a:latin typeface="Times New Roman" pitchFamily="18" charset="0"/>
                <a:cs typeface="Times New Roman" pitchFamily="18" charset="0"/>
              </a:rPr>
              <a:t>)</a:t>
            </a:r>
          </a:p>
          <a:p>
            <a:pPr marL="571500" indent="-571500" algn="just">
              <a:buNone/>
            </a:pPr>
            <a:r>
              <a:rPr lang="en-US" sz="1800" dirty="0" smtClean="0">
                <a:latin typeface="Times New Roman" pitchFamily="18" charset="0"/>
                <a:cs typeface="Times New Roman" pitchFamily="18" charset="0"/>
              </a:rPr>
              <a:t>&gt;head(</a:t>
            </a:r>
            <a:r>
              <a:rPr lang="en-US" sz="1800" dirty="0" err="1" smtClean="0">
                <a:latin typeface="Times New Roman" pitchFamily="18" charset="0"/>
                <a:cs typeface="Times New Roman" pitchFamily="18" charset="0"/>
              </a:rPr>
              <a:t>theStart</a:t>
            </a:r>
            <a:r>
              <a:rPr lang="en-US" sz="1800" dirty="0" smtClean="0">
                <a:latin typeface="Times New Roman" pitchFamily="18" charset="0"/>
                <a:cs typeface="Times New Roman" pitchFamily="18" charset="0"/>
              </a:rPr>
              <a:t>)</a:t>
            </a:r>
          </a:p>
          <a:p>
            <a:pPr marL="571500" indent="-571500" algn="just">
              <a:buNone/>
            </a:pPr>
            <a:r>
              <a:rPr lang="en-US" sz="1800" dirty="0" smtClean="0">
                <a:latin typeface="Times New Roman" pitchFamily="18" charset="0"/>
                <a:cs typeface="Times New Roman" pitchFamily="18" charset="0"/>
              </a:rPr>
              <a:t>&gt;#pull out “January” anywhere it’s found, otherwise return NA</a:t>
            </a:r>
          </a:p>
          <a:p>
            <a:pPr marL="571500" indent="-571500" algn="just">
              <a:buNone/>
            </a:pPr>
            <a:r>
              <a:rPr lang="en-US" sz="1800" dirty="0" smtClean="0">
                <a:latin typeface="Times New Roman" pitchFamily="18" charset="0"/>
                <a:cs typeface="Times New Roman" pitchFamily="18" charset="0"/>
              </a:rPr>
              <a:t>&gt;</a:t>
            </a:r>
            <a:r>
              <a:rPr lang="en-US" sz="1800" dirty="0" err="1" smtClean="0">
                <a:latin typeface="Times New Roman" pitchFamily="18" charset="0"/>
                <a:cs typeface="Times New Roman" pitchFamily="18" charset="0"/>
              </a:rPr>
              <a:t>str_extract</a:t>
            </a:r>
            <a:r>
              <a:rPr lang="en-US" sz="1800" dirty="0" smtClean="0">
                <a:latin typeface="Times New Roman" pitchFamily="18" charset="0"/>
                <a:cs typeface="Times New Roman" pitchFamily="18" charset="0"/>
              </a:rPr>
              <a:t>(string= </a:t>
            </a:r>
            <a:r>
              <a:rPr lang="en-US" sz="1800" dirty="0" err="1" smtClean="0">
                <a:latin typeface="Times New Roman" pitchFamily="18" charset="0"/>
                <a:cs typeface="Times New Roman" pitchFamily="18" charset="0"/>
              </a:rPr>
              <a:t>theStart</a:t>
            </a:r>
            <a:r>
              <a:rPr lang="en-US" sz="1800" dirty="0" smtClean="0">
                <a:latin typeface="Times New Roman" pitchFamily="18" charset="0"/>
                <a:cs typeface="Times New Roman" pitchFamily="18" charset="0"/>
              </a:rPr>
              <a:t>, pattern= “January”)</a:t>
            </a:r>
          </a:p>
          <a:p>
            <a:pPr marL="571500" indent="-571500" algn="just">
              <a:buNone/>
            </a:pPr>
            <a:r>
              <a:rPr lang="en-US" sz="1800" dirty="0" smtClean="0">
                <a:latin typeface="Times New Roman" pitchFamily="18" charset="0"/>
                <a:cs typeface="Times New Roman" pitchFamily="18" charset="0"/>
              </a:rPr>
              <a:t>&gt;# just return elements where ‘January’ was detected</a:t>
            </a:r>
          </a:p>
          <a:p>
            <a:pPr marL="571500" indent="-571500" algn="just">
              <a:buNone/>
            </a:pPr>
            <a:r>
              <a:rPr lang="en-US" sz="1800" dirty="0" smtClean="0">
                <a:latin typeface="Times New Roman" pitchFamily="18" charset="0"/>
                <a:cs typeface="Times New Roman" pitchFamily="18" charset="0"/>
              </a:rPr>
              <a:t>&gt;</a:t>
            </a:r>
            <a:r>
              <a:rPr lang="en-US" sz="1800" dirty="0" err="1" smtClean="0">
                <a:latin typeface="Times New Roman" pitchFamily="18" charset="0"/>
                <a:cs typeface="Times New Roman" pitchFamily="18" charset="0"/>
              </a:rPr>
              <a:t>theStart</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str_detect</a:t>
            </a:r>
            <a:r>
              <a:rPr lang="en-US" sz="1800" dirty="0" smtClean="0">
                <a:latin typeface="Times New Roman" pitchFamily="18" charset="0"/>
                <a:cs typeface="Times New Roman" pitchFamily="18" charset="0"/>
              </a:rPr>
              <a:t>(string=</a:t>
            </a:r>
            <a:r>
              <a:rPr lang="en-US" sz="1800" dirty="0" err="1" smtClean="0">
                <a:latin typeface="Times New Roman" pitchFamily="18" charset="0"/>
                <a:cs typeface="Times New Roman" pitchFamily="18" charset="0"/>
              </a:rPr>
              <a:t>theStart</a:t>
            </a:r>
            <a:r>
              <a:rPr lang="en-US" sz="1800" dirty="0" smtClean="0">
                <a:latin typeface="Times New Roman" pitchFamily="18" charset="0"/>
                <a:cs typeface="Times New Roman" pitchFamily="18" charset="0"/>
              </a:rPr>
              <a:t>, pattern=“January”)]</a:t>
            </a:r>
          </a:p>
          <a:p>
            <a:pPr marL="571500" indent="-571500" algn="just">
              <a:buNone/>
            </a:pPr>
            <a:r>
              <a:rPr lang="en-US" sz="1800" dirty="0" smtClean="0">
                <a:latin typeface="Times New Roman" pitchFamily="18" charset="0"/>
                <a:cs typeface="Times New Roman" pitchFamily="18" charset="0"/>
              </a:rPr>
              <a:t>&gt;#get incidents of 4 numeric digits in a row</a:t>
            </a:r>
          </a:p>
          <a:p>
            <a:pPr marL="571500" indent="-571500" algn="just">
              <a:buNone/>
            </a:pPr>
            <a:r>
              <a:rPr lang="en-US" sz="1800" dirty="0" smtClean="0">
                <a:latin typeface="Times New Roman" pitchFamily="18" charset="0"/>
                <a:cs typeface="Times New Roman" pitchFamily="18" charset="0"/>
              </a:rPr>
              <a:t>&gt;head(</a:t>
            </a:r>
            <a:r>
              <a:rPr lang="en-US" sz="1800" dirty="0" err="1" smtClean="0">
                <a:latin typeface="Times New Roman" pitchFamily="18" charset="0"/>
                <a:cs typeface="Times New Roman" pitchFamily="18" charset="0"/>
              </a:rPr>
              <a:t>str_extract</a:t>
            </a:r>
            <a:r>
              <a:rPr lang="en-US" sz="1800" dirty="0" smtClean="0">
                <a:latin typeface="Times New Roman" pitchFamily="18" charset="0"/>
                <a:cs typeface="Times New Roman" pitchFamily="18" charset="0"/>
              </a:rPr>
              <a:t>(string=  </a:t>
            </a:r>
            <a:r>
              <a:rPr lang="en-US" sz="1800" dirty="0" err="1" smtClean="0">
                <a:latin typeface="Times New Roman" pitchFamily="18" charset="0"/>
                <a:cs typeface="Times New Roman" pitchFamily="18" charset="0"/>
              </a:rPr>
              <a:t>theStart</a:t>
            </a:r>
            <a:r>
              <a:rPr lang="en-US" sz="1800" dirty="0" smtClean="0">
                <a:latin typeface="Times New Roman" pitchFamily="18" charset="0"/>
                <a:cs typeface="Times New Roman" pitchFamily="18" charset="0"/>
              </a:rPr>
              <a:t>, “[0-9] [0-9] [0-9]”), 20)</a:t>
            </a:r>
          </a:p>
          <a:p>
            <a:pPr marL="571500" indent="-571500" algn="just">
              <a:buNone/>
            </a:pPr>
            <a:r>
              <a:rPr lang="en-US" sz="1800" dirty="0" smtClean="0">
                <a:latin typeface="Times New Roman" pitchFamily="18" charset="0"/>
                <a:cs typeface="Times New Roman" pitchFamily="18" charset="0"/>
              </a:rPr>
              <a:t>&gt;# a smarter way to search for four numbers</a:t>
            </a:r>
          </a:p>
          <a:p>
            <a:pPr marL="571500" indent="-571500" algn="just">
              <a:buNone/>
            </a:pPr>
            <a:r>
              <a:rPr lang="en-US" sz="1800" dirty="0" smtClean="0">
                <a:latin typeface="Times New Roman" pitchFamily="18" charset="0"/>
                <a:cs typeface="Times New Roman" pitchFamily="18" charset="0"/>
              </a:rPr>
              <a:t>&gt;head(</a:t>
            </a:r>
            <a:r>
              <a:rPr lang="en-US" sz="1800" dirty="0" err="1" smtClean="0">
                <a:latin typeface="Times New Roman" pitchFamily="18" charset="0"/>
                <a:cs typeface="Times New Roman" pitchFamily="18" charset="0"/>
              </a:rPr>
              <a:t>str_extract</a:t>
            </a:r>
            <a:r>
              <a:rPr lang="en-US" sz="1800" dirty="0" smtClean="0">
                <a:latin typeface="Times New Roman" pitchFamily="18" charset="0"/>
                <a:cs typeface="Times New Roman" pitchFamily="18" charset="0"/>
              </a:rPr>
              <a:t>(string= </a:t>
            </a:r>
            <a:r>
              <a:rPr lang="en-US" sz="1800" dirty="0" err="1" smtClean="0">
                <a:latin typeface="Times New Roman" pitchFamily="18" charset="0"/>
                <a:cs typeface="Times New Roman" pitchFamily="18" charset="0"/>
              </a:rPr>
              <a:t>theStart</a:t>
            </a:r>
            <a:r>
              <a:rPr lang="en-US" sz="1800" dirty="0" smtClean="0">
                <a:latin typeface="Times New Roman" pitchFamily="18" charset="0"/>
                <a:cs typeface="Times New Roman" pitchFamily="18" charset="0"/>
              </a:rPr>
              <a:t>, “[0-9] {4}”), 20)</a:t>
            </a:r>
          </a:p>
          <a:p>
            <a:pPr marL="571500" indent="-571500" algn="just">
              <a:buNone/>
            </a:pPr>
            <a:endParaRPr lang="en-US" sz="1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Autofit/>
          </a:bodyPr>
          <a:lstStyle/>
          <a:p>
            <a:pPr marL="571500" indent="-571500" algn="just">
              <a:buNone/>
            </a:pPr>
            <a:r>
              <a:rPr lang="en-US" sz="1800" dirty="0" smtClean="0">
                <a:latin typeface="Times New Roman" pitchFamily="18" charset="0"/>
                <a:cs typeface="Times New Roman" pitchFamily="18" charset="0"/>
              </a:rPr>
              <a:t>&gt;# “\\d”	is a shortcut for “[0-9]”</a:t>
            </a:r>
          </a:p>
          <a:p>
            <a:pPr marL="571500" indent="-571500" algn="just">
              <a:buNone/>
            </a:pPr>
            <a:r>
              <a:rPr lang="en-US" sz="1800" dirty="0" smtClean="0">
                <a:latin typeface="Times New Roman" pitchFamily="18" charset="0"/>
                <a:cs typeface="Times New Roman" pitchFamily="18" charset="0"/>
              </a:rPr>
              <a:t>&gt;head(</a:t>
            </a:r>
            <a:r>
              <a:rPr lang="en-US" sz="1800" dirty="0" err="1" smtClean="0">
                <a:latin typeface="Times New Roman" pitchFamily="18" charset="0"/>
                <a:cs typeface="Times New Roman" pitchFamily="18" charset="0"/>
              </a:rPr>
              <a:t>str_extract</a:t>
            </a:r>
            <a:r>
              <a:rPr lang="en-US" sz="1800" dirty="0" smtClean="0">
                <a:latin typeface="Times New Roman" pitchFamily="18" charset="0"/>
                <a:cs typeface="Times New Roman" pitchFamily="18" charset="0"/>
              </a:rPr>
              <a:t>(string= </a:t>
            </a:r>
            <a:r>
              <a:rPr lang="en-US" sz="1800" dirty="0" err="1" smtClean="0">
                <a:latin typeface="Times New Roman" pitchFamily="18" charset="0"/>
                <a:cs typeface="Times New Roman" pitchFamily="18" charset="0"/>
              </a:rPr>
              <a:t>theStart</a:t>
            </a:r>
            <a:r>
              <a:rPr lang="en-US" sz="1800" dirty="0" smtClean="0">
                <a:latin typeface="Times New Roman" pitchFamily="18" charset="0"/>
                <a:cs typeface="Times New Roman" pitchFamily="18" charset="0"/>
              </a:rPr>
              <a:t>, “\\d{4}”), 20)</a:t>
            </a:r>
          </a:p>
          <a:p>
            <a:pPr marL="571500" indent="-571500" algn="just">
              <a:buNone/>
            </a:pPr>
            <a:r>
              <a:rPr lang="en-US" sz="1800" dirty="0" smtClean="0">
                <a:latin typeface="Times New Roman" pitchFamily="18" charset="0"/>
                <a:cs typeface="Times New Roman" pitchFamily="18" charset="0"/>
              </a:rPr>
              <a:t>&gt;#this looks for any digit that occurs either once, twice or thrice</a:t>
            </a:r>
          </a:p>
          <a:p>
            <a:pPr marL="571500" indent="-571500" algn="just">
              <a:buNone/>
            </a:pPr>
            <a:r>
              <a:rPr lang="en-US" sz="1800" dirty="0" smtClean="0">
                <a:latin typeface="Times New Roman" pitchFamily="18" charset="0"/>
                <a:cs typeface="Times New Roman" pitchFamily="18" charset="0"/>
              </a:rPr>
              <a:t>&gt;</a:t>
            </a:r>
            <a:r>
              <a:rPr lang="en-US" sz="1800" dirty="0" err="1" smtClean="0">
                <a:latin typeface="Times New Roman" pitchFamily="18" charset="0"/>
                <a:cs typeface="Times New Roman" pitchFamily="18" charset="0"/>
              </a:rPr>
              <a:t>str_extract</a:t>
            </a:r>
            <a:r>
              <a:rPr lang="en-US" sz="1800" dirty="0" smtClean="0">
                <a:latin typeface="Times New Roman" pitchFamily="18" charset="0"/>
                <a:cs typeface="Times New Roman" pitchFamily="18" charset="0"/>
              </a:rPr>
              <a:t>(string= </a:t>
            </a:r>
            <a:r>
              <a:rPr lang="en-US" sz="1800" dirty="0" err="1" smtClean="0">
                <a:latin typeface="Times New Roman" pitchFamily="18" charset="0"/>
                <a:cs typeface="Times New Roman" pitchFamily="18" charset="0"/>
              </a:rPr>
              <a:t>theStart</a:t>
            </a:r>
            <a:r>
              <a:rPr lang="en-US" sz="1800" dirty="0" smtClean="0">
                <a:latin typeface="Times New Roman" pitchFamily="18" charset="0"/>
                <a:cs typeface="Times New Roman" pitchFamily="18" charset="0"/>
              </a:rPr>
              <a:t>, “\\d{1,3}”)</a:t>
            </a:r>
          </a:p>
          <a:p>
            <a:pPr marL="571500" indent="-571500" algn="just">
              <a:buNone/>
            </a:pPr>
            <a:r>
              <a:rPr lang="en-US" sz="1800" dirty="0" smtClean="0">
                <a:latin typeface="Times New Roman" pitchFamily="18" charset="0"/>
                <a:cs typeface="Times New Roman" pitchFamily="18" charset="0"/>
              </a:rPr>
              <a:t>&gt;# extract 4 digits at the beginning of the text</a:t>
            </a:r>
          </a:p>
          <a:p>
            <a:pPr marL="571500" indent="-571500" algn="just">
              <a:buNone/>
            </a:pPr>
            <a:r>
              <a:rPr lang="en-US" sz="1800" dirty="0" smtClean="0">
                <a:latin typeface="Times New Roman" pitchFamily="18" charset="0"/>
                <a:cs typeface="Times New Roman" pitchFamily="18" charset="0"/>
              </a:rPr>
              <a:t>&gt;head(</a:t>
            </a:r>
            <a:r>
              <a:rPr lang="en-US" sz="1800" dirty="0" err="1" smtClean="0">
                <a:latin typeface="Times New Roman" pitchFamily="18" charset="0"/>
                <a:cs typeface="Times New Roman" pitchFamily="18" charset="0"/>
              </a:rPr>
              <a:t>str_extract</a:t>
            </a:r>
            <a:r>
              <a:rPr lang="en-US" sz="1800" dirty="0" smtClean="0">
                <a:latin typeface="Times New Roman" pitchFamily="18" charset="0"/>
                <a:cs typeface="Times New Roman" pitchFamily="18" charset="0"/>
              </a:rPr>
              <a:t>(string=</a:t>
            </a:r>
            <a:r>
              <a:rPr lang="en-US" sz="1800" dirty="0" err="1" smtClean="0">
                <a:latin typeface="Times New Roman" pitchFamily="18" charset="0"/>
                <a:cs typeface="Times New Roman" pitchFamily="18" charset="0"/>
              </a:rPr>
              <a:t>theStart</a:t>
            </a:r>
            <a:r>
              <a:rPr lang="en-US" sz="1800" dirty="0" smtClean="0">
                <a:latin typeface="Times New Roman" pitchFamily="18" charset="0"/>
                <a:cs typeface="Times New Roman" pitchFamily="18" charset="0"/>
              </a:rPr>
              <a:t>, pattern= “^\\d{4}”), 30)</a:t>
            </a:r>
          </a:p>
          <a:p>
            <a:pPr marL="571500" indent="-571500" algn="just">
              <a:buNone/>
            </a:pPr>
            <a:r>
              <a:rPr lang="en-US" sz="1800" dirty="0" smtClean="0">
                <a:latin typeface="Times New Roman" pitchFamily="18" charset="0"/>
                <a:cs typeface="Times New Roman" pitchFamily="18" charset="0"/>
              </a:rPr>
              <a:t>&gt;# extract 4 digits at the end of the text</a:t>
            </a:r>
          </a:p>
          <a:p>
            <a:pPr marL="571500" indent="-571500" algn="just">
              <a:buNone/>
            </a:pPr>
            <a:r>
              <a:rPr lang="en-US" sz="1800" dirty="0" smtClean="0">
                <a:latin typeface="Times New Roman" pitchFamily="18" charset="0"/>
                <a:cs typeface="Times New Roman" pitchFamily="18" charset="0"/>
              </a:rPr>
              <a:t>&gt;head(</a:t>
            </a:r>
            <a:r>
              <a:rPr lang="en-US" sz="1800" dirty="0" err="1" smtClean="0">
                <a:latin typeface="Times New Roman" pitchFamily="18" charset="0"/>
                <a:cs typeface="Times New Roman" pitchFamily="18" charset="0"/>
              </a:rPr>
              <a:t>str_extract</a:t>
            </a:r>
            <a:r>
              <a:rPr lang="en-US" sz="1800" dirty="0" smtClean="0">
                <a:latin typeface="Times New Roman" pitchFamily="18" charset="0"/>
                <a:cs typeface="Times New Roman" pitchFamily="18" charset="0"/>
              </a:rPr>
              <a:t>(string=</a:t>
            </a:r>
            <a:r>
              <a:rPr lang="en-US" sz="1800" dirty="0" err="1" smtClean="0">
                <a:latin typeface="Times New Roman" pitchFamily="18" charset="0"/>
                <a:cs typeface="Times New Roman" pitchFamily="18" charset="0"/>
              </a:rPr>
              <a:t>theStart</a:t>
            </a:r>
            <a:r>
              <a:rPr lang="en-US" sz="1800" dirty="0" smtClean="0">
                <a:latin typeface="Times New Roman" pitchFamily="18" charset="0"/>
                <a:cs typeface="Times New Roman" pitchFamily="18" charset="0"/>
              </a:rPr>
              <a:t>, pattern= “\\d{4}$”), 30)</a:t>
            </a:r>
          </a:p>
          <a:p>
            <a:pPr marL="571500" indent="-571500" algn="just">
              <a:buNone/>
            </a:pPr>
            <a:r>
              <a:rPr lang="en-US" sz="1800" dirty="0" smtClean="0">
                <a:latin typeface="Times New Roman" pitchFamily="18" charset="0"/>
                <a:cs typeface="Times New Roman" pitchFamily="18" charset="0"/>
              </a:rPr>
              <a:t>&gt;# extract 4 digits at the beginning AND the end of the text</a:t>
            </a:r>
          </a:p>
          <a:p>
            <a:pPr marL="571500" indent="-571500" algn="just">
              <a:buNone/>
            </a:pPr>
            <a:r>
              <a:rPr lang="en-US" sz="1800" dirty="0" smtClean="0">
                <a:latin typeface="Times New Roman" pitchFamily="18" charset="0"/>
                <a:cs typeface="Times New Roman" pitchFamily="18" charset="0"/>
              </a:rPr>
              <a:t>&gt;head(</a:t>
            </a:r>
            <a:r>
              <a:rPr lang="en-US" sz="1800" dirty="0" err="1" smtClean="0">
                <a:latin typeface="Times New Roman" pitchFamily="18" charset="0"/>
                <a:cs typeface="Times New Roman" pitchFamily="18" charset="0"/>
              </a:rPr>
              <a:t>str_extract</a:t>
            </a:r>
            <a:r>
              <a:rPr lang="en-US" sz="1800" dirty="0" smtClean="0">
                <a:latin typeface="Times New Roman" pitchFamily="18" charset="0"/>
                <a:cs typeface="Times New Roman" pitchFamily="18" charset="0"/>
              </a:rPr>
              <a:t>(string=</a:t>
            </a:r>
            <a:r>
              <a:rPr lang="en-US" sz="1800" dirty="0" err="1" smtClean="0">
                <a:latin typeface="Times New Roman" pitchFamily="18" charset="0"/>
                <a:cs typeface="Times New Roman" pitchFamily="18" charset="0"/>
              </a:rPr>
              <a:t>theStart</a:t>
            </a:r>
            <a:r>
              <a:rPr lang="en-US" sz="1800" dirty="0" smtClean="0">
                <a:latin typeface="Times New Roman" pitchFamily="18" charset="0"/>
                <a:cs typeface="Times New Roman" pitchFamily="18" charset="0"/>
              </a:rPr>
              <a:t>, pattern= “^\\d{4}$”), 30)</a:t>
            </a:r>
          </a:p>
          <a:p>
            <a:pPr marL="571500" indent="-571500" algn="just">
              <a:buNone/>
            </a:pPr>
            <a:r>
              <a:rPr lang="en-US" sz="1800" dirty="0" smtClean="0">
                <a:latin typeface="Times New Roman" pitchFamily="18" charset="0"/>
                <a:cs typeface="Times New Roman" pitchFamily="18" charset="0"/>
              </a:rPr>
              <a:t>&gt;# replace the first digit seen with “x”</a:t>
            </a:r>
          </a:p>
          <a:p>
            <a:pPr marL="571500" indent="-571500" algn="just">
              <a:buNone/>
            </a:pPr>
            <a:r>
              <a:rPr lang="en-US" sz="1800" dirty="0" smtClean="0">
                <a:latin typeface="Times New Roman" pitchFamily="18" charset="0"/>
                <a:cs typeface="Times New Roman" pitchFamily="18" charset="0"/>
              </a:rPr>
              <a:t>&gt;head(</a:t>
            </a:r>
            <a:r>
              <a:rPr lang="en-US" sz="1800" dirty="0" err="1" smtClean="0">
                <a:latin typeface="Times New Roman" pitchFamily="18" charset="0"/>
                <a:cs typeface="Times New Roman" pitchFamily="18" charset="0"/>
              </a:rPr>
              <a:t>str_replace</a:t>
            </a:r>
            <a:r>
              <a:rPr lang="en-US" sz="1800" dirty="0" smtClean="0">
                <a:latin typeface="Times New Roman" pitchFamily="18" charset="0"/>
                <a:cs typeface="Times New Roman" pitchFamily="18" charset="0"/>
              </a:rPr>
              <a:t>(string=</a:t>
            </a:r>
            <a:r>
              <a:rPr lang="en-US" sz="1800" dirty="0" err="1" smtClean="0">
                <a:latin typeface="Times New Roman" pitchFamily="18" charset="0"/>
                <a:cs typeface="Times New Roman" pitchFamily="18" charset="0"/>
              </a:rPr>
              <a:t>theStart</a:t>
            </a:r>
            <a:r>
              <a:rPr lang="en-US" sz="1800" dirty="0" smtClean="0">
                <a:latin typeface="Times New Roman" pitchFamily="18" charset="0"/>
                <a:cs typeface="Times New Roman" pitchFamily="18" charset="0"/>
              </a:rPr>
              <a:t>, pattern=“\\d” , replacement=“x”), 30)</a:t>
            </a:r>
          </a:p>
          <a:p>
            <a:pPr marL="571500" indent="-571500" algn="just">
              <a:buNone/>
            </a:pPr>
            <a:r>
              <a:rPr lang="en-US" sz="1800" dirty="0" smtClean="0">
                <a:latin typeface="Times New Roman" pitchFamily="18" charset="0"/>
                <a:cs typeface="Times New Roman" pitchFamily="18" charset="0"/>
              </a:rPr>
              <a:t>&gt;#replace all digits seen with “x”</a:t>
            </a:r>
          </a:p>
          <a:p>
            <a:pPr marL="571500" indent="-571500" algn="just">
              <a:buNone/>
            </a:pPr>
            <a:r>
              <a:rPr lang="en-US" sz="1800" dirty="0" smtClean="0">
                <a:latin typeface="Times New Roman" pitchFamily="18" charset="0"/>
                <a:cs typeface="Times New Roman" pitchFamily="18" charset="0"/>
              </a:rPr>
              <a:t>&gt;#this means “7” -&gt; “x” and “382” -&gt; “xxx”</a:t>
            </a:r>
          </a:p>
          <a:p>
            <a:pPr marL="571500" indent="-571500" algn="just">
              <a:buNone/>
            </a:pPr>
            <a:r>
              <a:rPr lang="en-US" sz="1800" dirty="0" smtClean="0">
                <a:latin typeface="Times New Roman" pitchFamily="18" charset="0"/>
                <a:cs typeface="Times New Roman" pitchFamily="18" charset="0"/>
              </a:rPr>
              <a:t>&gt;head(</a:t>
            </a:r>
            <a:r>
              <a:rPr lang="en-US" sz="1800" dirty="0" err="1" smtClean="0">
                <a:latin typeface="Times New Roman" pitchFamily="18" charset="0"/>
                <a:cs typeface="Times New Roman" pitchFamily="18" charset="0"/>
              </a:rPr>
              <a:t>str_replace_all</a:t>
            </a:r>
            <a:r>
              <a:rPr lang="en-US" sz="1800" dirty="0" smtClean="0">
                <a:latin typeface="Times New Roman" pitchFamily="18" charset="0"/>
                <a:cs typeface="Times New Roman" pitchFamily="18" charset="0"/>
              </a:rPr>
              <a:t>(string=</a:t>
            </a:r>
            <a:r>
              <a:rPr lang="en-US" sz="1800" dirty="0" err="1" smtClean="0">
                <a:latin typeface="Times New Roman" pitchFamily="18" charset="0"/>
                <a:cs typeface="Times New Roman" pitchFamily="18" charset="0"/>
              </a:rPr>
              <a:t>theStart</a:t>
            </a:r>
            <a:r>
              <a:rPr lang="en-US" sz="1800" dirty="0" smtClean="0">
                <a:latin typeface="Times New Roman" pitchFamily="18" charset="0"/>
                <a:cs typeface="Times New Roman" pitchFamily="18" charset="0"/>
              </a:rPr>
              <a:t>, pattern=</a:t>
            </a:r>
            <a:r>
              <a:rPr lang="en-US" sz="1800" dirty="0" smtClean="0">
                <a:latin typeface="Times New Roman" pitchFamily="18" charset="0"/>
                <a:cs typeface="Times New Roman" pitchFamily="18" charset="0"/>
                <a:hlinkClick r:id="rId2" action="ppaction://hlinkfile"/>
              </a:rPr>
              <a:t>“\\</a:t>
            </a:r>
            <a:r>
              <a:rPr lang="en-US" sz="1800" dirty="0" err="1" smtClean="0">
                <a:latin typeface="Times New Roman" pitchFamily="18" charset="0"/>
                <a:cs typeface="Times New Roman" pitchFamily="18" charset="0"/>
                <a:hlinkClick r:id="rId2" action="ppaction://hlinkfile"/>
              </a:rPr>
              <a:t>d</a:t>
            </a:r>
            <a:r>
              <a:rPr lang="en-US" sz="1800" dirty="0" err="1" smtClean="0">
                <a:latin typeface="Times New Roman" pitchFamily="18" charset="0"/>
                <a:cs typeface="Times New Roman" pitchFamily="18" charset="0"/>
              </a:rPr>
              <a:t>”,replacement</a:t>
            </a:r>
            <a:r>
              <a:rPr lang="en-US" sz="1800" dirty="0" smtClean="0">
                <a:latin typeface="Times New Roman" pitchFamily="18" charset="0"/>
                <a:cs typeface="Times New Roman" pitchFamily="18" charset="0"/>
              </a:rPr>
              <a:t>=“x”), 30)</a:t>
            </a:r>
          </a:p>
          <a:p>
            <a:pPr marL="571500" indent="-571500" algn="just">
              <a:buNone/>
            </a:pPr>
            <a:r>
              <a:rPr lang="en-US" sz="1800" dirty="0" smtClean="0">
                <a:latin typeface="Times New Roman" pitchFamily="18" charset="0"/>
                <a:cs typeface="Times New Roman" pitchFamily="18" charset="0"/>
              </a:rPr>
              <a:t>&gt;#replace any strings of digits from 1 to 4 in length with “x”</a:t>
            </a:r>
          </a:p>
          <a:p>
            <a:pPr marL="571500" indent="-571500" algn="just">
              <a:buNone/>
            </a:pPr>
            <a:r>
              <a:rPr lang="en-US" sz="1800" dirty="0" smtClean="0">
                <a:latin typeface="Times New Roman" pitchFamily="18" charset="0"/>
                <a:cs typeface="Times New Roman" pitchFamily="18" charset="0"/>
              </a:rPr>
              <a:t>&gt;#this means “7”-&gt; “x” and “382”-&gt; “x”</a:t>
            </a:r>
          </a:p>
          <a:p>
            <a:pPr marL="571500" indent="-571500" algn="just">
              <a:buNone/>
            </a:pPr>
            <a:r>
              <a:rPr lang="en-US" sz="1800" dirty="0" smtClean="0">
                <a:latin typeface="Times New Roman" pitchFamily="18" charset="0"/>
                <a:cs typeface="Times New Roman" pitchFamily="18" charset="0"/>
              </a:rPr>
              <a:t>&gt;head(</a:t>
            </a:r>
            <a:r>
              <a:rPr lang="en-US" sz="1800" dirty="0" err="1" smtClean="0">
                <a:latin typeface="Times New Roman" pitchFamily="18" charset="0"/>
                <a:cs typeface="Times New Roman" pitchFamily="18" charset="0"/>
              </a:rPr>
              <a:t>str_replace_all</a:t>
            </a:r>
            <a:r>
              <a:rPr lang="en-US" sz="1800" dirty="0" smtClean="0">
                <a:latin typeface="Times New Roman" pitchFamily="18" charset="0"/>
                <a:cs typeface="Times New Roman" pitchFamily="18" charset="0"/>
              </a:rPr>
              <a:t>(string=</a:t>
            </a:r>
            <a:r>
              <a:rPr lang="en-US" sz="1800" dirty="0" err="1" smtClean="0">
                <a:latin typeface="Times New Roman" pitchFamily="18" charset="0"/>
                <a:cs typeface="Times New Roman" pitchFamily="18" charset="0"/>
              </a:rPr>
              <a:t>theStart</a:t>
            </a:r>
            <a:r>
              <a:rPr lang="en-US" sz="1800" dirty="0" smtClean="0">
                <a:latin typeface="Times New Roman" pitchFamily="18" charset="0"/>
                <a:cs typeface="Times New Roman" pitchFamily="18" charset="0"/>
              </a:rPr>
              <a:t>, pattern=“\\d{1,4}”, replacement=“x”), 30)</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Autofit/>
          </a:bodyPr>
          <a:lstStyle/>
          <a:p>
            <a:pPr marL="571500" indent="-571500" algn="just">
              <a:buNone/>
            </a:pPr>
            <a:r>
              <a:rPr lang="en-US" sz="1800" dirty="0" smtClean="0">
                <a:latin typeface="Times New Roman" pitchFamily="18" charset="0"/>
                <a:cs typeface="Times New Roman" pitchFamily="18" charset="0"/>
              </a:rPr>
              <a:t>&gt;#create a vector of HTML commands</a:t>
            </a:r>
          </a:p>
          <a:p>
            <a:pPr marL="571500" indent="-571500" algn="just">
              <a:buNone/>
            </a:pPr>
            <a:r>
              <a:rPr lang="en-US" sz="1800" dirty="0" smtClean="0">
                <a:latin typeface="Times New Roman" pitchFamily="18" charset="0"/>
                <a:cs typeface="Times New Roman" pitchFamily="18" charset="0"/>
              </a:rPr>
              <a:t>&gt;commands&lt;-c(“&lt;a </a:t>
            </a:r>
            <a:r>
              <a:rPr lang="en-US" sz="1800" dirty="0" err="1" smtClean="0">
                <a:latin typeface="Times New Roman" pitchFamily="18" charset="0"/>
                <a:cs typeface="Times New Roman" pitchFamily="18" charset="0"/>
              </a:rPr>
              <a:t>href</a:t>
            </a:r>
            <a:r>
              <a:rPr lang="en-US" sz="1800" dirty="0" smtClean="0">
                <a:latin typeface="Times New Roman" pitchFamily="18" charset="0"/>
                <a:cs typeface="Times New Roman" pitchFamily="18" charset="0"/>
              </a:rPr>
              <a:t>=index.html&gt;The Link is here&lt;/a&gt;”, “&lt;b&gt;This is bold text&lt;/b&gt;”)</a:t>
            </a:r>
          </a:p>
          <a:p>
            <a:pPr marL="571500" indent="-571500" algn="just">
              <a:buNone/>
            </a:pPr>
            <a:r>
              <a:rPr lang="en-US" sz="1800" dirty="0" smtClean="0">
                <a:latin typeface="Times New Roman" pitchFamily="18" charset="0"/>
                <a:cs typeface="Times New Roman" pitchFamily="18" charset="0"/>
              </a:rPr>
              <a:t>&gt;#get the text between the HTML tags</a:t>
            </a:r>
          </a:p>
          <a:p>
            <a:pPr marL="571500" indent="-571500" algn="just">
              <a:buNone/>
            </a:pPr>
            <a:r>
              <a:rPr lang="en-US" sz="1800" dirty="0" smtClean="0">
                <a:latin typeface="Times New Roman" pitchFamily="18" charset="0"/>
                <a:cs typeface="Times New Roman" pitchFamily="18" charset="0"/>
              </a:rPr>
              <a:t>&gt;#the content in (.+?) is substituted using 1 </a:t>
            </a:r>
          </a:p>
          <a:p>
            <a:pPr marL="571500" indent="-571500" algn="just">
              <a:buNone/>
            </a:pPr>
            <a:r>
              <a:rPr lang="en-US" sz="1800" dirty="0" smtClean="0">
                <a:latin typeface="Times New Roman" pitchFamily="18" charset="0"/>
                <a:cs typeface="Times New Roman" pitchFamily="18" charset="0"/>
              </a:rPr>
              <a:t>&gt;</a:t>
            </a:r>
            <a:r>
              <a:rPr lang="en-US" sz="1800" dirty="0" err="1" smtClean="0">
                <a:latin typeface="Times New Roman" pitchFamily="18" charset="0"/>
                <a:cs typeface="Times New Roman" pitchFamily="18" charset="0"/>
              </a:rPr>
              <a:t>str_replace</a:t>
            </a:r>
            <a:r>
              <a:rPr lang="en-US" sz="1800" dirty="0" smtClean="0">
                <a:latin typeface="Times New Roman" pitchFamily="18" charset="0"/>
                <a:cs typeface="Times New Roman" pitchFamily="18" charset="0"/>
              </a:rPr>
              <a:t>(string=commands, pattern=“&lt;.+?&gt;(.+&gt;”, replacement=“\\1”)</a:t>
            </a:r>
          </a:p>
          <a:p>
            <a:pPr marL="571500" indent="-571500" algn="just">
              <a:buNone/>
            </a:pPr>
            <a:r>
              <a:rPr lang="en-US" sz="1800" dirty="0" smtClean="0">
                <a:latin typeface="Times New Roman" pitchFamily="18" charset="0"/>
                <a:cs typeface="Times New Roman" pitchFamily="18" charset="0"/>
              </a:rPr>
              <a:t>[1]  “The Link is here” “This is bold text”</a:t>
            </a:r>
          </a:p>
          <a:p>
            <a:pPr marL="571500" indent="-571500" algn="just"/>
            <a:r>
              <a:rPr lang="en-US" sz="1800" dirty="0" smtClean="0">
                <a:latin typeface="Times New Roman" pitchFamily="18" charset="0"/>
                <a:cs typeface="Times New Roman" pitchFamily="18" charset="0"/>
              </a:rPr>
              <a:t>Since R has its own regular expression peculiarities, there is a handy help file that can be accessed with ?</a:t>
            </a:r>
            <a:r>
              <a:rPr lang="en-US" sz="1800" dirty="0" err="1" smtClean="0">
                <a:latin typeface="Times New Roman" pitchFamily="18" charset="0"/>
                <a:cs typeface="Times New Roman" pitchFamily="18" charset="0"/>
              </a:rPr>
              <a:t>regex</a:t>
            </a:r>
            <a:r>
              <a:rPr lang="en-US" sz="1800" dirty="0" smtClean="0">
                <a:latin typeface="Times New Roman" pitchFamily="18" charset="0"/>
                <a:cs typeface="Times New Roman" pitchFamily="18" charset="0"/>
              </a:rPr>
              <a:t>.</a:t>
            </a:r>
          </a:p>
          <a:p>
            <a:pPr marL="571500" indent="-571500" algn="just">
              <a:buNone/>
            </a:pPr>
            <a:endParaRPr lang="en-US" sz="1800" dirty="0" smtClean="0">
              <a:latin typeface="Times New Roman" pitchFamily="18" charset="0"/>
              <a:cs typeface="Times New Roman" pitchFamily="18" charset="0"/>
            </a:endParaRPr>
          </a:p>
          <a:p>
            <a:pPr marL="571500" indent="-571500" algn="just">
              <a:buNone/>
            </a:pPr>
            <a:r>
              <a:rPr lang="en-US" sz="1800" b="1" dirty="0" smtClean="0">
                <a:latin typeface="Times New Roman" pitchFamily="18" charset="0"/>
                <a:cs typeface="Times New Roman" pitchFamily="18" charset="0"/>
              </a:rPr>
              <a:t>Math Functions</a:t>
            </a:r>
          </a:p>
          <a:p>
            <a:pPr marL="571500" indent="-571500" algn="just">
              <a:buNone/>
            </a:pPr>
            <a:r>
              <a:rPr lang="en-US" sz="1800" dirty="0" smtClean="0">
                <a:latin typeface="Times New Roman" pitchFamily="18" charset="0"/>
                <a:cs typeface="Times New Roman" pitchFamily="18" charset="0"/>
              </a:rPr>
              <a:t>R includes an extensive set of built-in math functions. Hare is a partial list:</a:t>
            </a:r>
          </a:p>
          <a:p>
            <a:pPr marL="571500" indent="-571500" algn="just"/>
            <a:r>
              <a:rPr lang="en-US" sz="1800" dirty="0" smtClean="0">
                <a:latin typeface="Times New Roman" pitchFamily="18" charset="0"/>
                <a:cs typeface="Times New Roman" pitchFamily="18" charset="0"/>
              </a:rPr>
              <a:t>exp(): Exponential function, base e</a:t>
            </a:r>
          </a:p>
          <a:p>
            <a:pPr marL="571500" indent="-571500" algn="just"/>
            <a:r>
              <a:rPr lang="en-US" sz="1800" dirty="0" smtClean="0">
                <a:latin typeface="Times New Roman" pitchFamily="18" charset="0"/>
                <a:cs typeface="Times New Roman" pitchFamily="18" charset="0"/>
              </a:rPr>
              <a:t>log(): Natural logarithm</a:t>
            </a:r>
          </a:p>
          <a:p>
            <a:pPr marL="571500" indent="-571500" algn="just"/>
            <a:r>
              <a:rPr lang="en-US" sz="1800" dirty="0" smtClean="0">
                <a:latin typeface="Times New Roman" pitchFamily="18" charset="0"/>
                <a:cs typeface="Times New Roman" pitchFamily="18" charset="0"/>
              </a:rPr>
              <a:t>log10(): Logarithm base 10</a:t>
            </a:r>
          </a:p>
          <a:p>
            <a:pPr marL="571500" indent="-571500" algn="just"/>
            <a:r>
              <a:rPr lang="en-US" sz="1800" dirty="0" err="1" smtClean="0">
                <a:latin typeface="Times New Roman" pitchFamily="18" charset="0"/>
                <a:cs typeface="Times New Roman" pitchFamily="18" charset="0"/>
              </a:rPr>
              <a:t>sqrt</a:t>
            </a:r>
            <a:r>
              <a:rPr lang="en-US" sz="1800" dirty="0" smtClean="0">
                <a:latin typeface="Times New Roman" pitchFamily="18" charset="0"/>
                <a:cs typeface="Times New Roman" pitchFamily="18" charset="0"/>
              </a:rPr>
              <a:t>(): Square root</a:t>
            </a:r>
          </a:p>
          <a:p>
            <a:pPr marL="571500" indent="-571500" algn="just"/>
            <a:r>
              <a:rPr lang="en-US" sz="1800" dirty="0" smtClean="0">
                <a:latin typeface="Times New Roman" pitchFamily="18" charset="0"/>
                <a:cs typeface="Times New Roman" pitchFamily="18" charset="0"/>
              </a:rPr>
              <a:t>abs(): Absolute value</a:t>
            </a:r>
          </a:p>
          <a:p>
            <a:pPr marL="571500" indent="-571500" algn="just"/>
            <a:r>
              <a:rPr lang="en-US" sz="1800" dirty="0" smtClean="0">
                <a:latin typeface="Times New Roman" pitchFamily="18" charset="0"/>
                <a:cs typeface="Times New Roman" pitchFamily="18" charset="0"/>
              </a:rPr>
              <a:t>sin(), </a:t>
            </a:r>
            <a:r>
              <a:rPr lang="en-US" sz="1800" dirty="0" err="1" smtClean="0">
                <a:latin typeface="Times New Roman" pitchFamily="18" charset="0"/>
                <a:cs typeface="Times New Roman" pitchFamily="18" charset="0"/>
              </a:rPr>
              <a:t>cos</a:t>
            </a:r>
            <a:r>
              <a:rPr lang="en-US" sz="1800" dirty="0" smtClean="0">
                <a:latin typeface="Times New Roman" pitchFamily="18" charset="0"/>
                <a:cs typeface="Times New Roman" pitchFamily="18" charset="0"/>
              </a:rPr>
              <a:t>(), and so on: Trig functions</a:t>
            </a:r>
          </a:p>
          <a:p>
            <a:pPr marL="571500" indent="-571500" algn="just"/>
            <a:r>
              <a:rPr lang="en-US" sz="1800" dirty="0" smtClean="0">
                <a:latin typeface="Times New Roman" pitchFamily="18" charset="0"/>
                <a:cs typeface="Times New Roman" pitchFamily="18" charset="0"/>
              </a:rPr>
              <a:t>min() and max(): minimum value and maximum value within a vector.</a:t>
            </a:r>
          </a:p>
          <a:p>
            <a:pPr marL="571500" indent="-571500" algn="just">
              <a:buNone/>
            </a:pPr>
            <a:endParaRPr lang="en-US" sz="1800" dirty="0" smtClean="0">
              <a:latin typeface="Times New Roman" pitchFamily="18" charset="0"/>
              <a:cs typeface="Times New Roman" pitchFamily="18" charset="0"/>
            </a:endParaRPr>
          </a:p>
          <a:p>
            <a:pPr marL="571500" indent="-571500" algn="just"/>
            <a:endParaRPr lang="en-US" sz="1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Autofit/>
          </a:bodyPr>
          <a:lstStyle/>
          <a:p>
            <a:pPr marL="571500" indent="-571500" algn="just"/>
            <a:r>
              <a:rPr lang="en-US" sz="1800" dirty="0" smtClean="0">
                <a:latin typeface="Times New Roman" pitchFamily="18" charset="0"/>
                <a:cs typeface="Times New Roman" pitchFamily="18" charset="0"/>
              </a:rPr>
              <a:t>which.min() and which.max(): Index of the minimal element and maximal element of a vector</a:t>
            </a:r>
          </a:p>
          <a:p>
            <a:pPr marL="571500" indent="-571500" algn="just"/>
            <a:r>
              <a:rPr lang="en-US" sz="1800" dirty="0" err="1" smtClean="0">
                <a:latin typeface="Times New Roman" pitchFamily="18" charset="0"/>
                <a:cs typeface="Times New Roman" pitchFamily="18" charset="0"/>
              </a:rPr>
              <a:t>pmin</a:t>
            </a:r>
            <a:r>
              <a:rPr lang="en-US" sz="1800" dirty="0" smtClean="0">
                <a:latin typeface="Times New Roman" pitchFamily="18" charset="0"/>
                <a:cs typeface="Times New Roman" pitchFamily="18" charset="0"/>
              </a:rPr>
              <a:t>() and </a:t>
            </a:r>
            <a:r>
              <a:rPr lang="en-US" sz="1800" dirty="0" err="1" smtClean="0">
                <a:latin typeface="Times New Roman" pitchFamily="18" charset="0"/>
                <a:cs typeface="Times New Roman" pitchFamily="18" charset="0"/>
              </a:rPr>
              <a:t>pmax</a:t>
            </a:r>
            <a:r>
              <a:rPr lang="en-US" sz="1800" dirty="0" smtClean="0">
                <a:latin typeface="Times New Roman" pitchFamily="18" charset="0"/>
                <a:cs typeface="Times New Roman" pitchFamily="18" charset="0"/>
              </a:rPr>
              <a:t>(): Element-wise minima and maxima of several vectors.</a:t>
            </a:r>
          </a:p>
          <a:p>
            <a:pPr marL="571500" indent="-571500" algn="just"/>
            <a:r>
              <a:rPr lang="en-US" sz="1800" dirty="0" smtClean="0">
                <a:latin typeface="Times New Roman" pitchFamily="18" charset="0"/>
                <a:cs typeface="Times New Roman" pitchFamily="18" charset="0"/>
              </a:rPr>
              <a:t>sum() and prod(): Sum and product of the elements of a vector</a:t>
            </a:r>
          </a:p>
          <a:p>
            <a:pPr marL="571500" indent="-571500" algn="just"/>
            <a:r>
              <a:rPr lang="en-US" sz="1800" dirty="0" err="1" smtClean="0">
                <a:latin typeface="Times New Roman" pitchFamily="18" charset="0"/>
                <a:cs typeface="Times New Roman" pitchFamily="18" charset="0"/>
              </a:rPr>
              <a:t>cumsum</a:t>
            </a:r>
            <a:r>
              <a:rPr lang="en-US" sz="1800" dirty="0" smtClean="0">
                <a:latin typeface="Times New Roman" pitchFamily="18" charset="0"/>
                <a:cs typeface="Times New Roman" pitchFamily="18" charset="0"/>
              </a:rPr>
              <a:t>() and </a:t>
            </a:r>
            <a:r>
              <a:rPr lang="en-US" sz="1800" dirty="0" err="1" smtClean="0">
                <a:latin typeface="Times New Roman" pitchFamily="18" charset="0"/>
                <a:cs typeface="Times New Roman" pitchFamily="18" charset="0"/>
              </a:rPr>
              <a:t>cumprod</a:t>
            </a:r>
            <a:r>
              <a:rPr lang="en-US" sz="1800" dirty="0" smtClean="0">
                <a:latin typeface="Times New Roman" pitchFamily="18" charset="0"/>
                <a:cs typeface="Times New Roman" pitchFamily="18" charset="0"/>
              </a:rPr>
              <a:t>(): Cumulative sum and product of the elements of a vector.</a:t>
            </a:r>
          </a:p>
          <a:p>
            <a:pPr marL="571500" indent="-571500" algn="just"/>
            <a:r>
              <a:rPr lang="en-US" sz="1800" dirty="0" smtClean="0">
                <a:latin typeface="Times New Roman" pitchFamily="18" charset="0"/>
                <a:cs typeface="Times New Roman" pitchFamily="18" charset="0"/>
              </a:rPr>
              <a:t>round(), floor(), and ceiling(): Round to the closet integer, to the closet integer below, and to the closet integer above.</a:t>
            </a:r>
          </a:p>
          <a:p>
            <a:pPr marL="571500" indent="-571500" algn="just"/>
            <a:r>
              <a:rPr lang="en-US" sz="1800" dirty="0" smtClean="0">
                <a:latin typeface="Times New Roman" pitchFamily="18" charset="0"/>
                <a:cs typeface="Times New Roman" pitchFamily="18" charset="0"/>
              </a:rPr>
              <a:t>factorial():Factorial function</a:t>
            </a:r>
            <a:r>
              <a:rPr lang="en-US" sz="1800" dirty="0" smtClean="0">
                <a:latin typeface="Times New Roman" pitchFamily="18" charset="0"/>
                <a:cs typeface="Times New Roman" pitchFamily="18" charset="0"/>
              </a:rPr>
              <a:t>.</a:t>
            </a:r>
          </a:p>
          <a:p>
            <a:pPr marL="571500" indent="-571500" algn="just">
              <a:buNone/>
            </a:pPr>
            <a:r>
              <a:rPr lang="en-US" sz="1800" b="1" dirty="0" smtClean="0">
                <a:latin typeface="Times New Roman" pitchFamily="18" charset="0"/>
                <a:cs typeface="Times New Roman" pitchFamily="18" charset="0"/>
              </a:rPr>
              <a:t>Calculating Probability</a:t>
            </a:r>
          </a:p>
          <a:p>
            <a:pPr marL="571500" indent="-571500" algn="just">
              <a:buNone/>
            </a:pPr>
            <a:r>
              <a:rPr lang="en-US" sz="1800" b="1" dirty="0" smtClean="0">
                <a:latin typeface="Times New Roman" pitchFamily="18" charset="0"/>
                <a:cs typeface="Times New Roman" pitchFamily="18" charset="0"/>
              </a:rPr>
              <a:t>Cumulative sums and products</a:t>
            </a:r>
            <a:endParaRPr lang="en-US" sz="1800" b="1" dirty="0" smtClean="0">
              <a:latin typeface="Times New Roman" pitchFamily="18" charset="0"/>
              <a:cs typeface="Times New Roman" pitchFamily="18" charset="0"/>
            </a:endParaRPr>
          </a:p>
          <a:p>
            <a:pPr marL="571500" indent="-571500" algn="just">
              <a:buNone/>
            </a:pPr>
            <a:r>
              <a:rPr lang="en-US" sz="1800" b="1" dirty="0" smtClean="0">
                <a:latin typeface="Times New Roman" pitchFamily="18" charset="0"/>
                <a:cs typeface="Times New Roman" pitchFamily="18" charset="0"/>
              </a:rPr>
              <a:t>Minima and maxima</a:t>
            </a:r>
          </a:p>
          <a:p>
            <a:pPr marL="571500" indent="-571500" algn="just">
              <a:buNone/>
            </a:pPr>
            <a:r>
              <a:rPr lang="en-US" sz="1800" b="1" dirty="0" smtClean="0">
                <a:latin typeface="Times New Roman" pitchFamily="18" charset="0"/>
                <a:cs typeface="Times New Roman" pitchFamily="18" charset="0"/>
              </a:rPr>
              <a:t>Calculus</a:t>
            </a:r>
          </a:p>
          <a:p>
            <a:pPr marL="571500" indent="-571500" algn="just">
              <a:buNone/>
            </a:pPr>
            <a:r>
              <a:rPr lang="en-US" sz="1800" b="1" dirty="0" smtClean="0">
                <a:latin typeface="Times New Roman" pitchFamily="18" charset="0"/>
                <a:cs typeface="Times New Roman" pitchFamily="18" charset="0"/>
              </a:rPr>
              <a:t>Sorting</a:t>
            </a:r>
          </a:p>
          <a:p>
            <a:pPr marL="571500" indent="-571500" algn="just">
              <a:buNone/>
            </a:pPr>
            <a:r>
              <a:rPr lang="en-US" sz="1800" b="1" dirty="0" smtClean="0">
                <a:latin typeface="Times New Roman" pitchFamily="18" charset="0"/>
                <a:cs typeface="Times New Roman" pitchFamily="18" charset="0"/>
              </a:rPr>
              <a:t>Set operations</a:t>
            </a:r>
          </a:p>
          <a:p>
            <a:pPr marL="571500" indent="-571500" algn="just">
              <a:buNone/>
            </a:pPr>
            <a:r>
              <a:rPr lang="en-US" sz="1800" b="1" dirty="0" smtClean="0">
                <a:latin typeface="Times New Roman" pitchFamily="18" charset="0"/>
                <a:cs typeface="Times New Roman" pitchFamily="18" charset="0"/>
              </a:rPr>
              <a:t>Simulation Programming in R:</a:t>
            </a:r>
          </a:p>
          <a:p>
            <a:pPr marL="571500" indent="-571500" algn="just">
              <a:buNone/>
            </a:pPr>
            <a:r>
              <a:rPr lang="en-US" sz="1800" b="1" dirty="0" smtClean="0">
                <a:latin typeface="Times New Roman" pitchFamily="18" charset="0"/>
                <a:cs typeface="Times New Roman" pitchFamily="18" charset="0"/>
              </a:rPr>
              <a:t>Built-in-Random variable generators</a:t>
            </a:r>
          </a:p>
          <a:p>
            <a:pPr marL="571500" indent="-571500" algn="just">
              <a:buNone/>
            </a:pPr>
            <a:r>
              <a:rPr lang="en-US" sz="1800" b="1" dirty="0" smtClean="0">
                <a:latin typeface="Times New Roman" pitchFamily="18" charset="0"/>
                <a:cs typeface="Times New Roman" pitchFamily="18" charset="0"/>
              </a:rPr>
              <a:t>Obtaining the same random  stream in repeated runs</a:t>
            </a:r>
          </a:p>
          <a:p>
            <a:pPr marL="571500" indent="-571500" algn="just">
              <a:buNone/>
            </a:pPr>
            <a:r>
              <a:rPr lang="en-US" sz="1800" b="1" dirty="0" smtClean="0">
                <a:latin typeface="Times New Roman" pitchFamily="18" charset="0"/>
                <a:cs typeface="Times New Roman" pitchFamily="18" charset="0"/>
              </a:rPr>
              <a:t>An example to </a:t>
            </a:r>
            <a:r>
              <a:rPr lang="en-US" sz="1800" b="1" smtClean="0">
                <a:latin typeface="Times New Roman" pitchFamily="18" charset="0"/>
                <a:cs typeface="Times New Roman" pitchFamily="18" charset="0"/>
              </a:rPr>
              <a:t>a combinatorial </a:t>
            </a:r>
            <a:r>
              <a:rPr lang="en-US" sz="1800" b="1" dirty="0" smtClean="0">
                <a:latin typeface="Times New Roman" pitchFamily="18" charset="0"/>
                <a:cs typeface="Times New Roman" pitchFamily="18" charset="0"/>
              </a:rPr>
              <a:t>simulation</a:t>
            </a:r>
          </a:p>
          <a:p>
            <a:pPr marL="571500" indent="-571500" algn="just">
              <a:buNone/>
            </a:pPr>
            <a:endParaRPr lang="en-US" sz="1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rmAutofit/>
          </a:bodyPr>
          <a:lstStyle/>
          <a:p>
            <a:pPr marL="571500" indent="-571500" algn="just"/>
            <a:r>
              <a:rPr lang="en-US" sz="2400" dirty="0" smtClean="0">
                <a:latin typeface="Times New Roman" pitchFamily="18" charset="0"/>
                <a:cs typeface="Times New Roman" pitchFamily="18" charset="0"/>
              </a:rPr>
              <a:t>Let’s set an element of </a:t>
            </a:r>
            <a:r>
              <a:rPr lang="en-US" sz="2400" dirty="0" err="1" smtClean="0">
                <a:latin typeface="Times New Roman" pitchFamily="18" charset="0"/>
                <a:cs typeface="Times New Roman" pitchFamily="18" charset="0"/>
              </a:rPr>
              <a:t>theMatrix</a:t>
            </a:r>
            <a:r>
              <a:rPr lang="en-US" sz="2400" dirty="0" smtClean="0">
                <a:latin typeface="Times New Roman" pitchFamily="18" charset="0"/>
                <a:cs typeface="Times New Roman" pitchFamily="18" charset="0"/>
              </a:rPr>
              <a:t> to NA to see how we handle missing data using the na.rm argument and the use of additional arguments.</a:t>
            </a:r>
          </a:p>
          <a:p>
            <a:pPr marL="571500" indent="-571500" algn="just">
              <a:buNone/>
            </a:pPr>
            <a:r>
              <a:rPr lang="en-US" sz="2400" dirty="0" smtClean="0">
                <a:latin typeface="Times New Roman" pitchFamily="18" charset="0"/>
                <a:cs typeface="Times New Roman" pitchFamily="18" charset="0"/>
              </a:rPr>
              <a:t>&gt;</a:t>
            </a:r>
            <a:r>
              <a:rPr lang="en-US" sz="2400" dirty="0" err="1" smtClean="0">
                <a:latin typeface="Times New Roman" pitchFamily="18" charset="0"/>
                <a:cs typeface="Times New Roman" pitchFamily="18" charset="0"/>
              </a:rPr>
              <a:t>theMatrix</a:t>
            </a:r>
            <a:r>
              <a:rPr lang="en-US" sz="2400" dirty="0" smtClean="0">
                <a:latin typeface="Times New Roman" pitchFamily="18" charset="0"/>
                <a:cs typeface="Times New Roman" pitchFamily="18" charset="0"/>
              </a:rPr>
              <a:t>[2,1]&lt;- NA</a:t>
            </a:r>
          </a:p>
          <a:p>
            <a:pPr marL="571500" indent="-571500" algn="just">
              <a:buNone/>
            </a:pPr>
            <a:r>
              <a:rPr lang="en-US" sz="2400" dirty="0" smtClean="0">
                <a:latin typeface="Times New Roman" pitchFamily="18" charset="0"/>
                <a:cs typeface="Times New Roman" pitchFamily="18" charset="0"/>
              </a:rPr>
              <a:t>&gt;apply(theMatrix,1,sum)</a:t>
            </a:r>
          </a:p>
          <a:p>
            <a:pPr marL="571500" indent="-571500" algn="just">
              <a:buNone/>
            </a:pPr>
            <a:r>
              <a:rPr lang="en-US" sz="2400" dirty="0" smtClean="0">
                <a:latin typeface="Times New Roman" pitchFamily="18" charset="0"/>
                <a:cs typeface="Times New Roman" pitchFamily="18" charset="0"/>
              </a:rPr>
              <a:t>[1]  12  NA  18</a:t>
            </a:r>
          </a:p>
          <a:p>
            <a:pPr marL="571500" indent="-571500" algn="just">
              <a:buNone/>
            </a:pPr>
            <a:r>
              <a:rPr lang="en-US" sz="2400" dirty="0" smtClean="0">
                <a:latin typeface="Times New Roman" pitchFamily="18" charset="0"/>
                <a:cs typeface="Times New Roman" pitchFamily="18" charset="0"/>
              </a:rPr>
              <a:t>&gt;apply(theMatrix,1,sum, na.rm=TRUE)</a:t>
            </a:r>
          </a:p>
          <a:p>
            <a:pPr marL="571500" indent="-571500" algn="just">
              <a:buNone/>
            </a:pPr>
            <a:r>
              <a:rPr lang="en-US" sz="2400" dirty="0" smtClean="0">
                <a:latin typeface="Times New Roman" pitchFamily="18" charset="0"/>
                <a:cs typeface="Times New Roman" pitchFamily="18" charset="0"/>
              </a:rPr>
              <a:t>[1]  12  13  18</a:t>
            </a:r>
          </a:p>
          <a:p>
            <a:pPr marL="571500" indent="-571500" algn="just">
              <a:buNone/>
            </a:pPr>
            <a:r>
              <a:rPr lang="en-US" sz="2400" dirty="0" smtClean="0">
                <a:latin typeface="Times New Roman" pitchFamily="18" charset="0"/>
                <a:cs typeface="Times New Roman" pitchFamily="18" charset="0"/>
              </a:rPr>
              <a:t>&gt;</a:t>
            </a:r>
            <a:r>
              <a:rPr lang="en-US" sz="2400" dirty="0" err="1" smtClean="0">
                <a:latin typeface="Times New Roman" pitchFamily="18" charset="0"/>
                <a:cs typeface="Times New Roman" pitchFamily="18" charset="0"/>
              </a:rPr>
              <a:t>rowSums</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theMatrix</a:t>
            </a:r>
            <a:r>
              <a:rPr lang="en-US" sz="2400" dirty="0" smtClean="0">
                <a:latin typeface="Times New Roman" pitchFamily="18" charset="0"/>
                <a:cs typeface="Times New Roman" pitchFamily="18" charset="0"/>
              </a:rPr>
              <a:t>)</a:t>
            </a:r>
          </a:p>
          <a:p>
            <a:pPr marL="571500" indent="-571500" algn="just">
              <a:buNone/>
            </a:pPr>
            <a:r>
              <a:rPr lang="en-US" sz="2400" dirty="0" smtClean="0">
                <a:latin typeface="Times New Roman" pitchFamily="18" charset="0"/>
                <a:cs typeface="Times New Roman" pitchFamily="18" charset="0"/>
              </a:rPr>
              <a:t>[1]  12  NA  18</a:t>
            </a:r>
          </a:p>
          <a:p>
            <a:pPr marL="571500" indent="-571500" algn="just">
              <a:buNone/>
            </a:pPr>
            <a:r>
              <a:rPr lang="en-US" sz="2400" dirty="0" smtClean="0">
                <a:latin typeface="Times New Roman" pitchFamily="18" charset="0"/>
                <a:cs typeface="Times New Roman" pitchFamily="18" charset="0"/>
              </a:rPr>
              <a:t>&gt;</a:t>
            </a:r>
            <a:r>
              <a:rPr lang="en-US" sz="2400" dirty="0" err="1" smtClean="0">
                <a:latin typeface="Times New Roman" pitchFamily="18" charset="0"/>
                <a:cs typeface="Times New Roman" pitchFamily="18" charset="0"/>
              </a:rPr>
              <a:t>rowSums</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theMatrix</a:t>
            </a:r>
            <a:r>
              <a:rPr lang="en-US" sz="2400" dirty="0" smtClean="0">
                <a:latin typeface="Times New Roman" pitchFamily="18" charset="0"/>
                <a:cs typeface="Times New Roman" pitchFamily="18" charset="0"/>
              </a:rPr>
              <a:t>, na.rm=TRUE)</a:t>
            </a:r>
          </a:p>
          <a:p>
            <a:pPr marL="571500" indent="-571500" algn="just">
              <a:buNone/>
            </a:pPr>
            <a:r>
              <a:rPr lang="en-US" sz="2400" dirty="0" smtClean="0">
                <a:latin typeface="Times New Roman" pitchFamily="18" charset="0"/>
                <a:cs typeface="Times New Roman" pitchFamily="18" charset="0"/>
              </a:rPr>
              <a:t>[1]  12   13   18</a:t>
            </a:r>
          </a:p>
          <a:p>
            <a:pPr marL="571500" indent="-571500" algn="just">
              <a:buNone/>
            </a:pP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rmAutofit lnSpcReduction="10000"/>
          </a:bodyPr>
          <a:lstStyle/>
          <a:p>
            <a:pPr marL="571500" indent="-571500" algn="just">
              <a:buNone/>
            </a:pPr>
            <a:r>
              <a:rPr lang="en-US" sz="2400" dirty="0" err="1" smtClean="0">
                <a:latin typeface="Times New Roman" pitchFamily="18" charset="0"/>
                <a:cs typeface="Times New Roman" pitchFamily="18" charset="0"/>
              </a:rPr>
              <a:t>lapply</a:t>
            </a:r>
            <a:r>
              <a:rPr lang="en-US" sz="2400" dirty="0" smtClean="0">
                <a:latin typeface="Times New Roman" pitchFamily="18" charset="0"/>
                <a:cs typeface="Times New Roman" pitchFamily="18" charset="0"/>
              </a:rPr>
              <a:t> and </a:t>
            </a:r>
            <a:r>
              <a:rPr lang="en-US" sz="2400" dirty="0" err="1" smtClean="0">
                <a:latin typeface="Times New Roman" pitchFamily="18" charset="0"/>
                <a:cs typeface="Times New Roman" pitchFamily="18" charset="0"/>
              </a:rPr>
              <a:t>sapply</a:t>
            </a:r>
            <a:endParaRPr lang="en-US" sz="2400" dirty="0" smtClean="0">
              <a:latin typeface="Times New Roman" pitchFamily="18" charset="0"/>
              <a:cs typeface="Times New Roman" pitchFamily="18" charset="0"/>
            </a:endParaRPr>
          </a:p>
          <a:p>
            <a:pPr marL="571500" indent="-571500" algn="just"/>
            <a:r>
              <a:rPr lang="en-US" sz="2400" dirty="0" err="1" smtClean="0">
                <a:latin typeface="Times New Roman" pitchFamily="18" charset="0"/>
                <a:cs typeface="Times New Roman" pitchFamily="18" charset="0"/>
              </a:rPr>
              <a:t>lapply</a:t>
            </a:r>
            <a:r>
              <a:rPr lang="en-US" sz="2400" dirty="0" smtClean="0">
                <a:latin typeface="Times New Roman" pitchFamily="18" charset="0"/>
                <a:cs typeface="Times New Roman" pitchFamily="18" charset="0"/>
              </a:rPr>
              <a:t> works by applying a function to each element of a list and returning the results as a list.</a:t>
            </a:r>
          </a:p>
          <a:p>
            <a:pPr marL="571500" indent="-571500" algn="just">
              <a:buNone/>
            </a:pPr>
            <a:r>
              <a:rPr lang="en-US" sz="2400" dirty="0" smtClean="0">
                <a:latin typeface="Times New Roman" pitchFamily="18" charset="0"/>
                <a:cs typeface="Times New Roman" pitchFamily="18" charset="0"/>
              </a:rPr>
              <a:t>&gt;</a:t>
            </a:r>
            <a:r>
              <a:rPr lang="en-US" sz="2400" dirty="0" err="1" smtClean="0">
                <a:latin typeface="Times New Roman" pitchFamily="18" charset="0"/>
                <a:cs typeface="Times New Roman" pitchFamily="18" charset="0"/>
              </a:rPr>
              <a:t>theList</a:t>
            </a:r>
            <a:r>
              <a:rPr lang="en-US" sz="2400" dirty="0" smtClean="0">
                <a:latin typeface="Times New Roman" pitchFamily="18" charset="0"/>
                <a:cs typeface="Times New Roman" pitchFamily="18" charset="0"/>
              </a:rPr>
              <a:t>&lt;- list(A= matrix(1:9, 3), B=1:5, C=matrix(1:4, 2), D=2)</a:t>
            </a:r>
          </a:p>
          <a:p>
            <a:pPr marL="571500" indent="-571500" algn="just">
              <a:buNone/>
            </a:pPr>
            <a:r>
              <a:rPr lang="en-US" sz="2400" dirty="0" smtClean="0">
                <a:latin typeface="Times New Roman" pitchFamily="18" charset="0"/>
                <a:cs typeface="Times New Roman" pitchFamily="18" charset="0"/>
              </a:rPr>
              <a:t>&gt;</a:t>
            </a:r>
            <a:r>
              <a:rPr lang="en-US" sz="2400" dirty="0" err="1" smtClean="0">
                <a:latin typeface="Times New Roman" pitchFamily="18" charset="0"/>
                <a:cs typeface="Times New Roman" pitchFamily="18" charset="0"/>
              </a:rPr>
              <a:t>lapply</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theList</a:t>
            </a:r>
            <a:r>
              <a:rPr lang="en-US" sz="2400" dirty="0" smtClean="0">
                <a:latin typeface="Times New Roman" pitchFamily="18" charset="0"/>
                <a:cs typeface="Times New Roman" pitchFamily="18" charset="0"/>
              </a:rPr>
              <a:t>, sum)</a:t>
            </a:r>
          </a:p>
          <a:p>
            <a:pPr marL="571500" indent="-571500" algn="just">
              <a:buNone/>
            </a:pPr>
            <a:r>
              <a:rPr lang="en-US" sz="2400" dirty="0" smtClean="0">
                <a:latin typeface="Times New Roman" pitchFamily="18" charset="0"/>
                <a:cs typeface="Times New Roman" pitchFamily="18" charset="0"/>
              </a:rPr>
              <a:t>$A</a:t>
            </a:r>
          </a:p>
          <a:p>
            <a:pPr marL="571500" indent="-571500" algn="just">
              <a:buNone/>
            </a:pPr>
            <a:r>
              <a:rPr lang="en-US" sz="2400" dirty="0" smtClean="0">
                <a:latin typeface="Times New Roman" pitchFamily="18" charset="0"/>
                <a:cs typeface="Times New Roman" pitchFamily="18" charset="0"/>
              </a:rPr>
              <a:t>[1]  45</a:t>
            </a:r>
          </a:p>
          <a:p>
            <a:pPr marL="571500" indent="-571500" algn="just">
              <a:buNone/>
            </a:pPr>
            <a:r>
              <a:rPr lang="en-US" sz="2400" dirty="0" smtClean="0">
                <a:latin typeface="Times New Roman" pitchFamily="18" charset="0"/>
                <a:cs typeface="Times New Roman" pitchFamily="18" charset="0"/>
              </a:rPr>
              <a:t>$B</a:t>
            </a:r>
          </a:p>
          <a:p>
            <a:pPr marL="571500" indent="-571500" algn="just">
              <a:buNone/>
            </a:pPr>
            <a:r>
              <a:rPr lang="en-US" sz="2400" dirty="0" smtClean="0">
                <a:latin typeface="Times New Roman" pitchFamily="18" charset="0"/>
                <a:cs typeface="Times New Roman" pitchFamily="18" charset="0"/>
              </a:rPr>
              <a:t>[1]  15</a:t>
            </a:r>
          </a:p>
          <a:p>
            <a:pPr marL="571500" indent="-571500" algn="just">
              <a:buNone/>
            </a:pPr>
            <a:r>
              <a:rPr lang="en-US" sz="2400" dirty="0" smtClean="0">
                <a:latin typeface="Times New Roman" pitchFamily="18" charset="0"/>
                <a:cs typeface="Times New Roman" pitchFamily="18" charset="0"/>
              </a:rPr>
              <a:t>$C</a:t>
            </a:r>
          </a:p>
          <a:p>
            <a:pPr marL="571500" indent="-571500" algn="just">
              <a:buNone/>
            </a:pPr>
            <a:r>
              <a:rPr lang="en-US" sz="2400" dirty="0" smtClean="0">
                <a:latin typeface="Times New Roman" pitchFamily="18" charset="0"/>
                <a:cs typeface="Times New Roman" pitchFamily="18" charset="0"/>
              </a:rPr>
              <a:t>[1]  10</a:t>
            </a:r>
          </a:p>
          <a:p>
            <a:pPr marL="571500" indent="-571500" algn="just">
              <a:buNone/>
            </a:pPr>
            <a:r>
              <a:rPr lang="en-US" sz="2400" dirty="0" smtClean="0">
                <a:latin typeface="Times New Roman" pitchFamily="18" charset="0"/>
                <a:cs typeface="Times New Roman" pitchFamily="18" charset="0"/>
              </a:rPr>
              <a:t>$D</a:t>
            </a:r>
          </a:p>
          <a:p>
            <a:pPr marL="571500" indent="-571500" algn="just">
              <a:buNone/>
            </a:pPr>
            <a:r>
              <a:rPr lang="en-US" sz="2400" dirty="0" smtClean="0">
                <a:latin typeface="Times New Roman" pitchFamily="18" charset="0"/>
                <a:cs typeface="Times New Roman" pitchFamily="18" charset="0"/>
              </a:rPr>
              <a:t>[1]  2</a:t>
            </a:r>
          </a:p>
          <a:p>
            <a:pPr marL="571500" indent="-571500" algn="just"/>
            <a:r>
              <a:rPr lang="en-US" sz="2400" dirty="0" smtClean="0">
                <a:latin typeface="Times New Roman" pitchFamily="18" charset="0"/>
                <a:cs typeface="Times New Roman" pitchFamily="18" charset="0"/>
              </a:rPr>
              <a:t>Dealing with lists can be cumbersome, so to return the result of </a:t>
            </a:r>
            <a:r>
              <a:rPr lang="en-US" sz="2400" dirty="0" err="1" smtClean="0">
                <a:latin typeface="Times New Roman" pitchFamily="18" charset="0"/>
                <a:cs typeface="Times New Roman" pitchFamily="18" charset="0"/>
              </a:rPr>
              <a:t>lapply</a:t>
            </a:r>
            <a:r>
              <a:rPr lang="en-US" sz="2400" dirty="0" smtClean="0">
                <a:latin typeface="Times New Roman" pitchFamily="18" charset="0"/>
                <a:cs typeface="Times New Roman" pitchFamily="18" charset="0"/>
              </a:rPr>
              <a:t> as a vector instead, use </a:t>
            </a:r>
            <a:r>
              <a:rPr lang="en-US" sz="2400" dirty="0" err="1" smtClean="0">
                <a:latin typeface="Times New Roman" pitchFamily="18" charset="0"/>
                <a:cs typeface="Times New Roman" pitchFamily="18" charset="0"/>
              </a:rPr>
              <a:t>sapply</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rmAutofit/>
          </a:bodyPr>
          <a:lstStyle/>
          <a:p>
            <a:pPr marL="571500" indent="-571500" algn="just">
              <a:buNone/>
            </a:pPr>
            <a:r>
              <a:rPr lang="en-US" sz="2400" dirty="0" smtClean="0">
                <a:latin typeface="Times New Roman" pitchFamily="18" charset="0"/>
                <a:cs typeface="Times New Roman" pitchFamily="18" charset="0"/>
              </a:rPr>
              <a:t>&gt;</a:t>
            </a:r>
            <a:r>
              <a:rPr lang="en-US" sz="2400" dirty="0" err="1" smtClean="0">
                <a:latin typeface="Times New Roman" pitchFamily="18" charset="0"/>
                <a:cs typeface="Times New Roman" pitchFamily="18" charset="0"/>
              </a:rPr>
              <a:t>sapply</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theList,sum</a:t>
            </a:r>
            <a:r>
              <a:rPr lang="en-US" sz="2400" dirty="0" smtClean="0">
                <a:latin typeface="Times New Roman" pitchFamily="18" charset="0"/>
                <a:cs typeface="Times New Roman" pitchFamily="18" charset="0"/>
              </a:rPr>
              <a:t>)</a:t>
            </a:r>
          </a:p>
          <a:p>
            <a:pPr marL="571500" indent="-571500" algn="just">
              <a:buNone/>
            </a:pPr>
            <a:r>
              <a:rPr lang="en-US" sz="2400" dirty="0" smtClean="0">
                <a:latin typeface="Times New Roman" pitchFamily="18" charset="0"/>
                <a:cs typeface="Times New Roman" pitchFamily="18" charset="0"/>
              </a:rPr>
              <a:t>A   B   C   D</a:t>
            </a:r>
          </a:p>
          <a:p>
            <a:pPr marL="571500" indent="-571500" algn="just">
              <a:buNone/>
            </a:pPr>
            <a:r>
              <a:rPr lang="en-US" sz="2400" dirty="0" smtClean="0">
                <a:latin typeface="Times New Roman" pitchFamily="18" charset="0"/>
                <a:cs typeface="Times New Roman" pitchFamily="18" charset="0"/>
              </a:rPr>
              <a:t>45 15  10  2</a:t>
            </a:r>
          </a:p>
          <a:p>
            <a:pPr marL="571500" indent="-571500" algn="just"/>
            <a:r>
              <a:rPr lang="en-US" sz="2400" dirty="0" smtClean="0">
                <a:latin typeface="Times New Roman" pitchFamily="18" charset="0"/>
                <a:cs typeface="Times New Roman" pitchFamily="18" charset="0"/>
              </a:rPr>
              <a:t>Because a vector is technically a form of a list, </a:t>
            </a:r>
            <a:r>
              <a:rPr lang="en-US" sz="2400" dirty="0" err="1" smtClean="0">
                <a:latin typeface="Times New Roman" pitchFamily="18" charset="0"/>
                <a:cs typeface="Times New Roman" pitchFamily="18" charset="0"/>
              </a:rPr>
              <a:t>lapply</a:t>
            </a:r>
            <a:r>
              <a:rPr lang="en-US" sz="2400" dirty="0" smtClean="0">
                <a:latin typeface="Times New Roman" pitchFamily="18" charset="0"/>
                <a:cs typeface="Times New Roman" pitchFamily="18" charset="0"/>
              </a:rPr>
              <a:t> and </a:t>
            </a:r>
            <a:r>
              <a:rPr lang="en-US" sz="2400" dirty="0" err="1" smtClean="0">
                <a:latin typeface="Times New Roman" pitchFamily="18" charset="0"/>
                <a:cs typeface="Times New Roman" pitchFamily="18" charset="0"/>
              </a:rPr>
              <a:t>sapply</a:t>
            </a:r>
            <a:r>
              <a:rPr lang="en-US" sz="2400" dirty="0" smtClean="0">
                <a:latin typeface="Times New Roman" pitchFamily="18" charset="0"/>
                <a:cs typeface="Times New Roman" pitchFamily="18" charset="0"/>
              </a:rPr>
              <a:t> can also take a vector as their input.</a:t>
            </a:r>
          </a:p>
          <a:p>
            <a:pPr marL="571500" indent="-571500" algn="just">
              <a:buNone/>
            </a:pPr>
            <a:r>
              <a:rPr lang="en-US" sz="2400" dirty="0" smtClean="0">
                <a:latin typeface="Times New Roman" pitchFamily="18" charset="0"/>
                <a:cs typeface="Times New Roman" pitchFamily="18" charset="0"/>
              </a:rPr>
              <a:t>&gt;</a:t>
            </a:r>
            <a:r>
              <a:rPr lang="en-US" sz="2400" dirty="0" err="1" smtClean="0">
                <a:latin typeface="Times New Roman" pitchFamily="18" charset="0"/>
                <a:cs typeface="Times New Roman" pitchFamily="18" charset="0"/>
              </a:rPr>
              <a:t>theNames</a:t>
            </a:r>
            <a:r>
              <a:rPr lang="en-US" sz="2400" dirty="0" smtClean="0">
                <a:latin typeface="Times New Roman" pitchFamily="18" charset="0"/>
                <a:cs typeface="Times New Roman" pitchFamily="18" charset="0"/>
              </a:rPr>
              <a:t>&lt;-c(“Jared”, “Deb”, “Paul”)</a:t>
            </a:r>
          </a:p>
          <a:p>
            <a:pPr marL="571500" indent="-571500" algn="just">
              <a:buNone/>
            </a:pPr>
            <a:r>
              <a:rPr lang="en-US" sz="2400" dirty="0" smtClean="0">
                <a:latin typeface="Times New Roman" pitchFamily="18" charset="0"/>
                <a:cs typeface="Times New Roman" pitchFamily="18" charset="0"/>
              </a:rPr>
              <a:t>&gt;</a:t>
            </a:r>
            <a:r>
              <a:rPr lang="en-US" sz="2400" dirty="0" err="1" smtClean="0">
                <a:latin typeface="Times New Roman" pitchFamily="18" charset="0"/>
                <a:cs typeface="Times New Roman" pitchFamily="18" charset="0"/>
              </a:rPr>
              <a:t>lapply</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theNames</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nchar</a:t>
            </a:r>
            <a:r>
              <a:rPr lang="en-US" sz="2400" dirty="0" smtClean="0">
                <a:latin typeface="Times New Roman" pitchFamily="18" charset="0"/>
                <a:cs typeface="Times New Roman" pitchFamily="18" charset="0"/>
              </a:rPr>
              <a:t>)</a:t>
            </a:r>
          </a:p>
          <a:p>
            <a:pPr marL="571500" indent="-571500" algn="just">
              <a:buNone/>
            </a:pPr>
            <a:r>
              <a:rPr lang="en-US" sz="2400" dirty="0" smtClean="0">
                <a:latin typeface="Times New Roman" pitchFamily="18" charset="0"/>
                <a:cs typeface="Times New Roman" pitchFamily="18" charset="0"/>
              </a:rPr>
              <a:t>[[1]]</a:t>
            </a:r>
          </a:p>
          <a:p>
            <a:pPr marL="571500" indent="-571500" algn="just">
              <a:buNone/>
            </a:pPr>
            <a:r>
              <a:rPr lang="en-US" sz="2400" dirty="0" smtClean="0">
                <a:latin typeface="Times New Roman" pitchFamily="18" charset="0"/>
                <a:cs typeface="Times New Roman" pitchFamily="18" charset="0"/>
              </a:rPr>
              <a:t>[1]  5</a:t>
            </a:r>
          </a:p>
          <a:p>
            <a:pPr marL="571500" indent="-571500" algn="just">
              <a:buNone/>
            </a:pPr>
            <a:r>
              <a:rPr lang="en-US" sz="2400" dirty="0" smtClean="0">
                <a:latin typeface="Times New Roman" pitchFamily="18" charset="0"/>
                <a:cs typeface="Times New Roman" pitchFamily="18" charset="0"/>
              </a:rPr>
              <a:t>[[2]]</a:t>
            </a:r>
          </a:p>
          <a:p>
            <a:pPr marL="571500" indent="-571500" algn="just">
              <a:buNone/>
            </a:pPr>
            <a:r>
              <a:rPr lang="en-US" sz="2400" dirty="0" smtClean="0">
                <a:latin typeface="Times New Roman" pitchFamily="18" charset="0"/>
                <a:cs typeface="Times New Roman" pitchFamily="18" charset="0"/>
              </a:rPr>
              <a:t>[1]  3</a:t>
            </a:r>
          </a:p>
          <a:p>
            <a:pPr marL="571500" indent="-571500" algn="just">
              <a:buNone/>
            </a:pPr>
            <a:r>
              <a:rPr lang="en-US" sz="2400" dirty="0" smtClean="0">
                <a:latin typeface="Times New Roman" pitchFamily="18" charset="0"/>
                <a:cs typeface="Times New Roman" pitchFamily="18" charset="0"/>
              </a:rPr>
              <a:t>[[3]]</a:t>
            </a:r>
          </a:p>
          <a:p>
            <a:pPr marL="571500" indent="-571500" algn="just">
              <a:buNone/>
            </a:pPr>
            <a:r>
              <a:rPr lang="en-US" sz="2400" dirty="0" smtClean="0">
                <a:latin typeface="Times New Roman" pitchFamily="18" charset="0"/>
                <a:cs typeface="Times New Roman" pitchFamily="18" charset="0"/>
              </a:rPr>
              <a:t>[1]  4</a:t>
            </a:r>
          </a:p>
          <a:p>
            <a:pPr marL="571500" indent="-571500" algn="just">
              <a:buNone/>
            </a:pP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rmAutofit fontScale="92500" lnSpcReduction="20000"/>
          </a:bodyPr>
          <a:lstStyle/>
          <a:p>
            <a:pPr marL="571500" indent="-571500" algn="just">
              <a:buNone/>
            </a:pPr>
            <a:r>
              <a:rPr lang="en-US" sz="2400" dirty="0" err="1" smtClean="0">
                <a:latin typeface="Times New Roman" pitchFamily="18" charset="0"/>
                <a:cs typeface="Times New Roman" pitchFamily="18" charset="0"/>
              </a:rPr>
              <a:t>mapply</a:t>
            </a:r>
            <a:r>
              <a:rPr lang="en-US" sz="2400" dirty="0" smtClean="0">
                <a:latin typeface="Times New Roman" pitchFamily="18" charset="0"/>
                <a:cs typeface="Times New Roman" pitchFamily="18" charset="0"/>
              </a:rPr>
              <a:t>:</a:t>
            </a:r>
          </a:p>
          <a:p>
            <a:pPr marL="571500" indent="-571500" algn="just"/>
            <a:r>
              <a:rPr lang="en-US" sz="2400" dirty="0" smtClean="0">
                <a:latin typeface="Times New Roman" pitchFamily="18" charset="0"/>
                <a:cs typeface="Times New Roman" pitchFamily="18" charset="0"/>
              </a:rPr>
              <a:t>Which applies a function to each element of multiple lists. </a:t>
            </a:r>
          </a:p>
          <a:p>
            <a:pPr marL="571500" indent="-571500" algn="just">
              <a:buNone/>
            </a:pPr>
            <a:r>
              <a:rPr lang="en-US" sz="2400" dirty="0" smtClean="0">
                <a:latin typeface="Times New Roman" pitchFamily="18" charset="0"/>
                <a:cs typeface="Times New Roman" pitchFamily="18" charset="0"/>
              </a:rPr>
              <a:t>&gt;## build two lists</a:t>
            </a:r>
          </a:p>
          <a:p>
            <a:pPr marL="571500" indent="-571500" algn="just">
              <a:buNone/>
            </a:pPr>
            <a:r>
              <a:rPr lang="en-US" sz="2400" dirty="0" smtClean="0">
                <a:latin typeface="Times New Roman" pitchFamily="18" charset="0"/>
                <a:cs typeface="Times New Roman" pitchFamily="18" charset="0"/>
              </a:rPr>
              <a:t>&gt;</a:t>
            </a:r>
            <a:r>
              <a:rPr lang="en-US" sz="2400" dirty="0" err="1" smtClean="0">
                <a:latin typeface="Times New Roman" pitchFamily="18" charset="0"/>
                <a:cs typeface="Times New Roman" pitchFamily="18" charset="0"/>
              </a:rPr>
              <a:t>firstList</a:t>
            </a:r>
            <a:r>
              <a:rPr lang="en-US" sz="2400" dirty="0" smtClean="0">
                <a:latin typeface="Times New Roman" pitchFamily="18" charset="0"/>
                <a:cs typeface="Times New Roman" pitchFamily="18" charset="0"/>
              </a:rPr>
              <a:t>&lt;-list(A=matrix(1:16,4), B=matrix(1:16,2),C=1:5)</a:t>
            </a:r>
          </a:p>
          <a:p>
            <a:pPr marL="571500" indent="-571500" algn="just">
              <a:buNone/>
            </a:pPr>
            <a:r>
              <a:rPr lang="en-US" sz="2400" dirty="0" smtClean="0">
                <a:latin typeface="Times New Roman" pitchFamily="18" charset="0"/>
                <a:cs typeface="Times New Roman" pitchFamily="18" charset="0"/>
              </a:rPr>
              <a:t>&gt;</a:t>
            </a:r>
            <a:r>
              <a:rPr lang="en-US" sz="2400" dirty="0" err="1" smtClean="0">
                <a:latin typeface="Times New Roman" pitchFamily="18" charset="0"/>
                <a:cs typeface="Times New Roman" pitchFamily="18" charset="0"/>
              </a:rPr>
              <a:t>secondList</a:t>
            </a:r>
            <a:r>
              <a:rPr lang="en-US" sz="2400" dirty="0" smtClean="0">
                <a:latin typeface="Times New Roman" pitchFamily="18" charset="0"/>
                <a:cs typeface="Times New Roman" pitchFamily="18" charset="0"/>
              </a:rPr>
              <a:t>&lt;-list(A=matrix(1:16,4),B=matrix(1:16,2),C=15:1)</a:t>
            </a:r>
          </a:p>
          <a:p>
            <a:pPr marL="571500" indent="-571500" algn="just">
              <a:buNone/>
            </a:pPr>
            <a:r>
              <a:rPr lang="en-US" sz="2400" dirty="0" smtClean="0">
                <a:latin typeface="Times New Roman" pitchFamily="18" charset="0"/>
                <a:cs typeface="Times New Roman" pitchFamily="18" charset="0"/>
              </a:rPr>
              <a:t>&gt;# test element by element if they are identical</a:t>
            </a:r>
          </a:p>
          <a:p>
            <a:pPr marL="571500" indent="-571500" algn="just">
              <a:buNone/>
            </a:pPr>
            <a:r>
              <a:rPr lang="en-US" sz="2400" dirty="0" smtClean="0">
                <a:latin typeface="Times New Roman" pitchFamily="18" charset="0"/>
                <a:cs typeface="Times New Roman" pitchFamily="18" charset="0"/>
              </a:rPr>
              <a:t>&gt;</a:t>
            </a:r>
            <a:r>
              <a:rPr lang="en-US" sz="2400" dirty="0" err="1" smtClean="0">
                <a:latin typeface="Times New Roman" pitchFamily="18" charset="0"/>
                <a:cs typeface="Times New Roman" pitchFamily="18" charset="0"/>
              </a:rPr>
              <a:t>mapply</a:t>
            </a:r>
            <a:r>
              <a:rPr lang="en-US" sz="2400" dirty="0" smtClean="0">
                <a:latin typeface="Times New Roman" pitchFamily="18" charset="0"/>
                <a:cs typeface="Times New Roman" pitchFamily="18" charset="0"/>
              </a:rPr>
              <a:t>(identical, </a:t>
            </a:r>
            <a:r>
              <a:rPr lang="en-US" sz="2400" dirty="0" err="1" smtClean="0">
                <a:latin typeface="Times New Roman" pitchFamily="18" charset="0"/>
                <a:cs typeface="Times New Roman" pitchFamily="18" charset="0"/>
              </a:rPr>
              <a:t>firstList,secondList</a:t>
            </a:r>
            <a:r>
              <a:rPr lang="en-US" sz="2400" dirty="0" smtClean="0">
                <a:latin typeface="Times New Roman" pitchFamily="18" charset="0"/>
                <a:cs typeface="Times New Roman" pitchFamily="18" charset="0"/>
              </a:rPr>
              <a:t>)</a:t>
            </a:r>
          </a:p>
          <a:p>
            <a:pPr marL="571500" indent="-571500" algn="just">
              <a:buNone/>
            </a:pPr>
            <a:r>
              <a:rPr lang="en-US" sz="2400" dirty="0" smtClean="0">
                <a:latin typeface="Times New Roman" pitchFamily="18" charset="0"/>
                <a:cs typeface="Times New Roman" pitchFamily="18" charset="0"/>
              </a:rPr>
              <a:t>[1]  TRUE  </a:t>
            </a:r>
            <a:r>
              <a:rPr lang="en-US" sz="2400" dirty="0" err="1" smtClean="0">
                <a:latin typeface="Times New Roman" pitchFamily="18" charset="0"/>
                <a:cs typeface="Times New Roman" pitchFamily="18" charset="0"/>
              </a:rPr>
              <a:t>TRUE</a:t>
            </a:r>
            <a:r>
              <a:rPr lang="en-US" sz="2400" dirty="0" smtClean="0">
                <a:latin typeface="Times New Roman" pitchFamily="18" charset="0"/>
                <a:cs typeface="Times New Roman" pitchFamily="18" charset="0"/>
              </a:rPr>
              <a:t>  FALSE</a:t>
            </a:r>
          </a:p>
          <a:p>
            <a:pPr marL="571500" indent="-571500" algn="just">
              <a:buNone/>
            </a:pPr>
            <a:r>
              <a:rPr lang="en-US" sz="2400" dirty="0" smtClean="0">
                <a:latin typeface="Times New Roman" pitchFamily="18" charset="0"/>
                <a:cs typeface="Times New Roman" pitchFamily="18" charset="0"/>
              </a:rPr>
              <a:t>&gt;##  build a simple function that adds the number of rows (or</a:t>
            </a:r>
          </a:p>
          <a:p>
            <a:pPr marL="571500" indent="-571500" algn="just">
              <a:buNone/>
            </a:pPr>
            <a:r>
              <a:rPr lang="en-US" sz="2400" dirty="0" smtClean="0">
                <a:latin typeface="Times New Roman" pitchFamily="18" charset="0"/>
                <a:cs typeface="Times New Roman" pitchFamily="18" charset="0"/>
              </a:rPr>
              <a:t>&gt;##  length) of each corresponding element</a:t>
            </a:r>
          </a:p>
          <a:p>
            <a:pPr marL="571500" indent="-571500" algn="just">
              <a:buNone/>
            </a:pPr>
            <a:r>
              <a:rPr lang="en-US" sz="2400" dirty="0" smtClean="0">
                <a:latin typeface="Times New Roman" pitchFamily="18" charset="0"/>
                <a:cs typeface="Times New Roman" pitchFamily="18" charset="0"/>
              </a:rPr>
              <a:t>&gt;</a:t>
            </a:r>
            <a:r>
              <a:rPr lang="en-US" sz="2400" dirty="0" err="1" smtClean="0">
                <a:latin typeface="Times New Roman" pitchFamily="18" charset="0"/>
                <a:cs typeface="Times New Roman" pitchFamily="18" charset="0"/>
              </a:rPr>
              <a:t>simpleFunc</a:t>
            </a:r>
            <a:r>
              <a:rPr lang="en-US" sz="2400" dirty="0" smtClean="0">
                <a:latin typeface="Times New Roman" pitchFamily="18" charset="0"/>
                <a:cs typeface="Times New Roman" pitchFamily="18" charset="0"/>
              </a:rPr>
              <a:t>&lt;-function(</a:t>
            </a:r>
            <a:r>
              <a:rPr lang="en-US" sz="2400" dirty="0" err="1" smtClean="0">
                <a:latin typeface="Times New Roman" pitchFamily="18" charset="0"/>
                <a:cs typeface="Times New Roman" pitchFamily="18" charset="0"/>
              </a:rPr>
              <a:t>x,y</a:t>
            </a:r>
            <a:r>
              <a:rPr lang="en-US" sz="2400" dirty="0" smtClean="0">
                <a:latin typeface="Times New Roman" pitchFamily="18" charset="0"/>
                <a:cs typeface="Times New Roman" pitchFamily="18" charset="0"/>
              </a:rPr>
              <a:t>)</a:t>
            </a:r>
          </a:p>
          <a:p>
            <a:pPr marL="571500" indent="-571500" algn="just">
              <a:buNone/>
            </a:pPr>
            <a:r>
              <a:rPr lang="en-US" sz="2400" dirty="0" smtClean="0">
                <a:latin typeface="Times New Roman" pitchFamily="18" charset="0"/>
                <a:cs typeface="Times New Roman" pitchFamily="18" charset="0"/>
              </a:rPr>
              <a:t>{</a:t>
            </a:r>
          </a:p>
          <a:p>
            <a:pPr marL="571500" indent="-571500" algn="just">
              <a:buNone/>
            </a:pPr>
            <a:r>
              <a:rPr lang="en-US" sz="2400" dirty="0" smtClean="0">
                <a:latin typeface="Times New Roman" pitchFamily="18" charset="0"/>
                <a:cs typeface="Times New Roman" pitchFamily="18" charset="0"/>
              </a:rPr>
              <a:t>NROW(x)+NROW(y)</a:t>
            </a:r>
          </a:p>
          <a:p>
            <a:pPr marL="571500" indent="-571500" algn="just">
              <a:buNone/>
            </a:pPr>
            <a:r>
              <a:rPr lang="en-US" sz="2400" dirty="0" smtClean="0">
                <a:latin typeface="Times New Roman" pitchFamily="18" charset="0"/>
                <a:cs typeface="Times New Roman" pitchFamily="18" charset="0"/>
              </a:rPr>
              <a:t>}</a:t>
            </a:r>
          </a:p>
          <a:p>
            <a:pPr marL="571500" indent="-571500" algn="just">
              <a:buNone/>
            </a:pPr>
            <a:r>
              <a:rPr lang="en-US" sz="2400" dirty="0" smtClean="0">
                <a:latin typeface="Times New Roman" pitchFamily="18" charset="0"/>
                <a:cs typeface="Times New Roman" pitchFamily="18" charset="0"/>
              </a:rPr>
              <a:t>&gt;#apply the function to the two lists</a:t>
            </a:r>
          </a:p>
          <a:p>
            <a:pPr marL="571500" indent="-571500" algn="just">
              <a:buNone/>
            </a:pPr>
            <a:r>
              <a:rPr lang="en-US" sz="2400" dirty="0" smtClean="0">
                <a:latin typeface="Times New Roman" pitchFamily="18" charset="0"/>
                <a:cs typeface="Times New Roman" pitchFamily="18" charset="0"/>
              </a:rPr>
              <a:t>&gt;</a:t>
            </a:r>
            <a:r>
              <a:rPr lang="en-US" sz="2400" dirty="0" err="1" smtClean="0">
                <a:latin typeface="Times New Roman" pitchFamily="18" charset="0"/>
                <a:cs typeface="Times New Roman" pitchFamily="18" charset="0"/>
              </a:rPr>
              <a:t>mapply</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simpleFunc,firstList,secondList</a:t>
            </a:r>
            <a:r>
              <a:rPr lang="en-US" sz="2400" dirty="0" smtClean="0">
                <a:latin typeface="Times New Roman" pitchFamily="18" charset="0"/>
                <a:cs typeface="Times New Roman" pitchFamily="18" charset="0"/>
              </a:rPr>
              <a:t>)</a:t>
            </a:r>
          </a:p>
          <a:p>
            <a:pPr marL="571500" indent="-571500" algn="just">
              <a:buNone/>
            </a:pPr>
            <a:r>
              <a:rPr lang="en-US" sz="2400" dirty="0" smtClean="0">
                <a:latin typeface="Times New Roman" pitchFamily="18" charset="0"/>
                <a:cs typeface="Times New Roman" pitchFamily="18" charset="0"/>
              </a:rPr>
              <a:t>A  B  C</a:t>
            </a:r>
          </a:p>
          <a:p>
            <a:pPr marL="571500" indent="-571500" algn="just">
              <a:buNone/>
            </a:pPr>
            <a:r>
              <a:rPr lang="en-US" sz="2400" dirty="0" smtClean="0">
                <a:latin typeface="Times New Roman" pitchFamily="18" charset="0"/>
                <a:cs typeface="Times New Roman" pitchFamily="18" charset="0"/>
              </a:rPr>
              <a:t>8  10  20</a:t>
            </a:r>
          </a:p>
          <a:p>
            <a:pPr marL="571500" indent="-571500" algn="just">
              <a:buFont typeface="Wingdings"/>
              <a:buChar char="Ø"/>
            </a:pP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7760</TotalTime>
  <Words>4890</Words>
  <Application>Microsoft Office PowerPoint</Application>
  <PresentationFormat>On-screen Show (4:3)</PresentationFormat>
  <Paragraphs>826</Paragraphs>
  <Slides>56</Slides>
  <Notes>0</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Office Theme</vt:lpstr>
      <vt:lpstr>UNIT-II</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UNIT-II</dc:title>
  <dc:creator>Ch Nanda Krishna</dc:creator>
  <cp:lastModifiedBy>Ch Nanda Krishna</cp:lastModifiedBy>
  <cp:revision>290</cp:revision>
  <dcterms:created xsi:type="dcterms:W3CDTF">2006-08-16T00:00:00Z</dcterms:created>
  <dcterms:modified xsi:type="dcterms:W3CDTF">2019-02-05T04:14:42Z</dcterms:modified>
</cp:coreProperties>
</file>