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file:///\\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TOPICS(Probability Distributions &amp; Basic Statistics)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t>Normal Distribution</a:t>
            </a:r>
          </a:p>
          <a:p>
            <a:r>
              <a:rPr lang="en-US" dirty="0" smtClean="0"/>
              <a:t>Binomial Distribution</a:t>
            </a:r>
          </a:p>
          <a:p>
            <a:r>
              <a:rPr lang="en-US" dirty="0" smtClean="0"/>
              <a:t>Poisson Distribution</a:t>
            </a:r>
          </a:p>
          <a:p>
            <a:r>
              <a:rPr lang="en-US" dirty="0" smtClean="0"/>
              <a:t>Other Distributions</a:t>
            </a:r>
          </a:p>
          <a:p>
            <a:r>
              <a:rPr lang="en-US" dirty="0" smtClean="0"/>
              <a:t>Summary Statistics</a:t>
            </a:r>
          </a:p>
          <a:p>
            <a:r>
              <a:rPr lang="en-US" dirty="0" smtClean="0"/>
              <a:t>Correlation and covariance</a:t>
            </a:r>
          </a:p>
          <a:p>
            <a:r>
              <a:rPr lang="en-US" dirty="0" smtClean="0"/>
              <a:t>T-tests</a:t>
            </a:r>
          </a:p>
          <a:p>
            <a:r>
              <a:rPr lang="en-US" dirty="0" smtClean="0"/>
              <a:t>ANOVA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buNone/>
            </a:pPr>
            <a:r>
              <a:rPr lang="en-US" sz="2000" dirty="0" smtClean="0">
                <a:latin typeface="Times New Roman" pitchFamily="18" charset="0"/>
                <a:cs typeface="Times New Roman" pitchFamily="18" charset="0"/>
              </a:rPr>
              <a:t>&gt;head(lessThanNeg1)</a:t>
            </a:r>
          </a:p>
          <a:p>
            <a:pPr>
              <a:buNone/>
            </a:pPr>
            <a:r>
              <a:rPr lang="es-ES" sz="2000" dirty="0" smtClean="0">
                <a:latin typeface="Times New Roman" pitchFamily="18" charset="0"/>
                <a:cs typeface="Times New Roman" pitchFamily="18" charset="0"/>
              </a:rPr>
              <a:t>		x            y</a:t>
            </a:r>
          </a:p>
          <a:p>
            <a:pPr>
              <a:buNone/>
            </a:pPr>
            <a:r>
              <a:rPr lang="es-ES" sz="2000" dirty="0" smtClean="0">
                <a:latin typeface="Times New Roman" pitchFamily="18" charset="0"/>
                <a:cs typeface="Times New Roman" pitchFamily="18" charset="0"/>
              </a:rPr>
              <a:t>1 -3.910628 0.0001905789</a:t>
            </a:r>
          </a:p>
          <a:p>
            <a:pPr>
              <a:buNone/>
            </a:pPr>
            <a:r>
              <a:rPr lang="es-ES" sz="2000" dirty="0" smtClean="0">
                <a:latin typeface="Times New Roman" pitchFamily="18" charset="0"/>
                <a:cs typeface="Times New Roman" pitchFamily="18" charset="0"/>
              </a:rPr>
              <a:t>2 -2.910628 0.0057715394</a:t>
            </a:r>
          </a:p>
          <a:p>
            <a:pPr>
              <a:buNone/>
            </a:pPr>
            <a:r>
              <a:rPr lang="es-ES" sz="2000" dirty="0" smtClean="0">
                <a:latin typeface="Times New Roman" pitchFamily="18" charset="0"/>
                <a:cs typeface="Times New Roman" pitchFamily="18" charset="0"/>
              </a:rPr>
              <a:t>3 -1.910628 0.0643004683</a:t>
            </a:r>
          </a:p>
          <a:p>
            <a:pPr>
              <a:buNone/>
            </a:pPr>
            <a:r>
              <a:rPr lang="es-ES" sz="2000" dirty="0" smtClean="0">
                <a:latin typeface="Times New Roman" pitchFamily="18" charset="0"/>
                <a:cs typeface="Times New Roman" pitchFamily="18" charset="0"/>
              </a:rPr>
              <a:t>&gt;#combine </a:t>
            </a:r>
            <a:r>
              <a:rPr lang="es-ES" sz="2000" dirty="0" err="1" smtClean="0">
                <a:latin typeface="Times New Roman" pitchFamily="18" charset="0"/>
                <a:cs typeface="Times New Roman" pitchFamily="18" charset="0"/>
              </a:rPr>
              <a:t>this</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with</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endpoints</a:t>
            </a:r>
            <a:r>
              <a:rPr lang="es-ES" sz="2000" dirty="0" smtClean="0">
                <a:latin typeface="Times New Roman" pitchFamily="18" charset="0"/>
                <a:cs typeface="Times New Roman" pitchFamily="18" charset="0"/>
              </a:rPr>
              <a:t> at </a:t>
            </a:r>
            <a:r>
              <a:rPr lang="es-ES" sz="2000" dirty="0" err="1" smtClean="0">
                <a:latin typeface="Times New Roman" pitchFamily="18" charset="0"/>
                <a:cs typeface="Times New Roman" pitchFamily="18" charset="0"/>
              </a:rPr>
              <a:t>the</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far</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left</a:t>
            </a:r>
            <a:r>
              <a:rPr lang="es-ES" sz="2000" dirty="0" smtClean="0">
                <a:latin typeface="Times New Roman" pitchFamily="18" charset="0"/>
                <a:cs typeface="Times New Roman" pitchFamily="18" charset="0"/>
              </a:rPr>
              <a:t> and </a:t>
            </a:r>
            <a:r>
              <a:rPr lang="es-ES" sz="2000" dirty="0" err="1" smtClean="0">
                <a:latin typeface="Times New Roman" pitchFamily="18" charset="0"/>
                <a:cs typeface="Times New Roman" pitchFamily="18" charset="0"/>
              </a:rPr>
              <a:t>far</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right</a:t>
            </a:r>
            <a:endParaRPr lang="es-ES" sz="2000" dirty="0" smtClean="0">
              <a:latin typeface="Times New Roman" pitchFamily="18" charset="0"/>
              <a:cs typeface="Times New Roman" pitchFamily="18" charset="0"/>
            </a:endParaRPr>
          </a:p>
          <a:p>
            <a:pPr>
              <a:buNone/>
            </a:pPr>
            <a:r>
              <a:rPr lang="es-ES" sz="2000" dirty="0" smtClean="0">
                <a:latin typeface="Times New Roman" pitchFamily="18" charset="0"/>
                <a:cs typeface="Times New Roman" pitchFamily="18" charset="0"/>
              </a:rPr>
              <a:t>&gt;#</a:t>
            </a:r>
            <a:r>
              <a:rPr lang="es-ES" sz="2000" dirty="0" err="1" smtClean="0">
                <a:latin typeface="Times New Roman" pitchFamily="18" charset="0"/>
                <a:cs typeface="Times New Roman" pitchFamily="18" charset="0"/>
              </a:rPr>
              <a:t>the</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height</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is</a:t>
            </a:r>
            <a:r>
              <a:rPr lang="es-ES" sz="2000" dirty="0" smtClean="0">
                <a:latin typeface="Times New Roman" pitchFamily="18" charset="0"/>
                <a:cs typeface="Times New Roman" pitchFamily="18" charset="0"/>
              </a:rPr>
              <a:t> 0</a:t>
            </a:r>
          </a:p>
          <a:p>
            <a:pPr>
              <a:buNone/>
            </a:pPr>
            <a:r>
              <a:rPr lang="es-ES" sz="2000" dirty="0" smtClean="0">
                <a:latin typeface="Times New Roman" pitchFamily="18" charset="0"/>
                <a:cs typeface="Times New Roman" pitchFamily="18" charset="0"/>
              </a:rPr>
              <a:t>&gt;lessThanNeg1&lt;- </a:t>
            </a:r>
            <a:r>
              <a:rPr lang="es-ES" sz="2000" dirty="0" err="1" smtClean="0">
                <a:latin typeface="Times New Roman" pitchFamily="18" charset="0"/>
                <a:cs typeface="Times New Roman" pitchFamily="18" charset="0"/>
              </a:rPr>
              <a:t>rbind</a:t>
            </a:r>
            <a:r>
              <a:rPr lang="es-ES" sz="2000" dirty="0" smtClean="0">
                <a:latin typeface="Times New Roman" pitchFamily="18" charset="0"/>
                <a:cs typeface="Times New Roman" pitchFamily="18" charset="0"/>
              </a:rPr>
              <a:t>(c(min(</a:t>
            </a:r>
            <a:r>
              <a:rPr lang="es-ES" sz="2000" dirty="0" err="1" smtClean="0">
                <a:latin typeface="Times New Roman" pitchFamily="18" charset="0"/>
                <a:cs typeface="Times New Roman" pitchFamily="18" charset="0"/>
              </a:rPr>
              <a:t>randNorm</a:t>
            </a:r>
            <a:r>
              <a:rPr lang="es-ES" sz="2000" dirty="0" smtClean="0">
                <a:latin typeface="Times New Roman" pitchFamily="18" charset="0"/>
                <a:cs typeface="Times New Roman" pitchFamily="18" charset="0"/>
              </a:rPr>
              <a:t>),0),lessThanNeg1,c(</a:t>
            </a:r>
            <a:r>
              <a:rPr lang="es-ES" sz="2000" dirty="0" err="1" smtClean="0">
                <a:latin typeface="Times New Roman" pitchFamily="18" charset="0"/>
                <a:cs typeface="Times New Roman" pitchFamily="18" charset="0"/>
              </a:rPr>
              <a:t>max</a:t>
            </a:r>
            <a:r>
              <a:rPr lang="es-ES" sz="2000" dirty="0" smtClean="0">
                <a:latin typeface="Times New Roman" pitchFamily="18" charset="0"/>
                <a:cs typeface="Times New Roman" pitchFamily="18" charset="0"/>
              </a:rPr>
              <a:t>(lessThanNeg1$x),0))</a:t>
            </a:r>
          </a:p>
          <a:p>
            <a:pPr>
              <a:buNone/>
            </a:pPr>
            <a:r>
              <a:rPr lang="es-ES" sz="2000" dirty="0" smtClean="0">
                <a:latin typeface="Times New Roman" pitchFamily="18" charset="0"/>
                <a:cs typeface="Times New Roman" pitchFamily="18" charset="0"/>
              </a:rPr>
              <a:t>&gt;#use </a:t>
            </a:r>
            <a:r>
              <a:rPr lang="es-ES" sz="2000" dirty="0" err="1" smtClean="0">
                <a:latin typeface="Times New Roman" pitchFamily="18" charset="0"/>
                <a:cs typeface="Times New Roman" pitchFamily="18" charset="0"/>
              </a:rPr>
              <a:t>that</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shaded</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region</a:t>
            </a:r>
            <a:r>
              <a:rPr lang="es-ES" sz="2000" dirty="0" smtClean="0">
                <a:latin typeface="Times New Roman" pitchFamily="18" charset="0"/>
                <a:cs typeface="Times New Roman" pitchFamily="18" charset="0"/>
              </a:rPr>
              <a:t> as a </a:t>
            </a:r>
            <a:r>
              <a:rPr lang="es-ES" sz="2000" dirty="0" err="1" smtClean="0">
                <a:latin typeface="Times New Roman" pitchFamily="18" charset="0"/>
                <a:cs typeface="Times New Roman" pitchFamily="18" charset="0"/>
              </a:rPr>
              <a:t>polygon</a:t>
            </a:r>
            <a:endParaRPr lang="es-ES" sz="2000" dirty="0" smtClean="0">
              <a:latin typeface="Times New Roman" pitchFamily="18" charset="0"/>
              <a:cs typeface="Times New Roman" pitchFamily="18" charset="0"/>
            </a:endParaRPr>
          </a:p>
          <a:p>
            <a:pPr>
              <a:buNone/>
            </a:pPr>
            <a:r>
              <a:rPr lang="es-ES" sz="2000" dirty="0" smtClean="0">
                <a:latin typeface="Times New Roman" pitchFamily="18" charset="0"/>
                <a:cs typeface="Times New Roman" pitchFamily="18" charset="0"/>
              </a:rPr>
              <a:t>&gt;p+ </a:t>
            </a:r>
            <a:r>
              <a:rPr lang="es-ES" sz="2000" dirty="0" err="1" smtClean="0">
                <a:latin typeface="Times New Roman" pitchFamily="18" charset="0"/>
                <a:cs typeface="Times New Roman" pitchFamily="18" charset="0"/>
              </a:rPr>
              <a:t>geom_polygon</a:t>
            </a:r>
            <a:r>
              <a:rPr lang="es-ES" sz="2000" dirty="0" smtClean="0">
                <a:latin typeface="Times New Roman" pitchFamily="18" charset="0"/>
                <a:cs typeface="Times New Roman" pitchFamily="18" charset="0"/>
              </a:rPr>
              <a:t>(data=lessThanNeg1, aes(x=</a:t>
            </a:r>
            <a:r>
              <a:rPr lang="es-ES" sz="2000" dirty="0" err="1" smtClean="0">
                <a:latin typeface="Times New Roman" pitchFamily="18" charset="0"/>
                <a:cs typeface="Times New Roman" pitchFamily="18" charset="0"/>
              </a:rPr>
              <a:t>x,y</a:t>
            </a:r>
            <a:r>
              <a:rPr lang="es-ES" sz="2000" dirty="0" smtClean="0">
                <a:latin typeface="Times New Roman" pitchFamily="18" charset="0"/>
                <a:cs typeface="Times New Roman" pitchFamily="18" charset="0"/>
              </a:rPr>
              <a:t>=y))</a:t>
            </a:r>
          </a:p>
          <a:p>
            <a:pPr>
              <a:buNone/>
            </a:pPr>
            <a:endParaRPr lang="es-ES" sz="2000" dirty="0" smtClean="0">
              <a:latin typeface="Times New Roman" pitchFamily="18" charset="0"/>
              <a:cs typeface="Times New Roman" pitchFamily="18" charset="0"/>
            </a:endParaRPr>
          </a:p>
          <a:p>
            <a:pPr>
              <a:buNone/>
            </a:pPr>
            <a:endParaRPr lang="es-ES" sz="2000" dirty="0" smtClean="0">
              <a:latin typeface="Times New Roman" pitchFamily="18" charset="0"/>
              <a:cs typeface="Times New Roman" pitchFamily="18" charset="0"/>
            </a:endParaRPr>
          </a:p>
          <a:p>
            <a:pPr>
              <a:buNone/>
            </a:pPr>
            <a:endParaRPr lang="es-ES" sz="2000" dirty="0" smtClean="0">
              <a:latin typeface="Times New Roman" pitchFamily="18" charset="0"/>
              <a:cs typeface="Times New Roman" pitchFamily="18" charset="0"/>
            </a:endParaRPr>
          </a:p>
          <a:p>
            <a:pPr>
              <a:buNone/>
            </a:pPr>
            <a:endParaRPr lang="es-ES" sz="2000" dirty="0" smtClean="0">
              <a:latin typeface="Times New Roman" pitchFamily="18" charset="0"/>
              <a:cs typeface="Times New Roman" pitchFamily="18" charset="0"/>
            </a:endParaRPr>
          </a:p>
          <a:p>
            <a:pPr>
              <a:buNone/>
            </a:pPr>
            <a:endParaRPr lang="es-ES" sz="2000" dirty="0" smtClean="0">
              <a:latin typeface="Times New Roman" pitchFamily="18" charset="0"/>
              <a:cs typeface="Times New Roman" pitchFamily="18" charset="0"/>
            </a:endParaRPr>
          </a:p>
          <a:p>
            <a:pPr>
              <a:buNone/>
            </a:pPr>
            <a:endParaRPr lang="es-ES" sz="2000" dirty="0" smtClean="0">
              <a:latin typeface="Times New Roman" pitchFamily="18" charset="0"/>
              <a:cs typeface="Times New Roman" pitchFamily="18" charset="0"/>
            </a:endParaRPr>
          </a:p>
          <a:p>
            <a:pPr>
              <a:buNone/>
            </a:pPr>
            <a:endParaRPr lang="es-ES" sz="2000" dirty="0" smtClean="0">
              <a:latin typeface="Times New Roman" pitchFamily="18" charset="0"/>
              <a:cs typeface="Times New Roman" pitchFamily="18" charset="0"/>
            </a:endParaRPr>
          </a:p>
          <a:p>
            <a:pPr>
              <a:buNone/>
            </a:pPr>
            <a:r>
              <a:rPr lang="es-ES" sz="2000" dirty="0" smtClean="0">
                <a:latin typeface="Times New Roman" pitchFamily="18" charset="0"/>
                <a:cs typeface="Times New Roman" pitchFamily="18" charset="0"/>
              </a:rPr>
              <a:t>&gt;#</a:t>
            </a:r>
            <a:r>
              <a:rPr lang="es-ES" sz="2000" dirty="0" err="1" smtClean="0">
                <a:latin typeface="Times New Roman" pitchFamily="18" charset="0"/>
                <a:cs typeface="Times New Roman" pitchFamily="18" charset="0"/>
              </a:rPr>
              <a:t>create</a:t>
            </a:r>
            <a:r>
              <a:rPr lang="es-ES" sz="2000" dirty="0" smtClean="0">
                <a:latin typeface="Times New Roman" pitchFamily="18" charset="0"/>
                <a:cs typeface="Times New Roman" pitchFamily="18" charset="0"/>
              </a:rPr>
              <a:t> a similar </a:t>
            </a:r>
            <a:r>
              <a:rPr lang="es-ES" sz="2000" dirty="0" err="1" smtClean="0">
                <a:latin typeface="Times New Roman" pitchFamily="18" charset="0"/>
                <a:cs typeface="Times New Roman" pitchFamily="18" charset="0"/>
              </a:rPr>
              <a:t>sequence</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going</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from</a:t>
            </a:r>
            <a:r>
              <a:rPr lang="es-ES" sz="2000" dirty="0" smtClean="0">
                <a:latin typeface="Times New Roman" pitchFamily="18" charset="0"/>
                <a:cs typeface="Times New Roman" pitchFamily="18" charset="0"/>
              </a:rPr>
              <a:t> -1 </a:t>
            </a:r>
            <a:r>
              <a:rPr lang="es-ES" sz="2000" dirty="0" err="1" smtClean="0">
                <a:latin typeface="Times New Roman" pitchFamily="18" charset="0"/>
                <a:cs typeface="Times New Roman" pitchFamily="18" charset="0"/>
              </a:rPr>
              <a:t>to</a:t>
            </a:r>
            <a:r>
              <a:rPr lang="es-ES" sz="2000" dirty="0" smtClean="0">
                <a:latin typeface="Times New Roman" pitchFamily="18" charset="0"/>
                <a:cs typeface="Times New Roman" pitchFamily="18" charset="0"/>
              </a:rPr>
              <a:t> 1</a:t>
            </a:r>
          </a:p>
          <a:p>
            <a:pPr>
              <a:buNone/>
            </a:pPr>
            <a:r>
              <a:rPr lang="es-ES" sz="2000" dirty="0" smtClean="0">
                <a:latin typeface="Times New Roman" pitchFamily="18" charset="0"/>
                <a:cs typeface="Times New Roman" pitchFamily="18" charset="0"/>
              </a:rPr>
              <a:t>&gt;neg1Pos1Seq&lt;-</a:t>
            </a:r>
            <a:r>
              <a:rPr lang="es-ES" sz="2000" dirty="0" err="1" smtClean="0">
                <a:latin typeface="Times New Roman" pitchFamily="18" charset="0"/>
                <a:cs typeface="Times New Roman" pitchFamily="18" charset="0"/>
              </a:rPr>
              <a:t>seq</a:t>
            </a:r>
            <a:r>
              <a:rPr lang="es-ES" sz="2000" dirty="0" smtClean="0">
                <a:latin typeface="Times New Roman" pitchFamily="18" charset="0"/>
                <a:cs typeface="Times New Roman" pitchFamily="18" charset="0"/>
              </a:rPr>
              <a:t>(</a:t>
            </a:r>
            <a:r>
              <a:rPr lang="es-ES" sz="2000" dirty="0" err="1" smtClean="0">
                <a:latin typeface="Times New Roman" pitchFamily="18" charset="0"/>
                <a:cs typeface="Times New Roman" pitchFamily="18" charset="0"/>
              </a:rPr>
              <a:t>from</a:t>
            </a:r>
            <a:r>
              <a:rPr lang="es-ES" sz="2000" dirty="0" smtClean="0">
                <a:latin typeface="Times New Roman" pitchFamily="18" charset="0"/>
                <a:cs typeface="Times New Roman" pitchFamily="18" charset="0"/>
              </a:rPr>
              <a:t>=-1, </a:t>
            </a:r>
            <a:r>
              <a:rPr lang="es-ES" sz="2000" dirty="0" err="1" smtClean="0">
                <a:latin typeface="Times New Roman" pitchFamily="18" charset="0"/>
                <a:cs typeface="Times New Roman" pitchFamily="18" charset="0"/>
              </a:rPr>
              <a:t>to</a:t>
            </a:r>
            <a:r>
              <a:rPr lang="es-ES" sz="2000" dirty="0" smtClean="0">
                <a:latin typeface="Times New Roman" pitchFamily="18" charset="0"/>
                <a:cs typeface="Times New Roman" pitchFamily="18" charset="0"/>
              </a:rPr>
              <a:t>=1, </a:t>
            </a:r>
            <a:r>
              <a:rPr lang="es-ES" sz="2000" dirty="0" err="1" smtClean="0">
                <a:latin typeface="Times New Roman" pitchFamily="18" charset="0"/>
                <a:cs typeface="Times New Roman" pitchFamily="18" charset="0"/>
              </a:rPr>
              <a:t>by</a:t>
            </a:r>
            <a:r>
              <a:rPr lang="es-ES" sz="2000" dirty="0" smtClean="0">
                <a:latin typeface="Times New Roman" pitchFamily="18" charset="0"/>
                <a:cs typeface="Times New Roman" pitchFamily="18" charset="0"/>
              </a:rPr>
              <a:t>=1)</a:t>
            </a:r>
          </a:p>
          <a:p>
            <a:pPr>
              <a:buNone/>
            </a:pPr>
            <a:r>
              <a:rPr lang="es-ES" sz="2000" dirty="0" smtClean="0">
                <a:latin typeface="Times New Roman" pitchFamily="18" charset="0"/>
                <a:cs typeface="Times New Roman" pitchFamily="18" charset="0"/>
              </a:rPr>
              <a:t>&gt;#</a:t>
            </a:r>
            <a:r>
              <a:rPr lang="es-ES" sz="2000" dirty="0" err="1" smtClean="0">
                <a:latin typeface="Times New Roman" pitchFamily="18" charset="0"/>
                <a:cs typeface="Times New Roman" pitchFamily="18" charset="0"/>
              </a:rPr>
              <a:t>build</a:t>
            </a:r>
            <a:r>
              <a:rPr lang="es-ES" sz="2000" dirty="0" smtClean="0">
                <a:latin typeface="Times New Roman" pitchFamily="18" charset="0"/>
                <a:cs typeface="Times New Roman" pitchFamily="18" charset="0"/>
              </a:rPr>
              <a:t> a </a:t>
            </a:r>
            <a:r>
              <a:rPr lang="es-ES" sz="2000" dirty="0" err="1" smtClean="0">
                <a:latin typeface="Times New Roman" pitchFamily="18" charset="0"/>
                <a:cs typeface="Times New Roman" pitchFamily="18" charset="0"/>
              </a:rPr>
              <a:t>data.frame</a:t>
            </a:r>
            <a:r>
              <a:rPr lang="es-ES" sz="2000" dirty="0" smtClean="0">
                <a:latin typeface="Times New Roman" pitchFamily="18" charset="0"/>
                <a:cs typeface="Times New Roman" pitchFamily="18" charset="0"/>
              </a:rPr>
              <a:t> of </a:t>
            </a:r>
            <a:r>
              <a:rPr lang="es-ES" sz="2000" dirty="0" err="1" smtClean="0">
                <a:latin typeface="Times New Roman" pitchFamily="18" charset="0"/>
                <a:cs typeface="Times New Roman" pitchFamily="18" charset="0"/>
              </a:rPr>
              <a:t>that</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sequence</a:t>
            </a:r>
            <a:r>
              <a:rPr lang="es-ES" sz="2000" dirty="0" smtClean="0">
                <a:latin typeface="Times New Roman" pitchFamily="18" charset="0"/>
                <a:cs typeface="Times New Roman" pitchFamily="18" charset="0"/>
              </a:rPr>
              <a:t> as x</a:t>
            </a:r>
          </a:p>
          <a:p>
            <a:pPr>
              <a:buNone/>
            </a:pPr>
            <a:r>
              <a:rPr lang="es-ES" sz="2000" dirty="0" smtClean="0">
                <a:latin typeface="Times New Roman" pitchFamily="18" charset="0"/>
                <a:cs typeface="Times New Roman" pitchFamily="18" charset="0"/>
              </a:rPr>
              <a:t>&gt;#</a:t>
            </a:r>
            <a:r>
              <a:rPr lang="es-ES" sz="2000" dirty="0" err="1" smtClean="0">
                <a:latin typeface="Times New Roman" pitchFamily="18" charset="0"/>
                <a:cs typeface="Times New Roman" pitchFamily="18" charset="0"/>
              </a:rPr>
              <a:t>the</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distribution</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values</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for</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that</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sequence</a:t>
            </a:r>
            <a:r>
              <a:rPr lang="es-ES" sz="2000" dirty="0" smtClean="0">
                <a:latin typeface="Times New Roman" pitchFamily="18" charset="0"/>
                <a:cs typeface="Times New Roman" pitchFamily="18" charset="0"/>
              </a:rPr>
              <a:t> as y</a:t>
            </a:r>
          </a:p>
          <a:p>
            <a:pPr>
              <a:buNone/>
            </a:pPr>
            <a:r>
              <a:rPr lang="es-ES" sz="2000" dirty="0" smtClean="0">
                <a:latin typeface="Times New Roman" pitchFamily="18" charset="0"/>
                <a:cs typeface="Times New Roman" pitchFamily="18" charset="0"/>
              </a:rPr>
              <a:t>&gt;neg1To1&lt;-</a:t>
            </a:r>
            <a:r>
              <a:rPr lang="es-ES" sz="2000" dirty="0" err="1" smtClean="0">
                <a:latin typeface="Times New Roman" pitchFamily="18" charset="0"/>
                <a:cs typeface="Times New Roman" pitchFamily="18" charset="0"/>
              </a:rPr>
              <a:t>data.frame</a:t>
            </a:r>
            <a:r>
              <a:rPr lang="es-ES" sz="2000" dirty="0" smtClean="0">
                <a:latin typeface="Times New Roman" pitchFamily="18" charset="0"/>
                <a:cs typeface="Times New Roman" pitchFamily="18" charset="0"/>
              </a:rPr>
              <a:t>(x=neg1Pos1Seq,y=</a:t>
            </a:r>
            <a:r>
              <a:rPr lang="es-ES" sz="2000" dirty="0" err="1" smtClean="0">
                <a:latin typeface="Times New Roman" pitchFamily="18" charset="0"/>
                <a:cs typeface="Times New Roman" pitchFamily="18" charset="0"/>
              </a:rPr>
              <a:t>dnorm</a:t>
            </a:r>
            <a:r>
              <a:rPr lang="es-ES" sz="2000" dirty="0" smtClean="0">
                <a:latin typeface="Times New Roman" pitchFamily="18" charset="0"/>
                <a:cs typeface="Times New Roman" pitchFamily="18" charset="0"/>
              </a:rPr>
              <a:t>(neg1Pos1Seq))</a:t>
            </a:r>
          </a:p>
          <a:p>
            <a:pPr>
              <a:buNone/>
            </a:pPr>
            <a:endParaRPr lang="en-US" sz="2000" dirty="0">
              <a:latin typeface="Times New Roman" pitchFamily="18" charset="0"/>
              <a:cs typeface="Times New Roman" pitchFamily="18" charset="0"/>
            </a:endParaRPr>
          </a:p>
        </p:txBody>
      </p:sp>
      <p:sp>
        <p:nvSpPr>
          <p:cNvPr id="4" name="TextBox 3"/>
          <p:cNvSpPr txBox="1"/>
          <p:nvPr/>
        </p:nvSpPr>
        <p:spPr>
          <a:xfrm>
            <a:off x="990600" y="3048000"/>
            <a:ext cx="5410200" cy="1754326"/>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3075" name="Picture 3"/>
          <p:cNvPicPr>
            <a:picLocks noChangeAspect="1" noChangeArrowheads="1"/>
          </p:cNvPicPr>
          <p:nvPr/>
        </p:nvPicPr>
        <p:blipFill>
          <a:blip r:embed="rId2"/>
          <a:srcRect/>
          <a:stretch>
            <a:fillRect/>
          </a:stretch>
        </p:blipFill>
        <p:spPr bwMode="auto">
          <a:xfrm>
            <a:off x="2286000" y="2971800"/>
            <a:ext cx="3352801" cy="1764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s-ES" sz="2000" dirty="0" smtClean="0">
                <a:latin typeface="Times New Roman" pitchFamily="18" charset="0"/>
                <a:cs typeface="Times New Roman" pitchFamily="18" charset="0"/>
              </a:rPr>
              <a:t>&gt;head(neg1To1)</a:t>
            </a:r>
          </a:p>
          <a:p>
            <a:pPr>
              <a:buNone/>
            </a:pPr>
            <a:r>
              <a:rPr lang="es-ES" sz="2000" dirty="0" smtClean="0"/>
              <a:t>	  x	 y</a:t>
            </a:r>
          </a:p>
          <a:p>
            <a:pPr marL="457200" indent="-457200">
              <a:buAutoNum type="arabicPlain"/>
            </a:pPr>
            <a:r>
              <a:rPr lang="es-ES" sz="2000" dirty="0" smtClean="0"/>
              <a:t>-1	0.2419707</a:t>
            </a:r>
          </a:p>
          <a:p>
            <a:pPr marL="457200" indent="-457200">
              <a:buAutoNum type="arabicPlain"/>
            </a:pPr>
            <a:r>
              <a:rPr lang="es-ES" sz="2000" dirty="0" smtClean="0"/>
              <a:t>0	0.3989423</a:t>
            </a:r>
          </a:p>
          <a:p>
            <a:pPr marL="457200" indent="-457200">
              <a:buAutoNum type="arabicPlain"/>
            </a:pPr>
            <a:r>
              <a:rPr lang="es-ES" sz="2000" dirty="0" smtClean="0"/>
              <a:t>1	0.2419707</a:t>
            </a:r>
          </a:p>
          <a:p>
            <a:pPr marL="457200" indent="-457200">
              <a:buNone/>
            </a:pPr>
            <a:r>
              <a:rPr lang="es-ES" sz="2000" dirty="0" smtClean="0"/>
              <a:t>&gt;#combine </a:t>
            </a:r>
            <a:r>
              <a:rPr lang="es-ES" sz="2000" dirty="0" err="1" smtClean="0"/>
              <a:t>this</a:t>
            </a:r>
            <a:r>
              <a:rPr lang="es-ES" sz="2000" dirty="0" smtClean="0"/>
              <a:t> </a:t>
            </a:r>
            <a:r>
              <a:rPr lang="es-ES" sz="2000" dirty="0" err="1" smtClean="0"/>
              <a:t>with</a:t>
            </a:r>
            <a:r>
              <a:rPr lang="es-ES" sz="2000" dirty="0" smtClean="0"/>
              <a:t> </a:t>
            </a:r>
            <a:r>
              <a:rPr lang="es-ES" sz="2000" dirty="0" err="1" smtClean="0"/>
              <a:t>endpoints</a:t>
            </a:r>
            <a:r>
              <a:rPr lang="es-ES" sz="2000" dirty="0" smtClean="0"/>
              <a:t> at </a:t>
            </a:r>
            <a:r>
              <a:rPr lang="es-ES" sz="2000" dirty="0" err="1" smtClean="0"/>
              <a:t>the</a:t>
            </a:r>
            <a:r>
              <a:rPr lang="es-ES" sz="2000" dirty="0" smtClean="0"/>
              <a:t> </a:t>
            </a:r>
            <a:r>
              <a:rPr lang="es-ES" sz="2000" dirty="0" err="1" smtClean="0"/>
              <a:t>far</a:t>
            </a:r>
            <a:r>
              <a:rPr lang="es-ES" sz="2000" dirty="0" smtClean="0"/>
              <a:t> </a:t>
            </a:r>
            <a:r>
              <a:rPr lang="es-ES" sz="2000" dirty="0" err="1" smtClean="0"/>
              <a:t>left</a:t>
            </a:r>
            <a:r>
              <a:rPr lang="es-ES" sz="2000" dirty="0" smtClean="0"/>
              <a:t> and </a:t>
            </a:r>
            <a:r>
              <a:rPr lang="es-ES" sz="2000" dirty="0" err="1" smtClean="0"/>
              <a:t>far</a:t>
            </a:r>
            <a:r>
              <a:rPr lang="es-ES" sz="2000" dirty="0" smtClean="0"/>
              <a:t> </a:t>
            </a:r>
            <a:r>
              <a:rPr lang="es-ES" sz="2000" dirty="0" err="1" smtClean="0"/>
              <a:t>right</a:t>
            </a:r>
            <a:r>
              <a:rPr lang="es-ES" sz="2000" dirty="0" smtClean="0"/>
              <a:t> </a:t>
            </a:r>
          </a:p>
          <a:p>
            <a:pPr marL="457200" indent="-457200">
              <a:buNone/>
            </a:pPr>
            <a:r>
              <a:rPr lang="es-ES" sz="2000" dirty="0" smtClean="0"/>
              <a:t>&gt;#</a:t>
            </a:r>
            <a:r>
              <a:rPr lang="es-ES" sz="2000" dirty="0" err="1" smtClean="0"/>
              <a:t>the</a:t>
            </a:r>
            <a:r>
              <a:rPr lang="es-ES" sz="2000" dirty="0" smtClean="0"/>
              <a:t> </a:t>
            </a:r>
            <a:r>
              <a:rPr lang="es-ES" sz="2000" dirty="0" err="1" smtClean="0"/>
              <a:t>height</a:t>
            </a:r>
            <a:r>
              <a:rPr lang="es-ES" sz="2000" dirty="0" smtClean="0"/>
              <a:t> </a:t>
            </a:r>
            <a:r>
              <a:rPr lang="es-ES" sz="2000" dirty="0" err="1" smtClean="0"/>
              <a:t>is</a:t>
            </a:r>
            <a:r>
              <a:rPr lang="es-ES" sz="2000" dirty="0" smtClean="0"/>
              <a:t> 0</a:t>
            </a:r>
          </a:p>
          <a:p>
            <a:pPr marL="457200" indent="-457200">
              <a:buNone/>
            </a:pPr>
            <a:r>
              <a:rPr lang="es-ES" sz="2000" dirty="0" smtClean="0"/>
              <a:t>&gt;neg1To1&lt;-</a:t>
            </a:r>
            <a:r>
              <a:rPr lang="es-ES" sz="2000" dirty="0" err="1" smtClean="0"/>
              <a:t>rbind</a:t>
            </a:r>
            <a:r>
              <a:rPr lang="es-ES" sz="2000" dirty="0" smtClean="0"/>
              <a:t>(c(min(neg1To1$x),0),neg1To1,c(</a:t>
            </a:r>
            <a:r>
              <a:rPr lang="es-ES" sz="2000" dirty="0" err="1" smtClean="0"/>
              <a:t>max</a:t>
            </a:r>
            <a:r>
              <a:rPr lang="es-ES" sz="2000" dirty="0" smtClean="0"/>
              <a:t>(neg1To1$x),0))</a:t>
            </a:r>
          </a:p>
          <a:p>
            <a:pPr marL="457200" indent="-457200">
              <a:buNone/>
            </a:pPr>
            <a:r>
              <a:rPr lang="es-ES" sz="2000" dirty="0" smtClean="0"/>
              <a:t>&gt;#use </a:t>
            </a:r>
            <a:r>
              <a:rPr lang="es-ES" sz="2000" dirty="0" err="1" smtClean="0"/>
              <a:t>that</a:t>
            </a:r>
            <a:r>
              <a:rPr lang="es-ES" sz="2000" dirty="0" smtClean="0"/>
              <a:t> </a:t>
            </a:r>
            <a:r>
              <a:rPr lang="es-ES" sz="2000" dirty="0" err="1" smtClean="0"/>
              <a:t>shaded</a:t>
            </a:r>
            <a:r>
              <a:rPr lang="es-ES" sz="2000" dirty="0" smtClean="0"/>
              <a:t> </a:t>
            </a:r>
            <a:r>
              <a:rPr lang="es-ES" sz="2000" dirty="0" err="1" smtClean="0"/>
              <a:t>region</a:t>
            </a:r>
            <a:r>
              <a:rPr lang="es-ES" sz="2000" dirty="0" smtClean="0"/>
              <a:t> as a </a:t>
            </a:r>
            <a:r>
              <a:rPr lang="es-ES" sz="2000" dirty="0" err="1" smtClean="0"/>
              <a:t>polygon</a:t>
            </a:r>
            <a:endParaRPr lang="es-ES" sz="2000" dirty="0" smtClean="0"/>
          </a:p>
          <a:p>
            <a:pPr marL="457200" indent="-457200">
              <a:buNone/>
            </a:pPr>
            <a:r>
              <a:rPr lang="es-ES" sz="2000" dirty="0" smtClean="0"/>
              <a:t>&gt;</a:t>
            </a:r>
            <a:r>
              <a:rPr lang="es-ES" sz="2000" dirty="0" err="1" smtClean="0"/>
              <a:t>p+geom_polygon</a:t>
            </a:r>
            <a:r>
              <a:rPr lang="es-ES" sz="2000" dirty="0" smtClean="0"/>
              <a:t>(data=neg1To1,aes(x=</a:t>
            </a:r>
            <a:r>
              <a:rPr lang="es-ES" sz="2000" dirty="0" err="1" smtClean="0"/>
              <a:t>x,y</a:t>
            </a:r>
            <a:r>
              <a:rPr lang="es-ES" sz="2000" dirty="0" smtClean="0"/>
              <a:t>=y))</a:t>
            </a:r>
          </a:p>
          <a:p>
            <a:pPr marL="457200" indent="-457200">
              <a:buNone/>
            </a:pPr>
            <a:endParaRPr lang="es-ES" sz="2000" dirty="0" smtClean="0"/>
          </a:p>
          <a:p>
            <a:pPr marL="457200" indent="-457200">
              <a:buNone/>
            </a:pPr>
            <a:endParaRPr lang="es-ES" sz="2000" dirty="0" smtClean="0"/>
          </a:p>
          <a:p>
            <a:pPr marL="457200" indent="-457200">
              <a:buNone/>
            </a:pPr>
            <a:endParaRPr lang="es-ES" sz="2000" dirty="0" smtClean="0"/>
          </a:p>
        </p:txBody>
      </p:sp>
      <p:pic>
        <p:nvPicPr>
          <p:cNvPr id="4099" name="Picture 3"/>
          <p:cNvPicPr>
            <a:picLocks noChangeAspect="1" noChangeArrowheads="1"/>
          </p:cNvPicPr>
          <p:nvPr/>
        </p:nvPicPr>
        <p:blipFill>
          <a:blip r:embed="rId2"/>
          <a:srcRect/>
          <a:stretch>
            <a:fillRect/>
          </a:stretch>
        </p:blipFill>
        <p:spPr bwMode="auto">
          <a:xfrm>
            <a:off x="1899076" y="4038600"/>
            <a:ext cx="5187523"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randProb</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pnorm</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randNorm</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ggplot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(x=</a:t>
            </a:r>
            <a:r>
              <a:rPr lang="en-US" sz="2400" dirty="0" err="1" smtClean="0">
                <a:latin typeface="Times New Roman" pitchFamily="18" charset="0"/>
                <a:cs typeface="Times New Roman" pitchFamily="18" charset="0"/>
              </a:rPr>
              <a:t>randNorm,y</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randProb</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aes</a:t>
            </a:r>
            <a:r>
              <a:rPr lang="en-US" sz="2400" dirty="0" smtClean="0">
                <a:latin typeface="Times New Roman" pitchFamily="18" charset="0"/>
                <a:cs typeface="Times New Roman" pitchFamily="18" charset="0"/>
              </a:rPr>
              <a:t>(x=</a:t>
            </a:r>
            <a:r>
              <a:rPr lang="en-US" sz="2400" dirty="0" err="1" smtClean="0">
                <a:latin typeface="Times New Roman" pitchFamily="18" charset="0"/>
                <a:cs typeface="Times New Roman" pitchFamily="18" charset="0"/>
              </a:rPr>
              <a:t>x,y</a:t>
            </a:r>
            <a:r>
              <a:rPr lang="en-US" sz="2400" dirty="0" smtClean="0">
                <a:latin typeface="Times New Roman" pitchFamily="18" charset="0"/>
                <a:cs typeface="Times New Roman" pitchFamily="18" charset="0"/>
              </a:rPr>
              <a:t>=y)+</a:t>
            </a:r>
            <a:r>
              <a:rPr lang="en-US" sz="2400" dirty="0" err="1" smtClean="0">
                <a:latin typeface="Times New Roman" pitchFamily="18" charset="0"/>
                <a:cs typeface="Times New Roman" pitchFamily="18" charset="0"/>
              </a:rPr>
              <a:t>geom_point</a:t>
            </a:r>
            <a:r>
              <a:rPr lang="en-US" sz="2400" dirty="0" smtClean="0">
                <a:latin typeface="Times New Roman" pitchFamily="18" charset="0"/>
                <a:cs typeface="Times New Roman" pitchFamily="18" charset="0"/>
              </a:rPr>
              <a:t>()+labs(x=“Random Normal Variables”, y=“Probability”)</a:t>
            </a:r>
          </a:p>
          <a:p>
            <a:pPr>
              <a:buNone/>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5" name="TextBox 4"/>
          <p:cNvSpPr txBox="1"/>
          <p:nvPr/>
        </p:nvSpPr>
        <p:spPr>
          <a:xfrm>
            <a:off x="1066800" y="2209800"/>
            <a:ext cx="6248400" cy="2862322"/>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5123" name="Picture 3"/>
          <p:cNvPicPr>
            <a:picLocks noChangeAspect="1" noChangeArrowheads="1"/>
          </p:cNvPicPr>
          <p:nvPr/>
        </p:nvPicPr>
        <p:blipFill>
          <a:blip r:embed="rId2"/>
          <a:srcRect/>
          <a:stretch>
            <a:fillRect/>
          </a:stretch>
        </p:blipFill>
        <p:spPr bwMode="auto">
          <a:xfrm>
            <a:off x="1309689" y="1905001"/>
            <a:ext cx="6310312" cy="3159761"/>
          </a:xfrm>
          <a:prstGeom prst="rect">
            <a:avLst/>
          </a:prstGeom>
          <a:noFill/>
          <a:ln w="9525">
            <a:noFill/>
            <a:miter lim="800000"/>
            <a:headEnd/>
            <a:tailEnd/>
          </a:ln>
          <a:effectLst/>
        </p:spPr>
      </p:pic>
      <p:sp>
        <p:nvSpPr>
          <p:cNvPr id="7" name="TextBox 6"/>
          <p:cNvSpPr txBox="1"/>
          <p:nvPr/>
        </p:nvSpPr>
        <p:spPr>
          <a:xfrm>
            <a:off x="457200" y="5105400"/>
            <a:ext cx="8077200" cy="1754326"/>
          </a:xfrm>
          <a:prstGeom prst="rect">
            <a:avLst/>
          </a:prstGeom>
          <a:noFill/>
        </p:spPr>
        <p:txBody>
          <a:bodyPr wrap="square" rtlCol="0">
            <a:spAutoFit/>
          </a:bodyPr>
          <a:lstStyle/>
          <a:p>
            <a:r>
              <a:rPr lang="en-US" dirty="0" smtClean="0"/>
              <a:t>The opposite of </a:t>
            </a:r>
            <a:r>
              <a:rPr lang="en-US" dirty="0" err="1" smtClean="0"/>
              <a:t>pnorm</a:t>
            </a:r>
            <a:r>
              <a:rPr lang="en-US" dirty="0" smtClean="0"/>
              <a:t> is </a:t>
            </a:r>
            <a:r>
              <a:rPr lang="en-US" dirty="0" err="1" smtClean="0"/>
              <a:t>qnorm</a:t>
            </a:r>
            <a:r>
              <a:rPr lang="en-US" dirty="0" smtClean="0"/>
              <a:t>. Given a </a:t>
            </a:r>
            <a:r>
              <a:rPr lang="en-US" dirty="0" err="1" smtClean="0"/>
              <a:t>cummulative</a:t>
            </a:r>
            <a:r>
              <a:rPr lang="en-US" dirty="0" smtClean="0"/>
              <a:t> probability it returns the </a:t>
            </a:r>
            <a:r>
              <a:rPr lang="en-US" dirty="0" err="1" smtClean="0"/>
              <a:t>quantile</a:t>
            </a:r>
            <a:r>
              <a:rPr lang="en-US" dirty="0" smtClean="0"/>
              <a:t>.</a:t>
            </a:r>
          </a:p>
          <a:p>
            <a:r>
              <a:rPr lang="en-US" dirty="0" smtClean="0"/>
              <a:t>&gt;randNorm10</a:t>
            </a:r>
          </a:p>
          <a:p>
            <a:r>
              <a:rPr lang="en-US" dirty="0" smtClean="0"/>
              <a:t>[1] 1.8081780 0.7159731  0.4119520 -0.1659213 -0.1597631</a:t>
            </a:r>
          </a:p>
          <a:p>
            <a:r>
              <a:rPr lang="en-US" dirty="0" smtClean="0"/>
              <a:t>[6] 1.0941883 0.1981299 -1.3998152 -2.2787374 -0.3403679</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3962400"/>
          </a:xfrm>
        </p:spPr>
        <p:txBody>
          <a:bodyPr>
            <a:normAutofit/>
          </a:bodyPr>
          <a:lstStyle/>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qnorm</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pnorm</a:t>
            </a:r>
            <a:r>
              <a:rPr lang="en-US" sz="2400" dirty="0" smtClean="0">
                <a:latin typeface="Times New Roman" pitchFamily="18" charset="0"/>
                <a:cs typeface="Times New Roman" pitchFamily="18" charset="0"/>
              </a:rPr>
              <a:t>(randNorm10))</a:t>
            </a:r>
          </a:p>
          <a:p>
            <a:pPr algn="just">
              <a:buNone/>
            </a:pPr>
            <a:r>
              <a:rPr lang="en-US" sz="2400" dirty="0" smtClean="0">
                <a:latin typeface="Times New Roman" pitchFamily="18" charset="0"/>
                <a:cs typeface="Times New Roman" pitchFamily="18" charset="0"/>
              </a:rPr>
              <a:t>[1] 1.8081780 0.7159731  0.4119520 -0.1659213 -0.1597631</a:t>
            </a:r>
          </a:p>
          <a:p>
            <a:pPr algn="just">
              <a:buNone/>
            </a:pPr>
            <a:r>
              <a:rPr lang="en-US" sz="2400" dirty="0" smtClean="0">
                <a:latin typeface="Times New Roman" pitchFamily="18" charset="0"/>
                <a:cs typeface="Times New Roman" pitchFamily="18" charset="0"/>
              </a:rPr>
              <a:t>[6] 1.0941883 0.1981299 -1.3998152 -2.2787374 -0.3403679</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all.equal</a:t>
            </a:r>
            <a:r>
              <a:rPr lang="en-US" sz="2400" dirty="0" smtClean="0">
                <a:latin typeface="Times New Roman" pitchFamily="18" charset="0"/>
                <a:cs typeface="Times New Roman" pitchFamily="18" charset="0"/>
              </a:rPr>
              <a:t>(randNorm10, </a:t>
            </a:r>
            <a:r>
              <a:rPr lang="en-US" sz="2400" dirty="0" err="1" smtClean="0">
                <a:latin typeface="Times New Roman" pitchFamily="18" charset="0"/>
                <a:cs typeface="Times New Roman" pitchFamily="18" charset="0"/>
              </a:rPr>
              <a:t>qnorm</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pnorm</a:t>
            </a:r>
            <a:r>
              <a:rPr lang="en-US" sz="2400" dirty="0" smtClean="0">
                <a:latin typeface="Times New Roman" pitchFamily="18" charset="0"/>
                <a:cs typeface="Times New Roman" pitchFamily="18" charset="0"/>
              </a:rPr>
              <a:t>(randNorm10)))</a:t>
            </a:r>
          </a:p>
          <a:p>
            <a:pPr algn="just">
              <a:buNone/>
            </a:pPr>
            <a:r>
              <a:rPr lang="en-US" sz="2400" dirty="0" smtClean="0">
                <a:latin typeface="Times New Roman" pitchFamily="18" charset="0"/>
                <a:cs typeface="Times New Roman" pitchFamily="18" charset="0"/>
              </a:rPr>
              <a:t>[1] TRUE</a:t>
            </a:r>
          </a:p>
          <a:p>
            <a:pPr algn="just">
              <a:buNone/>
            </a:pPr>
            <a:endParaRPr lang="en-US" sz="2400"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Binomial Distribution</a:t>
            </a:r>
          </a:p>
          <a:p>
            <a:pPr algn="just"/>
            <a:r>
              <a:rPr lang="en-US" sz="2400" dirty="0" smtClean="0">
                <a:latin typeface="Times New Roman" pitchFamily="18" charset="0"/>
                <a:cs typeface="Times New Roman" pitchFamily="18" charset="0"/>
              </a:rPr>
              <a:t>Like the normal distribution, the binomial distribution is well represented in R. Its probability mass function is</a:t>
            </a:r>
          </a:p>
          <a:p>
            <a:pPr algn="just"/>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676400" y="4267201"/>
            <a:ext cx="5638800" cy="89033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590800" y="5334000"/>
            <a:ext cx="4038600"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algn="just">
              <a:buNone/>
            </a:pPr>
            <a:r>
              <a:rPr lang="en-US" sz="2400" dirty="0" smtClean="0">
                <a:latin typeface="Times New Roman" pitchFamily="18" charset="0"/>
                <a:cs typeface="Times New Roman" pitchFamily="18" charset="0"/>
              </a:rPr>
              <a:t>and n is the number of trails and p is the probability of success of  a trail.</a:t>
            </a:r>
          </a:p>
          <a:p>
            <a:pPr algn="just"/>
            <a:r>
              <a:rPr lang="en-US" sz="2400" dirty="0" smtClean="0">
                <a:latin typeface="Times New Roman" pitchFamily="18" charset="0"/>
                <a:cs typeface="Times New Roman" pitchFamily="18" charset="0"/>
              </a:rPr>
              <a:t>The mean is </a:t>
            </a:r>
            <a:r>
              <a:rPr lang="en-US" sz="2400" dirty="0" err="1" smtClean="0">
                <a:latin typeface="Times New Roman" pitchFamily="18" charset="0"/>
                <a:cs typeface="Times New Roman" pitchFamily="18" charset="0"/>
              </a:rPr>
              <a:t>np</a:t>
            </a:r>
            <a:r>
              <a:rPr lang="en-US" sz="2400" dirty="0" smtClean="0">
                <a:latin typeface="Times New Roman" pitchFamily="18" charset="0"/>
                <a:cs typeface="Times New Roman" pitchFamily="18" charset="0"/>
              </a:rPr>
              <a:t> and the variance is </a:t>
            </a:r>
            <a:r>
              <a:rPr lang="en-US" sz="2400" dirty="0" err="1" smtClean="0">
                <a:latin typeface="Times New Roman" pitchFamily="18" charset="0"/>
                <a:cs typeface="Times New Roman" pitchFamily="18" charset="0"/>
              </a:rPr>
              <a:t>np</a:t>
            </a:r>
            <a:r>
              <a:rPr lang="en-US" sz="2400" dirty="0" smtClean="0">
                <a:latin typeface="Times New Roman" pitchFamily="18" charset="0"/>
                <a:cs typeface="Times New Roman" pitchFamily="18" charset="0"/>
              </a:rPr>
              <a:t>(1-p). When n=1 this reduces to the </a:t>
            </a:r>
            <a:r>
              <a:rPr lang="en-US" sz="2400" dirty="0" err="1" smtClean="0">
                <a:latin typeface="Times New Roman" pitchFamily="18" charset="0"/>
                <a:cs typeface="Times New Roman" pitchFamily="18" charset="0"/>
              </a:rPr>
              <a:t>bernoulli</a:t>
            </a:r>
            <a:r>
              <a:rPr lang="en-US" sz="2400" dirty="0" smtClean="0">
                <a:latin typeface="Times New Roman" pitchFamily="18" charset="0"/>
                <a:cs typeface="Times New Roman" pitchFamily="18" charset="0"/>
              </a:rPr>
              <a:t> distribution.</a:t>
            </a:r>
          </a:p>
          <a:p>
            <a:pPr algn="just"/>
            <a:r>
              <a:rPr lang="en-US" sz="2400" dirty="0" smtClean="0">
                <a:latin typeface="Times New Roman" pitchFamily="18" charset="0"/>
                <a:cs typeface="Times New Roman" pitchFamily="18" charset="0"/>
              </a:rPr>
              <a:t>Generating random numbers from the binomial distribution is not simply generating random numbers but rather generating the number of successes of independent trails.</a:t>
            </a:r>
          </a:p>
          <a:p>
            <a:pPr algn="just"/>
            <a:r>
              <a:rPr lang="en-US" sz="2400" dirty="0" smtClean="0">
                <a:latin typeface="Times New Roman" pitchFamily="18" charset="0"/>
                <a:cs typeface="Times New Roman" pitchFamily="18" charset="0"/>
              </a:rPr>
              <a:t>To simulate the number of successes out of ten trails with probability 0.4 of success, we run </a:t>
            </a:r>
            <a:r>
              <a:rPr lang="en-US" sz="2400" dirty="0" err="1" smtClean="0">
                <a:latin typeface="Times New Roman" pitchFamily="18" charset="0"/>
                <a:cs typeface="Times New Roman" pitchFamily="18" charset="0"/>
              </a:rPr>
              <a:t>rbinom</a:t>
            </a:r>
            <a:r>
              <a:rPr lang="en-US" sz="2400" dirty="0" smtClean="0">
                <a:latin typeface="Times New Roman" pitchFamily="18" charset="0"/>
                <a:cs typeface="Times New Roman" pitchFamily="18" charset="0"/>
              </a:rPr>
              <a:t> with n=1 (only one run of the trails), size=10 (trail size of 10), and </a:t>
            </a:r>
            <a:r>
              <a:rPr lang="en-US" sz="2400" dirty="0" err="1" smtClean="0">
                <a:latin typeface="Times New Roman" pitchFamily="18" charset="0"/>
                <a:cs typeface="Times New Roman" pitchFamily="18" charset="0"/>
              </a:rPr>
              <a:t>prob</a:t>
            </a:r>
            <a:r>
              <a:rPr lang="en-US" sz="2400" dirty="0" smtClean="0">
                <a:latin typeface="Times New Roman" pitchFamily="18" charset="0"/>
                <a:cs typeface="Times New Roman" pitchFamily="18" charset="0"/>
              </a:rPr>
              <a:t>=0.4 (probability of success is 0.4).</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rbinom</a:t>
            </a:r>
            <a:r>
              <a:rPr lang="en-US" sz="2400" dirty="0" smtClean="0">
                <a:latin typeface="Times New Roman" pitchFamily="18" charset="0"/>
                <a:cs typeface="Times New Roman" pitchFamily="18" charset="0"/>
              </a:rPr>
              <a:t>(n=1,size=10,prob=0.4)</a:t>
            </a:r>
          </a:p>
          <a:p>
            <a:pPr algn="just">
              <a:buNone/>
            </a:pPr>
            <a:r>
              <a:rPr lang="en-US" sz="2400" dirty="0" smtClean="0">
                <a:latin typeface="Times New Roman" pitchFamily="18" charset="0"/>
                <a:cs typeface="Times New Roman" pitchFamily="18" charset="0"/>
              </a:rPr>
              <a:t>[1]  6</a:t>
            </a:r>
          </a:p>
          <a:p>
            <a:pPr algn="just"/>
            <a:r>
              <a:rPr lang="en-US" sz="2400" dirty="0" smtClean="0">
                <a:latin typeface="Times New Roman" pitchFamily="18" charset="0"/>
                <a:cs typeface="Times New Roman" pitchFamily="18" charset="0"/>
              </a:rPr>
              <a:t>That is to say that ten trails were conducted, each with 0.4 probability of success, and the number generated is the number that succeeded. As this is random, different numbers will be generated each time.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algn="just"/>
            <a:r>
              <a:rPr lang="en-US" sz="2400" dirty="0" smtClean="0">
                <a:latin typeface="Times New Roman" pitchFamily="18" charset="0"/>
                <a:cs typeface="Times New Roman" pitchFamily="18" charset="0"/>
              </a:rPr>
              <a:t>By setting n to anything greater than 1, R will generate the number of successes for each of the n sets of size trails.</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rbinom</a:t>
            </a:r>
            <a:r>
              <a:rPr lang="en-US" sz="2400" dirty="0" smtClean="0">
                <a:latin typeface="Times New Roman" pitchFamily="18" charset="0"/>
                <a:cs typeface="Times New Roman" pitchFamily="18" charset="0"/>
              </a:rPr>
              <a:t>(n=1,size=10,prob=0.4)</a:t>
            </a:r>
          </a:p>
          <a:p>
            <a:pPr algn="just">
              <a:buNone/>
            </a:pPr>
            <a:r>
              <a:rPr lang="en-US" sz="2400" dirty="0" smtClean="0">
                <a:latin typeface="Times New Roman" pitchFamily="18" charset="0"/>
                <a:cs typeface="Times New Roman" pitchFamily="18" charset="0"/>
              </a:rPr>
              <a:t>[1]  3</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rbinom</a:t>
            </a:r>
            <a:r>
              <a:rPr lang="en-US" sz="2400" dirty="0" smtClean="0">
                <a:latin typeface="Times New Roman" pitchFamily="18" charset="0"/>
                <a:cs typeface="Times New Roman" pitchFamily="18" charset="0"/>
              </a:rPr>
              <a:t>(n=5,size=10,prob=0.4)</a:t>
            </a:r>
          </a:p>
          <a:p>
            <a:pPr algn="just">
              <a:buNone/>
            </a:pPr>
            <a:r>
              <a:rPr lang="en-US" sz="2400" dirty="0" smtClean="0">
                <a:latin typeface="Times New Roman" pitchFamily="18" charset="0"/>
                <a:cs typeface="Times New Roman" pitchFamily="18" charset="0"/>
              </a:rPr>
              <a:t>[1]  5  3  6  5  4</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rbinom</a:t>
            </a:r>
            <a:r>
              <a:rPr lang="en-US" sz="2400" dirty="0" smtClean="0">
                <a:latin typeface="Times New Roman" pitchFamily="18" charset="0"/>
                <a:cs typeface="Times New Roman" pitchFamily="18" charset="0"/>
              </a:rPr>
              <a:t>(n=10,size=10,prob=0.4)</a:t>
            </a:r>
          </a:p>
          <a:p>
            <a:pPr algn="just">
              <a:buNone/>
            </a:pPr>
            <a:r>
              <a:rPr lang="en-US" sz="2400" dirty="0" smtClean="0">
                <a:latin typeface="Times New Roman" pitchFamily="18" charset="0"/>
                <a:cs typeface="Times New Roman" pitchFamily="18" charset="0"/>
              </a:rPr>
              <a:t>[1]  5  3  4  4  5  3  3  5  3  3</a:t>
            </a:r>
          </a:p>
          <a:p>
            <a:pPr algn="just"/>
            <a:r>
              <a:rPr lang="en-US" sz="2400" dirty="0" smtClean="0">
                <a:latin typeface="Times New Roman" pitchFamily="18" charset="0"/>
                <a:cs typeface="Times New Roman" pitchFamily="18" charset="0"/>
              </a:rPr>
              <a:t>Setting size to 1 turns the numbers into a Bernoulli random variable, which can take on only the value 1(success) or 0(failure).</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rbinom</a:t>
            </a:r>
            <a:r>
              <a:rPr lang="en-US" sz="2400" dirty="0" smtClean="0">
                <a:latin typeface="Times New Roman" pitchFamily="18" charset="0"/>
                <a:cs typeface="Times New Roman" pitchFamily="18" charset="0"/>
              </a:rPr>
              <a:t>(n=1,size=1,prob=0.4)</a:t>
            </a:r>
          </a:p>
          <a:p>
            <a:pPr algn="just">
              <a:buNone/>
            </a:pPr>
            <a:r>
              <a:rPr lang="en-US" sz="2400" dirty="0" smtClean="0">
                <a:latin typeface="Times New Roman" pitchFamily="18" charset="0"/>
                <a:cs typeface="Times New Roman" pitchFamily="18" charset="0"/>
              </a:rPr>
              <a:t>[1]  1</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rbinom</a:t>
            </a:r>
            <a:r>
              <a:rPr lang="en-US" sz="2400" dirty="0" smtClean="0">
                <a:latin typeface="Times New Roman" pitchFamily="18" charset="0"/>
                <a:cs typeface="Times New Roman" pitchFamily="18" charset="0"/>
              </a:rPr>
              <a:t>(n=5,size=1,prob=0.4)</a:t>
            </a:r>
          </a:p>
          <a:p>
            <a:pPr algn="just">
              <a:buNone/>
            </a:pPr>
            <a:r>
              <a:rPr lang="en-US" sz="2400" dirty="0" smtClean="0">
                <a:latin typeface="Times New Roman" pitchFamily="18" charset="0"/>
                <a:cs typeface="Times New Roman" pitchFamily="18" charset="0"/>
              </a:rPr>
              <a:t>[1]  0  0  1  1  1</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rbinom</a:t>
            </a:r>
            <a:r>
              <a:rPr lang="en-US" sz="2400" dirty="0" smtClean="0">
                <a:latin typeface="Times New Roman" pitchFamily="18" charset="0"/>
                <a:cs typeface="Times New Roman" pitchFamily="18" charset="0"/>
              </a:rPr>
              <a:t>(n=10,size=1,prob=0.4)</a:t>
            </a:r>
          </a:p>
          <a:p>
            <a:pPr algn="just">
              <a:buNone/>
            </a:pPr>
            <a:r>
              <a:rPr lang="en-US" sz="2400" dirty="0" smtClean="0">
                <a:latin typeface="Times New Roman" pitchFamily="18" charset="0"/>
                <a:cs typeface="Times New Roman" pitchFamily="18" charset="0"/>
              </a:rPr>
              <a:t>[1]  0  0  0  1  0  1  0  0  1  0</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r>
              <a:rPr lang="en-US" sz="2400" dirty="0" smtClean="0">
                <a:latin typeface="Times New Roman" pitchFamily="18" charset="0"/>
                <a:cs typeface="Times New Roman" pitchFamily="18" charset="0"/>
              </a:rPr>
              <a:t>To visualize the binomial distribution we randomly generate 10,000 experiments, each with 10 trails and 0.3 probability of success.</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binomData</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(Successes=</a:t>
            </a:r>
            <a:r>
              <a:rPr lang="en-US" sz="2400" dirty="0" err="1" smtClean="0">
                <a:latin typeface="Times New Roman" pitchFamily="18" charset="0"/>
                <a:cs typeface="Times New Roman" pitchFamily="18" charset="0"/>
              </a:rPr>
              <a:t>rbinom</a:t>
            </a:r>
            <a:r>
              <a:rPr lang="en-US" sz="2400" dirty="0" smtClean="0">
                <a:latin typeface="Times New Roman" pitchFamily="18" charset="0"/>
                <a:cs typeface="Times New Roman" pitchFamily="18" charset="0"/>
              </a:rPr>
              <a:t>(n=10000,size=10,prob=0.3))</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ggplot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binomData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aes</a:t>
            </a:r>
            <a:r>
              <a:rPr lang="en-US" sz="2400" dirty="0" smtClean="0">
                <a:latin typeface="Times New Roman" pitchFamily="18" charset="0"/>
                <a:cs typeface="Times New Roman" pitchFamily="18" charset="0"/>
              </a:rPr>
              <a:t>(x=Successes)) + </a:t>
            </a:r>
            <a:r>
              <a:rPr lang="en-US" sz="2400" dirty="0" err="1" smtClean="0">
                <a:latin typeface="Times New Roman" pitchFamily="18" charset="0"/>
                <a:cs typeface="Times New Roman" pitchFamily="18" charset="0"/>
              </a:rPr>
              <a:t>geom_histogram</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binwidth</a:t>
            </a:r>
            <a:r>
              <a:rPr lang="en-US" sz="2400" dirty="0" smtClean="0">
                <a:latin typeface="Times New Roman" pitchFamily="18" charset="0"/>
                <a:cs typeface="Times New Roman" pitchFamily="18" charset="0"/>
              </a:rPr>
              <a:t>=1)</a:t>
            </a:r>
          </a:p>
          <a:p>
            <a:pPr algn="just">
              <a:buNone/>
            </a:pPr>
            <a:endParaRPr lang="en-US" sz="2400" dirty="0">
              <a:latin typeface="Times New Roman" pitchFamily="18" charset="0"/>
              <a:cs typeface="Times New Roman" pitchFamily="18" charset="0"/>
            </a:endParaRPr>
          </a:p>
        </p:txBody>
      </p:sp>
      <p:sp>
        <p:nvSpPr>
          <p:cNvPr id="4" name="TextBox 3"/>
          <p:cNvSpPr txBox="1"/>
          <p:nvPr/>
        </p:nvSpPr>
        <p:spPr>
          <a:xfrm>
            <a:off x="838200" y="3200400"/>
            <a:ext cx="7696200" cy="2862322"/>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1027" name="Picture 3"/>
          <p:cNvPicPr>
            <a:picLocks noChangeAspect="1" noChangeArrowheads="1"/>
          </p:cNvPicPr>
          <p:nvPr/>
        </p:nvPicPr>
        <p:blipFill>
          <a:blip r:embed="rId2"/>
          <a:srcRect/>
          <a:stretch>
            <a:fillRect/>
          </a:stretch>
        </p:blipFill>
        <p:spPr bwMode="auto">
          <a:xfrm>
            <a:off x="1600200" y="3276600"/>
            <a:ext cx="6219825" cy="3190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algn="just"/>
            <a:r>
              <a:rPr lang="en-US" sz="2400" dirty="0" smtClean="0">
                <a:latin typeface="Times New Roman" pitchFamily="18" charset="0"/>
                <a:cs typeface="Times New Roman" pitchFamily="18" charset="0"/>
              </a:rPr>
              <a:t>To see how the binomial distribution is well approximated by the normal distribution as the number of trails grows large, we run similar experiments with differing number of trails.</a:t>
            </a:r>
          </a:p>
          <a:p>
            <a:pPr algn="just">
              <a:buNone/>
            </a:pPr>
            <a:r>
              <a:rPr lang="en-US" sz="2400" dirty="0" smtClean="0">
                <a:latin typeface="Times New Roman" pitchFamily="18" charset="0"/>
                <a:cs typeface="Times New Roman" pitchFamily="18" charset="0"/>
              </a:rPr>
              <a:t>&gt;#create a </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 with Successes being the 10,000 random draws</a:t>
            </a:r>
          </a:p>
          <a:p>
            <a:pPr algn="just">
              <a:buNone/>
            </a:pPr>
            <a:r>
              <a:rPr lang="en-US" sz="2400" dirty="0" smtClean="0">
                <a:latin typeface="Times New Roman" pitchFamily="18" charset="0"/>
                <a:cs typeface="Times New Roman" pitchFamily="18" charset="0"/>
              </a:rPr>
              <a:t>&gt;# Size equals 5 for all 10,000 rows</a:t>
            </a:r>
          </a:p>
          <a:p>
            <a:pPr algn="just">
              <a:buNone/>
            </a:pPr>
            <a:r>
              <a:rPr lang="en-US" sz="2400" dirty="0" smtClean="0">
                <a:latin typeface="Times New Roman" pitchFamily="18" charset="0"/>
                <a:cs typeface="Times New Roman" pitchFamily="18" charset="0"/>
              </a:rPr>
              <a:t>&gt;binom5&lt;-</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(Successes=</a:t>
            </a:r>
            <a:r>
              <a:rPr lang="en-US" sz="2400" dirty="0" err="1" smtClean="0">
                <a:latin typeface="Times New Roman" pitchFamily="18" charset="0"/>
                <a:cs typeface="Times New Roman" pitchFamily="18" charset="0"/>
              </a:rPr>
              <a:t>rbinom</a:t>
            </a:r>
            <a:r>
              <a:rPr lang="en-US" sz="2400" dirty="0" smtClean="0">
                <a:latin typeface="Times New Roman" pitchFamily="18" charset="0"/>
                <a:cs typeface="Times New Roman" pitchFamily="18" charset="0"/>
              </a:rPr>
              <a:t>(n=10000, size=5,prob=0.3),Size=5)</a:t>
            </a:r>
          </a:p>
          <a:p>
            <a:pPr algn="just">
              <a:buNone/>
            </a:pPr>
            <a:r>
              <a:rPr lang="en-US" sz="2400" dirty="0" smtClean="0">
                <a:latin typeface="Times New Roman" pitchFamily="18" charset="0"/>
                <a:cs typeface="Times New Roman" pitchFamily="18" charset="0"/>
              </a:rPr>
              <a:t>&gt;dim(binom5)</a:t>
            </a:r>
          </a:p>
          <a:p>
            <a:pPr algn="just">
              <a:buNone/>
            </a:pPr>
            <a:r>
              <a:rPr lang="en-US" sz="2400" dirty="0" smtClean="0">
                <a:latin typeface="Times New Roman" pitchFamily="18" charset="0"/>
                <a:cs typeface="Times New Roman" pitchFamily="18" charset="0"/>
              </a:rPr>
              <a:t>[1]  10000   2</a:t>
            </a:r>
          </a:p>
          <a:p>
            <a:pPr algn="just">
              <a:buNone/>
            </a:pPr>
            <a:r>
              <a:rPr lang="en-US" sz="2400" dirty="0" smtClean="0">
                <a:latin typeface="Times New Roman" pitchFamily="18" charset="0"/>
                <a:cs typeface="Times New Roman" pitchFamily="18" charset="0"/>
              </a:rPr>
              <a:t>&gt;head(binom5)</a:t>
            </a:r>
          </a:p>
          <a:p>
            <a:pPr algn="just">
              <a:buNone/>
            </a:pPr>
            <a:r>
              <a:rPr lang="en-US" sz="2400" dirty="0" smtClean="0">
                <a:latin typeface="Times New Roman" pitchFamily="18" charset="0"/>
                <a:cs typeface="Times New Roman" pitchFamily="18" charset="0"/>
              </a:rPr>
              <a:t>	Successes	Size</a:t>
            </a:r>
          </a:p>
          <a:p>
            <a:pPr marL="457200" indent="-457200" algn="just">
              <a:buAutoNum type="arabicPlain"/>
            </a:pPr>
            <a:r>
              <a:rPr lang="en-US" sz="2400" dirty="0" smtClean="0">
                <a:latin typeface="Times New Roman" pitchFamily="18" charset="0"/>
                <a:cs typeface="Times New Roman" pitchFamily="18" charset="0"/>
              </a:rPr>
              <a:t>1		   5</a:t>
            </a:r>
          </a:p>
          <a:p>
            <a:pPr marL="457200" indent="-457200" algn="just">
              <a:buAutoNum type="arabicPlain"/>
            </a:pPr>
            <a:r>
              <a:rPr lang="en-US" sz="2400" dirty="0" smtClean="0">
                <a:latin typeface="Times New Roman" pitchFamily="18" charset="0"/>
                <a:cs typeface="Times New Roman" pitchFamily="18" charset="0"/>
              </a:rPr>
              <a:t>1		   5</a:t>
            </a:r>
          </a:p>
          <a:p>
            <a:pPr marL="457200" indent="-457200" algn="just">
              <a:buAutoNum type="arabicPlain"/>
            </a:pPr>
            <a:r>
              <a:rPr lang="en-US" sz="2400" dirty="0" smtClean="0">
                <a:latin typeface="Times New Roman" pitchFamily="18" charset="0"/>
                <a:cs typeface="Times New Roman" pitchFamily="18" charset="0"/>
              </a:rPr>
              <a:t>2		   5</a:t>
            </a:r>
          </a:p>
          <a:p>
            <a:pPr marL="457200" indent="-457200" algn="just">
              <a:buAutoNum type="arabicPlain"/>
            </a:pPr>
            <a:r>
              <a:rPr lang="en-US" sz="2400" dirty="0" smtClean="0">
                <a:latin typeface="Times New Roman" pitchFamily="18" charset="0"/>
                <a:cs typeface="Times New Roman" pitchFamily="18" charset="0"/>
              </a:rPr>
              <a:t>2		   5</a:t>
            </a:r>
          </a:p>
          <a:p>
            <a:pPr marL="457200" indent="-457200" algn="just">
              <a:buAutoNum type="arabicPlain"/>
            </a:pPr>
            <a:r>
              <a:rPr lang="en-US" sz="2400" dirty="0" smtClean="0">
                <a:latin typeface="Times New Roman" pitchFamily="18" charset="0"/>
                <a:cs typeface="Times New Roman" pitchFamily="18" charset="0"/>
              </a:rPr>
              <a:t>3		   5</a:t>
            </a:r>
          </a:p>
          <a:p>
            <a:pPr marL="457200" indent="-457200" algn="just">
              <a:buAutoNum type="arabicPlain"/>
            </a:pPr>
            <a:r>
              <a:rPr lang="en-US" sz="2400" dirty="0" smtClean="0">
                <a:latin typeface="Times New Roman" pitchFamily="18" charset="0"/>
                <a:cs typeface="Times New Roman" pitchFamily="18" charset="0"/>
              </a:rPr>
              <a:t>0		   5</a:t>
            </a:r>
            <a:endParaRPr lang="en-US" sz="2400" dirty="0">
              <a:latin typeface="Times New Roman" pitchFamily="18" charset="0"/>
              <a:cs typeface="Times New Roman" pitchFamily="18" charset="0"/>
            </a:endParaRPr>
          </a:p>
        </p:txBody>
      </p:sp>
      <p:sp>
        <p:nvSpPr>
          <p:cNvPr id="4" name="TextBox 3"/>
          <p:cNvSpPr txBox="1"/>
          <p:nvPr/>
        </p:nvSpPr>
        <p:spPr>
          <a:xfrm>
            <a:off x="838200" y="3200400"/>
            <a:ext cx="7696200" cy="2862322"/>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algn="just">
              <a:buNone/>
            </a:pPr>
            <a:r>
              <a:rPr lang="en-US" sz="2400" dirty="0" smtClean="0">
                <a:latin typeface="Times New Roman" pitchFamily="18" charset="0"/>
                <a:cs typeface="Times New Roman" pitchFamily="18" charset="0"/>
              </a:rPr>
              <a:t>&gt;#similar to before, still 10,000 rows</a:t>
            </a:r>
          </a:p>
          <a:p>
            <a:pPr algn="just">
              <a:buNone/>
            </a:pPr>
            <a:r>
              <a:rPr lang="en-US" sz="2400" dirty="0" smtClean="0">
                <a:latin typeface="Times New Roman" pitchFamily="18" charset="0"/>
                <a:cs typeface="Times New Roman" pitchFamily="18" charset="0"/>
              </a:rPr>
              <a:t>&gt;#numbers are drawn from a distribution with a different size</a:t>
            </a:r>
          </a:p>
          <a:p>
            <a:pPr algn="just">
              <a:buNone/>
            </a:pPr>
            <a:r>
              <a:rPr lang="en-US" sz="2400" dirty="0" smtClean="0">
                <a:latin typeface="Times New Roman" pitchFamily="18" charset="0"/>
                <a:cs typeface="Times New Roman" pitchFamily="18" charset="0"/>
              </a:rPr>
              <a:t>&gt;#Size now equals 10 for all 10,000 rows</a:t>
            </a:r>
          </a:p>
          <a:p>
            <a:pPr algn="just">
              <a:buNone/>
            </a:pPr>
            <a:r>
              <a:rPr lang="en-US" sz="2400" dirty="0" smtClean="0">
                <a:latin typeface="Times New Roman" pitchFamily="18" charset="0"/>
                <a:cs typeface="Times New Roman" pitchFamily="18" charset="0"/>
              </a:rPr>
              <a:t>&gt;binom10&lt;-</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(Successes=</a:t>
            </a:r>
            <a:r>
              <a:rPr lang="en-US" sz="2400" dirty="0" err="1" smtClean="0">
                <a:latin typeface="Times New Roman" pitchFamily="18" charset="0"/>
                <a:cs typeface="Times New Roman" pitchFamily="18" charset="0"/>
              </a:rPr>
              <a:t>rbinom</a:t>
            </a:r>
            <a:r>
              <a:rPr lang="en-US" sz="2400" dirty="0" smtClean="0">
                <a:latin typeface="Times New Roman" pitchFamily="18" charset="0"/>
                <a:cs typeface="Times New Roman" pitchFamily="18" charset="0"/>
              </a:rPr>
              <a:t>(n=10000,size=10,prob=0.3), Size=10)</a:t>
            </a:r>
          </a:p>
          <a:p>
            <a:pPr algn="just">
              <a:buNone/>
            </a:pPr>
            <a:r>
              <a:rPr lang="en-US" sz="2400" dirty="0" smtClean="0">
                <a:latin typeface="Times New Roman" pitchFamily="18" charset="0"/>
                <a:cs typeface="Times New Roman" pitchFamily="18" charset="0"/>
              </a:rPr>
              <a:t>&gt;dim(binom10)</a:t>
            </a:r>
          </a:p>
          <a:p>
            <a:pPr algn="just">
              <a:buNone/>
            </a:pPr>
            <a:r>
              <a:rPr lang="en-US" sz="2400" dirty="0" smtClean="0">
                <a:latin typeface="Times New Roman" pitchFamily="18" charset="0"/>
                <a:cs typeface="Times New Roman" pitchFamily="18" charset="0"/>
              </a:rPr>
              <a:t>[1]  10000	2</a:t>
            </a:r>
          </a:p>
          <a:p>
            <a:pPr algn="just">
              <a:buNone/>
            </a:pPr>
            <a:r>
              <a:rPr lang="en-US" sz="2400" dirty="0" smtClean="0">
                <a:latin typeface="Times New Roman" pitchFamily="18" charset="0"/>
                <a:cs typeface="Times New Roman" pitchFamily="18" charset="0"/>
              </a:rPr>
              <a:t>&gt;head(binom10)</a:t>
            </a:r>
          </a:p>
          <a:p>
            <a:pPr algn="just">
              <a:buNone/>
            </a:pPr>
            <a:r>
              <a:rPr lang="en-US" sz="2400" dirty="0" smtClean="0">
                <a:latin typeface="Times New Roman" pitchFamily="18" charset="0"/>
                <a:cs typeface="Times New Roman" pitchFamily="18" charset="0"/>
              </a:rPr>
              <a:t>	Successes	Size</a:t>
            </a:r>
          </a:p>
          <a:p>
            <a:pPr marL="457200" indent="-457200" algn="just">
              <a:buAutoNum type="arabicPlain"/>
            </a:pPr>
            <a:r>
              <a:rPr lang="en-US" sz="2400" dirty="0" smtClean="0">
                <a:latin typeface="Times New Roman" pitchFamily="18" charset="0"/>
                <a:cs typeface="Times New Roman" pitchFamily="18" charset="0"/>
              </a:rPr>
              <a:t>1		10</a:t>
            </a:r>
          </a:p>
          <a:p>
            <a:pPr marL="457200" indent="-457200" algn="just">
              <a:buAutoNum type="arabicPlain"/>
            </a:pPr>
            <a:r>
              <a:rPr lang="en-US" sz="2400" dirty="0" smtClean="0">
                <a:latin typeface="Times New Roman" pitchFamily="18" charset="0"/>
                <a:cs typeface="Times New Roman" pitchFamily="18" charset="0"/>
              </a:rPr>
              <a:t>3		10</a:t>
            </a:r>
          </a:p>
          <a:p>
            <a:pPr marL="457200" indent="-457200" algn="just">
              <a:buAutoNum type="arabicPlain"/>
            </a:pPr>
            <a:r>
              <a:rPr lang="en-US" sz="2400" dirty="0" smtClean="0">
                <a:latin typeface="Times New Roman" pitchFamily="18" charset="0"/>
                <a:cs typeface="Times New Roman" pitchFamily="18" charset="0"/>
              </a:rPr>
              <a:t>3		10</a:t>
            </a:r>
          </a:p>
          <a:p>
            <a:pPr marL="457200" indent="-457200" algn="just">
              <a:buAutoNum type="arabicPlain"/>
            </a:pPr>
            <a:r>
              <a:rPr lang="en-US" sz="2400" dirty="0" smtClean="0">
                <a:latin typeface="Times New Roman" pitchFamily="18" charset="0"/>
                <a:cs typeface="Times New Roman" pitchFamily="18" charset="0"/>
              </a:rPr>
              <a:t>3		10</a:t>
            </a:r>
          </a:p>
          <a:p>
            <a:pPr marL="457200" indent="-457200" algn="just">
              <a:buAutoNum type="arabicPlain"/>
            </a:pPr>
            <a:r>
              <a:rPr lang="en-US" sz="2400" dirty="0" smtClean="0">
                <a:latin typeface="Times New Roman" pitchFamily="18" charset="0"/>
                <a:cs typeface="Times New Roman" pitchFamily="18" charset="0"/>
              </a:rPr>
              <a:t>0		10</a:t>
            </a:r>
          </a:p>
          <a:p>
            <a:pPr marL="457200" indent="-457200" algn="just">
              <a:buAutoNum type="arabicPlain"/>
            </a:pPr>
            <a:r>
              <a:rPr lang="en-US" sz="2400" dirty="0" smtClean="0">
                <a:latin typeface="Times New Roman" pitchFamily="18" charset="0"/>
                <a:cs typeface="Times New Roman" pitchFamily="18" charset="0"/>
              </a:rPr>
              <a:t>3		10</a:t>
            </a:r>
            <a:endParaRPr lang="en-US" sz="2400" dirty="0">
              <a:latin typeface="Times New Roman" pitchFamily="18" charset="0"/>
              <a:cs typeface="Times New Roman" pitchFamily="18" charset="0"/>
            </a:endParaRPr>
          </a:p>
        </p:txBody>
      </p:sp>
      <p:sp>
        <p:nvSpPr>
          <p:cNvPr id="4" name="TextBox 3"/>
          <p:cNvSpPr txBox="1"/>
          <p:nvPr/>
        </p:nvSpPr>
        <p:spPr>
          <a:xfrm>
            <a:off x="838200" y="3200400"/>
            <a:ext cx="7696200" cy="2862322"/>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pPr algn="just">
              <a:buNone/>
            </a:pPr>
            <a:r>
              <a:rPr lang="en-US" sz="2400" dirty="0" smtClean="0">
                <a:latin typeface="Times New Roman" pitchFamily="18" charset="0"/>
                <a:cs typeface="Times New Roman" pitchFamily="18" charset="0"/>
              </a:rPr>
              <a:t>&gt;binom100&lt;-</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(Successes=</a:t>
            </a:r>
            <a:r>
              <a:rPr lang="en-US" sz="2400" dirty="0" err="1" smtClean="0">
                <a:latin typeface="Times New Roman" pitchFamily="18" charset="0"/>
                <a:cs typeface="Times New Roman" pitchFamily="18" charset="0"/>
              </a:rPr>
              <a:t>rbinom</a:t>
            </a:r>
            <a:r>
              <a:rPr lang="en-US" sz="2400" dirty="0" smtClean="0">
                <a:latin typeface="Times New Roman" pitchFamily="18" charset="0"/>
                <a:cs typeface="Times New Roman" pitchFamily="18" charset="0"/>
              </a:rPr>
              <a:t>(n=10000,size=100,prob=0.3),Size=100)</a:t>
            </a:r>
          </a:p>
          <a:p>
            <a:pPr algn="just">
              <a:buNone/>
            </a:pPr>
            <a:r>
              <a:rPr lang="en-US" sz="2400" dirty="0" smtClean="0">
                <a:latin typeface="Times New Roman" pitchFamily="18" charset="0"/>
                <a:cs typeface="Times New Roman" pitchFamily="18" charset="0"/>
              </a:rPr>
              <a:t>&gt;binom1000&lt;-</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(Successes=</a:t>
            </a:r>
            <a:r>
              <a:rPr lang="en-US" sz="2400" dirty="0" err="1" smtClean="0">
                <a:latin typeface="Times New Roman" pitchFamily="18" charset="0"/>
                <a:cs typeface="Times New Roman" pitchFamily="18" charset="0"/>
              </a:rPr>
              <a:t>rbinom</a:t>
            </a:r>
            <a:r>
              <a:rPr lang="en-US" sz="2400" dirty="0" smtClean="0">
                <a:latin typeface="Times New Roman" pitchFamily="18" charset="0"/>
                <a:cs typeface="Times New Roman" pitchFamily="18" charset="0"/>
              </a:rPr>
              <a:t>(n=10000,size=100,prob=0.3),Size=1000)</a:t>
            </a:r>
          </a:p>
          <a:p>
            <a:pPr algn="just">
              <a:buNone/>
            </a:pPr>
            <a:r>
              <a:rPr lang="en-US" sz="2400" dirty="0" smtClean="0">
                <a:latin typeface="Times New Roman" pitchFamily="18" charset="0"/>
                <a:cs typeface="Times New Roman" pitchFamily="18" charset="0"/>
              </a:rPr>
              <a:t>&gt;#combine them all into one </a:t>
            </a:r>
            <a:r>
              <a:rPr lang="en-US" sz="2400" dirty="0" err="1" smtClean="0">
                <a:latin typeface="Times New Roman" pitchFamily="18" charset="0"/>
                <a:cs typeface="Times New Roman" pitchFamily="18" charset="0"/>
              </a:rPr>
              <a:t>data.frame</a:t>
            </a: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binomAll</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rbind</a:t>
            </a:r>
            <a:r>
              <a:rPr lang="en-US" sz="2400" dirty="0" smtClean="0">
                <a:latin typeface="Times New Roman" pitchFamily="18" charset="0"/>
                <a:cs typeface="Times New Roman" pitchFamily="18" charset="0"/>
              </a:rPr>
              <a:t>(binom5,binom10,binom100,binom1000)</a:t>
            </a:r>
          </a:p>
          <a:p>
            <a:pPr algn="just">
              <a:buNone/>
            </a:pPr>
            <a:r>
              <a:rPr lang="en-US" sz="2400" dirty="0" smtClean="0">
                <a:latin typeface="Times New Roman" pitchFamily="18" charset="0"/>
                <a:cs typeface="Times New Roman" pitchFamily="18" charset="0"/>
              </a:rPr>
              <a:t>&gt;dim(</a:t>
            </a:r>
            <a:r>
              <a:rPr lang="en-US" sz="2400" dirty="0" err="1" smtClean="0">
                <a:latin typeface="Times New Roman" pitchFamily="18" charset="0"/>
                <a:cs typeface="Times New Roman" pitchFamily="18" charset="0"/>
              </a:rPr>
              <a:t>binomAll</a:t>
            </a:r>
            <a:r>
              <a:rPr lang="en-US" sz="2400" dirty="0" smtClean="0">
                <a:latin typeface="Times New Roman" pitchFamily="18" charset="0"/>
                <a:cs typeface="Times New Roman" pitchFamily="18" charset="0"/>
              </a:rPr>
              <a:t>)</a:t>
            </a:r>
          </a:p>
          <a:p>
            <a:pPr algn="just">
              <a:buNone/>
            </a:pPr>
            <a:r>
              <a:rPr lang="en-US" sz="2400" dirty="0" smtClean="0">
                <a:latin typeface="Times New Roman" pitchFamily="18" charset="0"/>
                <a:cs typeface="Times New Roman" pitchFamily="18" charset="0"/>
              </a:rPr>
              <a:t>[1]  40000    2</a:t>
            </a:r>
          </a:p>
          <a:p>
            <a:pPr algn="just">
              <a:buNone/>
            </a:pPr>
            <a:r>
              <a:rPr lang="en-US" sz="2400" dirty="0" smtClean="0">
                <a:latin typeface="Times New Roman" pitchFamily="18" charset="0"/>
                <a:cs typeface="Times New Roman" pitchFamily="18" charset="0"/>
              </a:rPr>
              <a:t>&gt;head(</a:t>
            </a:r>
            <a:r>
              <a:rPr lang="en-US" sz="2400" dirty="0" err="1" smtClean="0">
                <a:latin typeface="Times New Roman" pitchFamily="18" charset="0"/>
                <a:cs typeface="Times New Roman" pitchFamily="18" charset="0"/>
              </a:rPr>
              <a:t>binomAll</a:t>
            </a:r>
            <a:r>
              <a:rPr lang="en-US" sz="2400" dirty="0" smtClean="0">
                <a:latin typeface="Times New Roman" pitchFamily="18" charset="0"/>
                <a:cs typeface="Times New Roman" pitchFamily="18" charset="0"/>
              </a:rPr>
              <a:t>, 10)</a:t>
            </a:r>
          </a:p>
          <a:p>
            <a:pPr algn="just">
              <a:buNone/>
            </a:pPr>
            <a:r>
              <a:rPr lang="en-US" sz="2400" dirty="0" smtClean="0">
                <a:latin typeface="Times New Roman" pitchFamily="18" charset="0"/>
                <a:cs typeface="Times New Roman" pitchFamily="18" charset="0"/>
              </a:rPr>
              <a:t>	Successes	Size</a:t>
            </a:r>
          </a:p>
          <a:p>
            <a:pPr marL="457200" indent="-457200" algn="just">
              <a:buAutoNum type="arabicPlain"/>
            </a:pPr>
            <a:r>
              <a:rPr lang="en-US" sz="2400" dirty="0" smtClean="0">
                <a:latin typeface="Times New Roman" pitchFamily="18" charset="0"/>
                <a:cs typeface="Times New Roman" pitchFamily="18" charset="0"/>
              </a:rPr>
              <a:t>1		5</a:t>
            </a:r>
          </a:p>
          <a:p>
            <a:pPr marL="457200" indent="-457200" algn="just">
              <a:buAutoNum type="arabicPlain"/>
            </a:pPr>
            <a:r>
              <a:rPr lang="en-US" sz="2400" dirty="0" smtClean="0">
                <a:latin typeface="Times New Roman" pitchFamily="18" charset="0"/>
                <a:cs typeface="Times New Roman" pitchFamily="18" charset="0"/>
              </a:rPr>
              <a:t>1		5</a:t>
            </a:r>
          </a:p>
          <a:p>
            <a:pPr marL="457200" indent="-457200" algn="just">
              <a:buAutoNum type="arabicPlain"/>
            </a:pPr>
            <a:r>
              <a:rPr lang="en-US" sz="2400" dirty="0" smtClean="0">
                <a:latin typeface="Times New Roman" pitchFamily="18" charset="0"/>
                <a:cs typeface="Times New Roman" pitchFamily="18" charset="0"/>
              </a:rPr>
              <a:t>2		5</a:t>
            </a:r>
          </a:p>
          <a:p>
            <a:pPr marL="457200" indent="-457200" algn="just">
              <a:buAutoNum type="arabicPlain"/>
            </a:pPr>
            <a:r>
              <a:rPr lang="en-US" sz="2400" dirty="0" smtClean="0">
                <a:latin typeface="Times New Roman" pitchFamily="18" charset="0"/>
                <a:cs typeface="Times New Roman" pitchFamily="18" charset="0"/>
              </a:rPr>
              <a:t>2		5</a:t>
            </a:r>
          </a:p>
          <a:p>
            <a:pPr marL="457200" indent="-457200" algn="just">
              <a:buAutoNum type="arabicPlain"/>
            </a:pPr>
            <a:r>
              <a:rPr lang="en-US" sz="2400" dirty="0" smtClean="0">
                <a:latin typeface="Times New Roman" pitchFamily="18" charset="0"/>
                <a:cs typeface="Times New Roman" pitchFamily="18" charset="0"/>
              </a:rPr>
              <a:t>3		5</a:t>
            </a:r>
          </a:p>
          <a:p>
            <a:pPr marL="457200" indent="-457200" algn="just">
              <a:buAutoNum type="arabicPlain"/>
            </a:pPr>
            <a:r>
              <a:rPr lang="en-US" sz="2400" dirty="0" smtClean="0">
                <a:latin typeface="Times New Roman" pitchFamily="18" charset="0"/>
                <a:cs typeface="Times New Roman" pitchFamily="18" charset="0"/>
              </a:rPr>
              <a:t>0		5</a:t>
            </a:r>
          </a:p>
          <a:p>
            <a:pPr marL="457200" indent="-457200" algn="just">
              <a:buAutoNum type="arabicPlain"/>
            </a:pPr>
            <a:r>
              <a:rPr lang="en-US" sz="2400" dirty="0" smtClean="0">
                <a:latin typeface="Times New Roman" pitchFamily="18" charset="0"/>
                <a:cs typeface="Times New Roman" pitchFamily="18" charset="0"/>
              </a:rPr>
              <a:t>1		5</a:t>
            </a:r>
          </a:p>
          <a:p>
            <a:pPr marL="457200" indent="-457200" algn="just">
              <a:buAutoNum type="arabicPlain"/>
            </a:pPr>
            <a:r>
              <a:rPr lang="en-US" sz="2400" dirty="0" smtClean="0">
                <a:latin typeface="Times New Roman" pitchFamily="18" charset="0"/>
                <a:cs typeface="Times New Roman" pitchFamily="18" charset="0"/>
              </a:rPr>
              <a:t>1		5</a:t>
            </a:r>
          </a:p>
          <a:p>
            <a:pPr marL="457200" indent="-457200" algn="just">
              <a:buAutoNum type="arabicPlain"/>
            </a:pPr>
            <a:r>
              <a:rPr lang="en-US" sz="2400" dirty="0" smtClean="0">
                <a:latin typeface="Times New Roman" pitchFamily="18" charset="0"/>
                <a:cs typeface="Times New Roman" pitchFamily="18" charset="0"/>
              </a:rPr>
              <a:t>1		5</a:t>
            </a:r>
          </a:p>
          <a:p>
            <a:pPr marL="457200" indent="-457200" algn="just">
              <a:buAutoNum type="arabicPlain"/>
            </a:pPr>
            <a:r>
              <a:rPr lang="en-US" sz="2400" dirty="0" smtClean="0">
                <a:latin typeface="Times New Roman" pitchFamily="18" charset="0"/>
                <a:cs typeface="Times New Roman" pitchFamily="18" charset="0"/>
              </a:rPr>
              <a:t>1		5</a:t>
            </a:r>
            <a:endParaRPr lang="en-US" sz="2400" dirty="0">
              <a:latin typeface="Times New Roman" pitchFamily="18" charset="0"/>
              <a:cs typeface="Times New Roman" pitchFamily="18" charset="0"/>
            </a:endParaRPr>
          </a:p>
        </p:txBody>
      </p:sp>
      <p:sp>
        <p:nvSpPr>
          <p:cNvPr id="4" name="TextBox 3"/>
          <p:cNvSpPr txBox="1"/>
          <p:nvPr/>
        </p:nvSpPr>
        <p:spPr>
          <a:xfrm>
            <a:off x="838200" y="3200400"/>
            <a:ext cx="7696200" cy="2862322"/>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r>
              <a:rPr lang="en-US" dirty="0" smtClean="0">
                <a:latin typeface="Times New Roman" pitchFamily="18" charset="0"/>
                <a:cs typeface="Times New Roman" pitchFamily="18" charset="0"/>
              </a:rPr>
              <a:t>Being a statistical programming language, R easily handles all the basic necessities of statistics, including drawing random numbers and calculating distribution values, means, variances, maxima and minima, correlation and t-tests.</a:t>
            </a:r>
          </a:p>
          <a:p>
            <a:pPr algn="just"/>
            <a:r>
              <a:rPr lang="en-US" dirty="0" smtClean="0">
                <a:latin typeface="Times New Roman" pitchFamily="18" charset="0"/>
                <a:cs typeface="Times New Roman" pitchFamily="18" charset="0"/>
              </a:rPr>
              <a:t>Probability distributions lie at the heart of statistics, so naturally R provides numerous functions for making use of them. These include functions for generating random numbers and calculating the distribution and </a:t>
            </a:r>
            <a:r>
              <a:rPr lang="en-US" dirty="0" err="1" smtClean="0">
                <a:latin typeface="Times New Roman" pitchFamily="18" charset="0"/>
                <a:cs typeface="Times New Roman" pitchFamily="18" charset="0"/>
              </a:rPr>
              <a:t>quantile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buNone/>
            </a:pPr>
            <a:r>
              <a:rPr lang="en-US" sz="2400" dirty="0" smtClean="0">
                <a:latin typeface="Times New Roman" pitchFamily="18" charset="0"/>
                <a:cs typeface="Times New Roman" pitchFamily="18" charset="0"/>
              </a:rPr>
              <a:t>&gt;tail(binomAll,10)</a:t>
            </a:r>
          </a:p>
          <a:p>
            <a:pPr algn="just">
              <a:buNone/>
            </a:pPr>
            <a:r>
              <a:rPr lang="en-US" sz="2400" dirty="0" smtClean="0">
                <a:latin typeface="Times New Roman" pitchFamily="18" charset="0"/>
                <a:cs typeface="Times New Roman" pitchFamily="18" charset="0"/>
              </a:rPr>
              <a:t>			Successes	Size</a:t>
            </a:r>
          </a:p>
          <a:p>
            <a:pPr algn="just">
              <a:buNone/>
            </a:pPr>
            <a:r>
              <a:rPr lang="en-US" sz="2400" dirty="0" smtClean="0">
                <a:latin typeface="Times New Roman" pitchFamily="18" charset="0"/>
                <a:cs typeface="Times New Roman" pitchFamily="18" charset="0"/>
              </a:rPr>
              <a:t>39991		316		1000</a:t>
            </a:r>
          </a:p>
          <a:p>
            <a:pPr algn="just">
              <a:buNone/>
            </a:pPr>
            <a:r>
              <a:rPr lang="en-US" sz="2400" dirty="0" smtClean="0">
                <a:latin typeface="Times New Roman" pitchFamily="18" charset="0"/>
                <a:cs typeface="Times New Roman" pitchFamily="18" charset="0"/>
              </a:rPr>
              <a:t>39992		311		1000</a:t>
            </a:r>
          </a:p>
          <a:p>
            <a:pPr algn="just">
              <a:buNone/>
            </a:pPr>
            <a:r>
              <a:rPr lang="en-US" sz="2400" dirty="0" smtClean="0">
                <a:latin typeface="Times New Roman" pitchFamily="18" charset="0"/>
                <a:cs typeface="Times New Roman" pitchFamily="18" charset="0"/>
              </a:rPr>
              <a:t>39993		296		1000</a:t>
            </a:r>
          </a:p>
          <a:p>
            <a:pPr algn="just">
              <a:buNone/>
            </a:pPr>
            <a:r>
              <a:rPr lang="en-US" sz="2400" dirty="0" smtClean="0">
                <a:latin typeface="Times New Roman" pitchFamily="18" charset="0"/>
                <a:cs typeface="Times New Roman" pitchFamily="18" charset="0"/>
              </a:rPr>
              <a:t>39994		316		1000</a:t>
            </a:r>
          </a:p>
          <a:p>
            <a:pPr algn="just">
              <a:buNone/>
            </a:pPr>
            <a:r>
              <a:rPr lang="en-US" sz="2400" dirty="0" smtClean="0">
                <a:latin typeface="Times New Roman" pitchFamily="18" charset="0"/>
                <a:cs typeface="Times New Roman" pitchFamily="18" charset="0"/>
              </a:rPr>
              <a:t>39995		288		1000</a:t>
            </a:r>
          </a:p>
          <a:p>
            <a:pPr algn="just">
              <a:buNone/>
            </a:pPr>
            <a:r>
              <a:rPr lang="en-US" sz="2400" dirty="0" smtClean="0">
                <a:latin typeface="Times New Roman" pitchFamily="18" charset="0"/>
                <a:cs typeface="Times New Roman" pitchFamily="18" charset="0"/>
              </a:rPr>
              <a:t>39996		286		1000</a:t>
            </a:r>
          </a:p>
          <a:p>
            <a:pPr algn="just">
              <a:buNone/>
            </a:pPr>
            <a:r>
              <a:rPr lang="en-US" sz="2400" dirty="0" smtClean="0">
                <a:latin typeface="Times New Roman" pitchFamily="18" charset="0"/>
                <a:cs typeface="Times New Roman" pitchFamily="18" charset="0"/>
              </a:rPr>
              <a:t>39997		264		1000</a:t>
            </a:r>
          </a:p>
          <a:p>
            <a:pPr algn="just">
              <a:buNone/>
            </a:pPr>
            <a:r>
              <a:rPr lang="en-US" sz="2400" dirty="0" smtClean="0">
                <a:latin typeface="Times New Roman" pitchFamily="18" charset="0"/>
                <a:cs typeface="Times New Roman" pitchFamily="18" charset="0"/>
              </a:rPr>
              <a:t>39998		291		1000</a:t>
            </a:r>
          </a:p>
          <a:p>
            <a:pPr algn="just">
              <a:buNone/>
            </a:pPr>
            <a:r>
              <a:rPr lang="en-US" sz="2400" dirty="0" smtClean="0">
                <a:latin typeface="Times New Roman" pitchFamily="18" charset="0"/>
                <a:cs typeface="Times New Roman" pitchFamily="18" charset="0"/>
              </a:rPr>
              <a:t>39999		300		1000</a:t>
            </a:r>
          </a:p>
          <a:p>
            <a:pPr algn="just">
              <a:buNone/>
            </a:pPr>
            <a:r>
              <a:rPr lang="en-US" sz="2400" dirty="0" smtClean="0">
                <a:latin typeface="Times New Roman" pitchFamily="18" charset="0"/>
                <a:cs typeface="Times New Roman" pitchFamily="18" charset="0"/>
              </a:rPr>
              <a:t>40000		302		1000</a:t>
            </a:r>
            <a:endParaRPr lang="en-US" sz="2400" dirty="0">
              <a:latin typeface="Times New Roman" pitchFamily="18" charset="0"/>
              <a:cs typeface="Times New Roman" pitchFamily="18" charset="0"/>
            </a:endParaRPr>
          </a:p>
        </p:txBody>
      </p:sp>
      <p:sp>
        <p:nvSpPr>
          <p:cNvPr id="4" name="TextBox 3"/>
          <p:cNvSpPr txBox="1"/>
          <p:nvPr/>
        </p:nvSpPr>
        <p:spPr>
          <a:xfrm>
            <a:off x="838200" y="3200400"/>
            <a:ext cx="7696200" cy="2862322"/>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599"/>
          </a:xfrm>
        </p:spPr>
        <p:txBody>
          <a:bodyPr>
            <a:noAutofit/>
          </a:bodyPr>
          <a:lstStyle/>
          <a:p>
            <a:pPr algn="just">
              <a:buNone/>
            </a:pPr>
            <a:r>
              <a:rPr lang="en-US" sz="2000" dirty="0" smtClean="0">
                <a:latin typeface="Times New Roman" pitchFamily="18" charset="0"/>
                <a:cs typeface="Times New Roman" pitchFamily="18" charset="0"/>
              </a:rPr>
              <a:t>&gt;#build the plot</a:t>
            </a:r>
          </a:p>
          <a:p>
            <a:pPr algn="just">
              <a:buNone/>
            </a:pPr>
            <a:r>
              <a:rPr lang="en-US" sz="2000" dirty="0" smtClean="0">
                <a:latin typeface="Times New Roman" pitchFamily="18" charset="0"/>
                <a:cs typeface="Times New Roman" pitchFamily="18" charset="0"/>
              </a:rPr>
              <a:t>&gt;#histograms only need an x aesthetic</a:t>
            </a:r>
          </a:p>
          <a:p>
            <a:pPr algn="just">
              <a:buNone/>
            </a:pPr>
            <a:r>
              <a:rPr lang="en-US" sz="2000" dirty="0" smtClean="0">
                <a:latin typeface="Times New Roman" pitchFamily="18" charset="0"/>
                <a:cs typeface="Times New Roman" pitchFamily="18" charset="0"/>
              </a:rPr>
              <a:t>&gt;#it is faceted (broken up) based on the values of Size</a:t>
            </a:r>
          </a:p>
          <a:p>
            <a:pPr algn="just">
              <a:buNone/>
            </a:pPr>
            <a:r>
              <a:rPr lang="en-US" sz="2000" dirty="0" smtClean="0">
                <a:latin typeface="Times New Roman" pitchFamily="18" charset="0"/>
                <a:cs typeface="Times New Roman" pitchFamily="18" charset="0"/>
              </a:rPr>
              <a:t>&gt;#these are 5, 10, 100, 1000</a:t>
            </a:r>
          </a:p>
          <a:p>
            <a:pPr algn="just">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ggplot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binomAll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aes</a:t>
            </a:r>
            <a:r>
              <a:rPr lang="en-US" sz="2000" dirty="0" smtClean="0">
                <a:latin typeface="Times New Roman" pitchFamily="18" charset="0"/>
                <a:cs typeface="Times New Roman" pitchFamily="18" charset="0"/>
              </a:rPr>
              <a:t>(x=Successes)) + </a:t>
            </a:r>
            <a:r>
              <a:rPr lang="en-US" sz="2000" dirty="0" err="1" smtClean="0">
                <a:latin typeface="Times New Roman" pitchFamily="18" charset="0"/>
                <a:cs typeface="Times New Roman" pitchFamily="18" charset="0"/>
              </a:rPr>
              <a:t>geom_histogram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facet_wrap</a:t>
            </a:r>
            <a:r>
              <a:rPr lang="en-US" sz="2000" dirty="0" smtClean="0">
                <a:latin typeface="Times New Roman" pitchFamily="18" charset="0"/>
                <a:cs typeface="Times New Roman" pitchFamily="18" charset="0"/>
              </a:rPr>
              <a:t>(~Size, scales=“free”)</a:t>
            </a: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To calculate distribution function is</a:t>
            </a: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Where n and p are the number of trails and the probability of success , respectively as before.</a:t>
            </a:r>
          </a:p>
          <a:p>
            <a:pPr algn="just"/>
            <a:r>
              <a:rPr lang="en-US" sz="2000" dirty="0" smtClean="0">
                <a:latin typeface="Times New Roman" pitchFamily="18" charset="0"/>
                <a:cs typeface="Times New Roman" pitchFamily="18" charset="0"/>
              </a:rPr>
              <a:t>Similar to the normal distribution functions, </a:t>
            </a:r>
            <a:r>
              <a:rPr lang="en-US" sz="2000" dirty="0" err="1" smtClean="0">
                <a:latin typeface="Times New Roman" pitchFamily="18" charset="0"/>
                <a:cs typeface="Times New Roman" pitchFamily="18" charset="0"/>
              </a:rPr>
              <a:t>dbinom</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pbinom</a:t>
            </a:r>
            <a:r>
              <a:rPr lang="en-US" sz="2000" dirty="0" smtClean="0">
                <a:latin typeface="Times New Roman" pitchFamily="18" charset="0"/>
                <a:cs typeface="Times New Roman" pitchFamily="18" charset="0"/>
              </a:rPr>
              <a:t> provide the density (probability of an exact value) and distribution (cumulative probability), respectively, for the binomial distribution.</a:t>
            </a:r>
            <a:endParaRPr lang="en-US" sz="2000" dirty="0">
              <a:latin typeface="Times New Roman" pitchFamily="18" charset="0"/>
              <a:cs typeface="Times New Roman" pitchFamily="18" charset="0"/>
            </a:endParaRPr>
          </a:p>
        </p:txBody>
      </p:sp>
      <p:sp>
        <p:nvSpPr>
          <p:cNvPr id="4" name="TextBox 3"/>
          <p:cNvSpPr txBox="1"/>
          <p:nvPr/>
        </p:nvSpPr>
        <p:spPr>
          <a:xfrm>
            <a:off x="2057400" y="2133600"/>
            <a:ext cx="4724400" cy="2862322"/>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2050" name="Picture 2"/>
          <p:cNvPicPr>
            <a:picLocks noChangeAspect="1" noChangeArrowheads="1"/>
          </p:cNvPicPr>
          <p:nvPr/>
        </p:nvPicPr>
        <p:blipFill>
          <a:blip r:embed="rId2"/>
          <a:srcRect/>
          <a:stretch>
            <a:fillRect/>
          </a:stretch>
        </p:blipFill>
        <p:spPr bwMode="auto">
          <a:xfrm>
            <a:off x="3200400" y="2286001"/>
            <a:ext cx="4876800" cy="1219199"/>
          </a:xfrm>
          <a:prstGeom prst="rect">
            <a:avLst/>
          </a:prstGeom>
          <a:noFill/>
          <a:ln w="9525">
            <a:noFill/>
            <a:miter lim="800000"/>
            <a:headEnd/>
            <a:tailEnd/>
          </a:ln>
          <a:effectLst/>
        </p:spPr>
      </p:pic>
      <p:pic>
        <p:nvPicPr>
          <p:cNvPr id="11" name="Picture 3"/>
          <p:cNvPicPr>
            <a:picLocks noChangeAspect="1" noChangeArrowheads="1"/>
          </p:cNvPicPr>
          <p:nvPr/>
        </p:nvPicPr>
        <p:blipFill>
          <a:blip r:embed="rId3" cstate="print"/>
          <a:srcRect/>
          <a:stretch>
            <a:fillRect/>
          </a:stretch>
        </p:blipFill>
        <p:spPr bwMode="auto">
          <a:xfrm>
            <a:off x="990600" y="3962400"/>
            <a:ext cx="7162800" cy="838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buNone/>
            </a:pPr>
            <a:r>
              <a:rPr lang="en-US" sz="2400" dirty="0" smtClean="0">
                <a:latin typeface="Times New Roman" pitchFamily="18" charset="0"/>
                <a:cs typeface="Times New Roman" pitchFamily="18" charset="0"/>
              </a:rPr>
              <a:t>&gt;#probability of 3 successes out of 10</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dbinom</a:t>
            </a:r>
            <a:r>
              <a:rPr lang="en-US" sz="2400" dirty="0" smtClean="0">
                <a:latin typeface="Times New Roman" pitchFamily="18" charset="0"/>
                <a:cs typeface="Times New Roman" pitchFamily="18" charset="0"/>
              </a:rPr>
              <a:t>(x=3, size=10, </a:t>
            </a:r>
            <a:r>
              <a:rPr lang="en-US" sz="2400" dirty="0" err="1" smtClean="0">
                <a:latin typeface="Times New Roman" pitchFamily="18" charset="0"/>
                <a:cs typeface="Times New Roman" pitchFamily="18" charset="0"/>
              </a:rPr>
              <a:t>prob</a:t>
            </a:r>
            <a:r>
              <a:rPr lang="en-US" sz="2400" dirty="0" smtClean="0">
                <a:latin typeface="Times New Roman" pitchFamily="18" charset="0"/>
                <a:cs typeface="Times New Roman" pitchFamily="18" charset="0"/>
              </a:rPr>
              <a:t>=0.3)</a:t>
            </a:r>
          </a:p>
          <a:p>
            <a:pPr algn="just">
              <a:buNone/>
            </a:pPr>
            <a:r>
              <a:rPr lang="en-US" sz="2400" dirty="0" smtClean="0">
                <a:latin typeface="Times New Roman" pitchFamily="18" charset="0"/>
                <a:cs typeface="Times New Roman" pitchFamily="18" charset="0"/>
              </a:rPr>
              <a:t>[1]  0.2668279</a:t>
            </a:r>
          </a:p>
          <a:p>
            <a:pPr algn="just">
              <a:buNone/>
            </a:pPr>
            <a:r>
              <a:rPr lang="en-US" sz="2400" dirty="0" smtClean="0">
                <a:latin typeface="Times New Roman" pitchFamily="18" charset="0"/>
                <a:cs typeface="Times New Roman" pitchFamily="18" charset="0"/>
              </a:rPr>
              <a:t>&gt;#probability of 3 or fewer successes out of 10</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pbinom</a:t>
            </a:r>
            <a:r>
              <a:rPr lang="en-US" sz="2400" dirty="0" smtClean="0">
                <a:latin typeface="Times New Roman" pitchFamily="18" charset="0"/>
                <a:cs typeface="Times New Roman" pitchFamily="18" charset="0"/>
              </a:rPr>
              <a:t>(q=3, size=10, </a:t>
            </a:r>
            <a:r>
              <a:rPr lang="en-US" sz="2400" dirty="0" err="1" smtClean="0">
                <a:latin typeface="Times New Roman" pitchFamily="18" charset="0"/>
                <a:cs typeface="Times New Roman" pitchFamily="18" charset="0"/>
              </a:rPr>
              <a:t>prob</a:t>
            </a:r>
            <a:r>
              <a:rPr lang="en-US" sz="2400" dirty="0" smtClean="0">
                <a:latin typeface="Times New Roman" pitchFamily="18" charset="0"/>
                <a:cs typeface="Times New Roman" pitchFamily="18" charset="0"/>
              </a:rPr>
              <a:t>=0.3)</a:t>
            </a:r>
          </a:p>
          <a:p>
            <a:pPr algn="just">
              <a:buNone/>
            </a:pPr>
            <a:r>
              <a:rPr lang="en-US" sz="2400" dirty="0" smtClean="0">
                <a:latin typeface="Times New Roman" pitchFamily="18" charset="0"/>
                <a:cs typeface="Times New Roman" pitchFamily="18" charset="0"/>
              </a:rPr>
              <a:t>[1]  0.6496107</a:t>
            </a:r>
          </a:p>
          <a:p>
            <a:pPr algn="just">
              <a:buNone/>
            </a:pPr>
            <a:r>
              <a:rPr lang="en-US" sz="2400" dirty="0" smtClean="0">
                <a:latin typeface="Times New Roman" pitchFamily="18" charset="0"/>
                <a:cs typeface="Times New Roman" pitchFamily="18" charset="0"/>
              </a:rPr>
              <a:t>&gt;#both functions can be vectorized</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dbinom</a:t>
            </a:r>
            <a:r>
              <a:rPr lang="en-US" sz="2400" dirty="0" smtClean="0">
                <a:latin typeface="Times New Roman" pitchFamily="18" charset="0"/>
                <a:cs typeface="Times New Roman" pitchFamily="18" charset="0"/>
              </a:rPr>
              <a:t>(x=1:10, size=10, </a:t>
            </a:r>
            <a:r>
              <a:rPr lang="en-US" sz="2400" dirty="0" err="1" smtClean="0">
                <a:latin typeface="Times New Roman" pitchFamily="18" charset="0"/>
                <a:cs typeface="Times New Roman" pitchFamily="18" charset="0"/>
              </a:rPr>
              <a:t>prob</a:t>
            </a:r>
            <a:r>
              <a:rPr lang="en-US" sz="2400" dirty="0" smtClean="0">
                <a:latin typeface="Times New Roman" pitchFamily="18" charset="0"/>
                <a:cs typeface="Times New Roman" pitchFamily="18" charset="0"/>
              </a:rPr>
              <a:t>=0.3)</a:t>
            </a:r>
          </a:p>
          <a:p>
            <a:pPr algn="just">
              <a:buNone/>
            </a:pPr>
            <a:r>
              <a:rPr lang="en-US" sz="1600" dirty="0" smtClean="0">
                <a:latin typeface="Times New Roman" pitchFamily="18" charset="0"/>
                <a:cs typeface="Times New Roman" pitchFamily="18" charset="0"/>
              </a:rPr>
              <a:t>[1]  0.1210608210  0.2334744405  0.2668279320  0.2001209490  0.1029193452</a:t>
            </a:r>
          </a:p>
          <a:p>
            <a:pPr algn="just">
              <a:buNone/>
            </a:pPr>
            <a:r>
              <a:rPr lang="en-US" sz="1600" dirty="0" smtClean="0">
                <a:latin typeface="Times New Roman" pitchFamily="18" charset="0"/>
                <a:cs typeface="Times New Roman" pitchFamily="18" charset="0"/>
              </a:rPr>
              <a:t>[6]  0.0367569090  0.0090016920  0.0014467005  0.0001377810  0.0000059049</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pbinom</a:t>
            </a:r>
            <a:r>
              <a:rPr lang="en-US" sz="2400" dirty="0" smtClean="0">
                <a:latin typeface="Times New Roman" pitchFamily="18" charset="0"/>
                <a:cs typeface="Times New Roman" pitchFamily="18" charset="0"/>
              </a:rPr>
              <a:t>(q=1:10, size=10, </a:t>
            </a:r>
            <a:r>
              <a:rPr lang="en-US" sz="2400" dirty="0" err="1" smtClean="0">
                <a:latin typeface="Times New Roman" pitchFamily="18" charset="0"/>
                <a:cs typeface="Times New Roman" pitchFamily="18" charset="0"/>
              </a:rPr>
              <a:t>prob</a:t>
            </a:r>
            <a:r>
              <a:rPr lang="en-US" sz="2400" dirty="0" smtClean="0">
                <a:latin typeface="Times New Roman" pitchFamily="18" charset="0"/>
                <a:cs typeface="Times New Roman" pitchFamily="18" charset="0"/>
              </a:rPr>
              <a:t>=0.3)</a:t>
            </a:r>
          </a:p>
          <a:p>
            <a:pPr algn="just">
              <a:buNone/>
            </a:pPr>
            <a:r>
              <a:rPr lang="en-US" sz="1600" dirty="0" smtClean="0">
                <a:latin typeface="Times New Roman" pitchFamily="18" charset="0"/>
                <a:cs typeface="Times New Roman" pitchFamily="18" charset="0"/>
              </a:rPr>
              <a:t>[1]  0.1493083  0.3827828  0.6496107  0.8497317  0.9526510  0.9894079</a:t>
            </a:r>
          </a:p>
          <a:p>
            <a:pPr algn="just">
              <a:buNone/>
            </a:pPr>
            <a:r>
              <a:rPr lang="en-US" sz="1600" dirty="0" smtClean="0">
                <a:latin typeface="Times New Roman" pitchFamily="18" charset="0"/>
                <a:cs typeface="Times New Roman" pitchFamily="18" charset="0"/>
              </a:rPr>
              <a:t>[7]  0.9984096  0.9998563  0.9999941  1.0000000</a:t>
            </a:r>
            <a:endParaRPr lang="en-US" sz="1600" dirty="0">
              <a:latin typeface="Times New Roman" pitchFamily="18" charset="0"/>
              <a:cs typeface="Times New Roman" pitchFamily="18" charset="0"/>
            </a:endParaRPr>
          </a:p>
        </p:txBody>
      </p:sp>
      <p:sp>
        <p:nvSpPr>
          <p:cNvPr id="4" name="TextBox 3"/>
          <p:cNvSpPr txBox="1"/>
          <p:nvPr/>
        </p:nvSpPr>
        <p:spPr>
          <a:xfrm>
            <a:off x="304800" y="3200400"/>
            <a:ext cx="8153400" cy="2862322"/>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4038599"/>
          </a:xfrm>
        </p:spPr>
        <p:txBody>
          <a:bodyPr>
            <a:normAutofit lnSpcReduction="10000"/>
          </a:bodyPr>
          <a:lstStyle/>
          <a:p>
            <a:r>
              <a:rPr lang="en-US" sz="2400" dirty="0" smtClean="0">
                <a:latin typeface="Times New Roman" pitchFamily="18" charset="0"/>
                <a:cs typeface="Times New Roman" pitchFamily="18" charset="0"/>
              </a:rPr>
              <a:t>Given a certain probability, </a:t>
            </a:r>
            <a:r>
              <a:rPr lang="en-US" sz="2400" dirty="0" err="1" smtClean="0">
                <a:latin typeface="Times New Roman" pitchFamily="18" charset="0"/>
                <a:cs typeface="Times New Roman" pitchFamily="18" charset="0"/>
              </a:rPr>
              <a:t>qbinom</a:t>
            </a:r>
            <a:r>
              <a:rPr lang="en-US" sz="2400" dirty="0" smtClean="0">
                <a:latin typeface="Times New Roman" pitchFamily="18" charset="0"/>
                <a:cs typeface="Times New Roman" pitchFamily="18" charset="0"/>
              </a:rPr>
              <a:t> returns the </a:t>
            </a:r>
            <a:r>
              <a:rPr lang="en-US" sz="2400" dirty="0" err="1" smtClean="0">
                <a:latin typeface="Times New Roman" pitchFamily="18" charset="0"/>
                <a:cs typeface="Times New Roman" pitchFamily="18" charset="0"/>
              </a:rPr>
              <a:t>quantile</a:t>
            </a:r>
            <a:r>
              <a:rPr lang="en-US" sz="2400" dirty="0" smtClean="0">
                <a:latin typeface="Times New Roman" pitchFamily="18" charset="0"/>
                <a:cs typeface="Times New Roman" pitchFamily="18" charset="0"/>
              </a:rPr>
              <a:t>, which for this distribution is the number of successes.</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qbinom</a:t>
            </a:r>
            <a:r>
              <a:rPr lang="en-US" sz="2400" dirty="0" smtClean="0">
                <a:latin typeface="Times New Roman" pitchFamily="18" charset="0"/>
                <a:cs typeface="Times New Roman" pitchFamily="18" charset="0"/>
              </a:rPr>
              <a:t>(p=0.3,size=10,prob=0.3)</a:t>
            </a:r>
          </a:p>
          <a:p>
            <a:pPr>
              <a:buNone/>
            </a:pPr>
            <a:r>
              <a:rPr lang="en-US" sz="2400" dirty="0" smtClean="0">
                <a:latin typeface="Times New Roman" pitchFamily="18" charset="0"/>
                <a:cs typeface="Times New Roman" pitchFamily="18" charset="0"/>
              </a:rPr>
              <a:t>[1]  2</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qbinom</a:t>
            </a:r>
            <a:r>
              <a:rPr lang="en-US" sz="2400" dirty="0" smtClean="0">
                <a:latin typeface="Times New Roman" pitchFamily="18" charset="0"/>
                <a:cs typeface="Times New Roman" pitchFamily="18" charset="0"/>
              </a:rPr>
              <a:t>(p=c(0.3,0.35,0.4,0.5,0.6), size=10,prob=0.3)</a:t>
            </a:r>
          </a:p>
          <a:p>
            <a:pPr>
              <a:buNone/>
            </a:pPr>
            <a:r>
              <a:rPr lang="en-US" sz="2400" dirty="0" smtClean="0">
                <a:latin typeface="Times New Roman" pitchFamily="18" charset="0"/>
                <a:cs typeface="Times New Roman" pitchFamily="18" charset="0"/>
              </a:rPr>
              <a:t>[1]  2  2  3  3  3</a:t>
            </a:r>
          </a:p>
          <a:p>
            <a:pPr>
              <a:buNone/>
            </a:pPr>
            <a:endParaRPr lang="en-US" sz="2400"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Poisson Distribution</a:t>
            </a:r>
          </a:p>
          <a:p>
            <a:pPr algn="just"/>
            <a:r>
              <a:rPr lang="en-US" sz="2400" dirty="0" smtClean="0">
                <a:latin typeface="Times New Roman" pitchFamily="18" charset="0"/>
                <a:cs typeface="Times New Roman" pitchFamily="18" charset="0"/>
              </a:rPr>
              <a:t>Another popular distribution is the Poisson Distribution, which is for count data. Its probability mass function is </a:t>
            </a:r>
          </a:p>
          <a:p>
            <a:pPr algn="just"/>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100" name="Picture 4"/>
          <p:cNvPicPr>
            <a:picLocks noChangeAspect="1" noChangeArrowheads="1"/>
          </p:cNvPicPr>
          <p:nvPr/>
        </p:nvPicPr>
        <p:blipFill>
          <a:blip r:embed="rId2"/>
          <a:srcRect/>
          <a:stretch>
            <a:fillRect/>
          </a:stretch>
        </p:blipFill>
        <p:spPr bwMode="auto">
          <a:xfrm>
            <a:off x="1981200" y="4267200"/>
            <a:ext cx="4952999" cy="1054630"/>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cstate="print"/>
          <a:srcRect/>
          <a:stretch>
            <a:fillRect/>
          </a:stretch>
        </p:blipFill>
        <p:spPr bwMode="auto">
          <a:xfrm>
            <a:off x="1905000" y="5410200"/>
            <a:ext cx="5181600" cy="1235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algn="just">
              <a:buNone/>
            </a:pPr>
            <a:r>
              <a:rPr lang="en-US" sz="2400" dirty="0" smtClean="0">
                <a:latin typeface="Times New Roman" pitchFamily="18" charset="0"/>
                <a:cs typeface="Times New Roman" pitchFamily="18" charset="0"/>
              </a:rPr>
              <a:t>Where </a:t>
            </a:r>
            <a:r>
              <a:rPr lang="el-GR" sz="2400" dirty="0" smtClean="0">
                <a:latin typeface="Times New Roman" pitchFamily="18" charset="0"/>
                <a:cs typeface="Times New Roman" pitchFamily="18" charset="0"/>
              </a:rPr>
              <a:t>λ</a:t>
            </a:r>
            <a:r>
              <a:rPr lang="en-US" sz="2400" dirty="0" smtClean="0">
                <a:latin typeface="Times New Roman" pitchFamily="18" charset="0"/>
                <a:cs typeface="Times New Roman" pitchFamily="18" charset="0"/>
              </a:rPr>
              <a:t> is both the mean and variance.</a:t>
            </a:r>
          </a:p>
          <a:p>
            <a:pPr algn="just"/>
            <a:r>
              <a:rPr lang="en-US" sz="2400" dirty="0" smtClean="0">
                <a:latin typeface="Times New Roman" pitchFamily="18" charset="0"/>
                <a:cs typeface="Times New Roman" pitchFamily="18" charset="0"/>
              </a:rPr>
              <a:t>To generate random counts, the density, the distribution and </a:t>
            </a:r>
            <a:r>
              <a:rPr lang="en-US" sz="2400" dirty="0" err="1" smtClean="0">
                <a:latin typeface="Times New Roman" pitchFamily="18" charset="0"/>
                <a:cs typeface="Times New Roman" pitchFamily="18" charset="0"/>
              </a:rPr>
              <a:t>quantiles</a:t>
            </a:r>
            <a:r>
              <a:rPr lang="en-US" sz="2400" dirty="0" smtClean="0">
                <a:latin typeface="Times New Roman" pitchFamily="18" charset="0"/>
                <a:cs typeface="Times New Roman" pitchFamily="18" charset="0"/>
              </a:rPr>
              <a:t> use </a:t>
            </a:r>
            <a:r>
              <a:rPr lang="en-US" sz="2400" dirty="0" err="1" smtClean="0">
                <a:latin typeface="Times New Roman" pitchFamily="18" charset="0"/>
                <a:cs typeface="Times New Roman" pitchFamily="18" charset="0"/>
              </a:rPr>
              <a:t>rpois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dpois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ppois</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qpois</a:t>
            </a:r>
            <a:r>
              <a:rPr lang="en-US" sz="2400" dirty="0" smtClean="0">
                <a:latin typeface="Times New Roman" pitchFamily="18" charset="0"/>
                <a:cs typeface="Times New Roman" pitchFamily="18" charset="0"/>
              </a:rPr>
              <a:t>, respectively.</a:t>
            </a:r>
          </a:p>
          <a:p>
            <a:pPr algn="just"/>
            <a:r>
              <a:rPr lang="en-US" sz="2400" dirty="0" smtClean="0">
                <a:latin typeface="Times New Roman" pitchFamily="18" charset="0"/>
                <a:cs typeface="Times New Roman" pitchFamily="18" charset="0"/>
              </a:rPr>
              <a:t>As </a:t>
            </a:r>
            <a:r>
              <a:rPr lang="el-GR" sz="2400" dirty="0" smtClean="0">
                <a:latin typeface="Times New Roman" pitchFamily="18" charset="0"/>
                <a:cs typeface="Times New Roman" pitchFamily="18" charset="0"/>
              </a:rPr>
              <a:t>λ</a:t>
            </a:r>
            <a:r>
              <a:rPr lang="en-US" sz="2400" dirty="0" smtClean="0">
                <a:latin typeface="Times New Roman" pitchFamily="18" charset="0"/>
                <a:cs typeface="Times New Roman" pitchFamily="18" charset="0"/>
              </a:rPr>
              <a:t> grows large the </a:t>
            </a:r>
            <a:r>
              <a:rPr lang="en-US" sz="2400" dirty="0" err="1" smtClean="0">
                <a:latin typeface="Times New Roman" pitchFamily="18" charset="0"/>
                <a:cs typeface="Times New Roman" pitchFamily="18" charset="0"/>
              </a:rPr>
              <a:t>poisson</a:t>
            </a:r>
            <a:r>
              <a:rPr lang="en-US" sz="2400" dirty="0" smtClean="0">
                <a:latin typeface="Times New Roman" pitchFamily="18" charset="0"/>
                <a:cs typeface="Times New Roman" pitchFamily="18" charset="0"/>
              </a:rPr>
              <a:t> distribution begins to resemble the normal distribution. To see this we will simulate 10,000 draws from the Poisson distribution and plot their histograms to see the shape.</a:t>
            </a:r>
          </a:p>
          <a:p>
            <a:pPr algn="just">
              <a:buNone/>
            </a:pPr>
            <a:r>
              <a:rPr lang="en-US" sz="2400" dirty="0" smtClean="0">
                <a:latin typeface="Times New Roman" pitchFamily="18" charset="0"/>
                <a:cs typeface="Times New Roman" pitchFamily="18" charset="0"/>
              </a:rPr>
              <a:t>&gt;#generate 10,000 random counts from 5 different Poisson distributions</a:t>
            </a:r>
          </a:p>
          <a:p>
            <a:pPr algn="just">
              <a:buNone/>
            </a:pPr>
            <a:r>
              <a:rPr lang="en-US" sz="2400" dirty="0" smtClean="0">
                <a:latin typeface="Times New Roman" pitchFamily="18" charset="0"/>
                <a:cs typeface="Times New Roman" pitchFamily="18" charset="0"/>
              </a:rPr>
              <a:t>&gt;pois1&lt;-</a:t>
            </a:r>
            <a:r>
              <a:rPr lang="en-US" sz="2400" dirty="0" err="1" smtClean="0">
                <a:latin typeface="Times New Roman" pitchFamily="18" charset="0"/>
                <a:cs typeface="Times New Roman" pitchFamily="18" charset="0"/>
              </a:rPr>
              <a:t>rpois</a:t>
            </a:r>
            <a:r>
              <a:rPr lang="en-US" sz="2400" dirty="0" smtClean="0">
                <a:latin typeface="Times New Roman" pitchFamily="18" charset="0"/>
                <a:cs typeface="Times New Roman" pitchFamily="18" charset="0"/>
              </a:rPr>
              <a:t>(n=10000, lambda=1)</a:t>
            </a:r>
          </a:p>
          <a:p>
            <a:pPr algn="just">
              <a:buNone/>
            </a:pPr>
            <a:r>
              <a:rPr lang="en-US" sz="2400" dirty="0" smtClean="0">
                <a:latin typeface="Times New Roman" pitchFamily="18" charset="0"/>
                <a:cs typeface="Times New Roman" pitchFamily="18" charset="0"/>
              </a:rPr>
              <a:t>&gt;pois2&lt;-</a:t>
            </a:r>
            <a:r>
              <a:rPr lang="en-US" sz="2400" dirty="0" err="1" smtClean="0">
                <a:latin typeface="Times New Roman" pitchFamily="18" charset="0"/>
                <a:cs typeface="Times New Roman" pitchFamily="18" charset="0"/>
              </a:rPr>
              <a:t>rpois</a:t>
            </a:r>
            <a:r>
              <a:rPr lang="en-US" sz="2400" dirty="0" smtClean="0">
                <a:latin typeface="Times New Roman" pitchFamily="18" charset="0"/>
                <a:cs typeface="Times New Roman" pitchFamily="18" charset="0"/>
              </a:rPr>
              <a:t>(n=10000, lambda=2)</a:t>
            </a:r>
          </a:p>
          <a:p>
            <a:pPr algn="just">
              <a:buNone/>
            </a:pPr>
            <a:r>
              <a:rPr lang="en-US" sz="2400" dirty="0" smtClean="0">
                <a:latin typeface="Times New Roman" pitchFamily="18" charset="0"/>
                <a:cs typeface="Times New Roman" pitchFamily="18" charset="0"/>
              </a:rPr>
              <a:t>&gt;pois5&lt;-</a:t>
            </a:r>
            <a:r>
              <a:rPr lang="en-US" sz="2400" dirty="0" err="1" smtClean="0">
                <a:latin typeface="Times New Roman" pitchFamily="18" charset="0"/>
                <a:cs typeface="Times New Roman" pitchFamily="18" charset="0"/>
              </a:rPr>
              <a:t>rpois</a:t>
            </a:r>
            <a:r>
              <a:rPr lang="en-US" sz="2400" dirty="0" smtClean="0">
                <a:latin typeface="Times New Roman" pitchFamily="18" charset="0"/>
                <a:cs typeface="Times New Roman" pitchFamily="18" charset="0"/>
              </a:rPr>
              <a:t>(n=10000, lambda=5)</a:t>
            </a:r>
          </a:p>
          <a:p>
            <a:pPr algn="just">
              <a:buNone/>
            </a:pPr>
            <a:r>
              <a:rPr lang="en-US" sz="2400" dirty="0" smtClean="0">
                <a:latin typeface="Times New Roman" pitchFamily="18" charset="0"/>
                <a:cs typeface="Times New Roman" pitchFamily="18" charset="0"/>
              </a:rPr>
              <a:t>&gt;pois10&lt;-</a:t>
            </a:r>
            <a:r>
              <a:rPr lang="en-US" sz="2400" dirty="0" err="1" smtClean="0">
                <a:latin typeface="Times New Roman" pitchFamily="18" charset="0"/>
                <a:cs typeface="Times New Roman" pitchFamily="18" charset="0"/>
              </a:rPr>
              <a:t>rpois</a:t>
            </a:r>
            <a:r>
              <a:rPr lang="en-US" sz="2400" dirty="0" smtClean="0">
                <a:latin typeface="Times New Roman" pitchFamily="18" charset="0"/>
                <a:cs typeface="Times New Roman" pitchFamily="18" charset="0"/>
              </a:rPr>
              <a:t>(n=10000,lambda=10)</a:t>
            </a:r>
          </a:p>
          <a:p>
            <a:pPr algn="just">
              <a:buNone/>
            </a:pPr>
            <a:r>
              <a:rPr lang="en-US" sz="2400" dirty="0" smtClean="0">
                <a:latin typeface="Times New Roman" pitchFamily="18" charset="0"/>
                <a:cs typeface="Times New Roman" pitchFamily="18" charset="0"/>
              </a:rPr>
              <a:t>&gt;pois20&lt;-</a:t>
            </a:r>
            <a:r>
              <a:rPr lang="en-US" sz="2400" dirty="0" err="1" smtClean="0">
                <a:latin typeface="Times New Roman" pitchFamily="18" charset="0"/>
                <a:cs typeface="Times New Roman" pitchFamily="18" charset="0"/>
              </a:rPr>
              <a:t>rpois</a:t>
            </a:r>
            <a:r>
              <a:rPr lang="en-US" sz="2400" dirty="0" smtClean="0">
                <a:latin typeface="Times New Roman" pitchFamily="18" charset="0"/>
                <a:cs typeface="Times New Roman" pitchFamily="18" charset="0"/>
              </a:rPr>
              <a:t>(n=10000,lambda=20)</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pois</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(Lambda.1=pois1, Lambda.2=pois2, Lambda.5=pois5, Lambda.10=pois10, Lambda.20=pois20)</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lgn="just">
              <a:buNone/>
            </a:pPr>
            <a:r>
              <a:rPr lang="en-US" sz="2400" dirty="0" smtClean="0">
                <a:latin typeface="Times New Roman" pitchFamily="18" charset="0"/>
                <a:cs typeface="Times New Roman" pitchFamily="18" charset="0"/>
              </a:rPr>
              <a:t>&gt;#load reshape2 package to melt the data to make it easier to plot</a:t>
            </a:r>
          </a:p>
          <a:p>
            <a:pPr algn="just">
              <a:buNone/>
            </a:pPr>
            <a:r>
              <a:rPr lang="en-US" sz="2400" dirty="0" smtClean="0">
                <a:latin typeface="Times New Roman" pitchFamily="18" charset="0"/>
                <a:cs typeface="Times New Roman" pitchFamily="18" charset="0"/>
              </a:rPr>
              <a:t>&gt;require(reshape2)</a:t>
            </a:r>
          </a:p>
          <a:p>
            <a:pPr algn="just">
              <a:buNone/>
            </a:pPr>
            <a:r>
              <a:rPr lang="en-US" sz="2400" dirty="0" smtClean="0">
                <a:latin typeface="Times New Roman" pitchFamily="18" charset="0"/>
                <a:cs typeface="Times New Roman" pitchFamily="18" charset="0"/>
              </a:rPr>
              <a:t>&gt;#melt the data into a long format</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pois</a:t>
            </a:r>
            <a:r>
              <a:rPr lang="en-US" sz="2400" dirty="0" smtClean="0">
                <a:latin typeface="Times New Roman" pitchFamily="18" charset="0"/>
                <a:cs typeface="Times New Roman" pitchFamily="18" charset="0"/>
              </a:rPr>
              <a:t>&lt;-melt(data=</a:t>
            </a:r>
            <a:r>
              <a:rPr lang="en-US" sz="2400" dirty="0" err="1" smtClean="0">
                <a:latin typeface="Times New Roman" pitchFamily="18" charset="0"/>
                <a:cs typeface="Times New Roman" pitchFamily="18" charset="0"/>
              </a:rPr>
              <a:t>pois</a:t>
            </a:r>
            <a:r>
              <a:rPr lang="en-US" sz="2400" dirty="0" smtClean="0">
                <a:latin typeface="Times New Roman" pitchFamily="18" charset="0"/>
                <a:cs typeface="Times New Roman" pitchFamily="18" charset="0"/>
              </a:rPr>
              <a:t>, variable.name=“Lambda”, value.name=“x”)</a:t>
            </a:r>
          </a:p>
          <a:p>
            <a:pPr algn="just">
              <a:buNone/>
            </a:pPr>
            <a:r>
              <a:rPr lang="en-US" sz="2400" dirty="0" smtClean="0">
                <a:latin typeface="Times New Roman" pitchFamily="18" charset="0"/>
                <a:cs typeface="Times New Roman" pitchFamily="18" charset="0"/>
              </a:rPr>
              <a:t>&gt;#load the </a:t>
            </a:r>
            <a:r>
              <a:rPr lang="en-US" sz="2400" dirty="0" err="1" smtClean="0">
                <a:latin typeface="Times New Roman" pitchFamily="18" charset="0"/>
                <a:cs typeface="Times New Roman" pitchFamily="18" charset="0"/>
              </a:rPr>
              <a:t>stringr</a:t>
            </a:r>
            <a:r>
              <a:rPr lang="en-US" sz="2400" dirty="0" smtClean="0">
                <a:latin typeface="Times New Roman" pitchFamily="18" charset="0"/>
                <a:cs typeface="Times New Roman" pitchFamily="18" charset="0"/>
              </a:rPr>
              <a:t> package to help clean up the new column name</a:t>
            </a:r>
          </a:p>
          <a:p>
            <a:pPr algn="just">
              <a:buNone/>
            </a:pPr>
            <a:r>
              <a:rPr lang="en-US" sz="2400" dirty="0" smtClean="0">
                <a:latin typeface="Times New Roman" pitchFamily="18" charset="0"/>
                <a:cs typeface="Times New Roman" pitchFamily="18" charset="0"/>
              </a:rPr>
              <a:t>&gt;require(</a:t>
            </a:r>
            <a:r>
              <a:rPr lang="en-US" sz="2400" dirty="0" err="1" smtClean="0">
                <a:latin typeface="Times New Roman" pitchFamily="18" charset="0"/>
                <a:cs typeface="Times New Roman" pitchFamily="18" charset="0"/>
              </a:rPr>
              <a:t>stringr</a:t>
            </a:r>
            <a:r>
              <a:rPr lang="en-US" sz="2400" dirty="0" smtClean="0">
                <a:latin typeface="Times New Roman" pitchFamily="18" charset="0"/>
                <a:cs typeface="Times New Roman" pitchFamily="18" charset="0"/>
              </a:rPr>
              <a:t>)</a:t>
            </a:r>
          </a:p>
          <a:p>
            <a:pPr algn="just">
              <a:buNone/>
            </a:pPr>
            <a:r>
              <a:rPr lang="en-US" sz="2400" dirty="0" smtClean="0">
                <a:latin typeface="Times New Roman" pitchFamily="18" charset="0"/>
                <a:cs typeface="Times New Roman" pitchFamily="18" charset="0"/>
              </a:rPr>
              <a:t>&gt;#clean up the lambda to just show the value for that lambda</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pois$Lambda</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as.factor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as.numeric</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str_extract</a:t>
            </a:r>
            <a:r>
              <a:rPr lang="en-US" sz="2400" dirty="0" smtClean="0">
                <a:latin typeface="Times New Roman" pitchFamily="18" charset="0"/>
                <a:cs typeface="Times New Roman" pitchFamily="18" charset="0"/>
              </a:rPr>
              <a:t>(string=</a:t>
            </a:r>
            <a:r>
              <a:rPr lang="en-US" sz="2400" dirty="0" err="1" smtClean="0">
                <a:latin typeface="Times New Roman" pitchFamily="18" charset="0"/>
                <a:cs typeface="Times New Roman" pitchFamily="18" charset="0"/>
              </a:rPr>
              <a:t>pois$Lambda</a:t>
            </a:r>
            <a:r>
              <a:rPr lang="en-US" sz="2400" dirty="0" smtClean="0">
                <a:latin typeface="Times New Roman" pitchFamily="18" charset="0"/>
                <a:cs typeface="Times New Roman" pitchFamily="18" charset="0"/>
              </a:rPr>
              <a:t>, pattern=</a:t>
            </a:r>
            <a:r>
              <a:rPr lang="en-US" sz="2400" dirty="0" smtClean="0">
                <a:latin typeface="Times New Roman" pitchFamily="18" charset="0"/>
                <a:cs typeface="Times New Roman" pitchFamily="18" charset="0"/>
                <a:hlinkClick r:id="rId2" action="ppaction://hlinkfile"/>
              </a:rPr>
              <a:t>\\d+</a:t>
            </a:r>
            <a:r>
              <a:rPr lang="en-US" sz="2400" dirty="0" smtClean="0">
                <a:latin typeface="Times New Roman" pitchFamily="18" charset="0"/>
                <a:cs typeface="Times New Roman" pitchFamily="18" charset="0"/>
              </a:rPr>
              <a:t>)))</a:t>
            </a:r>
          </a:p>
          <a:p>
            <a:pPr algn="just">
              <a:buNone/>
            </a:pPr>
            <a:r>
              <a:rPr lang="en-US" sz="2400" dirty="0" smtClean="0">
                <a:latin typeface="Times New Roman" pitchFamily="18" charset="0"/>
                <a:cs typeface="Times New Roman" pitchFamily="18" charset="0"/>
              </a:rPr>
              <a:t>&gt;head(</a:t>
            </a:r>
            <a:r>
              <a:rPr lang="en-US" sz="2400" dirty="0" err="1" smtClean="0">
                <a:latin typeface="Times New Roman" pitchFamily="18" charset="0"/>
                <a:cs typeface="Times New Roman" pitchFamily="18" charset="0"/>
              </a:rPr>
              <a:t>pois</a:t>
            </a:r>
            <a:r>
              <a:rPr lang="en-US" sz="2400" dirty="0" smtClean="0">
                <a:latin typeface="Times New Roman" pitchFamily="18" charset="0"/>
                <a:cs typeface="Times New Roman" pitchFamily="18" charset="0"/>
              </a:rPr>
              <a:t>)</a:t>
            </a:r>
          </a:p>
          <a:p>
            <a:pPr algn="just">
              <a:buNone/>
            </a:pPr>
            <a:r>
              <a:rPr lang="en-US" sz="2400" dirty="0" smtClean="0">
                <a:latin typeface="Times New Roman" pitchFamily="18" charset="0"/>
                <a:cs typeface="Times New Roman" pitchFamily="18" charset="0"/>
              </a:rPr>
              <a:t>	Lambda	x</a:t>
            </a:r>
          </a:p>
          <a:p>
            <a:pPr marL="457200" indent="-457200" algn="just">
              <a:buAutoNum type="arabicPlain"/>
            </a:pPr>
            <a:r>
              <a:rPr lang="en-US" sz="2400" dirty="0" smtClean="0">
                <a:latin typeface="Times New Roman" pitchFamily="18" charset="0"/>
                <a:cs typeface="Times New Roman" pitchFamily="18" charset="0"/>
              </a:rPr>
              <a:t>1		0</a:t>
            </a:r>
          </a:p>
          <a:p>
            <a:pPr marL="457200" indent="-457200" algn="just">
              <a:buAutoNum type="arabicPlain"/>
            </a:pPr>
            <a:r>
              <a:rPr lang="en-US" sz="2400" dirty="0" smtClean="0">
                <a:latin typeface="Times New Roman" pitchFamily="18" charset="0"/>
                <a:cs typeface="Times New Roman" pitchFamily="18" charset="0"/>
              </a:rPr>
              <a:t>1		2</a:t>
            </a:r>
          </a:p>
          <a:p>
            <a:pPr marL="457200" indent="-457200" algn="just">
              <a:buAutoNum type="arabicPlain"/>
            </a:pPr>
            <a:r>
              <a:rPr lang="en-US" sz="2400" dirty="0" smtClean="0">
                <a:latin typeface="Times New Roman" pitchFamily="18" charset="0"/>
                <a:cs typeface="Times New Roman" pitchFamily="18" charset="0"/>
              </a:rPr>
              <a:t>1		0</a:t>
            </a:r>
          </a:p>
          <a:p>
            <a:pPr marL="457200" indent="-457200" algn="just">
              <a:buAutoNum type="arabicPlain"/>
            </a:pPr>
            <a:r>
              <a:rPr lang="en-US" sz="2400" dirty="0" smtClean="0">
                <a:latin typeface="Times New Roman" pitchFamily="18" charset="0"/>
                <a:cs typeface="Times New Roman" pitchFamily="18" charset="0"/>
              </a:rPr>
              <a:t>1		1</a:t>
            </a:r>
          </a:p>
          <a:p>
            <a:pPr marL="457200" indent="-457200" algn="just">
              <a:buAutoNum type="arabicPlain"/>
            </a:pPr>
            <a:r>
              <a:rPr lang="en-US" sz="2400" dirty="0" smtClean="0">
                <a:latin typeface="Times New Roman" pitchFamily="18" charset="0"/>
                <a:cs typeface="Times New Roman" pitchFamily="18" charset="0"/>
              </a:rPr>
              <a:t>1		2</a:t>
            </a:r>
          </a:p>
          <a:p>
            <a:pPr marL="457200" indent="-457200" algn="just">
              <a:buAutoNum type="arabicPlain"/>
            </a:pPr>
            <a:r>
              <a:rPr lang="en-US" sz="2400" dirty="0" smtClean="0">
                <a:latin typeface="Times New Roman" pitchFamily="18" charset="0"/>
                <a:cs typeface="Times New Roman" pitchFamily="18" charset="0"/>
              </a:rPr>
              <a:t>1		0</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lgn="just">
              <a:buNone/>
            </a:pPr>
            <a:r>
              <a:rPr lang="en-US" sz="2400" dirty="0" smtClean="0">
                <a:latin typeface="Times New Roman" pitchFamily="18" charset="0"/>
                <a:cs typeface="Times New Roman" pitchFamily="18" charset="0"/>
              </a:rPr>
              <a:t>&gt;tail(</a:t>
            </a:r>
            <a:r>
              <a:rPr lang="en-US" sz="2400" dirty="0" err="1" smtClean="0">
                <a:latin typeface="Times New Roman" pitchFamily="18" charset="0"/>
                <a:cs typeface="Times New Roman" pitchFamily="18" charset="0"/>
              </a:rPr>
              <a:t>pois</a:t>
            </a:r>
            <a:r>
              <a:rPr lang="en-US" sz="2400" dirty="0" smtClean="0">
                <a:latin typeface="Times New Roman" pitchFamily="18" charset="0"/>
                <a:cs typeface="Times New Roman" pitchFamily="18" charset="0"/>
              </a:rPr>
              <a:t>)</a:t>
            </a:r>
          </a:p>
          <a:p>
            <a:pPr algn="just">
              <a:buNone/>
            </a:pPr>
            <a:r>
              <a:rPr lang="en-US" sz="2400" dirty="0" smtClean="0">
                <a:latin typeface="Times New Roman" pitchFamily="18" charset="0"/>
                <a:cs typeface="Times New Roman" pitchFamily="18" charset="0"/>
              </a:rPr>
              <a:t>		Lambda	x</a:t>
            </a:r>
          </a:p>
          <a:p>
            <a:pPr algn="just">
              <a:buNone/>
            </a:pPr>
            <a:r>
              <a:rPr lang="en-US" sz="2400" dirty="0" smtClean="0">
                <a:latin typeface="Times New Roman" pitchFamily="18" charset="0"/>
                <a:cs typeface="Times New Roman" pitchFamily="18" charset="0"/>
              </a:rPr>
              <a:t>49995	20		26</a:t>
            </a:r>
          </a:p>
          <a:p>
            <a:pPr algn="just">
              <a:buNone/>
            </a:pPr>
            <a:r>
              <a:rPr lang="en-US" sz="2400" dirty="0" smtClean="0">
                <a:latin typeface="Times New Roman" pitchFamily="18" charset="0"/>
                <a:cs typeface="Times New Roman" pitchFamily="18" charset="0"/>
              </a:rPr>
              <a:t>49996	20		14</a:t>
            </a:r>
          </a:p>
          <a:p>
            <a:pPr algn="just">
              <a:buNone/>
            </a:pPr>
            <a:r>
              <a:rPr lang="en-US" sz="2400" dirty="0" smtClean="0">
                <a:latin typeface="Times New Roman" pitchFamily="18" charset="0"/>
                <a:cs typeface="Times New Roman" pitchFamily="18" charset="0"/>
              </a:rPr>
              <a:t>49997	20		26</a:t>
            </a:r>
          </a:p>
          <a:p>
            <a:pPr algn="just">
              <a:buNone/>
            </a:pPr>
            <a:r>
              <a:rPr lang="en-US" sz="2400" dirty="0" smtClean="0">
                <a:latin typeface="Times New Roman" pitchFamily="18" charset="0"/>
                <a:cs typeface="Times New Roman" pitchFamily="18" charset="0"/>
              </a:rPr>
              <a:t>49998	20		22</a:t>
            </a:r>
          </a:p>
          <a:p>
            <a:pPr algn="just">
              <a:buNone/>
            </a:pPr>
            <a:r>
              <a:rPr lang="en-US" sz="2400" dirty="0" smtClean="0">
                <a:latin typeface="Times New Roman" pitchFamily="18" charset="0"/>
                <a:cs typeface="Times New Roman" pitchFamily="18" charset="0"/>
              </a:rPr>
              <a:t>49999	20		20</a:t>
            </a:r>
          </a:p>
          <a:p>
            <a:pPr algn="just">
              <a:buNone/>
            </a:pPr>
            <a:r>
              <a:rPr lang="en-US" sz="2400" dirty="0" smtClean="0">
                <a:latin typeface="Times New Roman" pitchFamily="18" charset="0"/>
                <a:cs typeface="Times New Roman" pitchFamily="18" charset="0"/>
              </a:rPr>
              <a:t>50000	20		23</a:t>
            </a:r>
          </a:p>
          <a:p>
            <a:pPr algn="just">
              <a:buNone/>
            </a:pPr>
            <a:r>
              <a:rPr lang="en-US" sz="2400" dirty="0" smtClean="0">
                <a:latin typeface="Times New Roman" pitchFamily="18" charset="0"/>
                <a:cs typeface="Times New Roman" pitchFamily="18" charset="0"/>
              </a:rPr>
              <a:t>&gt;require(ggplot2)</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ggplot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pois,aes</a:t>
            </a:r>
            <a:r>
              <a:rPr lang="en-US" sz="2400" dirty="0" smtClean="0">
                <a:latin typeface="Times New Roman" pitchFamily="18" charset="0"/>
                <a:cs typeface="Times New Roman" pitchFamily="18" charset="0"/>
              </a:rPr>
              <a:t>(x=x)) + </a:t>
            </a:r>
            <a:r>
              <a:rPr lang="en-US" sz="2400" dirty="0" err="1" smtClean="0">
                <a:latin typeface="Times New Roman" pitchFamily="18" charset="0"/>
                <a:cs typeface="Times New Roman" pitchFamily="18" charset="0"/>
              </a:rPr>
              <a:t>geom_histogram</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binwidth</a:t>
            </a:r>
            <a:r>
              <a:rPr lang="en-US" sz="2400" dirty="0" smtClean="0">
                <a:latin typeface="Times New Roman" pitchFamily="18" charset="0"/>
                <a:cs typeface="Times New Roman" pitchFamily="18" charset="0"/>
              </a:rPr>
              <a:t>=1) + </a:t>
            </a:r>
            <a:r>
              <a:rPr lang="en-US" sz="2400" dirty="0" err="1" smtClean="0">
                <a:latin typeface="Times New Roman" pitchFamily="18" charset="0"/>
                <a:cs typeface="Times New Roman" pitchFamily="18" charset="0"/>
              </a:rPr>
              <a:t>facet_wrap</a:t>
            </a:r>
            <a:r>
              <a:rPr lang="en-US" sz="2400" dirty="0" smtClean="0">
                <a:latin typeface="Times New Roman" pitchFamily="18" charset="0"/>
                <a:cs typeface="Times New Roman" pitchFamily="18" charset="0"/>
              </a:rPr>
              <a:t> (~ Lambda) + </a:t>
            </a:r>
            <a:r>
              <a:rPr lang="en-US" sz="2400" dirty="0" err="1" smtClean="0">
                <a:latin typeface="Times New Roman" pitchFamily="18" charset="0"/>
                <a:cs typeface="Times New Roman" pitchFamily="18" charset="0"/>
              </a:rPr>
              <a:t>ggtitle</a:t>
            </a:r>
            <a:r>
              <a:rPr lang="en-US" sz="2400" dirty="0" smtClean="0">
                <a:latin typeface="Times New Roman" pitchFamily="18" charset="0"/>
                <a:cs typeface="Times New Roman" pitchFamily="18" charset="0"/>
              </a:rPr>
              <a:t>(“Probability Mass Function”)</a:t>
            </a:r>
          </a:p>
          <a:p>
            <a:pPr algn="just"/>
            <a:r>
              <a:rPr lang="en-US" sz="2400" dirty="0" smtClean="0">
                <a:latin typeface="Times New Roman" pitchFamily="18" charset="0"/>
                <a:cs typeface="Times New Roman" pitchFamily="18" charset="0"/>
              </a:rPr>
              <a:t>Another, perhaps more compelling, way to visualize this convergence to normality is within overlaid density plots.</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ggplot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pois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aes</a:t>
            </a:r>
            <a:r>
              <a:rPr lang="en-US" sz="2400" dirty="0" smtClean="0">
                <a:latin typeface="Times New Roman" pitchFamily="18" charset="0"/>
                <a:cs typeface="Times New Roman" pitchFamily="18" charset="0"/>
              </a:rPr>
              <a:t>(x=x)) + </a:t>
            </a:r>
            <a:r>
              <a:rPr lang="en-US" sz="2400" dirty="0" err="1" smtClean="0">
                <a:latin typeface="Times New Roman" pitchFamily="18" charset="0"/>
                <a:cs typeface="Times New Roman" pitchFamily="18" charset="0"/>
              </a:rPr>
              <a:t>geom_density</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aes</a:t>
            </a:r>
            <a:r>
              <a:rPr lang="en-US" sz="2400" dirty="0" smtClean="0">
                <a:latin typeface="Times New Roman" pitchFamily="18" charset="0"/>
                <a:cs typeface="Times New Roman" pitchFamily="18" charset="0"/>
              </a:rPr>
              <a:t>(group=Lambda, color=Lambda, fill=Lambda), adjust=4, alpha=1/2) + </a:t>
            </a:r>
            <a:r>
              <a:rPr lang="en-US" sz="2400" dirty="0" err="1" smtClean="0">
                <a:latin typeface="Times New Roman" pitchFamily="18" charset="0"/>
                <a:cs typeface="Times New Roman" pitchFamily="18" charset="0"/>
              </a:rPr>
              <a:t>scale_color_discrete</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scale_fill_discrete</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ggtitle</a:t>
            </a:r>
            <a:r>
              <a:rPr lang="en-US" sz="2400" dirty="0" smtClean="0">
                <a:latin typeface="Times New Roman" pitchFamily="18" charset="0"/>
                <a:cs typeface="Times New Roman" pitchFamily="18" charset="0"/>
              </a:rPr>
              <a:t>(“Probability Mass Function”)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buNone/>
            </a:pPr>
            <a:r>
              <a:rPr lang="en-US" sz="1400" b="1" dirty="0" smtClean="0">
                <a:latin typeface="Times New Roman" pitchFamily="18" charset="0"/>
                <a:cs typeface="Times New Roman" pitchFamily="18" charset="0"/>
              </a:rPr>
              <a:t>Other Distributions</a:t>
            </a:r>
          </a:p>
          <a:p>
            <a:pPr algn="just"/>
            <a:r>
              <a:rPr lang="en-US" sz="1400" dirty="0" smtClean="0">
                <a:latin typeface="Times New Roman" pitchFamily="18" charset="0"/>
                <a:cs typeface="Times New Roman" pitchFamily="18" charset="0"/>
              </a:rPr>
              <a:t>R supports many distributions, some of which are very common, while others are quite obscure.</a:t>
            </a:r>
          </a:p>
          <a:p>
            <a:pPr algn="ctr">
              <a:buNone/>
            </a:pPr>
            <a:r>
              <a:rPr lang="en-US" sz="1400" b="1" dirty="0" smtClean="0">
                <a:latin typeface="Times New Roman" pitchFamily="18" charset="0"/>
                <a:cs typeface="Times New Roman" pitchFamily="18" charset="0"/>
              </a:rPr>
              <a:t>Statistical Distributions and their Functions</a:t>
            </a:r>
            <a:endParaRPr lang="en-US" sz="16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838200" y="1258744"/>
          <a:ext cx="7467601" cy="5327250"/>
        </p:xfrm>
        <a:graphic>
          <a:graphicData uri="http://schemas.openxmlformats.org/drawingml/2006/table">
            <a:tbl>
              <a:tblPr firstRow="1" bandRow="1">
                <a:tableStyleId>{5C22544A-7EE6-4342-B048-85BDC9FD1C3A}</a:tableStyleId>
              </a:tblPr>
              <a:tblGrid>
                <a:gridCol w="1667522"/>
                <a:gridCol w="1595022"/>
                <a:gridCol w="1218017"/>
                <a:gridCol w="1493520"/>
                <a:gridCol w="1493520"/>
              </a:tblGrid>
              <a:tr h="260574">
                <a:tc>
                  <a:txBody>
                    <a:bodyPr/>
                    <a:lstStyle/>
                    <a:p>
                      <a:r>
                        <a:rPr lang="en-US" sz="1200" dirty="0" smtClean="0">
                          <a:latin typeface="Times New Roman" pitchFamily="18" charset="0"/>
                          <a:cs typeface="Times New Roman" pitchFamily="18" charset="0"/>
                        </a:rPr>
                        <a:t>Distribution</a:t>
                      </a:r>
                      <a:endParaRPr lang="en-US" sz="1200" dirty="0">
                        <a:latin typeface="Times New Roman" pitchFamily="18" charset="0"/>
                        <a:cs typeface="Times New Roman" pitchFamily="18" charset="0"/>
                      </a:endParaRPr>
                    </a:p>
                  </a:txBody>
                  <a:tcPr/>
                </a:tc>
                <a:tc>
                  <a:txBody>
                    <a:bodyPr/>
                    <a:lstStyle/>
                    <a:p>
                      <a:pPr algn="ctr"/>
                      <a:r>
                        <a:rPr lang="en-US" sz="1200" dirty="0" smtClean="0">
                          <a:latin typeface="Times New Roman" pitchFamily="18" charset="0"/>
                          <a:cs typeface="Times New Roman" pitchFamily="18" charset="0"/>
                        </a:rPr>
                        <a:t>Random Number</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Density</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Distribution</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Quantile</a:t>
                      </a:r>
                      <a:endParaRPr lang="en-US" sz="1200" dirty="0">
                        <a:latin typeface="Times New Roman" pitchFamily="18" charset="0"/>
                        <a:cs typeface="Times New Roman" pitchFamily="18" charset="0"/>
                      </a:endParaRPr>
                    </a:p>
                  </a:txBody>
                  <a:tcPr/>
                </a:tc>
              </a:tr>
              <a:tr h="306382">
                <a:tc>
                  <a:txBody>
                    <a:bodyPr/>
                    <a:lstStyle/>
                    <a:p>
                      <a:r>
                        <a:rPr lang="en-US" sz="1200" dirty="0" smtClean="0">
                          <a:latin typeface="Times New Roman" pitchFamily="18" charset="0"/>
                          <a:cs typeface="Times New Roman" pitchFamily="18" charset="0"/>
                        </a:rPr>
                        <a:t>Normal</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rnorm</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dnorm</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pnorm</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qnorm</a:t>
                      </a:r>
                      <a:endParaRPr lang="en-US" sz="1200" dirty="0">
                        <a:latin typeface="Times New Roman" pitchFamily="18" charset="0"/>
                        <a:cs typeface="Times New Roman" pitchFamily="18" charset="0"/>
                      </a:endParaRPr>
                    </a:p>
                  </a:txBody>
                  <a:tcPr/>
                </a:tc>
              </a:tr>
              <a:tr h="306382">
                <a:tc>
                  <a:txBody>
                    <a:bodyPr/>
                    <a:lstStyle/>
                    <a:p>
                      <a:r>
                        <a:rPr lang="en-US" sz="1200" dirty="0" smtClean="0">
                          <a:latin typeface="Times New Roman" pitchFamily="18" charset="0"/>
                          <a:cs typeface="Times New Roman" pitchFamily="18" charset="0"/>
                        </a:rPr>
                        <a:t>Binomial</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rbinom</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dbinom</a:t>
                      </a:r>
                      <a:r>
                        <a:rPr lang="en-US" sz="1200" dirty="0" smtClean="0">
                          <a:latin typeface="Times New Roman" pitchFamily="18" charset="0"/>
                          <a:cs typeface="Times New Roman" pitchFamily="18" charset="0"/>
                        </a:rPr>
                        <a:t>   </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pbinom</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qbinorm</a:t>
                      </a:r>
                      <a:r>
                        <a:rPr lang="en-US" sz="1200" dirty="0" smtClean="0">
                          <a:latin typeface="Times New Roman" pitchFamily="18" charset="0"/>
                          <a:cs typeface="Times New Roman" pitchFamily="18" charset="0"/>
                        </a:rPr>
                        <a:t>  </a:t>
                      </a:r>
                      <a:endParaRPr lang="en-US" sz="1200" dirty="0">
                        <a:latin typeface="Times New Roman" pitchFamily="18" charset="0"/>
                        <a:cs typeface="Times New Roman" pitchFamily="18" charset="0"/>
                      </a:endParaRPr>
                    </a:p>
                  </a:txBody>
                  <a:tcPr/>
                </a:tc>
              </a:tr>
              <a:tr h="306382">
                <a:tc>
                  <a:txBody>
                    <a:bodyPr/>
                    <a:lstStyle/>
                    <a:p>
                      <a:r>
                        <a:rPr lang="en-US" sz="1200" dirty="0" smtClean="0">
                          <a:latin typeface="Times New Roman" pitchFamily="18" charset="0"/>
                          <a:cs typeface="Times New Roman" pitchFamily="18" charset="0"/>
                        </a:rPr>
                        <a:t>Poisson</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rpois</a:t>
                      </a:r>
                      <a:r>
                        <a:rPr lang="en-US" sz="1200" dirty="0" smtClean="0">
                          <a:latin typeface="Times New Roman" pitchFamily="18" charset="0"/>
                          <a:cs typeface="Times New Roman" pitchFamily="18" charset="0"/>
                        </a:rPr>
                        <a:t>                     </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dpois</a:t>
                      </a:r>
                      <a:r>
                        <a:rPr lang="en-US" sz="1200" dirty="0" smtClean="0">
                          <a:latin typeface="Times New Roman" pitchFamily="18" charset="0"/>
                          <a:cs typeface="Times New Roman" pitchFamily="18" charset="0"/>
                        </a:rPr>
                        <a:t>     </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ppois</a:t>
                      </a:r>
                      <a:r>
                        <a:rPr lang="en-US" sz="1200" dirty="0" smtClean="0">
                          <a:latin typeface="Times New Roman" pitchFamily="18" charset="0"/>
                          <a:cs typeface="Times New Roman" pitchFamily="18" charset="0"/>
                        </a:rPr>
                        <a:t>     </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qpois</a:t>
                      </a:r>
                      <a:endParaRPr lang="en-US" sz="1200" dirty="0">
                        <a:latin typeface="Times New Roman" pitchFamily="18" charset="0"/>
                        <a:cs typeface="Times New Roman" pitchFamily="18" charset="0"/>
                      </a:endParaRPr>
                    </a:p>
                  </a:txBody>
                  <a:tcPr/>
                </a:tc>
              </a:tr>
              <a:tr h="306382">
                <a:tc>
                  <a:txBody>
                    <a:bodyPr/>
                    <a:lstStyle/>
                    <a:p>
                      <a:r>
                        <a:rPr lang="en-US" sz="1200" dirty="0" smtClean="0">
                          <a:latin typeface="Times New Roman" pitchFamily="18" charset="0"/>
                          <a:cs typeface="Times New Roman" pitchFamily="18" charset="0"/>
                        </a:rPr>
                        <a:t>t</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rt</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dt</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pt</a:t>
                      </a:r>
                      <a:endParaRPr lang="en-US" sz="1200" dirty="0">
                        <a:latin typeface="Times New Roman" pitchFamily="18" charset="0"/>
                        <a:cs typeface="Times New Roman" pitchFamily="18" charset="0"/>
                      </a:endParaRPr>
                    </a:p>
                  </a:txBody>
                  <a:tcPr/>
                </a:tc>
                <a:tc>
                  <a:txBody>
                    <a:bodyPr/>
                    <a:lstStyle/>
                    <a:p>
                      <a:r>
                        <a:rPr lang="en-US" sz="1200" dirty="0" smtClean="0">
                          <a:latin typeface="Times New Roman" pitchFamily="18" charset="0"/>
                          <a:cs typeface="Times New Roman" pitchFamily="18" charset="0"/>
                        </a:rPr>
                        <a:t>qt</a:t>
                      </a:r>
                      <a:endParaRPr lang="en-US" sz="1200" dirty="0">
                        <a:latin typeface="Times New Roman" pitchFamily="18" charset="0"/>
                        <a:cs typeface="Times New Roman" pitchFamily="18" charset="0"/>
                      </a:endParaRPr>
                    </a:p>
                  </a:txBody>
                  <a:tcPr/>
                </a:tc>
              </a:tr>
              <a:tr h="306382">
                <a:tc>
                  <a:txBody>
                    <a:bodyPr/>
                    <a:lstStyle/>
                    <a:p>
                      <a:r>
                        <a:rPr lang="en-US" sz="1200" dirty="0" smtClean="0">
                          <a:latin typeface="Times New Roman" pitchFamily="18" charset="0"/>
                          <a:cs typeface="Times New Roman" pitchFamily="18" charset="0"/>
                        </a:rPr>
                        <a:t>F</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rf</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df</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pf</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qf</a:t>
                      </a:r>
                      <a:endParaRPr lang="en-US" sz="1200" dirty="0">
                        <a:latin typeface="Times New Roman" pitchFamily="18" charset="0"/>
                        <a:cs typeface="Times New Roman" pitchFamily="18" charset="0"/>
                      </a:endParaRPr>
                    </a:p>
                  </a:txBody>
                  <a:tcPr/>
                </a:tc>
              </a:tr>
              <a:tr h="306382">
                <a:tc>
                  <a:txBody>
                    <a:bodyPr/>
                    <a:lstStyle/>
                    <a:p>
                      <a:r>
                        <a:rPr lang="en-US" sz="1200" dirty="0" smtClean="0">
                          <a:latin typeface="Times New Roman" pitchFamily="18" charset="0"/>
                          <a:cs typeface="Times New Roman" pitchFamily="18" charset="0"/>
                        </a:rPr>
                        <a:t>Chi-Squared</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rchisq</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dchisq</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pchisq</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qchisq</a:t>
                      </a:r>
                      <a:endParaRPr lang="en-US" sz="1200" dirty="0">
                        <a:latin typeface="Times New Roman" pitchFamily="18" charset="0"/>
                        <a:cs typeface="Times New Roman" pitchFamily="18" charset="0"/>
                      </a:endParaRPr>
                    </a:p>
                  </a:txBody>
                  <a:tcPr/>
                </a:tc>
              </a:tr>
              <a:tr h="306382">
                <a:tc>
                  <a:txBody>
                    <a:bodyPr/>
                    <a:lstStyle/>
                    <a:p>
                      <a:r>
                        <a:rPr lang="en-US" sz="1200" dirty="0" smtClean="0">
                          <a:latin typeface="Times New Roman" pitchFamily="18" charset="0"/>
                          <a:cs typeface="Times New Roman" pitchFamily="18" charset="0"/>
                        </a:rPr>
                        <a:t>Gamma</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rgamma</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dgamma</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pgamma</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qgamma</a:t>
                      </a:r>
                      <a:endParaRPr lang="en-US" sz="1200" dirty="0">
                        <a:latin typeface="Times New Roman" pitchFamily="18" charset="0"/>
                        <a:cs typeface="Times New Roman" pitchFamily="18" charset="0"/>
                      </a:endParaRPr>
                    </a:p>
                  </a:txBody>
                  <a:tcPr/>
                </a:tc>
              </a:tr>
              <a:tr h="306382">
                <a:tc>
                  <a:txBody>
                    <a:bodyPr/>
                    <a:lstStyle/>
                    <a:p>
                      <a:r>
                        <a:rPr lang="en-US" sz="1200" dirty="0" smtClean="0">
                          <a:latin typeface="Times New Roman" pitchFamily="18" charset="0"/>
                          <a:cs typeface="Times New Roman" pitchFamily="18" charset="0"/>
                        </a:rPr>
                        <a:t>Geometric</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rgeom</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dgeom</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pgeom</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qgeom</a:t>
                      </a:r>
                      <a:endParaRPr lang="en-US" sz="1200" dirty="0">
                        <a:latin typeface="Times New Roman" pitchFamily="18" charset="0"/>
                        <a:cs typeface="Times New Roman" pitchFamily="18" charset="0"/>
                      </a:endParaRPr>
                    </a:p>
                  </a:txBody>
                  <a:tcPr/>
                </a:tc>
              </a:tr>
              <a:tr h="306382">
                <a:tc>
                  <a:txBody>
                    <a:bodyPr/>
                    <a:lstStyle/>
                    <a:p>
                      <a:r>
                        <a:rPr lang="en-US" sz="1200" dirty="0" smtClean="0">
                          <a:latin typeface="Times New Roman" pitchFamily="18" charset="0"/>
                          <a:cs typeface="Times New Roman" pitchFamily="18" charset="0"/>
                        </a:rPr>
                        <a:t>Negative Binomial</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rnbinom</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dnbinom</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pnbinom</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qnbinom</a:t>
                      </a:r>
                      <a:endParaRPr lang="en-US" sz="1200" dirty="0">
                        <a:latin typeface="Times New Roman" pitchFamily="18" charset="0"/>
                        <a:cs typeface="Times New Roman" pitchFamily="18" charset="0"/>
                      </a:endParaRPr>
                    </a:p>
                  </a:txBody>
                  <a:tcPr/>
                </a:tc>
              </a:tr>
              <a:tr h="306382">
                <a:tc>
                  <a:txBody>
                    <a:bodyPr/>
                    <a:lstStyle/>
                    <a:p>
                      <a:r>
                        <a:rPr lang="en-US" sz="1200" dirty="0" smtClean="0">
                          <a:latin typeface="Times New Roman" pitchFamily="18" charset="0"/>
                          <a:cs typeface="Times New Roman" pitchFamily="18" charset="0"/>
                        </a:rPr>
                        <a:t>Exponential</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rexp</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Dexp</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pexp</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qexp</a:t>
                      </a:r>
                      <a:endParaRPr lang="en-US" sz="1200" dirty="0">
                        <a:latin typeface="Times New Roman" pitchFamily="18" charset="0"/>
                        <a:cs typeface="Times New Roman" pitchFamily="18" charset="0"/>
                      </a:endParaRPr>
                    </a:p>
                  </a:txBody>
                  <a:tcPr/>
                </a:tc>
              </a:tr>
              <a:tr h="306382">
                <a:tc>
                  <a:txBody>
                    <a:bodyPr/>
                    <a:lstStyle/>
                    <a:p>
                      <a:r>
                        <a:rPr lang="en-US" sz="1200" dirty="0" err="1" smtClean="0">
                          <a:latin typeface="Times New Roman" pitchFamily="18" charset="0"/>
                          <a:cs typeface="Times New Roman" pitchFamily="18" charset="0"/>
                        </a:rPr>
                        <a:t>Weibull</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rweibull</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Dweibull</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pweibull</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qweibull</a:t>
                      </a:r>
                      <a:endParaRPr lang="en-US" sz="1200" dirty="0">
                        <a:latin typeface="Times New Roman" pitchFamily="18" charset="0"/>
                        <a:cs typeface="Times New Roman" pitchFamily="18" charset="0"/>
                      </a:endParaRPr>
                    </a:p>
                  </a:txBody>
                  <a:tcPr/>
                </a:tc>
              </a:tr>
              <a:tr h="306382">
                <a:tc>
                  <a:txBody>
                    <a:bodyPr/>
                    <a:lstStyle/>
                    <a:p>
                      <a:r>
                        <a:rPr lang="en-US" sz="1200" dirty="0" smtClean="0">
                          <a:latin typeface="Times New Roman" pitchFamily="18" charset="0"/>
                          <a:cs typeface="Times New Roman" pitchFamily="18" charset="0"/>
                        </a:rPr>
                        <a:t>Uniform(continuous)</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runif</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dunif</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punif</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qunif</a:t>
                      </a:r>
                      <a:endParaRPr lang="en-US" sz="1200" dirty="0">
                        <a:latin typeface="Times New Roman" pitchFamily="18" charset="0"/>
                        <a:cs typeface="Times New Roman" pitchFamily="18" charset="0"/>
                      </a:endParaRPr>
                    </a:p>
                  </a:txBody>
                  <a:tcPr/>
                </a:tc>
              </a:tr>
              <a:tr h="306382">
                <a:tc>
                  <a:txBody>
                    <a:bodyPr/>
                    <a:lstStyle/>
                    <a:p>
                      <a:r>
                        <a:rPr lang="en-US" sz="1200" dirty="0" smtClean="0">
                          <a:latin typeface="Times New Roman" pitchFamily="18" charset="0"/>
                          <a:cs typeface="Times New Roman" pitchFamily="18" charset="0"/>
                        </a:rPr>
                        <a:t>Beta</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rbeta</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dbeta</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pbeta</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qbeta</a:t>
                      </a:r>
                      <a:endParaRPr lang="en-US" sz="1200" dirty="0">
                        <a:latin typeface="Times New Roman" pitchFamily="18" charset="0"/>
                        <a:cs typeface="Times New Roman" pitchFamily="18" charset="0"/>
                      </a:endParaRPr>
                    </a:p>
                  </a:txBody>
                  <a:tcPr/>
                </a:tc>
              </a:tr>
              <a:tr h="306382">
                <a:tc>
                  <a:txBody>
                    <a:bodyPr/>
                    <a:lstStyle/>
                    <a:p>
                      <a:r>
                        <a:rPr lang="en-US" sz="1200" dirty="0" smtClean="0">
                          <a:latin typeface="Times New Roman" pitchFamily="18" charset="0"/>
                          <a:cs typeface="Times New Roman" pitchFamily="18" charset="0"/>
                        </a:rPr>
                        <a:t>Cauchy/Log-normal</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rcauchy</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rlnorm</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dcauchy</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dlnorm</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pcauchy</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plnorm</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qcauchy</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qlnorm</a:t>
                      </a:r>
                      <a:endParaRPr lang="en-US" sz="1200" dirty="0">
                        <a:latin typeface="Times New Roman" pitchFamily="18" charset="0"/>
                        <a:cs typeface="Times New Roman" pitchFamily="18" charset="0"/>
                      </a:endParaRPr>
                    </a:p>
                  </a:txBody>
                  <a:tcPr/>
                </a:tc>
              </a:tr>
              <a:tr h="434289">
                <a:tc>
                  <a:txBody>
                    <a:bodyPr/>
                    <a:lstStyle/>
                    <a:p>
                      <a:r>
                        <a:rPr lang="en-US" sz="1200" dirty="0" smtClean="0">
                          <a:latin typeface="Times New Roman" pitchFamily="18" charset="0"/>
                          <a:cs typeface="Times New Roman" pitchFamily="18" charset="0"/>
                        </a:rPr>
                        <a:t>Multinomial/Logistic</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rmultinom</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rlogis</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dmultinom</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dlogis</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pmultinom</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plogis</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qmultinom</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qlogis</a:t>
                      </a:r>
                      <a:endParaRPr lang="en-US" sz="1200" dirty="0">
                        <a:latin typeface="Times New Roman" pitchFamily="18" charset="0"/>
                        <a:cs typeface="Times New Roman" pitchFamily="18" charset="0"/>
                      </a:endParaRPr>
                    </a:p>
                  </a:txBody>
                  <a:tcPr/>
                </a:tc>
              </a:tr>
              <a:tr h="306382">
                <a:tc>
                  <a:txBody>
                    <a:bodyPr/>
                    <a:lstStyle/>
                    <a:p>
                      <a:r>
                        <a:rPr lang="en-US" sz="1200" dirty="0" err="1" smtClean="0">
                          <a:latin typeface="Times New Roman" pitchFamily="18" charset="0"/>
                          <a:cs typeface="Times New Roman" pitchFamily="18" charset="0"/>
                        </a:rPr>
                        <a:t>Hypergeometric</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rhyper</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dhyper</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phyper</a:t>
                      </a:r>
                      <a:endParaRPr lang="en-US" sz="1200" dirty="0">
                        <a:latin typeface="Times New Roman" pitchFamily="18" charset="0"/>
                        <a:cs typeface="Times New Roman" pitchFamily="18" charset="0"/>
                      </a:endParaRPr>
                    </a:p>
                  </a:txBody>
                  <a:tcPr/>
                </a:tc>
                <a:tc>
                  <a:txBody>
                    <a:bodyPr/>
                    <a:lstStyle/>
                    <a:p>
                      <a:r>
                        <a:rPr lang="en-US" sz="1200" dirty="0" err="1" smtClean="0">
                          <a:latin typeface="Times New Roman" pitchFamily="18" charset="0"/>
                          <a:cs typeface="Times New Roman" pitchFamily="18" charset="0"/>
                        </a:rPr>
                        <a:t>qhyper</a:t>
                      </a:r>
                      <a:endParaRPr lang="en-US" sz="12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buNone/>
            </a:pPr>
            <a:r>
              <a:rPr lang="en-US" b="1" dirty="0" smtClean="0">
                <a:latin typeface="Times New Roman" pitchFamily="18" charset="0"/>
                <a:cs typeface="Times New Roman" pitchFamily="18" charset="0"/>
              </a:rPr>
              <a:t>Normal Distribution</a:t>
            </a:r>
          </a:p>
          <a:p>
            <a:pPr algn="just"/>
            <a:r>
              <a:rPr lang="en-US" sz="2800" dirty="0" smtClean="0">
                <a:latin typeface="Times New Roman" pitchFamily="18" charset="0"/>
                <a:cs typeface="Times New Roman" pitchFamily="18" charset="0"/>
              </a:rPr>
              <a:t>The most famous, and most used, statistical distribution is the normal distribution, sometimes referred to as the Gaussian distribution, which is defined as</a:t>
            </a:r>
          </a:p>
          <a:p>
            <a:pPr algn="just">
              <a:buNone/>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5" name="TextBox 4"/>
          <p:cNvSpPr txBox="1"/>
          <p:nvPr/>
        </p:nvSpPr>
        <p:spPr>
          <a:xfrm>
            <a:off x="2362200" y="2971800"/>
            <a:ext cx="3657600" cy="2585323"/>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1028" name="Picture 4"/>
          <p:cNvPicPr>
            <a:picLocks noChangeAspect="1" noChangeArrowheads="1"/>
          </p:cNvPicPr>
          <p:nvPr/>
        </p:nvPicPr>
        <p:blipFill>
          <a:blip r:embed="rId2"/>
          <a:srcRect/>
          <a:stretch>
            <a:fillRect/>
          </a:stretch>
        </p:blipFill>
        <p:spPr bwMode="auto">
          <a:xfrm>
            <a:off x="2819400" y="2819400"/>
            <a:ext cx="4865254"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sz="2000" b="1" dirty="0" smtClean="0">
                <a:latin typeface="Times New Roman" pitchFamily="18" charset="0"/>
                <a:cs typeface="Times New Roman" pitchFamily="18" charset="0"/>
              </a:rPr>
              <a:t>Basic Statistics</a:t>
            </a:r>
          </a:p>
          <a:p>
            <a:r>
              <a:rPr lang="en-US" sz="2000" dirty="0" smtClean="0">
                <a:latin typeface="Times New Roman" pitchFamily="18" charset="0"/>
                <a:cs typeface="Times New Roman" pitchFamily="18" charset="0"/>
              </a:rPr>
              <a:t>Some of the most common tools used in statistics are means, variances, correlations and t-tests. These are all well represented in R with easy-to-use-functions such as mean,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cor</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t.test</a:t>
            </a: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Summary Statistics</a:t>
            </a:r>
          </a:p>
          <a:p>
            <a:r>
              <a:rPr lang="en-US" sz="2000" dirty="0" smtClean="0">
                <a:latin typeface="Times New Roman" pitchFamily="18" charset="0"/>
                <a:cs typeface="Times New Roman" pitchFamily="18" charset="0"/>
              </a:rPr>
              <a:t>The first thing many people think of in relation to statistics is the average, or mean, as it is properly called.</a:t>
            </a:r>
          </a:p>
          <a:p>
            <a:pPr>
              <a:buNone/>
            </a:pPr>
            <a:r>
              <a:rPr lang="en-US" sz="2000" dirty="0" smtClean="0">
                <a:latin typeface="Times New Roman" pitchFamily="18" charset="0"/>
                <a:cs typeface="Times New Roman" pitchFamily="18" charset="0"/>
              </a:rPr>
              <a:t>&gt;x&lt;-sample(x=1:100, size=100, replace= TRUE)</a:t>
            </a:r>
          </a:p>
          <a:p>
            <a:pPr>
              <a:buNone/>
            </a:pPr>
            <a:r>
              <a:rPr lang="en-US" sz="2000" dirty="0" smtClean="0">
                <a:latin typeface="Times New Roman" pitchFamily="18" charset="0"/>
                <a:cs typeface="Times New Roman" pitchFamily="18" charset="0"/>
              </a:rPr>
              <a:t>&gt;x</a:t>
            </a:r>
          </a:p>
          <a:p>
            <a:pPr algn="just">
              <a:buNone/>
            </a:pPr>
            <a:r>
              <a:rPr lang="en-US" sz="2000" dirty="0" smtClean="0"/>
              <a:t>[1]    81 100 79 66 32 87 85 10 46 76 71 25 100 51</a:t>
            </a:r>
          </a:p>
          <a:p>
            <a:pPr algn="just">
              <a:buNone/>
            </a:pPr>
            <a:r>
              <a:rPr lang="en-US" sz="2000" dirty="0" smtClean="0"/>
              <a:t>[15] 17 60 15 6 60 89 23 100 64 28 74 12 12 10</a:t>
            </a:r>
          </a:p>
          <a:p>
            <a:pPr algn="just">
              <a:buNone/>
            </a:pPr>
            <a:r>
              <a:rPr lang="en-US" sz="2000" dirty="0" smtClean="0"/>
              <a:t>[29] 48 79 10 87 50 21 96 85 40 41 64 18 92 70</a:t>
            </a:r>
          </a:p>
          <a:p>
            <a:pPr algn="just">
              <a:buNone/>
            </a:pPr>
            <a:r>
              <a:rPr lang="en-US" sz="2000" dirty="0" smtClean="0"/>
              <a:t>[43] 44 28 73 22 35 93 18 64 43 50 53 52 84 99</a:t>
            </a:r>
          </a:p>
          <a:p>
            <a:pPr algn="just">
              <a:buNone/>
            </a:pPr>
            <a:r>
              <a:rPr lang="en-US" sz="2000" dirty="0" smtClean="0"/>
              <a:t>[57] 25 61 41 47 1 66 93 22 77 56 17 74 19 85</a:t>
            </a:r>
          </a:p>
          <a:p>
            <a:pPr algn="just">
              <a:buNone/>
            </a:pPr>
            <a:r>
              <a:rPr lang="en-US" sz="2000" dirty="0" smtClean="0"/>
              <a:t>[71] 25 11 27 83 100 37 53 64 60 55 69 58 62 53</a:t>
            </a:r>
          </a:p>
          <a:p>
            <a:pPr algn="just">
              <a:buNone/>
            </a:pPr>
            <a:r>
              <a:rPr lang="en-US" sz="2000" dirty="0" smtClean="0"/>
              <a:t>[85] 62 36 96 68 11 54 45 69 35 63 38 16 95 1</a:t>
            </a:r>
          </a:p>
          <a:p>
            <a:pPr algn="just">
              <a:buNone/>
            </a:pPr>
            <a:r>
              <a:rPr lang="en-US" sz="2000" dirty="0" smtClean="0"/>
              <a:t>[99] 80 69</a:t>
            </a: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943599"/>
          </a:xfrm>
        </p:spPr>
        <p:txBody>
          <a:bodyPr>
            <a:noAutofit/>
          </a:bodyPr>
          <a:lstStyle/>
          <a:p>
            <a:pPr algn="just"/>
            <a:r>
              <a:rPr lang="en-US" sz="1600" dirty="0" smtClean="0">
                <a:latin typeface="Times New Roman" pitchFamily="18" charset="0"/>
                <a:cs typeface="Times New Roman" pitchFamily="18" charset="0"/>
              </a:rPr>
              <a:t>Sample uniformly draws size entries from x.</a:t>
            </a:r>
          </a:p>
          <a:p>
            <a:pPr algn="just"/>
            <a:r>
              <a:rPr lang="en-US" sz="1600" dirty="0" smtClean="0">
                <a:latin typeface="Times New Roman" pitchFamily="18" charset="0"/>
                <a:cs typeface="Times New Roman" pitchFamily="18" charset="0"/>
              </a:rPr>
              <a:t>Setting replace=TRUE means that the same number can be drawn multiple times.</a:t>
            </a:r>
          </a:p>
          <a:p>
            <a:pPr algn="just"/>
            <a:r>
              <a:rPr lang="en-US" sz="1600" dirty="0" smtClean="0">
                <a:latin typeface="Times New Roman" pitchFamily="18" charset="0"/>
                <a:cs typeface="Times New Roman" pitchFamily="18" charset="0"/>
              </a:rPr>
              <a:t>Now that we have a vector of data we can calculate the mean.</a:t>
            </a:r>
          </a:p>
          <a:p>
            <a:pPr algn="just">
              <a:buNone/>
            </a:pPr>
            <a:r>
              <a:rPr lang="en-US" sz="1600" dirty="0" smtClean="0">
                <a:latin typeface="Times New Roman" pitchFamily="18" charset="0"/>
                <a:cs typeface="Times New Roman" pitchFamily="18" charset="0"/>
              </a:rPr>
              <a:t>&gt;mean(x)</a:t>
            </a:r>
          </a:p>
          <a:p>
            <a:pPr algn="just">
              <a:buNone/>
            </a:pPr>
            <a:r>
              <a:rPr lang="en-US" sz="1600" dirty="0" smtClean="0"/>
              <a:t>[1] 53.17</a:t>
            </a:r>
          </a:p>
          <a:p>
            <a:pPr algn="just"/>
            <a:r>
              <a:rPr lang="en-US" sz="1600" dirty="0" smtClean="0">
                <a:latin typeface="Times New Roman" pitchFamily="18" charset="0"/>
                <a:cs typeface="Times New Roman" pitchFamily="18" charset="0"/>
              </a:rPr>
              <a:t>This is the simple arithmetic mean</a:t>
            </a:r>
          </a:p>
          <a:p>
            <a:pPr algn="just">
              <a:buNone/>
            </a:pPr>
            <a:r>
              <a:rPr lang="en-US" sz="1600" dirty="0" smtClean="0">
                <a:latin typeface="Times New Roman" pitchFamily="18" charset="0"/>
                <a:cs typeface="Times New Roman" pitchFamily="18" charset="0"/>
              </a:rPr>
              <a:t>	</a:t>
            </a:r>
          </a:p>
          <a:p>
            <a:pPr algn="just">
              <a:buNone/>
            </a:pPr>
            <a:r>
              <a:rPr lang="en-US" sz="1600" dirty="0" smtClean="0">
                <a:latin typeface="Times New Roman" pitchFamily="18" charset="0"/>
                <a:cs typeface="Times New Roman" pitchFamily="18" charset="0"/>
              </a:rPr>
              <a:t>	</a:t>
            </a:r>
          </a:p>
          <a:p>
            <a:pPr algn="just">
              <a:buNone/>
            </a:pPr>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We need to consider cases where some data are missing. To create this we take x and randomly set 20% of the elements to NA.</a:t>
            </a:r>
          </a:p>
          <a:p>
            <a:pPr algn="just">
              <a:buNone/>
            </a:pPr>
            <a:r>
              <a:rPr lang="en-US" sz="1600" dirty="0" smtClean="0">
                <a:latin typeface="Times New Roman" pitchFamily="18" charset="0"/>
                <a:cs typeface="Times New Roman" pitchFamily="18" charset="0"/>
              </a:rPr>
              <a:t>&gt;#copy x</a:t>
            </a:r>
          </a:p>
          <a:p>
            <a:pPr algn="just">
              <a:buNone/>
            </a:pPr>
            <a:r>
              <a:rPr lang="en-US" sz="1600" dirty="0" smtClean="0">
                <a:latin typeface="Times New Roman" pitchFamily="18" charset="0"/>
                <a:cs typeface="Times New Roman" pitchFamily="18" charset="0"/>
              </a:rPr>
              <a:t>&gt;y&lt;-x</a:t>
            </a:r>
          </a:p>
          <a:p>
            <a:pPr algn="just">
              <a:buNone/>
            </a:pPr>
            <a:r>
              <a:rPr lang="en-US" sz="1600" dirty="0" smtClean="0">
                <a:latin typeface="Times New Roman" pitchFamily="18" charset="0"/>
                <a:cs typeface="Times New Roman" pitchFamily="18" charset="0"/>
              </a:rPr>
              <a:t>&gt;#choose a random 20 elements, using sample, to set to NA</a:t>
            </a:r>
          </a:p>
          <a:p>
            <a:pPr algn="just">
              <a:buNone/>
            </a:pPr>
            <a:r>
              <a:rPr lang="en-US" sz="1600" dirty="0" smtClean="0">
                <a:latin typeface="Times New Roman" pitchFamily="18" charset="0"/>
                <a:cs typeface="Times New Roman" pitchFamily="18" charset="0"/>
              </a:rPr>
              <a:t>&gt;y[sample(x=1:100,size=20,replace=FALSE)]&lt;-NA</a:t>
            </a:r>
          </a:p>
          <a:p>
            <a:pPr algn="just">
              <a:buNone/>
            </a:pPr>
            <a:r>
              <a:rPr lang="en-US" sz="1600" dirty="0" smtClean="0">
                <a:latin typeface="Times New Roman" pitchFamily="18" charset="0"/>
                <a:cs typeface="Times New Roman" pitchFamily="18" charset="0"/>
              </a:rPr>
              <a:t>&gt;y</a:t>
            </a:r>
          </a:p>
          <a:p>
            <a:pPr algn="just">
              <a:buNone/>
            </a:pPr>
            <a:r>
              <a:rPr lang="pl-PL" sz="1600" dirty="0" smtClean="0"/>
              <a:t>[1]</a:t>
            </a:r>
            <a:r>
              <a:rPr lang="en-US" sz="1600" dirty="0" smtClean="0"/>
              <a:t>  </a:t>
            </a:r>
            <a:r>
              <a:rPr lang="pl-PL" sz="1600" dirty="0" smtClean="0"/>
              <a:t> 65 35 77 4 60 35 NA 55 75 78 63 11 71 77 NA 37 NA 90 69 19 NA 84 6 57</a:t>
            </a:r>
            <a:endParaRPr lang="en-US" sz="1600" dirty="0" smtClean="0"/>
          </a:p>
          <a:p>
            <a:pPr algn="just">
              <a:buNone/>
            </a:pPr>
            <a:r>
              <a:rPr lang="pl-PL" sz="1600" dirty="0" smtClean="0"/>
              <a:t>[25] 22 78 NA 41 NA NA 48 25 83 86 NA 13 NA 29 64 62 NA 88 54 84 71 36 40 NA</a:t>
            </a:r>
            <a:endParaRPr lang="en-US" sz="1600" dirty="0" smtClean="0"/>
          </a:p>
          <a:p>
            <a:pPr algn="just">
              <a:buNone/>
            </a:pPr>
            <a:r>
              <a:rPr lang="pl-PL" sz="1600" dirty="0" smtClean="0"/>
              <a:t>[49] 29 38 11 13 79 NA 59 6 4 9 50 12 NA 96 90 NA 85 43 82 NA 73 83 49 83</a:t>
            </a:r>
            <a:endParaRPr lang="en-US" sz="1600" dirty="0" smtClean="0"/>
          </a:p>
          <a:p>
            <a:pPr algn="just">
              <a:buNone/>
            </a:pPr>
            <a:r>
              <a:rPr lang="pl-PL" sz="1600" dirty="0" smtClean="0"/>
              <a:t>[73] 36 6 28 70 78 NA 35 99 NA 28 54 84 77 NA 27 NA NA 56 3 11 57 59 63 25</a:t>
            </a:r>
            <a:endParaRPr lang="en-US" sz="1600" dirty="0" smtClean="0"/>
          </a:p>
          <a:p>
            <a:pPr algn="just">
              <a:buNone/>
            </a:pPr>
            <a:r>
              <a:rPr lang="pl-PL" sz="1600" dirty="0" smtClean="0"/>
              <a:t>[97] 23 60 66 51</a:t>
            </a:r>
            <a:endParaRPr lang="en-US" sz="1600" dirty="0" smtClean="0">
              <a:latin typeface="Times New Roman" pitchFamily="18" charset="0"/>
              <a:cs typeface="Times New Roman" pitchFamily="18" charset="0"/>
            </a:endParaRPr>
          </a:p>
          <a:p>
            <a:pPr algn="just">
              <a:buNone/>
            </a:pP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2209800" y="2133600"/>
            <a:ext cx="3124200" cy="854431"/>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sz="2000" dirty="0" smtClean="0">
                <a:latin typeface="Times New Roman" pitchFamily="18" charset="0"/>
                <a:cs typeface="Times New Roman" pitchFamily="18" charset="0"/>
              </a:rPr>
              <a:t>Using mean on y will return NA. This is because, by default, if mean encounters even one element that is NA it will return NA. This is to avoid providing misleading information.</a:t>
            </a:r>
          </a:p>
          <a:p>
            <a:pPr algn="just">
              <a:buNone/>
            </a:pPr>
            <a:r>
              <a:rPr lang="en-US" sz="2000" dirty="0" smtClean="0">
                <a:latin typeface="Times New Roman" pitchFamily="18" charset="0"/>
                <a:cs typeface="Times New Roman" pitchFamily="18" charset="0"/>
              </a:rPr>
              <a:t>&gt;mean(y)</a:t>
            </a:r>
          </a:p>
          <a:p>
            <a:pPr algn="just">
              <a:buNone/>
            </a:pPr>
            <a:r>
              <a:rPr lang="en-US" sz="2000" dirty="0" smtClean="0"/>
              <a:t>[1] NA</a:t>
            </a:r>
          </a:p>
          <a:p>
            <a:pPr algn="just"/>
            <a:r>
              <a:rPr lang="en-US" sz="2000" dirty="0" smtClean="0">
                <a:latin typeface="Times New Roman" pitchFamily="18" charset="0"/>
                <a:cs typeface="Times New Roman" pitchFamily="18" charset="0"/>
              </a:rPr>
              <a:t>To have the NA’s removed before calculating the mean, set  na.rm to TRUE.</a:t>
            </a:r>
          </a:p>
          <a:p>
            <a:pPr algn="just">
              <a:buNone/>
            </a:pPr>
            <a:r>
              <a:rPr lang="en-US" sz="2000" dirty="0" smtClean="0">
                <a:latin typeface="Times New Roman" pitchFamily="18" charset="0"/>
                <a:cs typeface="Times New Roman" pitchFamily="18" charset="0"/>
              </a:rPr>
              <a:t>&gt;mean(</a:t>
            </a:r>
            <a:r>
              <a:rPr lang="en-US" sz="2000" dirty="0" err="1" smtClean="0">
                <a:latin typeface="Times New Roman" pitchFamily="18" charset="0"/>
                <a:cs typeface="Times New Roman" pitchFamily="18" charset="0"/>
              </a:rPr>
              <a:t>y,na.rm</a:t>
            </a:r>
            <a:r>
              <a:rPr lang="en-US" sz="2000" dirty="0" smtClean="0">
                <a:latin typeface="Times New Roman" pitchFamily="18" charset="0"/>
                <a:cs typeface="Times New Roman" pitchFamily="18" charset="0"/>
              </a:rPr>
              <a:t>=TRUE)</a:t>
            </a:r>
          </a:p>
          <a:p>
            <a:pPr algn="just">
              <a:buNone/>
            </a:pPr>
            <a:r>
              <a:rPr lang="en-US" sz="2000" dirty="0" smtClean="0"/>
              <a:t>[1] 51.025</a:t>
            </a:r>
          </a:p>
          <a:p>
            <a:pPr algn="just"/>
            <a:r>
              <a:rPr lang="en-US" sz="2000" dirty="0" smtClean="0">
                <a:latin typeface="Times New Roman" pitchFamily="18" charset="0"/>
                <a:cs typeface="Times New Roman" pitchFamily="18" charset="0"/>
              </a:rPr>
              <a:t>To calculate the weighted mean of a set of numbers, the function </a:t>
            </a:r>
            <a:r>
              <a:rPr lang="en-US" sz="2000" dirty="0" err="1" smtClean="0">
                <a:latin typeface="Times New Roman" pitchFamily="18" charset="0"/>
                <a:cs typeface="Times New Roman" pitchFamily="18" charset="0"/>
              </a:rPr>
              <a:t>weighted.mean</a:t>
            </a:r>
            <a:r>
              <a:rPr lang="en-US" sz="2000" dirty="0" smtClean="0">
                <a:latin typeface="Times New Roman" pitchFamily="18" charset="0"/>
                <a:cs typeface="Times New Roman" pitchFamily="18" charset="0"/>
              </a:rPr>
              <a:t> takes a vector of numbers and a vector of weights. It also has an optional argument, na.rm, to remove NA’s before calculating; otherwise, a vector with NA value will return NA.</a:t>
            </a:r>
          </a:p>
          <a:p>
            <a:pPr algn="just">
              <a:buNone/>
            </a:pPr>
            <a:r>
              <a:rPr lang="en-US" sz="2000" dirty="0" smtClean="0">
                <a:latin typeface="Times New Roman" pitchFamily="18" charset="0"/>
                <a:cs typeface="Times New Roman" pitchFamily="18" charset="0"/>
              </a:rPr>
              <a:t>&gt;grades&lt;-c(95,72,87,66)</a:t>
            </a:r>
          </a:p>
          <a:p>
            <a:pPr algn="just">
              <a:buNone/>
            </a:pPr>
            <a:r>
              <a:rPr lang="en-US" sz="2000" dirty="0" smtClean="0">
                <a:latin typeface="Times New Roman" pitchFamily="18" charset="0"/>
                <a:cs typeface="Times New Roman" pitchFamily="18" charset="0"/>
              </a:rPr>
              <a:t>&gt;weights&lt;-c(1/2,1/4,1/8,1/8)</a:t>
            </a:r>
          </a:p>
          <a:p>
            <a:pPr algn="just">
              <a:buNone/>
            </a:pPr>
            <a:r>
              <a:rPr lang="en-US" sz="2000" dirty="0" smtClean="0">
                <a:latin typeface="Times New Roman" pitchFamily="18" charset="0"/>
                <a:cs typeface="Times New Roman" pitchFamily="18" charset="0"/>
              </a:rPr>
              <a:t>&gt;mean(grades)</a:t>
            </a:r>
          </a:p>
          <a:p>
            <a:pPr algn="just">
              <a:buNone/>
            </a:pPr>
            <a:r>
              <a:rPr lang="en-US" sz="2000" dirty="0" smtClean="0"/>
              <a:t>[1] 80</a:t>
            </a:r>
            <a:endParaRPr lang="en-US" sz="20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6324599"/>
          </a:xfrm>
        </p:spPr>
        <p:txBody>
          <a:bodyPr>
            <a:normAutofit fontScale="85000" lnSpcReduction="10000"/>
          </a:bodyPr>
          <a:lstStyle/>
          <a:p>
            <a:pPr algn="just">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weighted.mean</a:t>
            </a:r>
            <a:r>
              <a:rPr lang="en-US" sz="2000" dirty="0" smtClean="0">
                <a:latin typeface="Times New Roman" pitchFamily="18" charset="0"/>
                <a:cs typeface="Times New Roman" pitchFamily="18" charset="0"/>
              </a:rPr>
              <a:t>(x=</a:t>
            </a:r>
            <a:r>
              <a:rPr lang="en-US" sz="2000" dirty="0" err="1" smtClean="0">
                <a:latin typeface="Times New Roman" pitchFamily="18" charset="0"/>
                <a:cs typeface="Times New Roman" pitchFamily="18" charset="0"/>
              </a:rPr>
              <a:t>grades,w</a:t>
            </a:r>
            <a:r>
              <a:rPr lang="en-US" sz="2000" dirty="0" smtClean="0">
                <a:latin typeface="Times New Roman" pitchFamily="18" charset="0"/>
                <a:cs typeface="Times New Roman" pitchFamily="18" charset="0"/>
              </a:rPr>
              <a:t>=weights)</a:t>
            </a:r>
          </a:p>
          <a:p>
            <a:pPr algn="just">
              <a:buNone/>
            </a:pPr>
            <a:r>
              <a:rPr lang="en-US" sz="2000" dirty="0" smtClean="0"/>
              <a:t>[1] 84.625</a:t>
            </a:r>
          </a:p>
          <a:p>
            <a:pPr algn="just"/>
            <a:r>
              <a:rPr lang="en-US" sz="2000" dirty="0" smtClean="0">
                <a:latin typeface="Times New Roman" pitchFamily="18" charset="0"/>
                <a:cs typeface="Times New Roman" pitchFamily="18" charset="0"/>
              </a:rPr>
              <a:t>The formula for </a:t>
            </a:r>
            <a:r>
              <a:rPr lang="en-US" sz="2000" dirty="0" err="1" smtClean="0">
                <a:latin typeface="Times New Roman" pitchFamily="18" charset="0"/>
                <a:cs typeface="Times New Roman" pitchFamily="18" charset="0"/>
              </a:rPr>
              <a:t>weighted.mean</a:t>
            </a:r>
            <a:r>
              <a:rPr lang="en-US" sz="2000" dirty="0" smtClean="0">
                <a:latin typeface="Times New Roman" pitchFamily="18" charset="0"/>
                <a:cs typeface="Times New Roman" pitchFamily="18" charset="0"/>
              </a:rPr>
              <a:t> is given by</a:t>
            </a: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Another vitally important metric is the variance, which is calculated with var.</a:t>
            </a:r>
          </a:p>
          <a:p>
            <a:pPr algn="just">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(x)</a:t>
            </a:r>
          </a:p>
          <a:p>
            <a:pPr algn="just">
              <a:buNone/>
            </a:pPr>
            <a:r>
              <a:rPr lang="en-US" sz="2000" dirty="0" smtClean="0"/>
              <a:t>[1] 710.0469</a:t>
            </a:r>
          </a:p>
          <a:p>
            <a:pPr algn="just"/>
            <a:r>
              <a:rPr lang="en-US" sz="2000" dirty="0" smtClean="0">
                <a:latin typeface="Times New Roman" pitchFamily="18" charset="0"/>
                <a:cs typeface="Times New Roman" pitchFamily="18" charset="0"/>
              </a:rPr>
              <a:t>This calculates variance as </a:t>
            </a: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Which can be verified in R.</a:t>
            </a:r>
          </a:p>
          <a:p>
            <a:pPr algn="just">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(x)</a:t>
            </a:r>
          </a:p>
          <a:p>
            <a:pPr algn="just">
              <a:buNone/>
            </a:pPr>
            <a:r>
              <a:rPr lang="en-US" sz="2000" dirty="0" smtClean="0"/>
              <a:t>[1] 710.0469</a:t>
            </a:r>
          </a:p>
          <a:p>
            <a:pPr algn="just">
              <a:buNone/>
            </a:pPr>
            <a:r>
              <a:rPr lang="en-US" sz="2000" dirty="0" smtClean="0">
                <a:latin typeface="Times New Roman" pitchFamily="18" charset="0"/>
                <a:cs typeface="Times New Roman" pitchFamily="18" charset="0"/>
              </a:rPr>
              <a:t>&gt;sum((x-mean(x))^2)/(length(x)-1)</a:t>
            </a:r>
          </a:p>
          <a:p>
            <a:pPr algn="just">
              <a:buNone/>
            </a:pPr>
            <a:r>
              <a:rPr lang="en-US" sz="2000" dirty="0" smtClean="0"/>
              <a:t>[1] 710.0469</a:t>
            </a:r>
            <a:endParaRPr lang="en-US" sz="2000" dirty="0" smtClean="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2" cstate="print"/>
          <a:srcRect/>
          <a:stretch>
            <a:fillRect/>
          </a:stretch>
        </p:blipFill>
        <p:spPr bwMode="auto">
          <a:xfrm>
            <a:off x="2133600" y="1295400"/>
            <a:ext cx="4842928" cy="990599"/>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cstate="print"/>
          <a:srcRect/>
          <a:stretch>
            <a:fillRect/>
          </a:stretch>
        </p:blipFill>
        <p:spPr bwMode="auto">
          <a:xfrm>
            <a:off x="1981200" y="3657600"/>
            <a:ext cx="4827602" cy="12954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lgn="just"/>
            <a:r>
              <a:rPr lang="en-US" sz="1800" dirty="0" smtClean="0">
                <a:latin typeface="Times New Roman" pitchFamily="18" charset="0"/>
                <a:cs typeface="Times New Roman" pitchFamily="18" charset="0"/>
              </a:rPr>
              <a:t>Standard deviation is the square root of variance and is calculated with sd. Like mean and </a:t>
            </a:r>
            <a:r>
              <a:rPr lang="en-US" sz="1800" dirty="0" err="1" smtClean="0">
                <a:latin typeface="Times New Roman" pitchFamily="18" charset="0"/>
                <a:cs typeface="Times New Roman" pitchFamily="18" charset="0"/>
              </a:rPr>
              <a:t>var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sd</a:t>
            </a:r>
            <a:r>
              <a:rPr lang="en-US" sz="1800" dirty="0" smtClean="0">
                <a:latin typeface="Times New Roman" pitchFamily="18" charset="0"/>
                <a:cs typeface="Times New Roman" pitchFamily="18" charset="0"/>
              </a:rPr>
              <a:t> has the na.rm argument to remove </a:t>
            </a:r>
            <a:r>
              <a:rPr lang="en-US" sz="1800" dirty="0" err="1" smtClean="0">
                <a:latin typeface="Times New Roman" pitchFamily="18" charset="0"/>
                <a:cs typeface="Times New Roman" pitchFamily="18" charset="0"/>
              </a:rPr>
              <a:t>Nas</a:t>
            </a:r>
            <a:r>
              <a:rPr lang="en-US" sz="1800" dirty="0" smtClean="0">
                <a:latin typeface="Times New Roman" pitchFamily="18" charset="0"/>
                <a:cs typeface="Times New Roman" pitchFamily="18" charset="0"/>
              </a:rPr>
              <a:t> before computation; otherwise, any NAS will cause the answer to be NA.</a:t>
            </a:r>
          </a:p>
          <a:p>
            <a:pPr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sqrt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var</a:t>
            </a:r>
            <a:r>
              <a:rPr lang="en-US" sz="1800" dirty="0" smtClean="0">
                <a:latin typeface="Times New Roman" pitchFamily="18" charset="0"/>
                <a:cs typeface="Times New Roman" pitchFamily="18" charset="0"/>
              </a:rPr>
              <a:t>(x))</a:t>
            </a:r>
          </a:p>
          <a:p>
            <a:pPr algn="just">
              <a:buNone/>
            </a:pPr>
            <a:r>
              <a:rPr lang="en-US" sz="1800" dirty="0" smtClean="0"/>
              <a:t>[1] 26.6467</a:t>
            </a:r>
          </a:p>
          <a:p>
            <a:pPr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sd</a:t>
            </a:r>
            <a:r>
              <a:rPr lang="en-US" sz="1800" dirty="0" smtClean="0">
                <a:latin typeface="Times New Roman" pitchFamily="18" charset="0"/>
                <a:cs typeface="Times New Roman" pitchFamily="18" charset="0"/>
              </a:rPr>
              <a:t>(x)</a:t>
            </a:r>
          </a:p>
          <a:p>
            <a:pPr algn="just">
              <a:buNone/>
            </a:pPr>
            <a:r>
              <a:rPr lang="en-US" sz="1800" dirty="0" smtClean="0"/>
              <a:t>[1] 26.6467</a:t>
            </a:r>
          </a:p>
          <a:p>
            <a:pPr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sd</a:t>
            </a:r>
            <a:r>
              <a:rPr lang="en-US" sz="1800" dirty="0" smtClean="0">
                <a:latin typeface="Times New Roman" pitchFamily="18" charset="0"/>
                <a:cs typeface="Times New Roman" pitchFamily="18" charset="0"/>
              </a:rPr>
              <a:t>(y)</a:t>
            </a:r>
          </a:p>
          <a:p>
            <a:pPr algn="just">
              <a:buNone/>
            </a:pPr>
            <a:r>
              <a:rPr lang="en-US" sz="1800" dirty="0" smtClean="0"/>
              <a:t>[1] NA</a:t>
            </a:r>
          </a:p>
          <a:p>
            <a:pPr algn="just">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sd</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y,na.rm</a:t>
            </a:r>
            <a:r>
              <a:rPr lang="en-US" sz="1800" dirty="0" smtClean="0">
                <a:latin typeface="Times New Roman" pitchFamily="18" charset="0"/>
                <a:cs typeface="Times New Roman" pitchFamily="18" charset="0"/>
              </a:rPr>
              <a:t>= TRUE)</a:t>
            </a:r>
          </a:p>
          <a:p>
            <a:pPr algn="just">
              <a:buNone/>
            </a:pPr>
            <a:r>
              <a:rPr lang="en-US" sz="1800" dirty="0" smtClean="0"/>
              <a:t>[1] 27.4761</a:t>
            </a:r>
          </a:p>
          <a:p>
            <a:pPr algn="just"/>
            <a:r>
              <a:rPr lang="en-US" sz="1800" dirty="0" smtClean="0">
                <a:latin typeface="Times New Roman" pitchFamily="18" charset="0"/>
                <a:cs typeface="Times New Roman" pitchFamily="18" charset="0"/>
              </a:rPr>
              <a:t>Other commonly used functions summary statistics are min, max and median. Of course all of these also have na.rm </a:t>
            </a:r>
            <a:r>
              <a:rPr lang="en-US" sz="1800" dirty="0" err="1" smtClean="0">
                <a:latin typeface="Times New Roman" pitchFamily="18" charset="0"/>
                <a:cs typeface="Times New Roman" pitchFamily="18" charset="0"/>
              </a:rPr>
              <a:t>argumenys</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&gt;min(x)</a:t>
            </a:r>
          </a:p>
          <a:p>
            <a:pPr>
              <a:buNone/>
            </a:pPr>
            <a:r>
              <a:rPr lang="en-US" sz="1800" dirty="0" smtClean="0">
                <a:latin typeface="Times New Roman" pitchFamily="18" charset="0"/>
                <a:cs typeface="Times New Roman" pitchFamily="18" charset="0"/>
              </a:rPr>
              <a:t>[1]  3</a:t>
            </a:r>
          </a:p>
          <a:p>
            <a:pPr>
              <a:buNone/>
            </a:pPr>
            <a:r>
              <a:rPr lang="en-US" sz="1800" dirty="0" smtClean="0">
                <a:latin typeface="Times New Roman" pitchFamily="18" charset="0"/>
                <a:cs typeface="Times New Roman" pitchFamily="18" charset="0"/>
              </a:rPr>
              <a:t>&gt;max(x)</a:t>
            </a:r>
          </a:p>
          <a:p>
            <a:pPr>
              <a:buNone/>
            </a:pPr>
            <a:r>
              <a:rPr lang="en-US" sz="1800" dirty="0" smtClean="0">
                <a:latin typeface="Times New Roman" pitchFamily="18" charset="0"/>
                <a:cs typeface="Times New Roman" pitchFamily="18" charset="0"/>
              </a:rPr>
              <a:t>[1]  99</a:t>
            </a:r>
          </a:p>
          <a:p>
            <a:pPr>
              <a:buNone/>
            </a:pPr>
            <a:r>
              <a:rPr lang="en-US" sz="1800" dirty="0" smtClean="0">
                <a:latin typeface="Times New Roman" pitchFamily="18" charset="0"/>
                <a:cs typeface="Times New Roman" pitchFamily="18" charset="0"/>
              </a:rPr>
              <a:t>&gt;median(x)</a:t>
            </a:r>
          </a:p>
          <a:p>
            <a:pPr>
              <a:buNone/>
            </a:pPr>
            <a:r>
              <a:rPr lang="en-US" sz="1800" dirty="0" smtClean="0">
                <a:latin typeface="Times New Roman" pitchFamily="18" charset="0"/>
                <a:cs typeface="Times New Roman" pitchFamily="18" charset="0"/>
              </a:rPr>
              <a:t>[1]  43</a:t>
            </a:r>
          </a:p>
          <a:p>
            <a:pPr>
              <a:buNone/>
            </a:pPr>
            <a:r>
              <a:rPr lang="en-US" sz="1800" dirty="0" smtClean="0">
                <a:latin typeface="Times New Roman" pitchFamily="18" charset="0"/>
                <a:cs typeface="Times New Roman" pitchFamily="18" charset="0"/>
              </a:rPr>
              <a:t>&gt;min(y)</a:t>
            </a:r>
          </a:p>
          <a:p>
            <a:pPr>
              <a:buNone/>
            </a:pPr>
            <a:r>
              <a:rPr lang="en-US" sz="1800" dirty="0" smtClean="0">
                <a:latin typeface="Times New Roman" pitchFamily="18" charset="0"/>
                <a:cs typeface="Times New Roman" pitchFamily="18" charset="0"/>
              </a:rPr>
              <a:t>[1]  NA</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lgn="just">
              <a:buNone/>
            </a:pPr>
            <a:r>
              <a:rPr lang="en-US" sz="2000" dirty="0" smtClean="0">
                <a:latin typeface="Times New Roman" pitchFamily="18" charset="0"/>
                <a:cs typeface="Times New Roman" pitchFamily="18" charset="0"/>
              </a:rPr>
              <a:t>&gt;min(y, na.rm=TRUE)</a:t>
            </a:r>
          </a:p>
          <a:p>
            <a:pPr algn="just">
              <a:buNone/>
            </a:pPr>
            <a:r>
              <a:rPr lang="en-US" sz="2000" dirty="0" smtClean="0">
                <a:latin typeface="Times New Roman" pitchFamily="18" charset="0"/>
                <a:cs typeface="Times New Roman" pitchFamily="18" charset="0"/>
              </a:rPr>
              <a:t>[1]  2</a:t>
            </a:r>
          </a:p>
          <a:p>
            <a:pPr algn="just">
              <a:buNone/>
            </a:pPr>
            <a:r>
              <a:rPr lang="en-US" sz="2000" dirty="0" smtClean="0">
                <a:latin typeface="Times New Roman" pitchFamily="18" charset="0"/>
                <a:cs typeface="Times New Roman" pitchFamily="18" charset="0"/>
              </a:rPr>
              <a:t>Note: the median, as calculated before, is the middle of an ordered set of numbers. For instance, the median of 5,2,1,8 and 6 is 5. In this case where there is an even amount of numbers, the median is the mean of the middle two numbers. For 5,1,7,4,3,8,6 and 2 the median is 4.5.</a:t>
            </a:r>
          </a:p>
          <a:p>
            <a:pPr algn="just"/>
            <a:r>
              <a:rPr lang="en-US" sz="2000" dirty="0" smtClean="0">
                <a:latin typeface="Times New Roman" pitchFamily="18" charset="0"/>
                <a:cs typeface="Times New Roman" pitchFamily="18" charset="0"/>
              </a:rPr>
              <a:t>A helpful function that computes the mean, minimum, maximum and median is summary. There is no need to specify na.rm because if there are NA’s, they are automatically removed and their count is included in the results.</a:t>
            </a:r>
          </a:p>
          <a:p>
            <a:pPr algn="just">
              <a:buNone/>
            </a:pPr>
            <a:r>
              <a:rPr lang="en-US" sz="2000" dirty="0" smtClean="0">
                <a:latin typeface="Times New Roman" pitchFamily="18" charset="0"/>
                <a:cs typeface="Times New Roman" pitchFamily="18" charset="0"/>
              </a:rPr>
              <a:t>&gt;summary(x)</a:t>
            </a:r>
          </a:p>
          <a:p>
            <a:pPr algn="just">
              <a:buNone/>
            </a:pPr>
            <a:r>
              <a:rPr lang="en-US" sz="2000" dirty="0" smtClean="0">
                <a:latin typeface="Times New Roman" pitchFamily="18" charset="0"/>
                <a:cs typeface="Times New Roman" pitchFamily="18" charset="0"/>
              </a:rPr>
              <a:t>Min	1</a:t>
            </a:r>
            <a:r>
              <a:rPr lang="en-US" sz="2000" baseline="30000" dirty="0" smtClean="0">
                <a:latin typeface="Times New Roman" pitchFamily="18" charset="0"/>
                <a:cs typeface="Times New Roman" pitchFamily="18" charset="0"/>
              </a:rPr>
              <a:t>st</a:t>
            </a:r>
            <a:r>
              <a:rPr lang="en-US" sz="2000" dirty="0" smtClean="0">
                <a:latin typeface="Times New Roman" pitchFamily="18" charset="0"/>
                <a:cs typeface="Times New Roman" pitchFamily="18" charset="0"/>
              </a:rPr>
              <a:t> Qu.	Median	Mean	3</a:t>
            </a:r>
            <a:r>
              <a:rPr lang="en-US" sz="2000" baseline="30000" dirty="0" smtClean="0">
                <a:latin typeface="Times New Roman" pitchFamily="18" charset="0"/>
                <a:cs typeface="Times New Roman" pitchFamily="18" charset="0"/>
              </a:rPr>
              <a:t>rd</a:t>
            </a:r>
            <a:r>
              <a:rPr lang="en-US" sz="2000" dirty="0" smtClean="0">
                <a:latin typeface="Times New Roman" pitchFamily="18" charset="0"/>
                <a:cs typeface="Times New Roman" pitchFamily="18" charset="0"/>
              </a:rPr>
              <a:t> Qu.	Max</a:t>
            </a:r>
          </a:p>
          <a:p>
            <a:pPr algn="just">
              <a:buNone/>
            </a:pPr>
            <a:r>
              <a:rPr lang="en-US" sz="2000" dirty="0" smtClean="0">
                <a:latin typeface="Times New Roman" pitchFamily="18" charset="0"/>
                <a:cs typeface="Times New Roman" pitchFamily="18" charset="0"/>
              </a:rPr>
              <a:t>1.00	17.75	43.00	44.51	68.25	100.00</a:t>
            </a:r>
          </a:p>
          <a:p>
            <a:pPr algn="just">
              <a:buNone/>
            </a:pPr>
            <a:r>
              <a:rPr lang="en-US" sz="2000" dirty="0" smtClean="0">
                <a:latin typeface="Times New Roman" pitchFamily="18" charset="0"/>
                <a:cs typeface="Times New Roman" pitchFamily="18" charset="0"/>
              </a:rPr>
              <a:t>&gt;summary(y)</a:t>
            </a:r>
          </a:p>
          <a:p>
            <a:pPr algn="just">
              <a:buNone/>
            </a:pPr>
            <a:r>
              <a:rPr lang="en-US" sz="2000" dirty="0" smtClean="0">
                <a:latin typeface="Times New Roman" pitchFamily="18" charset="0"/>
                <a:cs typeface="Times New Roman" pitchFamily="18" charset="0"/>
              </a:rPr>
              <a:t>Min	1</a:t>
            </a:r>
            <a:r>
              <a:rPr lang="en-US" sz="2000" baseline="30000" dirty="0" smtClean="0">
                <a:latin typeface="Times New Roman" pitchFamily="18" charset="0"/>
                <a:cs typeface="Times New Roman" pitchFamily="18" charset="0"/>
              </a:rPr>
              <a:t>st</a:t>
            </a:r>
            <a:r>
              <a:rPr lang="en-US" sz="2000" dirty="0" smtClean="0">
                <a:latin typeface="Times New Roman" pitchFamily="18" charset="0"/>
                <a:cs typeface="Times New Roman" pitchFamily="18" charset="0"/>
              </a:rPr>
              <a:t> Qu.	Median	Mean	3</a:t>
            </a:r>
            <a:r>
              <a:rPr lang="en-US" sz="2000" baseline="30000" dirty="0" smtClean="0">
                <a:latin typeface="Times New Roman" pitchFamily="18" charset="0"/>
                <a:cs typeface="Times New Roman" pitchFamily="18" charset="0"/>
              </a:rPr>
              <a:t>rd</a:t>
            </a:r>
            <a:r>
              <a:rPr lang="en-US" sz="2000" dirty="0" smtClean="0">
                <a:latin typeface="Times New Roman" pitchFamily="18" charset="0"/>
                <a:cs typeface="Times New Roman" pitchFamily="18" charset="0"/>
              </a:rPr>
              <a:t> Qu.	Max	NA’s</a:t>
            </a:r>
          </a:p>
          <a:p>
            <a:pPr algn="just">
              <a:buNone/>
            </a:pPr>
            <a:r>
              <a:rPr lang="en-US" sz="2000" dirty="0" smtClean="0">
                <a:latin typeface="Times New Roman" pitchFamily="18" charset="0"/>
                <a:cs typeface="Times New Roman" pitchFamily="18" charset="0"/>
              </a:rPr>
              <a:t>2.00	18.00	40.50	43.59	67.00	100.00	20</a:t>
            </a:r>
          </a:p>
          <a:p>
            <a:pPr algn="just"/>
            <a:r>
              <a:rPr lang="en-US" sz="2000" dirty="0" smtClean="0">
                <a:latin typeface="Times New Roman" pitchFamily="18" charset="0"/>
                <a:cs typeface="Times New Roman" pitchFamily="18" charset="0"/>
              </a:rPr>
              <a:t>This summary also displayed the first and third </a:t>
            </a:r>
            <a:r>
              <a:rPr lang="en-US" sz="2000" dirty="0" err="1" smtClean="0">
                <a:latin typeface="Times New Roman" pitchFamily="18" charset="0"/>
                <a:cs typeface="Times New Roman" pitchFamily="18" charset="0"/>
              </a:rPr>
              <a:t>quantiles</a:t>
            </a:r>
            <a:r>
              <a:rPr lang="en-US" sz="2000" dirty="0" smtClean="0">
                <a:latin typeface="Times New Roman" pitchFamily="18" charset="0"/>
                <a:cs typeface="Times New Roman" pitchFamily="18" charset="0"/>
              </a:rPr>
              <a:t>. These can be computed using </a:t>
            </a:r>
            <a:r>
              <a:rPr lang="en-US" sz="2000" dirty="0" err="1" smtClean="0">
                <a:latin typeface="Times New Roman" pitchFamily="18" charset="0"/>
                <a:cs typeface="Times New Roman" pitchFamily="18" charset="0"/>
              </a:rPr>
              <a:t>quantile</a:t>
            </a:r>
            <a:r>
              <a:rPr lang="en-US" sz="2000" dirty="0" smtClean="0">
                <a:latin typeface="Times New Roman" pitchFamily="18" charset="0"/>
                <a:cs typeface="Times New Roman" pitchFamily="18" charset="0"/>
              </a:rPr>
              <a:t>.</a:t>
            </a:r>
          </a:p>
          <a:p>
            <a:pPr algn="just">
              <a:buNone/>
            </a:pPr>
            <a:endParaRPr lang="en-US" sz="2000" dirty="0" smtClean="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lgn="just">
              <a:buNone/>
            </a:pPr>
            <a:r>
              <a:rPr lang="en-US" sz="2000" dirty="0" smtClean="0">
                <a:latin typeface="Times New Roman" pitchFamily="18" charset="0"/>
                <a:cs typeface="Times New Roman" pitchFamily="18" charset="0"/>
              </a:rPr>
              <a:t>&gt;#calculate the 25</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and 75</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quantile</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quantile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x,probs</a:t>
            </a:r>
            <a:r>
              <a:rPr lang="en-US" sz="2000" dirty="0" smtClean="0">
                <a:latin typeface="Times New Roman" pitchFamily="18" charset="0"/>
                <a:cs typeface="Times New Roman" pitchFamily="18" charset="0"/>
              </a:rPr>
              <a:t>=c(0.25,0.75))</a:t>
            </a:r>
          </a:p>
          <a:p>
            <a:pPr algn="just">
              <a:buNone/>
            </a:pPr>
            <a:r>
              <a:rPr lang="en-US" sz="2000" dirty="0" smtClean="0">
                <a:latin typeface="Times New Roman" pitchFamily="18" charset="0"/>
                <a:cs typeface="Times New Roman" pitchFamily="18" charset="0"/>
              </a:rPr>
              <a:t>25%	75%</a:t>
            </a:r>
          </a:p>
          <a:p>
            <a:pPr algn="just">
              <a:buNone/>
            </a:pPr>
            <a:r>
              <a:rPr lang="en-US" sz="2000" dirty="0" smtClean="0">
                <a:latin typeface="Times New Roman" pitchFamily="18" charset="0"/>
                <a:cs typeface="Times New Roman" pitchFamily="18" charset="0"/>
              </a:rPr>
              <a:t>17.75	68.25</a:t>
            </a:r>
          </a:p>
          <a:p>
            <a:pPr algn="just">
              <a:buNone/>
            </a:pPr>
            <a:r>
              <a:rPr lang="en-US" sz="2000" dirty="0" smtClean="0">
                <a:latin typeface="Times New Roman" pitchFamily="18" charset="0"/>
                <a:cs typeface="Times New Roman" pitchFamily="18" charset="0"/>
              </a:rPr>
              <a:t>&gt;#try the same on y</a:t>
            </a:r>
          </a:p>
          <a:p>
            <a:pPr algn="just">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quantile</a:t>
            </a:r>
            <a:r>
              <a:rPr lang="en-US" sz="2000" dirty="0" smtClean="0">
                <a:latin typeface="Times New Roman" pitchFamily="18" charset="0"/>
                <a:cs typeface="Times New Roman" pitchFamily="18" charset="0"/>
              </a:rPr>
              <a:t>(y, </a:t>
            </a:r>
            <a:r>
              <a:rPr lang="en-US" sz="2000" dirty="0" err="1" smtClean="0">
                <a:latin typeface="Times New Roman" pitchFamily="18" charset="0"/>
                <a:cs typeface="Times New Roman" pitchFamily="18" charset="0"/>
              </a:rPr>
              <a:t>probs</a:t>
            </a:r>
            <a:r>
              <a:rPr lang="en-US" sz="2000" dirty="0" smtClean="0">
                <a:latin typeface="Times New Roman" pitchFamily="18" charset="0"/>
                <a:cs typeface="Times New Roman" pitchFamily="18" charset="0"/>
              </a:rPr>
              <a:t>=c(0.25,0.75))</a:t>
            </a:r>
          </a:p>
          <a:p>
            <a:pPr algn="just">
              <a:buNone/>
            </a:pPr>
            <a:r>
              <a:rPr lang="en-US" sz="2000" dirty="0" smtClean="0">
                <a:latin typeface="Times New Roman" pitchFamily="18" charset="0"/>
                <a:cs typeface="Times New Roman" pitchFamily="18" charset="0"/>
              </a:rPr>
              <a:t>Error: missing values and </a:t>
            </a:r>
            <a:r>
              <a:rPr lang="en-US" sz="2000" dirty="0" err="1" smtClean="0">
                <a:latin typeface="Times New Roman" pitchFamily="18" charset="0"/>
                <a:cs typeface="Times New Roman" pitchFamily="18" charset="0"/>
              </a:rPr>
              <a:t>NaN’s</a:t>
            </a:r>
            <a:r>
              <a:rPr lang="en-US" sz="2000" dirty="0" smtClean="0">
                <a:latin typeface="Times New Roman" pitchFamily="18" charset="0"/>
                <a:cs typeface="Times New Roman" pitchFamily="18" charset="0"/>
              </a:rPr>
              <a:t> not allowed if ‘na.rm’ is FALSE</a:t>
            </a:r>
          </a:p>
          <a:p>
            <a:pPr algn="just">
              <a:buNone/>
            </a:pPr>
            <a:r>
              <a:rPr lang="en-US" sz="2000" dirty="0" smtClean="0">
                <a:latin typeface="Times New Roman" pitchFamily="18" charset="0"/>
                <a:cs typeface="Times New Roman" pitchFamily="18" charset="0"/>
              </a:rPr>
              <a:t>&gt;#this time use na.rm=TRUE</a:t>
            </a:r>
          </a:p>
          <a:p>
            <a:pPr algn="just">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quantile</a:t>
            </a:r>
            <a:r>
              <a:rPr lang="en-US" sz="2000" dirty="0" smtClean="0">
                <a:latin typeface="Times New Roman" pitchFamily="18" charset="0"/>
                <a:cs typeface="Times New Roman" pitchFamily="18" charset="0"/>
              </a:rPr>
              <a:t>(y, </a:t>
            </a:r>
            <a:r>
              <a:rPr lang="en-US" sz="2000" dirty="0" err="1" smtClean="0">
                <a:latin typeface="Times New Roman" pitchFamily="18" charset="0"/>
                <a:cs typeface="Times New Roman" pitchFamily="18" charset="0"/>
              </a:rPr>
              <a:t>probs</a:t>
            </a:r>
            <a:r>
              <a:rPr lang="en-US" sz="2000" dirty="0" smtClean="0">
                <a:latin typeface="Times New Roman" pitchFamily="18" charset="0"/>
                <a:cs typeface="Times New Roman" pitchFamily="18" charset="0"/>
              </a:rPr>
              <a:t>=c(0.25,0.75),na.rm=TRUE)</a:t>
            </a:r>
          </a:p>
          <a:p>
            <a:pPr algn="just">
              <a:buNone/>
            </a:pPr>
            <a:r>
              <a:rPr lang="en-US" sz="2000" dirty="0" smtClean="0">
                <a:latin typeface="Times New Roman" pitchFamily="18" charset="0"/>
                <a:cs typeface="Times New Roman" pitchFamily="18" charset="0"/>
              </a:rPr>
              <a:t>25%	75%</a:t>
            </a:r>
          </a:p>
          <a:p>
            <a:pPr marL="457200" indent="-457200" algn="just">
              <a:buAutoNum type="arabicPlain" startAt="18"/>
            </a:pPr>
            <a:r>
              <a:rPr lang="en-US" sz="2000" dirty="0" smtClean="0">
                <a:latin typeface="Times New Roman" pitchFamily="18" charset="0"/>
                <a:cs typeface="Times New Roman" pitchFamily="18" charset="0"/>
              </a:rPr>
              <a:t>         67</a:t>
            </a:r>
          </a:p>
          <a:p>
            <a:pPr marL="457200" indent="-457200" algn="just">
              <a:buNone/>
            </a:pPr>
            <a:r>
              <a:rPr lang="en-US" sz="2000" dirty="0" smtClean="0">
                <a:latin typeface="Times New Roman" pitchFamily="18" charset="0"/>
                <a:cs typeface="Times New Roman" pitchFamily="18" charset="0"/>
              </a:rPr>
              <a:t>&gt;#compute other </a:t>
            </a:r>
            <a:r>
              <a:rPr lang="en-US" sz="2000" dirty="0" err="1" smtClean="0">
                <a:latin typeface="Times New Roman" pitchFamily="18" charset="0"/>
                <a:cs typeface="Times New Roman" pitchFamily="18" charset="0"/>
              </a:rPr>
              <a:t>quantiles</a:t>
            </a:r>
            <a:endParaRPr lang="en-US" sz="2000" dirty="0" smtClean="0">
              <a:latin typeface="Times New Roman" pitchFamily="18" charset="0"/>
              <a:cs typeface="Times New Roman" pitchFamily="18" charset="0"/>
            </a:endParaRPr>
          </a:p>
          <a:p>
            <a:pPr marL="457200" indent="-457200" algn="just">
              <a:buNone/>
            </a:pPr>
            <a:r>
              <a:rPr lang="en-US" sz="2000" dirty="0" err="1" smtClean="0">
                <a:latin typeface="Times New Roman" pitchFamily="18" charset="0"/>
                <a:cs typeface="Times New Roman" pitchFamily="18" charset="0"/>
              </a:rPr>
              <a:t>Quantile</a:t>
            </a:r>
            <a:r>
              <a:rPr lang="en-US" sz="2000" dirty="0" smtClean="0">
                <a:latin typeface="Times New Roman" pitchFamily="18" charset="0"/>
                <a:cs typeface="Times New Roman" pitchFamily="18" charset="0"/>
              </a:rPr>
              <a:t>(x, </a:t>
            </a:r>
            <a:r>
              <a:rPr lang="en-US" sz="2000" dirty="0" err="1" smtClean="0">
                <a:latin typeface="Times New Roman" pitchFamily="18" charset="0"/>
                <a:cs typeface="Times New Roman" pitchFamily="18" charset="0"/>
              </a:rPr>
              <a:t>probs</a:t>
            </a:r>
            <a:r>
              <a:rPr lang="en-US" sz="2000" dirty="0" smtClean="0">
                <a:latin typeface="Times New Roman" pitchFamily="18" charset="0"/>
                <a:cs typeface="Times New Roman" pitchFamily="18" charset="0"/>
              </a:rPr>
              <a:t>=c(0.1,0.25,0.5,0.75,0.99))</a:t>
            </a:r>
          </a:p>
          <a:p>
            <a:pPr marL="457200" indent="-457200" algn="just">
              <a:buNone/>
            </a:pPr>
            <a:r>
              <a:rPr lang="en-US" sz="2000" dirty="0" smtClean="0">
                <a:latin typeface="Times New Roman" pitchFamily="18" charset="0"/>
                <a:cs typeface="Times New Roman" pitchFamily="18" charset="0"/>
              </a:rPr>
              <a:t>10%	25%	50%	75%	100%</a:t>
            </a:r>
          </a:p>
          <a:p>
            <a:pPr marL="457200" indent="-457200" algn="just">
              <a:buNone/>
            </a:pPr>
            <a:r>
              <a:rPr lang="en-US" sz="2000" dirty="0" smtClean="0">
                <a:latin typeface="Times New Roman" pitchFamily="18" charset="0"/>
                <a:cs typeface="Times New Roman" pitchFamily="18" charset="0"/>
              </a:rPr>
              <a:t>6.00		12.75	43.00	68.25	98.02</a:t>
            </a:r>
          </a:p>
          <a:p>
            <a:pPr marL="457200" indent="-457200" algn="just">
              <a:buNone/>
            </a:pPr>
            <a:r>
              <a:rPr lang="en-US" sz="2000" dirty="0" smtClean="0">
                <a:latin typeface="Times New Roman" pitchFamily="18" charset="0"/>
                <a:cs typeface="Times New Roman" pitchFamily="18" charset="0"/>
              </a:rPr>
              <a:t>Note: </a:t>
            </a:r>
            <a:r>
              <a:rPr lang="en-US" sz="2000" dirty="0" err="1" smtClean="0">
                <a:latin typeface="Times New Roman" pitchFamily="18" charset="0"/>
                <a:cs typeface="Times New Roman" pitchFamily="18" charset="0"/>
              </a:rPr>
              <a:t>Quantiles</a:t>
            </a:r>
            <a:r>
              <a:rPr lang="en-US" sz="2000" dirty="0" smtClean="0">
                <a:latin typeface="Times New Roman" pitchFamily="18" charset="0"/>
                <a:cs typeface="Times New Roman" pitchFamily="18" charset="0"/>
              </a:rPr>
              <a:t> are numbers in a set where a certain percentage of the numbers are smaller than the </a:t>
            </a:r>
            <a:r>
              <a:rPr lang="en-US" sz="2000" dirty="0" err="1" smtClean="0">
                <a:latin typeface="Times New Roman" pitchFamily="18" charset="0"/>
                <a:cs typeface="Times New Roman" pitchFamily="18" charset="0"/>
              </a:rPr>
              <a:t>quantile</a:t>
            </a:r>
            <a:r>
              <a:rPr lang="en-US" sz="2000" dirty="0" smtClean="0">
                <a:latin typeface="Times New Roman" pitchFamily="18" charset="0"/>
                <a:cs typeface="Times New Roman" pitchFamily="18" charset="0"/>
              </a:rPr>
              <a:t>. For instance, of the numbers one through 200, the 75</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quantile</a:t>
            </a:r>
            <a:r>
              <a:rPr lang="en-US" sz="2000" dirty="0" smtClean="0">
                <a:latin typeface="Times New Roman" pitchFamily="18" charset="0"/>
                <a:cs typeface="Times New Roman" pitchFamily="18" charset="0"/>
              </a:rPr>
              <a:t> the number that is larger than 75% of the numbers is 150.25</a:t>
            </a:r>
          </a:p>
          <a:p>
            <a:pPr marL="457200" indent="-457200" algn="just">
              <a:buNone/>
            </a:pPr>
            <a:endParaRPr lang="en-US" sz="2000" dirty="0" smtClean="0">
              <a:latin typeface="Times New Roman" pitchFamily="18" charset="0"/>
              <a:cs typeface="Times New Roman" pitchFamily="18" charset="0"/>
            </a:endParaRPr>
          </a:p>
          <a:p>
            <a:pPr marL="457200" indent="-457200" algn="just">
              <a:buNone/>
            </a:pPr>
            <a:r>
              <a:rPr lang="en-US" sz="2000" dirty="0" smtClean="0">
                <a:latin typeface="Times New Roman" pitchFamily="18" charset="0"/>
                <a:cs typeface="Times New Roman" pitchFamily="18" charset="0"/>
              </a:rPr>
              <a:t>																																										</a:t>
            </a:r>
          </a:p>
          <a:p>
            <a:pPr algn="just">
              <a:buNone/>
            </a:pPr>
            <a:endParaRPr lang="en-US" sz="2000" dirty="0" smtClean="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04800"/>
            <a:ext cx="8229600" cy="5821363"/>
          </a:xfrm>
        </p:spPr>
        <p:txBody>
          <a:bodyPr>
            <a:normAutofit fontScale="92500" lnSpcReduction="20000"/>
          </a:bodyPr>
          <a:lstStyle/>
          <a:p>
            <a:pPr>
              <a:buNone/>
            </a:pPr>
            <a:r>
              <a:rPr lang="en-US" sz="2400" dirty="0" smtClean="0">
                <a:latin typeface="Times New Roman" pitchFamily="18" charset="0"/>
                <a:cs typeface="Times New Roman" pitchFamily="18" charset="0"/>
              </a:rPr>
              <a:t>Correlation and Covariance</a:t>
            </a:r>
          </a:p>
          <a:p>
            <a:r>
              <a:rPr lang="en-US" sz="2400" dirty="0" smtClean="0">
                <a:latin typeface="Times New Roman" pitchFamily="18" charset="0"/>
                <a:cs typeface="Times New Roman" pitchFamily="18" charset="0"/>
              </a:rPr>
              <a:t>When dealing with more than one variable, we need to test their relationships with each other.</a:t>
            </a:r>
          </a:p>
          <a:p>
            <a:r>
              <a:rPr lang="en-US" sz="2400" dirty="0" smtClean="0">
                <a:latin typeface="Times New Roman" pitchFamily="18" charset="0"/>
                <a:cs typeface="Times New Roman" pitchFamily="18" charset="0"/>
              </a:rPr>
              <a:t>Two simple, straightforward methods are correlation and covariance. To examine these concepts we look at the economics data from ggplot2.</a:t>
            </a:r>
          </a:p>
          <a:p>
            <a:pPr>
              <a:buNone/>
            </a:pPr>
            <a:r>
              <a:rPr lang="en-US" sz="2400" dirty="0" smtClean="0">
                <a:latin typeface="Times New Roman" pitchFamily="18" charset="0"/>
                <a:cs typeface="Times New Roman" pitchFamily="18" charset="0"/>
              </a:rPr>
              <a:t>&gt;require(ggplot2)</a:t>
            </a:r>
          </a:p>
          <a:p>
            <a:pPr>
              <a:buNone/>
            </a:pPr>
            <a:r>
              <a:rPr lang="en-US" sz="2400" dirty="0" smtClean="0">
                <a:latin typeface="Times New Roman" pitchFamily="18" charset="0"/>
                <a:cs typeface="Times New Roman" pitchFamily="18" charset="0"/>
              </a:rPr>
              <a:t>&gt;head(economics)</a:t>
            </a:r>
          </a:p>
          <a:p>
            <a:pPr>
              <a:buNone/>
            </a:pPr>
            <a:r>
              <a:rPr lang="en-US" sz="1600" dirty="0" smtClean="0"/>
              <a:t>	date		 </a:t>
            </a:r>
            <a:r>
              <a:rPr lang="en-US" sz="1600" dirty="0" err="1" smtClean="0"/>
              <a:t>pce</a:t>
            </a:r>
            <a:r>
              <a:rPr lang="en-US" sz="1600" dirty="0" smtClean="0"/>
              <a:t>	 pop 	</a:t>
            </a:r>
            <a:r>
              <a:rPr lang="en-US" sz="1600" dirty="0" err="1" smtClean="0"/>
              <a:t>psavert</a:t>
            </a:r>
            <a:r>
              <a:rPr lang="en-US" sz="1600" dirty="0" smtClean="0"/>
              <a:t> 	</a:t>
            </a:r>
            <a:r>
              <a:rPr lang="en-US" sz="1600" dirty="0" err="1" smtClean="0"/>
              <a:t>uempmed</a:t>
            </a:r>
            <a:r>
              <a:rPr lang="en-US" sz="1600" dirty="0" smtClean="0"/>
              <a:t>	</a:t>
            </a:r>
            <a:r>
              <a:rPr lang="en-US" sz="1600" dirty="0" err="1" smtClean="0"/>
              <a:t>unemploy</a:t>
            </a:r>
            <a:endParaRPr lang="en-US" sz="1600" dirty="0" smtClean="0"/>
          </a:p>
          <a:p>
            <a:pPr>
              <a:buNone/>
            </a:pPr>
            <a:r>
              <a:rPr lang="en-US" sz="1600" dirty="0" smtClean="0"/>
              <a:t> 	</a:t>
            </a:r>
            <a:r>
              <a:rPr lang="en-US" sz="1600" i="1" dirty="0" smtClean="0"/>
              <a:t>&lt;date&gt;</a:t>
            </a:r>
            <a:r>
              <a:rPr lang="en-US" sz="1600" dirty="0" smtClean="0"/>
              <a:t> 		</a:t>
            </a:r>
            <a:r>
              <a:rPr lang="en-US" sz="1600" i="1" dirty="0" smtClean="0"/>
              <a:t>&lt;dbl&gt;</a:t>
            </a:r>
            <a:r>
              <a:rPr lang="en-US" sz="1600" dirty="0" smtClean="0"/>
              <a:t> 	</a:t>
            </a:r>
            <a:r>
              <a:rPr lang="en-US" sz="1600" i="1" dirty="0" smtClean="0"/>
              <a:t>&lt;</a:t>
            </a:r>
            <a:r>
              <a:rPr lang="en-US" sz="1600" i="1" dirty="0" err="1" smtClean="0"/>
              <a:t>int</a:t>
            </a:r>
            <a:r>
              <a:rPr lang="en-US" sz="1600" i="1" dirty="0" smtClean="0"/>
              <a:t>&gt;</a:t>
            </a:r>
            <a:r>
              <a:rPr lang="en-US" sz="1600" dirty="0" smtClean="0"/>
              <a:t> 	</a:t>
            </a:r>
            <a:r>
              <a:rPr lang="en-US" sz="1600" i="1" dirty="0" smtClean="0"/>
              <a:t>&lt;dbl&gt;</a:t>
            </a:r>
            <a:r>
              <a:rPr lang="en-US" sz="1600" dirty="0" smtClean="0"/>
              <a:t> 	</a:t>
            </a:r>
            <a:r>
              <a:rPr lang="en-US" sz="1600" i="1" dirty="0" smtClean="0"/>
              <a:t>&lt;dbl&gt;	</a:t>
            </a:r>
            <a:r>
              <a:rPr lang="en-US" sz="1600" dirty="0" smtClean="0"/>
              <a:t> </a:t>
            </a:r>
            <a:r>
              <a:rPr lang="en-US" sz="1600" i="1" dirty="0" smtClean="0"/>
              <a:t>&lt;</a:t>
            </a:r>
            <a:r>
              <a:rPr lang="en-US" sz="1600" i="1" dirty="0" err="1" smtClean="0"/>
              <a:t>int</a:t>
            </a:r>
            <a:r>
              <a:rPr lang="en-US" sz="1600" i="1" dirty="0" smtClean="0"/>
              <a:t>&gt;</a:t>
            </a:r>
          </a:p>
          <a:p>
            <a:pPr>
              <a:buNone/>
            </a:pPr>
            <a:r>
              <a:rPr lang="en-US" sz="1600" dirty="0" smtClean="0"/>
              <a:t> 1 1967-07-01	 507. 	</a:t>
            </a:r>
            <a:r>
              <a:rPr lang="en-US" sz="1600" u="sng" dirty="0" smtClean="0"/>
              <a:t>198</a:t>
            </a:r>
            <a:r>
              <a:rPr lang="en-US" sz="1600" dirty="0" smtClean="0"/>
              <a:t>712 	12.5 	   4.5 	</a:t>
            </a:r>
            <a:r>
              <a:rPr lang="en-US" sz="1600" u="sng" dirty="0" smtClean="0"/>
              <a:t>2</a:t>
            </a:r>
            <a:r>
              <a:rPr lang="en-US" sz="1600" dirty="0" smtClean="0"/>
              <a:t>944</a:t>
            </a:r>
          </a:p>
          <a:p>
            <a:pPr>
              <a:buNone/>
            </a:pPr>
            <a:r>
              <a:rPr lang="en-US" sz="1600" dirty="0" smtClean="0"/>
              <a:t> 2 1967-08-01	 510. 	</a:t>
            </a:r>
            <a:r>
              <a:rPr lang="en-US" sz="1600" u="sng" dirty="0" smtClean="0"/>
              <a:t>198</a:t>
            </a:r>
            <a:r>
              <a:rPr lang="en-US" sz="1600" dirty="0" smtClean="0"/>
              <a:t>911	 12.5 	   4.7 	</a:t>
            </a:r>
            <a:r>
              <a:rPr lang="en-US" sz="1600" u="sng" dirty="0" smtClean="0"/>
              <a:t>2</a:t>
            </a:r>
            <a:r>
              <a:rPr lang="en-US" sz="1600" dirty="0" smtClean="0"/>
              <a:t>945</a:t>
            </a:r>
          </a:p>
          <a:p>
            <a:pPr>
              <a:buNone/>
            </a:pPr>
            <a:r>
              <a:rPr lang="en-US" sz="1600" dirty="0" smtClean="0"/>
              <a:t> 3 1967-09-01 	 516. 	</a:t>
            </a:r>
            <a:r>
              <a:rPr lang="en-US" sz="1600" u="sng" dirty="0" smtClean="0"/>
              <a:t>199</a:t>
            </a:r>
            <a:r>
              <a:rPr lang="en-US" sz="1600" dirty="0" smtClean="0"/>
              <a:t>113	 11.7	   4.6	 </a:t>
            </a:r>
            <a:r>
              <a:rPr lang="en-US" sz="1600" u="sng" dirty="0" smtClean="0"/>
              <a:t>2</a:t>
            </a:r>
            <a:r>
              <a:rPr lang="en-US" sz="1600" dirty="0" smtClean="0"/>
              <a:t>958</a:t>
            </a:r>
          </a:p>
          <a:p>
            <a:pPr>
              <a:buNone/>
            </a:pPr>
            <a:r>
              <a:rPr lang="en-US" sz="1600" dirty="0" smtClean="0"/>
              <a:t> 4 1967-10-01 	 513.	 </a:t>
            </a:r>
            <a:r>
              <a:rPr lang="en-US" sz="1600" u="sng" dirty="0" smtClean="0"/>
              <a:t>199</a:t>
            </a:r>
            <a:r>
              <a:rPr lang="en-US" sz="1600" dirty="0" smtClean="0"/>
              <a:t>311	 12.5 	   4.9 	 </a:t>
            </a:r>
            <a:r>
              <a:rPr lang="en-US" sz="1600" u="sng" dirty="0" smtClean="0"/>
              <a:t>3</a:t>
            </a:r>
            <a:r>
              <a:rPr lang="en-US" sz="1600" dirty="0" smtClean="0"/>
              <a:t>143</a:t>
            </a:r>
          </a:p>
          <a:p>
            <a:pPr>
              <a:buNone/>
            </a:pPr>
            <a:r>
              <a:rPr lang="en-US" sz="1600" dirty="0" smtClean="0"/>
              <a:t> 5 1967-11-01 	 518. 	</a:t>
            </a:r>
            <a:r>
              <a:rPr lang="en-US" sz="1600" u="sng" dirty="0" smtClean="0"/>
              <a:t>199</a:t>
            </a:r>
            <a:r>
              <a:rPr lang="en-US" sz="1600" dirty="0" smtClean="0"/>
              <a:t>498	 12.5	   4.7 	 </a:t>
            </a:r>
            <a:r>
              <a:rPr lang="en-US" sz="1600" u="sng" dirty="0" smtClean="0"/>
              <a:t>3</a:t>
            </a:r>
            <a:r>
              <a:rPr lang="en-US" sz="1600" dirty="0" smtClean="0"/>
              <a:t>066</a:t>
            </a:r>
          </a:p>
          <a:p>
            <a:pPr>
              <a:buNone/>
            </a:pPr>
            <a:r>
              <a:rPr lang="en-US" sz="1600" dirty="0" smtClean="0"/>
              <a:t> 6 1967-12-01 	 526.  	</a:t>
            </a:r>
            <a:r>
              <a:rPr lang="en-US" sz="1600" u="sng" dirty="0" smtClean="0"/>
              <a:t>199</a:t>
            </a:r>
            <a:r>
              <a:rPr lang="en-US" sz="1600" dirty="0" smtClean="0"/>
              <a:t>657 	 12.1 	   4.8                </a:t>
            </a:r>
            <a:r>
              <a:rPr lang="en-US" sz="1600" u="sng" dirty="0" smtClean="0"/>
              <a:t>3</a:t>
            </a:r>
            <a:r>
              <a:rPr lang="en-US" sz="1600" dirty="0" smtClean="0"/>
              <a:t>018</a:t>
            </a:r>
            <a:endParaRPr lang="en-US" sz="16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cor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economics$pcs,economics$psavert</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[1]  -0.9271222</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04800"/>
            <a:ext cx="8229600" cy="5867399"/>
          </a:xfrm>
        </p:spPr>
        <p:txBody>
          <a:bodyPr>
            <a:normAutofit lnSpcReduction="10000"/>
          </a:bodyPr>
          <a:lstStyle/>
          <a:p>
            <a:r>
              <a:rPr lang="en-US" sz="2400" dirty="0" smtClean="0">
                <a:latin typeface="Times New Roman" pitchFamily="18" charset="0"/>
                <a:cs typeface="Times New Roman" pitchFamily="18" charset="0"/>
              </a:rPr>
              <a:t>This very low correlation makes sense because spending and saving are opposites of each  other. Correlation is defined as </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&gt;#</a:t>
            </a:r>
            <a:r>
              <a:rPr lang="en-US" sz="2400" dirty="0" smtClean="0">
                <a:latin typeface="Times New Roman" pitchFamily="18" charset="0"/>
                <a:cs typeface="Times New Roman" pitchFamily="18" charset="0"/>
              </a:rPr>
              <a:t>use </a:t>
            </a:r>
            <a:r>
              <a:rPr lang="en-US" sz="2400" dirty="0" err="1" smtClean="0">
                <a:latin typeface="Times New Roman" pitchFamily="18" charset="0"/>
                <a:cs typeface="Times New Roman" pitchFamily="18" charset="0"/>
              </a:rPr>
              <a:t>cor</a:t>
            </a:r>
            <a:r>
              <a:rPr lang="en-US" sz="2400" dirty="0" smtClean="0">
                <a:latin typeface="Times New Roman" pitchFamily="18" charset="0"/>
                <a:cs typeface="Times New Roman" pitchFamily="18" charset="0"/>
              </a:rPr>
              <a:t> to calculate correlation</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cor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economics$pce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economics$psavert</a:t>
            </a:r>
            <a:r>
              <a:rPr lang="en-US" sz="2400" dirty="0" smtClean="0">
                <a:latin typeface="Times New Roman" pitchFamily="18" charset="0"/>
                <a:cs typeface="Times New Roman" pitchFamily="18" charset="0"/>
              </a:rPr>
              <a:t>)</a:t>
            </a:r>
          </a:p>
          <a:p>
            <a:pPr>
              <a:buNone/>
            </a:pPr>
            <a:r>
              <a:rPr lang="en-US" sz="2400" dirty="0" smtClean="0"/>
              <a:t>[1] -0.837069 </a:t>
            </a:r>
          </a:p>
          <a:p>
            <a:pPr>
              <a:buNone/>
            </a:pPr>
            <a:r>
              <a:rPr lang="en-US" sz="2400" dirty="0" smtClean="0">
                <a:latin typeface="Times New Roman" pitchFamily="18" charset="0"/>
                <a:cs typeface="Times New Roman" pitchFamily="18" charset="0"/>
              </a:rPr>
              <a:t>&gt;##calculate each part of correlation</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xPart</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economics$pce</a:t>
            </a:r>
            <a:r>
              <a:rPr lang="en-US" sz="2400" dirty="0" smtClean="0">
                <a:latin typeface="Times New Roman" pitchFamily="18" charset="0"/>
                <a:cs typeface="Times New Roman" pitchFamily="18" charset="0"/>
              </a:rPr>
              <a:t>-mean(</a:t>
            </a:r>
            <a:r>
              <a:rPr lang="en-US" sz="2400" dirty="0" err="1" smtClean="0">
                <a:latin typeface="Times New Roman" pitchFamily="18" charset="0"/>
                <a:cs typeface="Times New Roman" pitchFamily="18" charset="0"/>
              </a:rPr>
              <a:t>economics$pce</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yPart</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economics$psavert</a:t>
            </a:r>
            <a:r>
              <a:rPr lang="en-US" sz="2400" dirty="0" smtClean="0">
                <a:latin typeface="Times New Roman" pitchFamily="18" charset="0"/>
                <a:cs typeface="Times New Roman" pitchFamily="18" charset="0"/>
              </a:rPr>
              <a:t>-mean(</a:t>
            </a:r>
            <a:r>
              <a:rPr lang="en-US" sz="2400" dirty="0" err="1" smtClean="0">
                <a:latin typeface="Times New Roman" pitchFamily="18" charset="0"/>
                <a:cs typeface="Times New Roman" pitchFamily="18" charset="0"/>
              </a:rPr>
              <a:t>economics$psavert</a:t>
            </a:r>
            <a:r>
              <a:rPr lang="en-US" sz="2400" dirty="0" smtClean="0">
                <a:latin typeface="Times New Roman" pitchFamily="18" charset="0"/>
                <a:cs typeface="Times New Roman" pitchFamily="18" charset="0"/>
              </a:rPr>
              <a:t>)</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676400" y="1219200"/>
            <a:ext cx="5280920" cy="1243013"/>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04800"/>
            <a:ext cx="8229600" cy="5821363"/>
          </a:xfrm>
        </p:spPr>
        <p:txBody>
          <a:bodyPr>
            <a:normAutofit fontScale="92500"/>
          </a:bodyPr>
          <a:lstStyle/>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nMinusOne</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nrow</a:t>
            </a:r>
            <a:r>
              <a:rPr lang="en-US" sz="2400" dirty="0" smtClean="0">
                <a:latin typeface="Times New Roman" pitchFamily="18" charset="0"/>
                <a:cs typeface="Times New Roman" pitchFamily="18" charset="0"/>
              </a:rPr>
              <a:t>(economics)-1)</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xSD</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sd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economics$pce</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ySD</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sd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economics$psavert</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&gt;# use correlation formula</a:t>
            </a:r>
          </a:p>
          <a:p>
            <a:pPr>
              <a:buNone/>
            </a:pPr>
            <a:r>
              <a:rPr lang="en-US" sz="2400" dirty="0" smtClean="0">
                <a:latin typeface="Times New Roman" pitchFamily="18" charset="0"/>
                <a:cs typeface="Times New Roman" pitchFamily="18" charset="0"/>
              </a:rPr>
              <a:t>&gt;sum(</a:t>
            </a:r>
            <a:r>
              <a:rPr lang="en-US" sz="2400" dirty="0" err="1" smtClean="0">
                <a:latin typeface="Times New Roman" pitchFamily="18" charset="0"/>
                <a:cs typeface="Times New Roman" pitchFamily="18" charset="0"/>
              </a:rPr>
              <a:t>xPart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yPart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nMinusOne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xSD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ySD</a:t>
            </a:r>
            <a:r>
              <a:rPr lang="en-US" sz="2400" dirty="0" smtClean="0">
                <a:latin typeface="Times New Roman" pitchFamily="18" charset="0"/>
                <a:cs typeface="Times New Roman" pitchFamily="18" charset="0"/>
              </a:rPr>
              <a:t>)</a:t>
            </a:r>
          </a:p>
          <a:p>
            <a:pPr>
              <a:buNone/>
            </a:pPr>
            <a:r>
              <a:rPr lang="en-US" sz="2400" dirty="0" smtClean="0"/>
              <a:t>[1] -0.837069</a:t>
            </a:r>
          </a:p>
          <a:p>
            <a:r>
              <a:rPr lang="en-US" sz="2400" dirty="0" smtClean="0">
                <a:latin typeface="Times New Roman" pitchFamily="18" charset="0"/>
                <a:cs typeface="Times New Roman" pitchFamily="18" charset="0"/>
              </a:rPr>
              <a:t>To compare multiple variables at once, use </a:t>
            </a:r>
            <a:r>
              <a:rPr lang="en-US" sz="2400" dirty="0" err="1" smtClean="0">
                <a:latin typeface="Times New Roman" pitchFamily="18" charset="0"/>
                <a:cs typeface="Times New Roman" pitchFamily="18" charset="0"/>
              </a:rPr>
              <a:t>cor</a:t>
            </a:r>
            <a:r>
              <a:rPr lang="en-US" sz="2400" dirty="0" smtClean="0">
                <a:latin typeface="Times New Roman" pitchFamily="18" charset="0"/>
                <a:cs typeface="Times New Roman" pitchFamily="18" charset="0"/>
              </a:rPr>
              <a:t> on a matrix(only for numeric variables).</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cor</a:t>
            </a:r>
            <a:r>
              <a:rPr lang="en-US" sz="2400" dirty="0" smtClean="0">
                <a:latin typeface="Times New Roman" pitchFamily="18" charset="0"/>
                <a:cs typeface="Times New Roman" pitchFamily="18" charset="0"/>
              </a:rPr>
              <a:t>(economics[ , c(2, 4:6)])</a:t>
            </a:r>
          </a:p>
          <a:p>
            <a:pPr>
              <a:buNone/>
            </a:pPr>
            <a:r>
              <a:rPr lang="en-US" sz="2400" dirty="0" smtClean="0"/>
              <a:t>		       </a:t>
            </a:r>
            <a:r>
              <a:rPr lang="en-US" sz="2400" dirty="0" err="1" smtClean="0"/>
              <a:t>pce</a:t>
            </a:r>
            <a:r>
              <a:rPr lang="en-US" sz="2400" dirty="0" smtClean="0"/>
              <a:t> 	           </a:t>
            </a:r>
            <a:r>
              <a:rPr lang="en-US" sz="2400" dirty="0" err="1" smtClean="0"/>
              <a:t>psavert</a:t>
            </a:r>
            <a:r>
              <a:rPr lang="en-US" sz="2400" dirty="0" smtClean="0"/>
              <a:t> 	      </a:t>
            </a:r>
            <a:r>
              <a:rPr lang="en-US" sz="2400" dirty="0" err="1" smtClean="0"/>
              <a:t>uempmed</a:t>
            </a:r>
            <a:r>
              <a:rPr lang="en-US" sz="2400" dirty="0" smtClean="0"/>
              <a:t> 	       </a:t>
            </a:r>
            <a:r>
              <a:rPr lang="en-US" sz="2400" dirty="0" err="1" smtClean="0"/>
              <a:t>unemploy</a:t>
            </a:r>
            <a:endParaRPr lang="en-US" sz="2400" dirty="0" smtClean="0"/>
          </a:p>
          <a:p>
            <a:pPr>
              <a:buNone/>
            </a:pPr>
            <a:r>
              <a:rPr lang="en-US" sz="2400" dirty="0" err="1" smtClean="0"/>
              <a:t>pce</a:t>
            </a:r>
            <a:r>
              <a:rPr lang="en-US" sz="2400" dirty="0" smtClean="0"/>
              <a:t> 	    1.0000000  -0.8370690     0.7273492        0.6139997</a:t>
            </a:r>
          </a:p>
          <a:p>
            <a:pPr>
              <a:buNone/>
            </a:pPr>
            <a:r>
              <a:rPr lang="en-US" sz="2400" dirty="0" err="1" smtClean="0"/>
              <a:t>psavert</a:t>
            </a:r>
            <a:r>
              <a:rPr lang="en-US" sz="2400" dirty="0" smtClean="0"/>
              <a:t>    -0.8370690   1.0000000    -0.3874159       -0.3540073</a:t>
            </a:r>
          </a:p>
          <a:p>
            <a:pPr>
              <a:buNone/>
            </a:pPr>
            <a:r>
              <a:rPr lang="en-US" sz="2400" dirty="0" err="1" smtClean="0"/>
              <a:t>uempmed</a:t>
            </a:r>
            <a:r>
              <a:rPr lang="en-US" sz="2400" dirty="0" smtClean="0"/>
              <a:t> 0.7273492 -0.3874159     1.0000000         0.8694063</a:t>
            </a:r>
          </a:p>
          <a:p>
            <a:pPr>
              <a:buNone/>
            </a:pPr>
            <a:r>
              <a:rPr lang="en-US" sz="2400" dirty="0" err="1" smtClean="0"/>
              <a:t>unemploy</a:t>
            </a:r>
            <a:r>
              <a:rPr lang="en-US" sz="2400" dirty="0" smtClean="0"/>
              <a:t> 0.6139997  -0.3540073    0.8694063          1.0000000</a:t>
            </a:r>
            <a:endParaRPr lang="en-US" sz="2400"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pPr algn="just"/>
            <a:r>
              <a:rPr lang="en-US" sz="2800" dirty="0" smtClean="0">
                <a:latin typeface="Times New Roman" pitchFamily="18" charset="0"/>
                <a:cs typeface="Times New Roman" pitchFamily="18" charset="0"/>
              </a:rPr>
              <a:t>This is the famous bell curve that describes so many phenomena in life.</a:t>
            </a:r>
          </a:p>
          <a:p>
            <a:pPr algn="just"/>
            <a:r>
              <a:rPr lang="en-US" sz="2800" dirty="0" smtClean="0">
                <a:latin typeface="Times New Roman" pitchFamily="18" charset="0"/>
                <a:cs typeface="Times New Roman" pitchFamily="18" charset="0"/>
              </a:rPr>
              <a:t>To draw random numbers from the normal distribution use the </a:t>
            </a:r>
            <a:r>
              <a:rPr lang="en-US" sz="2800" dirty="0" err="1" smtClean="0">
                <a:latin typeface="Times New Roman" pitchFamily="18" charset="0"/>
                <a:cs typeface="Times New Roman" pitchFamily="18" charset="0"/>
              </a:rPr>
              <a:t>rnorm</a:t>
            </a:r>
            <a:r>
              <a:rPr lang="en-US" sz="2800" dirty="0" smtClean="0">
                <a:latin typeface="Times New Roman" pitchFamily="18" charset="0"/>
                <a:cs typeface="Times New Roman" pitchFamily="18" charset="0"/>
              </a:rPr>
              <a:t> function, which optionally allows the specification of the mean and standard deviation.</a:t>
            </a:r>
          </a:p>
          <a:p>
            <a:pPr algn="just">
              <a:buNone/>
            </a:pPr>
            <a:r>
              <a:rPr lang="en-US" sz="2800" dirty="0" smtClean="0">
                <a:latin typeface="Times New Roman" pitchFamily="18" charset="0"/>
                <a:cs typeface="Times New Roman" pitchFamily="18" charset="0"/>
              </a:rPr>
              <a:t>&gt;#10 draws from the standard 0-1 normal distribution</a:t>
            </a:r>
          </a:p>
          <a:p>
            <a:pPr algn="just">
              <a:buNone/>
            </a:pPr>
            <a:r>
              <a:rPr lang="en-US" sz="2800" dirty="0" smtClean="0">
                <a:latin typeface="Times New Roman" pitchFamily="18" charset="0"/>
                <a:cs typeface="Times New Roman" pitchFamily="18" charset="0"/>
              </a:rPr>
              <a:t>&gt;</a:t>
            </a:r>
            <a:r>
              <a:rPr lang="en-US" sz="2800" dirty="0" err="1" smtClean="0">
                <a:latin typeface="Times New Roman" pitchFamily="18" charset="0"/>
                <a:cs typeface="Times New Roman" pitchFamily="18" charset="0"/>
              </a:rPr>
              <a:t>rnorm</a:t>
            </a:r>
            <a:r>
              <a:rPr lang="en-US" sz="2800" dirty="0" smtClean="0">
                <a:latin typeface="Times New Roman" pitchFamily="18" charset="0"/>
                <a:cs typeface="Times New Roman" pitchFamily="18" charset="0"/>
              </a:rPr>
              <a:t>(n=10)</a:t>
            </a:r>
          </a:p>
          <a:p>
            <a:pPr algn="just">
              <a:buNone/>
            </a:pPr>
            <a:r>
              <a:rPr lang="en-US" sz="2400" dirty="0" smtClean="0">
                <a:latin typeface="Times New Roman" pitchFamily="18" charset="0"/>
                <a:cs typeface="Times New Roman" pitchFamily="18" charset="0"/>
              </a:rPr>
              <a:t>[1]0.3746584 0.7368645 0.2408023 -0.1220292 0.6525665</a:t>
            </a:r>
          </a:p>
          <a:p>
            <a:pPr algn="just">
              <a:buNone/>
            </a:pPr>
            <a:r>
              <a:rPr lang="en-US" sz="2400" dirty="0" smtClean="0">
                <a:latin typeface="Times New Roman" pitchFamily="18" charset="0"/>
                <a:cs typeface="Times New Roman" pitchFamily="18" charset="0"/>
              </a:rPr>
              <a:t>[6]0.3313728 0.5401996 1.6598050 -0.7777772 0.4904597</a:t>
            </a:r>
          </a:p>
          <a:p>
            <a:pPr algn="just">
              <a:buNone/>
            </a:pPr>
            <a:r>
              <a:rPr lang="en-US" sz="2400" dirty="0" smtClean="0">
                <a:latin typeface="Times New Roman" pitchFamily="18" charset="0"/>
                <a:cs typeface="Times New Roman" pitchFamily="18" charset="0"/>
              </a:rPr>
              <a:t>&gt;#10 draws from the 100-20 distribution</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rnorm</a:t>
            </a:r>
            <a:r>
              <a:rPr lang="en-US" sz="2400" dirty="0" smtClean="0">
                <a:latin typeface="Times New Roman" pitchFamily="18" charset="0"/>
                <a:cs typeface="Times New Roman" pitchFamily="18" charset="0"/>
              </a:rPr>
              <a:t>(n=10, mean=100, </a:t>
            </a:r>
            <a:r>
              <a:rPr lang="en-US" sz="2400" dirty="0" err="1" smtClean="0">
                <a:latin typeface="Times New Roman" pitchFamily="18" charset="0"/>
                <a:cs typeface="Times New Roman" pitchFamily="18" charset="0"/>
              </a:rPr>
              <a:t>sd</a:t>
            </a:r>
            <a:r>
              <a:rPr lang="en-US" sz="2400" dirty="0" smtClean="0">
                <a:latin typeface="Times New Roman" pitchFamily="18" charset="0"/>
                <a:cs typeface="Times New Roman" pitchFamily="18" charset="0"/>
              </a:rPr>
              <a:t>=20)</a:t>
            </a:r>
          </a:p>
          <a:p>
            <a:pPr algn="just">
              <a:buNone/>
            </a:pPr>
            <a:r>
              <a:rPr lang="en-US" sz="2400" dirty="0" smtClean="0">
                <a:latin typeface="Times New Roman" pitchFamily="18" charset="0"/>
                <a:cs typeface="Times New Roman" pitchFamily="18" charset="0"/>
              </a:rPr>
              <a:t>[1] 94.99245 125.31772 120.70047 118.07148 111.88081 99.32752</a:t>
            </a:r>
          </a:p>
          <a:p>
            <a:pPr algn="just">
              <a:buNone/>
            </a:pPr>
            <a:r>
              <a:rPr lang="en-US" sz="2400" dirty="0" smtClean="0">
                <a:latin typeface="Times New Roman" pitchFamily="18" charset="0"/>
                <a:cs typeface="Times New Roman" pitchFamily="18" charset="0"/>
              </a:rPr>
              <a:t>[7] 92.36758 87.94429  115.18968 91.88554</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04800"/>
            <a:ext cx="8229600" cy="5821363"/>
          </a:xfrm>
        </p:spPr>
        <p:txBody>
          <a:bodyPr>
            <a:normAutofit/>
          </a:bodyPr>
          <a:lstStyle/>
          <a:p>
            <a:r>
              <a:rPr lang="en-US" sz="2400" dirty="0" smtClean="0">
                <a:latin typeface="Times New Roman" pitchFamily="18" charset="0"/>
                <a:cs typeface="Times New Roman" pitchFamily="18" charset="0"/>
              </a:rPr>
              <a:t>Because this is just a table of numbers, it would be helpful to also visualize the information using a plot.</a:t>
            </a:r>
          </a:p>
          <a:p>
            <a:r>
              <a:rPr lang="en-US" sz="2400" dirty="0" smtClean="0">
                <a:latin typeface="Times New Roman" pitchFamily="18" charset="0"/>
                <a:cs typeface="Times New Roman" pitchFamily="18" charset="0"/>
              </a:rPr>
              <a:t>For this we use the </a:t>
            </a:r>
            <a:r>
              <a:rPr lang="en-US" sz="2400" dirty="0" err="1" smtClean="0">
                <a:latin typeface="Times New Roman" pitchFamily="18" charset="0"/>
                <a:cs typeface="Times New Roman" pitchFamily="18" charset="0"/>
              </a:rPr>
              <a:t>ggpairs</a:t>
            </a:r>
            <a:r>
              <a:rPr lang="en-US" sz="2400" dirty="0" smtClean="0">
                <a:latin typeface="Times New Roman" pitchFamily="18" charset="0"/>
                <a:cs typeface="Times New Roman" pitchFamily="18" charset="0"/>
              </a:rPr>
              <a:t> function from the </a:t>
            </a:r>
            <a:r>
              <a:rPr lang="en-US" sz="2400" dirty="0" err="1" smtClean="0">
                <a:latin typeface="Times New Roman" pitchFamily="18" charset="0"/>
                <a:cs typeface="Times New Roman" pitchFamily="18" charset="0"/>
              </a:rPr>
              <a:t>Ggally</a:t>
            </a:r>
            <a:r>
              <a:rPr lang="en-US" sz="2400" dirty="0" smtClean="0">
                <a:latin typeface="Times New Roman" pitchFamily="18" charset="0"/>
                <a:cs typeface="Times New Roman" pitchFamily="18" charset="0"/>
              </a:rPr>
              <a:t> package (a collection of helpful plots built on ggplot2). This shows a </a:t>
            </a:r>
            <a:r>
              <a:rPr lang="en-US" sz="2400" dirty="0" err="1" smtClean="0">
                <a:latin typeface="Times New Roman" pitchFamily="18" charset="0"/>
                <a:cs typeface="Times New Roman" pitchFamily="18" charset="0"/>
              </a:rPr>
              <a:t>scatterplot</a:t>
            </a:r>
            <a:r>
              <a:rPr lang="en-US" sz="2400" dirty="0" smtClean="0">
                <a:latin typeface="Times New Roman" pitchFamily="18" charset="0"/>
                <a:cs typeface="Times New Roman" pitchFamily="18" charset="0"/>
              </a:rPr>
              <a:t> of every variable in the data against every other variable.</a:t>
            </a:r>
          </a:p>
          <a:p>
            <a:r>
              <a:rPr lang="en-US" sz="2400" dirty="0" smtClean="0">
                <a:latin typeface="Times New Roman" pitchFamily="18" charset="0"/>
                <a:cs typeface="Times New Roman" pitchFamily="18" charset="0"/>
              </a:rPr>
              <a:t>Loading </a:t>
            </a:r>
            <a:r>
              <a:rPr lang="en-US" sz="2400" dirty="0" err="1" smtClean="0">
                <a:latin typeface="Times New Roman" pitchFamily="18" charset="0"/>
                <a:cs typeface="Times New Roman" pitchFamily="18" charset="0"/>
              </a:rPr>
              <a:t>GGally</a:t>
            </a:r>
            <a:r>
              <a:rPr lang="en-US" sz="2400" dirty="0" smtClean="0">
                <a:latin typeface="Times New Roman" pitchFamily="18" charset="0"/>
                <a:cs typeface="Times New Roman" pitchFamily="18" charset="0"/>
              </a:rPr>
              <a:t> also loads the reshape package, which causes namespace issues with the newer reshape2 package. So, rather than load </a:t>
            </a:r>
            <a:r>
              <a:rPr lang="en-US" sz="2400" dirty="0" err="1" smtClean="0">
                <a:latin typeface="Times New Roman" pitchFamily="18" charset="0"/>
                <a:cs typeface="Times New Roman" pitchFamily="18" charset="0"/>
              </a:rPr>
              <a:t>GGally</a:t>
            </a:r>
            <a:r>
              <a:rPr lang="en-US" sz="2400" dirty="0" smtClean="0">
                <a:latin typeface="Times New Roman" pitchFamily="18" charset="0"/>
                <a:cs typeface="Times New Roman" pitchFamily="18" charset="0"/>
              </a:rPr>
              <a:t>, we call its function using the :: operator, which allows access to functions within a package without loading it.</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Ggally</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ggpairs</a:t>
            </a:r>
            <a:r>
              <a:rPr lang="en-US" sz="2400" dirty="0" smtClean="0">
                <a:latin typeface="Times New Roman" pitchFamily="18" charset="0"/>
                <a:cs typeface="Times New Roman" pitchFamily="18" charset="0"/>
              </a:rPr>
              <a:t>(economics[ , c(2,4:6)], </a:t>
            </a:r>
            <a:r>
              <a:rPr lang="en-US" sz="2400" dirty="0" err="1" smtClean="0">
                <a:latin typeface="Times New Roman" pitchFamily="18" charset="0"/>
                <a:cs typeface="Times New Roman" pitchFamily="18" charset="0"/>
              </a:rPr>
              <a:t>params</a:t>
            </a:r>
            <a:r>
              <a:rPr lang="en-US" sz="2400" dirty="0" smtClean="0">
                <a:latin typeface="Times New Roman" pitchFamily="18" charset="0"/>
                <a:cs typeface="Times New Roman" pitchFamily="18" charset="0"/>
              </a:rPr>
              <a:t>=list[</a:t>
            </a:r>
            <a:r>
              <a:rPr lang="en-US" sz="2400" dirty="0" err="1" smtClean="0">
                <a:latin typeface="Times New Roman" pitchFamily="18" charset="0"/>
                <a:cs typeface="Times New Roman" pitchFamily="18" charset="0"/>
              </a:rPr>
              <a:t>labelSize</a:t>
            </a:r>
            <a:r>
              <a:rPr lang="en-US" sz="2400" dirty="0" smtClean="0">
                <a:latin typeface="Times New Roman" pitchFamily="18" charset="0"/>
                <a:cs typeface="Times New Roman" pitchFamily="18" charset="0"/>
              </a:rPr>
              <a:t>=8))</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04800"/>
            <a:ext cx="8229600" cy="5821363"/>
          </a:xfrm>
        </p:spPr>
        <p:txBody>
          <a:bodyPr>
            <a:normAutofit/>
          </a:bodyPr>
          <a:lstStyle/>
          <a:p>
            <a:r>
              <a:rPr lang="en-US" sz="2400" dirty="0" smtClean="0">
                <a:latin typeface="Times New Roman" pitchFamily="18" charset="0"/>
                <a:cs typeface="Times New Roman" pitchFamily="18" charset="0"/>
              </a:rPr>
              <a:t>This is similar to a small multiples plot except that each pane has different x- and y- axes. While this shows the original data, it </a:t>
            </a:r>
            <a:r>
              <a:rPr lang="en-US" sz="2400" dirty="0" err="1" smtClean="0">
                <a:latin typeface="Times New Roman" pitchFamily="18" charset="0"/>
                <a:cs typeface="Times New Roman" pitchFamily="18" charset="0"/>
              </a:rPr>
              <a:t>doesnot</a:t>
            </a:r>
            <a:r>
              <a:rPr lang="en-US" sz="2400" dirty="0" smtClean="0">
                <a:latin typeface="Times New Roman" pitchFamily="18" charset="0"/>
                <a:cs typeface="Times New Roman" pitchFamily="18" charset="0"/>
              </a:rPr>
              <a:t> actually show the correlation numbers.</a:t>
            </a:r>
          </a:p>
          <a:p>
            <a:r>
              <a:rPr lang="en-US" sz="2400" dirty="0" smtClean="0">
                <a:latin typeface="Times New Roman" pitchFamily="18" charset="0"/>
                <a:cs typeface="Times New Roman" pitchFamily="18" charset="0"/>
              </a:rPr>
              <a:t>High positive correlation indicates a positive relationship between the variables, high negative correlation indicates a negative relationship between the variables and near zero correlation indicates no strong relationship.</a:t>
            </a:r>
          </a:p>
          <a:p>
            <a:pPr>
              <a:buNone/>
            </a:pPr>
            <a:r>
              <a:rPr lang="en-US" sz="2400" dirty="0" smtClean="0">
                <a:latin typeface="Times New Roman" pitchFamily="18" charset="0"/>
                <a:cs typeface="Times New Roman" pitchFamily="18" charset="0"/>
              </a:rPr>
              <a:t>&gt;#load the reshape package for melting the data</a:t>
            </a:r>
          </a:p>
          <a:p>
            <a:pPr>
              <a:buNone/>
            </a:pPr>
            <a:r>
              <a:rPr lang="en-US" sz="2400" dirty="0" smtClean="0">
                <a:latin typeface="Times New Roman" pitchFamily="18" charset="0"/>
                <a:cs typeface="Times New Roman" pitchFamily="18" charset="0"/>
              </a:rPr>
              <a:t>&gt;require(reshape2)</a:t>
            </a:r>
          </a:p>
          <a:p>
            <a:pPr>
              <a:buNone/>
            </a:pPr>
            <a:r>
              <a:rPr lang="en-US" sz="2400" dirty="0" smtClean="0">
                <a:latin typeface="Times New Roman" pitchFamily="18" charset="0"/>
                <a:cs typeface="Times New Roman" pitchFamily="18" charset="0"/>
              </a:rPr>
              <a:t>&gt;#load the scales package for some extra plotting features.</a:t>
            </a:r>
          </a:p>
          <a:p>
            <a:pPr>
              <a:buNone/>
            </a:pPr>
            <a:r>
              <a:rPr lang="en-US" sz="2400" dirty="0" smtClean="0">
                <a:latin typeface="Times New Roman" pitchFamily="18" charset="0"/>
                <a:cs typeface="Times New Roman" pitchFamily="18" charset="0"/>
              </a:rPr>
              <a:t>&gt;require(scales)</a:t>
            </a:r>
          </a:p>
          <a:p>
            <a:pPr>
              <a:buNone/>
            </a:pPr>
            <a:r>
              <a:rPr lang="en-US" sz="2400" dirty="0" smtClean="0">
                <a:latin typeface="Times New Roman" pitchFamily="18" charset="0"/>
                <a:cs typeface="Times New Roman" pitchFamily="18" charset="0"/>
              </a:rPr>
              <a:t>&gt;#build the correlation </a:t>
            </a:r>
            <a:r>
              <a:rPr lang="en-US" sz="2400" dirty="0" err="1" smtClean="0">
                <a:latin typeface="Times New Roman" pitchFamily="18" charset="0"/>
                <a:cs typeface="Times New Roman" pitchFamily="18" charset="0"/>
              </a:rPr>
              <a:t>matix</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econCor</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cor</a:t>
            </a:r>
            <a:r>
              <a:rPr lang="en-US" sz="2400" dirty="0" smtClean="0">
                <a:latin typeface="Times New Roman" pitchFamily="18" charset="0"/>
                <a:cs typeface="Times New Roman" pitchFamily="18" charset="0"/>
              </a:rPr>
              <a:t>(economics[ , c(2,4:6)])</a:t>
            </a:r>
          </a:p>
          <a:p>
            <a:r>
              <a:rPr lang="en-US" sz="2400" dirty="0" smtClean="0">
                <a:latin typeface="Times New Roman" pitchFamily="18" charset="0"/>
                <a:cs typeface="Times New Roman" pitchFamily="18" charset="0"/>
              </a:rPr>
              <a:t>&gt;#melt it into the long format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04800"/>
            <a:ext cx="8229600" cy="5821363"/>
          </a:xfrm>
        </p:spPr>
        <p:txBody>
          <a:bodyPr>
            <a:normAutofit fontScale="85000" lnSpcReduction="10000"/>
          </a:bodyPr>
          <a:lstStyle/>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econMelt</a:t>
            </a:r>
            <a:r>
              <a:rPr lang="en-US" sz="2400" dirty="0" smtClean="0">
                <a:latin typeface="Times New Roman" pitchFamily="18" charset="0"/>
                <a:cs typeface="Times New Roman" pitchFamily="18" charset="0"/>
              </a:rPr>
              <a:t>&lt;-melt(</a:t>
            </a:r>
            <a:r>
              <a:rPr lang="en-US" sz="2400" dirty="0" err="1" smtClean="0">
                <a:latin typeface="Times New Roman" pitchFamily="18" charset="0"/>
                <a:cs typeface="Times New Roman" pitchFamily="18" charset="0"/>
              </a:rPr>
              <a:t>econCor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varnames</a:t>
            </a:r>
            <a:r>
              <a:rPr lang="en-US" sz="2400" dirty="0" smtClean="0">
                <a:latin typeface="Times New Roman" pitchFamily="18" charset="0"/>
                <a:cs typeface="Times New Roman" pitchFamily="18" charset="0"/>
              </a:rPr>
              <a:t>=c(“x”, “y”), value.name=“Correlation”)</a:t>
            </a:r>
          </a:p>
          <a:p>
            <a:pPr>
              <a:buNone/>
            </a:pPr>
            <a:r>
              <a:rPr lang="en-US" sz="2400" dirty="0" smtClean="0">
                <a:latin typeface="Times New Roman" pitchFamily="18" charset="0"/>
                <a:cs typeface="Times New Roman" pitchFamily="18" charset="0"/>
              </a:rPr>
              <a:t>&gt;#order it according to the correlation</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econMelt</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econMelt</a:t>
            </a:r>
            <a:r>
              <a:rPr lang="en-US" sz="2400" dirty="0" smtClean="0">
                <a:latin typeface="Times New Roman" pitchFamily="18" charset="0"/>
                <a:cs typeface="Times New Roman" pitchFamily="18" charset="0"/>
              </a:rPr>
              <a:t>(order(</a:t>
            </a:r>
            <a:r>
              <a:rPr lang="en-US" sz="2400" dirty="0" err="1" smtClean="0">
                <a:latin typeface="Times New Roman" pitchFamily="18" charset="0"/>
                <a:cs typeface="Times New Roman" pitchFamily="18" charset="0"/>
              </a:rPr>
              <a:t>econMelt$Correlation</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&gt;#display the melted data</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econMelt</a:t>
            </a:r>
            <a:endParaRPr lang="en-US" sz="2400" dirty="0" smtClean="0">
              <a:latin typeface="Times New Roman" pitchFamily="18" charset="0"/>
              <a:cs typeface="Times New Roman" pitchFamily="18" charset="0"/>
            </a:endParaRPr>
          </a:p>
          <a:p>
            <a:pPr>
              <a:buNone/>
            </a:pPr>
            <a:r>
              <a:rPr lang="en-US" sz="1600" dirty="0" smtClean="0"/>
              <a:t>	x 		y 	Correlation</a:t>
            </a:r>
          </a:p>
          <a:p>
            <a:pPr>
              <a:buNone/>
            </a:pPr>
            <a:r>
              <a:rPr lang="en-US" sz="1600" dirty="0" smtClean="0"/>
              <a:t> 2 	</a:t>
            </a:r>
            <a:r>
              <a:rPr lang="en-US" sz="1600" dirty="0" err="1" smtClean="0"/>
              <a:t>psavert</a:t>
            </a:r>
            <a:r>
              <a:rPr lang="en-US" sz="1600" dirty="0" smtClean="0"/>
              <a:t>                </a:t>
            </a:r>
            <a:r>
              <a:rPr lang="en-US" sz="1600" dirty="0" err="1" smtClean="0"/>
              <a:t>pce</a:t>
            </a:r>
            <a:r>
              <a:rPr lang="en-US" sz="1600" dirty="0" smtClean="0"/>
              <a:t>                 -0.8370690 </a:t>
            </a:r>
          </a:p>
          <a:p>
            <a:pPr>
              <a:buAutoNum type="arabicPlain" startAt="5"/>
            </a:pPr>
            <a:r>
              <a:rPr lang="en-US" sz="1600" dirty="0" err="1" smtClean="0"/>
              <a:t>pce</a:t>
            </a:r>
            <a:r>
              <a:rPr lang="en-US" sz="1600" dirty="0" smtClean="0"/>
              <a:t>                       </a:t>
            </a:r>
            <a:r>
              <a:rPr lang="en-US" sz="1600" dirty="0" err="1" smtClean="0"/>
              <a:t>psavert</a:t>
            </a:r>
            <a:r>
              <a:rPr lang="en-US" sz="1600" dirty="0" smtClean="0"/>
              <a:t>          -0.8370690</a:t>
            </a:r>
          </a:p>
          <a:p>
            <a:pPr>
              <a:buNone/>
            </a:pPr>
            <a:r>
              <a:rPr lang="en-US" sz="1600" dirty="0" smtClean="0"/>
              <a:t> 7    </a:t>
            </a:r>
            <a:r>
              <a:rPr lang="en-US" sz="1600" dirty="0" err="1" smtClean="0"/>
              <a:t>uempmed</a:t>
            </a:r>
            <a:r>
              <a:rPr lang="en-US" sz="1600" dirty="0" smtClean="0"/>
              <a:t>           </a:t>
            </a:r>
            <a:r>
              <a:rPr lang="en-US" sz="1600" dirty="0" err="1" smtClean="0"/>
              <a:t>psavert</a:t>
            </a:r>
            <a:r>
              <a:rPr lang="en-US" sz="1600" dirty="0" smtClean="0"/>
              <a:t>           -0.3874159</a:t>
            </a:r>
          </a:p>
          <a:p>
            <a:pPr>
              <a:buAutoNum type="arabicPlain" startAt="10"/>
            </a:pPr>
            <a:r>
              <a:rPr lang="en-US" sz="1600" dirty="0" err="1" smtClean="0"/>
              <a:t>psavert</a:t>
            </a:r>
            <a:r>
              <a:rPr lang="en-US" sz="1600" dirty="0" smtClean="0"/>
              <a:t>                </a:t>
            </a:r>
            <a:r>
              <a:rPr lang="en-US" sz="1600" dirty="0" err="1" smtClean="0"/>
              <a:t>uempmed</a:t>
            </a:r>
            <a:r>
              <a:rPr lang="en-US" sz="1600" dirty="0" smtClean="0"/>
              <a:t>      -0.3874159</a:t>
            </a:r>
          </a:p>
          <a:p>
            <a:pPr>
              <a:buNone/>
            </a:pPr>
            <a:r>
              <a:rPr lang="en-US" sz="1600" dirty="0" smtClean="0"/>
              <a:t> 8     </a:t>
            </a:r>
            <a:r>
              <a:rPr lang="en-US" sz="1600" dirty="0" err="1" smtClean="0"/>
              <a:t>unemploy</a:t>
            </a:r>
            <a:r>
              <a:rPr lang="en-US" sz="1600" dirty="0" smtClean="0"/>
              <a:t>           </a:t>
            </a:r>
            <a:r>
              <a:rPr lang="en-US" sz="1600" dirty="0" err="1" smtClean="0"/>
              <a:t>psavert</a:t>
            </a:r>
            <a:r>
              <a:rPr lang="en-US" sz="1600" dirty="0" smtClean="0"/>
              <a:t>           -0.3540073</a:t>
            </a:r>
          </a:p>
          <a:p>
            <a:pPr>
              <a:buAutoNum type="arabicPlain" startAt="14"/>
            </a:pPr>
            <a:r>
              <a:rPr lang="en-US" sz="1600" dirty="0" err="1" smtClean="0"/>
              <a:t>psavert</a:t>
            </a:r>
            <a:r>
              <a:rPr lang="en-US" sz="1600" dirty="0" smtClean="0"/>
              <a:t>               </a:t>
            </a:r>
            <a:r>
              <a:rPr lang="en-US" sz="1600" dirty="0" err="1" smtClean="0"/>
              <a:t>unemploy</a:t>
            </a:r>
            <a:r>
              <a:rPr lang="en-US" sz="1600" dirty="0" smtClean="0"/>
              <a:t>       -0.3540073</a:t>
            </a:r>
          </a:p>
          <a:p>
            <a:pPr>
              <a:buNone/>
            </a:pPr>
            <a:r>
              <a:rPr lang="en-US" sz="1600" dirty="0" smtClean="0"/>
              <a:t> 4    </a:t>
            </a:r>
            <a:r>
              <a:rPr lang="en-US" sz="1600" dirty="0" err="1" smtClean="0"/>
              <a:t>unemploy</a:t>
            </a:r>
            <a:r>
              <a:rPr lang="en-US" sz="1600" dirty="0" smtClean="0"/>
              <a:t>           </a:t>
            </a:r>
            <a:r>
              <a:rPr lang="en-US" sz="1600" dirty="0" err="1" smtClean="0"/>
              <a:t>pce</a:t>
            </a:r>
            <a:r>
              <a:rPr lang="en-US" sz="1600" dirty="0" smtClean="0"/>
              <a:t>                   0.6139997</a:t>
            </a:r>
          </a:p>
          <a:p>
            <a:pPr>
              <a:buAutoNum type="arabicPlain" startAt="13"/>
            </a:pPr>
            <a:r>
              <a:rPr lang="en-US" sz="1600" dirty="0" err="1" smtClean="0"/>
              <a:t>pce</a:t>
            </a:r>
            <a:r>
              <a:rPr lang="en-US" sz="1600" dirty="0" smtClean="0"/>
              <a:t>                      </a:t>
            </a:r>
            <a:r>
              <a:rPr lang="en-US" sz="1600" dirty="0" err="1" smtClean="0"/>
              <a:t>unemploy</a:t>
            </a:r>
            <a:r>
              <a:rPr lang="en-US" sz="1600" dirty="0" smtClean="0"/>
              <a:t>        0.6139997</a:t>
            </a:r>
          </a:p>
          <a:p>
            <a:pPr>
              <a:buAutoNum type="arabicPlain" startAt="3"/>
            </a:pPr>
            <a:r>
              <a:rPr lang="en-US" sz="1600" dirty="0" err="1" smtClean="0"/>
              <a:t>uempmed</a:t>
            </a:r>
            <a:r>
              <a:rPr lang="en-US" sz="1600" dirty="0" smtClean="0"/>
              <a:t>          </a:t>
            </a:r>
            <a:r>
              <a:rPr lang="en-US" sz="1600" dirty="0" err="1" smtClean="0"/>
              <a:t>pce</a:t>
            </a:r>
            <a:r>
              <a:rPr lang="en-US" sz="1600" dirty="0" smtClean="0"/>
              <a:t>                    0.7273492</a:t>
            </a:r>
          </a:p>
          <a:p>
            <a:pPr>
              <a:buAutoNum type="arabicPlain" startAt="9"/>
            </a:pPr>
            <a:r>
              <a:rPr lang="en-US" sz="1600" dirty="0" err="1" smtClean="0"/>
              <a:t>pce</a:t>
            </a:r>
            <a:r>
              <a:rPr lang="en-US" sz="1600" dirty="0" smtClean="0"/>
              <a:t>                      </a:t>
            </a:r>
            <a:r>
              <a:rPr lang="en-US" sz="1600" dirty="0" err="1" smtClean="0"/>
              <a:t>uempmed</a:t>
            </a:r>
            <a:r>
              <a:rPr lang="en-US" sz="1600" dirty="0" smtClean="0"/>
              <a:t>        0.7273492</a:t>
            </a:r>
          </a:p>
          <a:p>
            <a:pPr>
              <a:buAutoNum type="arabicPlain" startAt="12"/>
            </a:pPr>
            <a:r>
              <a:rPr lang="en-US" sz="1600" dirty="0" err="1" smtClean="0"/>
              <a:t>unemploy</a:t>
            </a:r>
            <a:r>
              <a:rPr lang="en-US" sz="1600" dirty="0" smtClean="0"/>
              <a:t>           </a:t>
            </a:r>
            <a:r>
              <a:rPr lang="en-US" sz="1600" dirty="0" err="1" smtClean="0"/>
              <a:t>uempmed</a:t>
            </a:r>
            <a:r>
              <a:rPr lang="en-US" sz="1600" dirty="0" smtClean="0"/>
              <a:t>        0.8694063</a:t>
            </a:r>
          </a:p>
          <a:p>
            <a:pPr>
              <a:buAutoNum type="arabicPlain" startAt="15"/>
            </a:pPr>
            <a:r>
              <a:rPr lang="en-US" sz="1600" dirty="0" err="1" smtClean="0"/>
              <a:t>uempmed</a:t>
            </a:r>
            <a:r>
              <a:rPr lang="en-US" sz="1600" dirty="0" smtClean="0"/>
              <a:t>          </a:t>
            </a:r>
            <a:r>
              <a:rPr lang="en-US" sz="1600" dirty="0" err="1" smtClean="0"/>
              <a:t>unemploy</a:t>
            </a:r>
            <a:r>
              <a:rPr lang="en-US" sz="1600" dirty="0" smtClean="0"/>
              <a:t>         0.8694063</a:t>
            </a:r>
          </a:p>
          <a:p>
            <a:pPr>
              <a:buNone/>
            </a:pPr>
            <a:r>
              <a:rPr lang="en-US" sz="1600" dirty="0" smtClean="0"/>
              <a:t> 1     </a:t>
            </a:r>
            <a:r>
              <a:rPr lang="en-US" sz="1600" dirty="0" err="1" smtClean="0"/>
              <a:t>pce</a:t>
            </a:r>
            <a:r>
              <a:rPr lang="en-US" sz="1600" dirty="0" smtClean="0"/>
              <a:t>                      </a:t>
            </a:r>
            <a:r>
              <a:rPr lang="en-US" sz="1600" dirty="0" err="1" smtClean="0"/>
              <a:t>pce</a:t>
            </a:r>
            <a:r>
              <a:rPr lang="en-US" sz="1600" dirty="0" smtClean="0"/>
              <a:t>                     1.0000000</a:t>
            </a:r>
          </a:p>
          <a:p>
            <a:pPr>
              <a:buAutoNum type="arabicPlain" startAt="6"/>
            </a:pPr>
            <a:r>
              <a:rPr lang="en-US" sz="1600" dirty="0" err="1" smtClean="0"/>
              <a:t>Psavert</a:t>
            </a:r>
            <a:r>
              <a:rPr lang="en-US" sz="1600" dirty="0" smtClean="0"/>
              <a:t>               </a:t>
            </a:r>
            <a:r>
              <a:rPr lang="en-US" sz="1600" dirty="0" err="1" smtClean="0"/>
              <a:t>psavert</a:t>
            </a:r>
            <a:r>
              <a:rPr lang="en-US" sz="1600" dirty="0" smtClean="0"/>
              <a:t>               1.0000000</a:t>
            </a:r>
          </a:p>
          <a:p>
            <a:pPr>
              <a:buAutoNum type="arabicPlain" startAt="11"/>
            </a:pPr>
            <a:r>
              <a:rPr lang="en-US" sz="1600" dirty="0" err="1" smtClean="0"/>
              <a:t>uempmed</a:t>
            </a:r>
            <a:r>
              <a:rPr lang="en-US" sz="1600" dirty="0" smtClean="0"/>
              <a:t>         </a:t>
            </a:r>
            <a:r>
              <a:rPr lang="en-US" sz="1600" dirty="0" err="1" smtClean="0"/>
              <a:t>uempmed</a:t>
            </a:r>
            <a:r>
              <a:rPr lang="en-US" sz="1600" dirty="0" smtClean="0"/>
              <a:t>          1.0000000</a:t>
            </a:r>
          </a:p>
          <a:p>
            <a:pPr>
              <a:buNone/>
            </a:pPr>
            <a:r>
              <a:rPr lang="en-US" sz="1600" dirty="0" smtClean="0"/>
              <a:t>16    </a:t>
            </a:r>
            <a:r>
              <a:rPr lang="en-US" sz="1600" dirty="0" err="1" smtClean="0"/>
              <a:t>unemploy</a:t>
            </a:r>
            <a:r>
              <a:rPr lang="en-US" sz="1600" dirty="0" smtClean="0"/>
              <a:t>          </a:t>
            </a:r>
            <a:r>
              <a:rPr lang="en-US" sz="1600" dirty="0" err="1" smtClean="0"/>
              <a:t>unemploy</a:t>
            </a:r>
            <a:r>
              <a:rPr lang="en-US" sz="1600" dirty="0" smtClean="0"/>
              <a:t>          1.0000000</a:t>
            </a:r>
            <a:endParaRPr lang="en-US" sz="16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04800"/>
            <a:ext cx="8229600" cy="5821363"/>
          </a:xfrm>
        </p:spPr>
        <p:txBody>
          <a:bodyPr>
            <a:normAutofit fontScale="92500" lnSpcReduction="10000"/>
          </a:bodyPr>
          <a:lstStyle/>
          <a:p>
            <a:pPr>
              <a:buNone/>
            </a:pPr>
            <a:r>
              <a:rPr lang="en-US" sz="2400" dirty="0" smtClean="0">
                <a:latin typeface="Times New Roman" pitchFamily="18" charset="0"/>
                <a:cs typeface="Times New Roman" pitchFamily="18" charset="0"/>
              </a:rPr>
              <a:t>&gt;# plot it with </a:t>
            </a:r>
            <a:r>
              <a:rPr lang="en-US" sz="2400" dirty="0" err="1" smtClean="0">
                <a:latin typeface="Times New Roman" pitchFamily="18" charset="0"/>
                <a:cs typeface="Times New Roman" pitchFamily="18" charset="0"/>
              </a:rPr>
              <a:t>ggplot</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&gt;#initialize the plot with x and y on the x and y axes</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ggplot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econMelt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aes</a:t>
            </a:r>
            <a:r>
              <a:rPr lang="en-US" sz="2400" dirty="0" smtClean="0">
                <a:latin typeface="Times New Roman" pitchFamily="18" charset="0"/>
                <a:cs typeface="Times New Roman" pitchFamily="18" charset="0"/>
              </a:rPr>
              <a:t>(x=</a:t>
            </a:r>
            <a:r>
              <a:rPr lang="en-US" sz="2400" dirty="0" err="1" smtClean="0">
                <a:latin typeface="Times New Roman" pitchFamily="18" charset="0"/>
                <a:cs typeface="Times New Roman" pitchFamily="18" charset="0"/>
              </a:rPr>
              <a:t>x,y</a:t>
            </a:r>
            <a:r>
              <a:rPr lang="en-US" sz="2400" dirty="0" smtClean="0">
                <a:latin typeface="Times New Roman" pitchFamily="18" charset="0"/>
                <a:cs typeface="Times New Roman" pitchFamily="18" charset="0"/>
              </a:rPr>
              <a:t>=y)) + </a:t>
            </a:r>
          </a:p>
          <a:p>
            <a:pPr>
              <a:buNone/>
            </a:pPr>
            <a:r>
              <a:rPr lang="en-US" sz="2400" dirty="0" smtClean="0">
                <a:latin typeface="Times New Roman" pitchFamily="18" charset="0"/>
                <a:cs typeface="Times New Roman" pitchFamily="18" charset="0"/>
              </a:rPr>
              <a:t>+   #draw tiles filling the color based on Correlation</a:t>
            </a:r>
          </a:p>
          <a:p>
            <a:pPr>
              <a:buNone/>
            </a:pPr>
            <a:r>
              <a:rPr lang="en-US" sz="2400" dirty="0" smtClean="0">
                <a:latin typeface="Times New Roman" pitchFamily="18" charset="0"/>
                <a:cs typeface="Times New Roman" pitchFamily="18" charset="0"/>
              </a:rPr>
              <a:t>&gt; </a:t>
            </a:r>
            <a:r>
              <a:rPr lang="en-US" sz="2400" dirty="0" err="1" smtClean="0">
                <a:latin typeface="Times New Roman" pitchFamily="18" charset="0"/>
                <a:cs typeface="Times New Roman" pitchFamily="18" charset="0"/>
              </a:rPr>
              <a:t>geom_tile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aes</a:t>
            </a:r>
            <a:r>
              <a:rPr lang="en-US" sz="2400" dirty="0" smtClean="0">
                <a:latin typeface="Times New Roman" pitchFamily="18" charset="0"/>
                <a:cs typeface="Times New Roman" pitchFamily="18" charset="0"/>
              </a:rPr>
              <a:t>(fill=Correlation))+</a:t>
            </a:r>
          </a:p>
          <a:p>
            <a:pPr>
              <a:buNone/>
            </a:pPr>
            <a:r>
              <a:rPr lang="en-US" sz="2400" dirty="0" smtClean="0">
                <a:latin typeface="Times New Roman" pitchFamily="18" charset="0"/>
                <a:cs typeface="Times New Roman" pitchFamily="18" charset="0"/>
              </a:rPr>
              <a:t>+	#make the fill (color) scale a three color gradient with muted </a:t>
            </a:r>
          </a:p>
          <a:p>
            <a:pPr>
              <a:buNone/>
            </a:pPr>
            <a:r>
              <a:rPr lang="en-US" sz="2400" dirty="0" smtClean="0">
                <a:latin typeface="Times New Roman" pitchFamily="18" charset="0"/>
                <a:cs typeface="Times New Roman" pitchFamily="18" charset="0"/>
              </a:rPr>
              <a:t>+	#red for the low point, white for the middle and steel blue</a:t>
            </a:r>
          </a:p>
          <a:p>
            <a:pPr>
              <a:buNone/>
            </a:pPr>
            <a:r>
              <a:rPr lang="en-US" sz="2400" dirty="0" smtClean="0">
                <a:latin typeface="Times New Roman" pitchFamily="18" charset="0"/>
                <a:cs typeface="Times New Roman" pitchFamily="18" charset="0"/>
              </a:rPr>
              <a:t>+	#for the high point</a:t>
            </a:r>
          </a:p>
          <a:p>
            <a:pPr>
              <a:buNone/>
            </a:pPr>
            <a:r>
              <a:rPr lang="en-US" sz="2400" dirty="0" smtClean="0">
                <a:latin typeface="Times New Roman" pitchFamily="18" charset="0"/>
                <a:cs typeface="Times New Roman" pitchFamily="18" charset="0"/>
              </a:rPr>
              <a:t>+	#the guide should be a </a:t>
            </a:r>
            <a:r>
              <a:rPr lang="en-US" sz="2400" dirty="0" err="1" smtClean="0">
                <a:latin typeface="Times New Roman" pitchFamily="18" charset="0"/>
                <a:cs typeface="Times New Roman" pitchFamily="18" charset="0"/>
              </a:rPr>
              <a:t>colorbar</a:t>
            </a:r>
            <a:r>
              <a:rPr lang="en-US" sz="2400" dirty="0" smtClean="0">
                <a:latin typeface="Times New Roman" pitchFamily="18" charset="0"/>
                <a:cs typeface="Times New Roman" pitchFamily="18" charset="0"/>
              </a:rPr>
              <a:t> with no ticks, whose height is</a:t>
            </a:r>
          </a:p>
          <a:p>
            <a:pPr>
              <a:buNone/>
            </a:pPr>
            <a:r>
              <a:rPr lang="en-US" sz="2400" dirty="0" smtClean="0">
                <a:latin typeface="Times New Roman" pitchFamily="18" charset="0"/>
                <a:cs typeface="Times New Roman" pitchFamily="18" charset="0"/>
              </a:rPr>
              <a:t>+	#10 lines</a:t>
            </a:r>
          </a:p>
          <a:p>
            <a:pPr>
              <a:buNone/>
            </a:pPr>
            <a:r>
              <a:rPr lang="en-US" sz="2400" dirty="0" smtClean="0">
                <a:latin typeface="Times New Roman" pitchFamily="18" charset="0"/>
                <a:cs typeface="Times New Roman" pitchFamily="18" charset="0"/>
              </a:rPr>
              <a:t>+	#limits indicates the scale should be filled from -1 to 1</a:t>
            </a:r>
          </a:p>
          <a:p>
            <a:pPr>
              <a:buNone/>
            </a:pPr>
            <a:r>
              <a:rPr lang="en-US" sz="2400" dirty="0" smtClean="0">
                <a:latin typeface="Times New Roman" pitchFamily="18" charset="0"/>
                <a:cs typeface="Times New Roman" pitchFamily="18" charset="0"/>
              </a:rPr>
              <a:t>+	scale_fill_gradient2(low=muted(“red”),mid=“white”, high=“</a:t>
            </a:r>
            <a:r>
              <a:rPr lang="en-US" sz="2400" dirty="0" err="1" smtClean="0">
                <a:latin typeface="Times New Roman" pitchFamily="18" charset="0"/>
                <a:cs typeface="Times New Roman" pitchFamily="18" charset="0"/>
              </a:rPr>
              <a:t>steelblue”,guide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guide_colorbar</a:t>
            </a:r>
            <a:r>
              <a:rPr lang="en-US" sz="2400" dirty="0" smtClean="0">
                <a:latin typeface="Times New Roman" pitchFamily="18" charset="0"/>
                <a:cs typeface="Times New Roman" pitchFamily="18" charset="0"/>
              </a:rPr>
              <a:t>(ticks=FALSE, </a:t>
            </a:r>
            <a:r>
              <a:rPr lang="en-US" sz="2400" dirty="0" err="1" smtClean="0">
                <a:latin typeface="Times New Roman" pitchFamily="18" charset="0"/>
                <a:cs typeface="Times New Roman" pitchFamily="18" charset="0"/>
              </a:rPr>
              <a:t>barheight</a:t>
            </a:r>
            <a:r>
              <a:rPr lang="en-US" sz="2400" dirty="0" smtClean="0">
                <a:latin typeface="Times New Roman" pitchFamily="18" charset="0"/>
                <a:cs typeface="Times New Roman" pitchFamily="18" charset="0"/>
              </a:rPr>
              <a:t>=10), limits=c(-1,1)) + </a:t>
            </a:r>
            <a:r>
              <a:rPr lang="en-US" sz="2400" dirty="0" err="1" smtClean="0">
                <a:latin typeface="Times New Roman" pitchFamily="18" charset="0"/>
                <a:cs typeface="Times New Roman" pitchFamily="18" charset="0"/>
              </a:rPr>
              <a:t>theme_minimal</a:t>
            </a:r>
            <a:r>
              <a:rPr lang="en-US" sz="2400" dirty="0" smtClean="0">
                <a:latin typeface="Times New Roman" pitchFamily="18" charset="0"/>
                <a:cs typeface="Times New Roman" pitchFamily="18" charset="0"/>
              </a:rPr>
              <a:t>() + labs(x=NULL, y=NULL)</a:t>
            </a:r>
          </a:p>
          <a:p>
            <a:pPr>
              <a:buNone/>
            </a:pPr>
            <a:endParaRPr lang="en-US" sz="2400" dirty="0" smtClean="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828799" y="685801"/>
            <a:ext cx="5181601" cy="3330100"/>
          </a:xfrm>
          <a:prstGeom prst="rect">
            <a:avLst/>
          </a:prstGeom>
          <a:noFill/>
          <a:ln w="9525">
            <a:noFill/>
            <a:miter lim="800000"/>
            <a:headEnd/>
            <a:tailEnd/>
          </a:ln>
          <a:effectLst/>
        </p:spPr>
      </p:pic>
      <p:sp>
        <p:nvSpPr>
          <p:cNvPr id="5" name="TextBox 4"/>
          <p:cNvSpPr txBox="1"/>
          <p:nvPr/>
        </p:nvSpPr>
        <p:spPr>
          <a:xfrm>
            <a:off x="990600" y="4191000"/>
            <a:ext cx="7391400" cy="2585323"/>
          </a:xfrm>
          <a:prstGeom prst="rect">
            <a:avLst/>
          </a:prstGeom>
          <a:noFill/>
        </p:spPr>
        <p:txBody>
          <a:bodyPr wrap="square" rtlCol="0">
            <a:spAutoFit/>
          </a:bodyPr>
          <a:lstStyle/>
          <a:p>
            <a:pPr>
              <a:buFont typeface="Arial" pitchFamily="34" charset="0"/>
              <a:buChar char="•"/>
            </a:pPr>
            <a:r>
              <a:rPr lang="en-US" dirty="0" smtClean="0"/>
              <a:t>Missing data is just as much a problem with </a:t>
            </a:r>
            <a:r>
              <a:rPr lang="en-US" dirty="0" err="1" smtClean="0"/>
              <a:t>cor</a:t>
            </a:r>
            <a:r>
              <a:rPr lang="en-US" dirty="0" smtClean="0"/>
              <a:t> as it is with mean and </a:t>
            </a:r>
            <a:r>
              <a:rPr lang="en-US" dirty="0" err="1" smtClean="0"/>
              <a:t>var</a:t>
            </a:r>
            <a:r>
              <a:rPr lang="en-US" dirty="0" smtClean="0"/>
              <a:t>, but it is dealt with differently because multiple columns are being considered simultaneously.</a:t>
            </a:r>
          </a:p>
          <a:p>
            <a:pPr>
              <a:buFont typeface="Arial" pitchFamily="34" charset="0"/>
              <a:buChar char="•"/>
            </a:pPr>
            <a:r>
              <a:rPr lang="en-US" dirty="0" smtClean="0"/>
              <a:t>Instead of specifying na.rm=TRUE to remove NA entries, one of “all.obs”, “</a:t>
            </a:r>
            <a:r>
              <a:rPr lang="en-US" dirty="0" err="1" smtClean="0"/>
              <a:t>complete.obs”,”pairwise.complete.obs”,”everything</a:t>
            </a:r>
            <a:r>
              <a:rPr lang="en-US" dirty="0" smtClean="0"/>
              <a:t>” or “</a:t>
            </a:r>
            <a:r>
              <a:rPr lang="en-US" dirty="0" err="1" smtClean="0"/>
              <a:t>na.or.complete</a:t>
            </a:r>
            <a:r>
              <a:rPr lang="en-US" dirty="0" smtClean="0"/>
              <a:t>” is used.</a:t>
            </a:r>
          </a:p>
          <a:p>
            <a:pPr>
              <a:buFont typeface="Arial" pitchFamily="34" charset="0"/>
              <a:buChar char="•"/>
            </a:pPr>
            <a:r>
              <a:rPr lang="en-US" dirty="0" smtClean="0"/>
              <a:t>To illustrate this we first make a five-column matrix where only the fourth and fifth columns have no NA values; the other columns have one or two </a:t>
            </a:r>
            <a:r>
              <a:rPr lang="en-US" dirty="0" err="1" smtClean="0"/>
              <a:t>Nas</a:t>
            </a:r>
            <a:r>
              <a:rPr lang="en-US" dirty="0" smtClean="0"/>
              <a: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229600" cy="5668963"/>
          </a:xfrm>
        </p:spPr>
        <p:txBody>
          <a:bodyPr>
            <a:normAutofit lnSpcReduction="10000"/>
          </a:bodyPr>
          <a:lstStyle/>
          <a:p>
            <a:pPr>
              <a:buNone/>
            </a:pPr>
            <a:r>
              <a:rPr lang="en-US" sz="2400" dirty="0" smtClean="0">
                <a:latin typeface="Times New Roman" pitchFamily="18" charset="0"/>
                <a:cs typeface="Times New Roman" pitchFamily="18" charset="0"/>
              </a:rPr>
              <a:t>&gt;m&lt;-c(9,9,NA,3,NA,5,8,1,10,4)</a:t>
            </a:r>
          </a:p>
          <a:p>
            <a:pPr>
              <a:buNone/>
            </a:pPr>
            <a:r>
              <a:rPr lang="en-US" sz="2400" dirty="0" smtClean="0">
                <a:latin typeface="Times New Roman" pitchFamily="18" charset="0"/>
                <a:cs typeface="Times New Roman" pitchFamily="18" charset="0"/>
              </a:rPr>
              <a:t>&gt;n&lt;-c(2,NA,1,6,6,4,1,1,6,7)</a:t>
            </a:r>
          </a:p>
          <a:p>
            <a:pPr>
              <a:buNone/>
            </a:pPr>
            <a:r>
              <a:rPr lang="en-US" sz="2400" dirty="0" smtClean="0">
                <a:latin typeface="Times New Roman" pitchFamily="18" charset="0"/>
                <a:cs typeface="Times New Roman" pitchFamily="18" charset="0"/>
              </a:rPr>
              <a:t>&gt;p&lt;-c(8,4,3,9,10,NA,3,NA,9,9)</a:t>
            </a:r>
          </a:p>
          <a:p>
            <a:pPr>
              <a:buNone/>
            </a:pPr>
            <a:r>
              <a:rPr lang="en-US" sz="2400" dirty="0" smtClean="0">
                <a:latin typeface="Times New Roman" pitchFamily="18" charset="0"/>
                <a:cs typeface="Times New Roman" pitchFamily="18" charset="0"/>
              </a:rPr>
              <a:t>&gt;q&lt;-c(10,10,7,8,4,2,8,5,5,2)</a:t>
            </a:r>
          </a:p>
          <a:p>
            <a:pPr>
              <a:buNone/>
            </a:pPr>
            <a:r>
              <a:rPr lang="en-US" sz="2400" dirty="0" smtClean="0">
                <a:latin typeface="Times New Roman" pitchFamily="18" charset="0"/>
                <a:cs typeface="Times New Roman" pitchFamily="18" charset="0"/>
              </a:rPr>
              <a:t>&gt;r&lt;-c(1,9,7,6,5,6,2,7,9,10)</a:t>
            </a:r>
          </a:p>
          <a:p>
            <a:pPr>
              <a:buNone/>
            </a:pPr>
            <a:r>
              <a:rPr lang="en-US" sz="2400" dirty="0" smtClean="0">
                <a:latin typeface="Times New Roman" pitchFamily="18" charset="0"/>
                <a:cs typeface="Times New Roman" pitchFamily="18" charset="0"/>
              </a:rPr>
              <a:t>&gt;#combine them together</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theMat</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cbind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m,n,p,q,r</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The first option for use is “everything”, which means that the entirety of all columns must be free of NA’s, otherwise the result is NA. Running this should generate a matrix of all </a:t>
            </a:r>
            <a:r>
              <a:rPr lang="en-US" sz="2400" dirty="0" err="1" smtClean="0">
                <a:latin typeface="Times New Roman" pitchFamily="18" charset="0"/>
                <a:cs typeface="Times New Roman" pitchFamily="18" charset="0"/>
              </a:rPr>
              <a:t>Nas</a:t>
            </a:r>
            <a:r>
              <a:rPr lang="en-US" sz="2400" dirty="0" smtClean="0">
                <a:latin typeface="Times New Roman" pitchFamily="18" charset="0"/>
                <a:cs typeface="Times New Roman" pitchFamily="18" charset="0"/>
              </a:rPr>
              <a:t> except ones on the diagonal- because a vector is always perfectly correlated with itself- and between q and r.</a:t>
            </a:r>
          </a:p>
          <a:p>
            <a:r>
              <a:rPr lang="en-US" sz="2400" dirty="0" smtClean="0">
                <a:latin typeface="Times New Roman" pitchFamily="18" charset="0"/>
                <a:cs typeface="Times New Roman" pitchFamily="18" charset="0"/>
              </a:rPr>
              <a:t>With the second option- “all.obs”-even a single NA in any column will cause an error.</a:t>
            </a:r>
            <a:endParaRPr lang="en-US" sz="24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229600" cy="5668963"/>
          </a:xfrm>
        </p:spPr>
        <p:txBody>
          <a:bodyPr>
            <a:normAutofit fontScale="70000" lnSpcReduction="20000"/>
          </a:bodyPr>
          <a:lstStyle/>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cor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theMat</a:t>
            </a:r>
            <a:r>
              <a:rPr lang="en-US" sz="2400" dirty="0" smtClean="0">
                <a:latin typeface="Times New Roman" pitchFamily="18" charset="0"/>
                <a:cs typeface="Times New Roman" pitchFamily="18" charset="0"/>
              </a:rPr>
              <a:t>, use=“everything”)</a:t>
            </a:r>
          </a:p>
          <a:p>
            <a:pPr>
              <a:buNone/>
            </a:pPr>
            <a:r>
              <a:rPr lang="en-US" sz="2400" dirty="0" smtClean="0"/>
              <a:t>	 m 	n 	p 	q 	         r</a:t>
            </a:r>
          </a:p>
          <a:p>
            <a:pPr>
              <a:buNone/>
            </a:pPr>
            <a:r>
              <a:rPr lang="en-US" sz="2400" dirty="0" smtClean="0"/>
              <a:t>m   1	NA      </a:t>
            </a:r>
            <a:r>
              <a:rPr lang="en-US" sz="2400" dirty="0" err="1" smtClean="0"/>
              <a:t>NA</a:t>
            </a:r>
            <a:r>
              <a:rPr lang="en-US" sz="2400" dirty="0" smtClean="0"/>
              <a:t>        </a:t>
            </a:r>
            <a:r>
              <a:rPr lang="en-US" sz="2400" dirty="0" err="1" smtClean="0"/>
              <a:t>NA</a:t>
            </a:r>
            <a:r>
              <a:rPr lang="en-US" sz="2400" dirty="0" smtClean="0"/>
              <a:t>                </a:t>
            </a:r>
            <a:r>
              <a:rPr lang="en-US" sz="2400" dirty="0" err="1" smtClean="0"/>
              <a:t>NA</a:t>
            </a:r>
            <a:endParaRPr lang="en-US" sz="2400" dirty="0" smtClean="0"/>
          </a:p>
          <a:p>
            <a:pPr>
              <a:buNone/>
            </a:pPr>
            <a:r>
              <a:rPr lang="en-US" sz="2400" dirty="0" smtClean="0"/>
              <a:t>n  NA    1         NA        </a:t>
            </a:r>
            <a:r>
              <a:rPr lang="en-US" sz="2400" dirty="0" err="1" smtClean="0"/>
              <a:t>NA</a:t>
            </a:r>
            <a:r>
              <a:rPr lang="en-US" sz="2400" dirty="0" smtClean="0"/>
              <a:t>                </a:t>
            </a:r>
            <a:r>
              <a:rPr lang="en-US" sz="2400" dirty="0" err="1" smtClean="0"/>
              <a:t>NA</a:t>
            </a:r>
            <a:endParaRPr lang="en-US" sz="2400" dirty="0" smtClean="0"/>
          </a:p>
          <a:p>
            <a:pPr>
              <a:buNone/>
            </a:pPr>
            <a:r>
              <a:rPr lang="en-US" sz="2400" dirty="0" smtClean="0"/>
              <a:t>p  NA   </a:t>
            </a:r>
            <a:r>
              <a:rPr lang="en-US" sz="2400" dirty="0" err="1" smtClean="0"/>
              <a:t>NA</a:t>
            </a:r>
            <a:r>
              <a:rPr lang="en-US" sz="2400" dirty="0" smtClean="0"/>
              <a:t>        1          NA                </a:t>
            </a:r>
            <a:r>
              <a:rPr lang="en-US" sz="2400" dirty="0" err="1" smtClean="0"/>
              <a:t>NA</a:t>
            </a:r>
            <a:endParaRPr lang="en-US" sz="2400" dirty="0" smtClean="0"/>
          </a:p>
          <a:p>
            <a:pPr>
              <a:buNone/>
            </a:pPr>
            <a:r>
              <a:rPr lang="en-US" sz="2400" dirty="0" smtClean="0"/>
              <a:t>q  NA   </a:t>
            </a:r>
            <a:r>
              <a:rPr lang="en-US" sz="2400" dirty="0" err="1" smtClean="0"/>
              <a:t>NA</a:t>
            </a:r>
            <a:r>
              <a:rPr lang="en-US" sz="2400" dirty="0" smtClean="0"/>
              <a:t>       </a:t>
            </a:r>
            <a:r>
              <a:rPr lang="en-US" sz="2400" dirty="0" err="1" smtClean="0"/>
              <a:t>NA</a:t>
            </a:r>
            <a:r>
              <a:rPr lang="en-US" sz="2400" dirty="0" smtClean="0"/>
              <a:t>  1.0000000   -0.4242958</a:t>
            </a:r>
          </a:p>
          <a:p>
            <a:pPr>
              <a:buNone/>
            </a:pPr>
            <a:r>
              <a:rPr lang="en-US" sz="2400" dirty="0" smtClean="0"/>
              <a:t>R  NA   </a:t>
            </a:r>
            <a:r>
              <a:rPr lang="en-US" sz="2400" dirty="0" err="1" smtClean="0"/>
              <a:t>NA</a:t>
            </a:r>
            <a:r>
              <a:rPr lang="en-US" sz="2400" dirty="0" smtClean="0"/>
              <a:t>       </a:t>
            </a:r>
            <a:r>
              <a:rPr lang="en-US" sz="2400" dirty="0" err="1" smtClean="0"/>
              <a:t>NA</a:t>
            </a:r>
            <a:r>
              <a:rPr lang="en-US" sz="2400" dirty="0" smtClean="0"/>
              <a:t>  -0.4242958   1.0000000</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cor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theMat,use</a:t>
            </a:r>
            <a:r>
              <a:rPr lang="en-US" sz="2400" dirty="0" smtClean="0">
                <a:latin typeface="Times New Roman" pitchFamily="18" charset="0"/>
                <a:cs typeface="Times New Roman" pitchFamily="18" charset="0"/>
              </a:rPr>
              <a:t>=“all.obs”)</a:t>
            </a:r>
          </a:p>
          <a:p>
            <a:pPr>
              <a:buNone/>
            </a:pPr>
            <a:r>
              <a:rPr lang="en-US" sz="2400" dirty="0" smtClean="0"/>
              <a:t>Error in </a:t>
            </a:r>
            <a:r>
              <a:rPr lang="en-US" sz="2400" dirty="0" err="1" smtClean="0"/>
              <a:t>cor</a:t>
            </a:r>
            <a:r>
              <a:rPr lang="en-US" sz="2400" dirty="0" smtClean="0"/>
              <a:t>(</a:t>
            </a:r>
            <a:r>
              <a:rPr lang="en-US" sz="2400" dirty="0" err="1" smtClean="0"/>
              <a:t>theMat</a:t>
            </a:r>
            <a:r>
              <a:rPr lang="en-US" sz="2400" dirty="0" smtClean="0"/>
              <a:t>, use = "all.obs") : missing observations in </a:t>
            </a:r>
            <a:r>
              <a:rPr lang="en-US" sz="2400" dirty="0" err="1" smtClean="0"/>
              <a:t>cov</a:t>
            </a:r>
            <a:r>
              <a:rPr lang="en-US" sz="2400" dirty="0" smtClean="0"/>
              <a:t>/</a:t>
            </a:r>
            <a:r>
              <a:rPr lang="en-US" sz="2400" dirty="0" err="1" smtClean="0"/>
              <a:t>cor</a:t>
            </a:r>
            <a:endParaRPr lang="en-US" sz="2400" dirty="0" smtClean="0"/>
          </a:p>
          <a:p>
            <a:r>
              <a:rPr lang="en-US" sz="2400" dirty="0" smtClean="0">
                <a:latin typeface="Times New Roman" pitchFamily="18" charset="0"/>
                <a:cs typeface="Times New Roman" pitchFamily="18" charset="0"/>
              </a:rPr>
              <a:t>The third and fourth options- “complete.obs” and “</a:t>
            </a:r>
            <a:r>
              <a:rPr lang="en-US" sz="2400" dirty="0" err="1" smtClean="0">
                <a:latin typeface="Times New Roman" pitchFamily="18" charset="0"/>
                <a:cs typeface="Times New Roman" pitchFamily="18" charset="0"/>
              </a:rPr>
              <a:t>na.or.complete</a:t>
            </a:r>
            <a:r>
              <a:rPr lang="en-US" sz="2400" dirty="0" smtClean="0">
                <a:latin typeface="Times New Roman" pitchFamily="18" charset="0"/>
                <a:cs typeface="Times New Roman" pitchFamily="18" charset="0"/>
              </a:rPr>
              <a:t>”- work similarly to each other in that they keep only rows where every entry is not NA.</a:t>
            </a:r>
          </a:p>
          <a:p>
            <a:r>
              <a:rPr lang="en-US" sz="2400" dirty="0" smtClean="0">
                <a:latin typeface="Times New Roman" pitchFamily="18" charset="0"/>
                <a:cs typeface="Times New Roman" pitchFamily="18" charset="0"/>
              </a:rPr>
              <a:t>That means our matrix will be reduced to rows 1,4,7,9 and 10, and then have its correlation computed.</a:t>
            </a:r>
          </a:p>
          <a:p>
            <a:r>
              <a:rPr lang="en-US" sz="2400" dirty="0" smtClean="0">
                <a:latin typeface="Times New Roman" pitchFamily="18" charset="0"/>
                <a:cs typeface="Times New Roman" pitchFamily="18" charset="0"/>
              </a:rPr>
              <a:t>The difference is that “complete.obs” will return an error if not a single complete row can be found, while “</a:t>
            </a:r>
            <a:r>
              <a:rPr lang="en-US" sz="2400" dirty="0" err="1" smtClean="0">
                <a:latin typeface="Times New Roman" pitchFamily="18" charset="0"/>
                <a:cs typeface="Times New Roman" pitchFamily="18" charset="0"/>
              </a:rPr>
              <a:t>na.or.complete</a:t>
            </a:r>
            <a:r>
              <a:rPr lang="en-US" sz="2400" dirty="0" smtClean="0">
                <a:latin typeface="Times New Roman" pitchFamily="18" charset="0"/>
                <a:cs typeface="Times New Roman" pitchFamily="18" charset="0"/>
              </a:rPr>
              <a:t>” will return NA in that case.</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cor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theMat,use</a:t>
            </a:r>
            <a:r>
              <a:rPr lang="en-US" sz="2400" dirty="0" smtClean="0">
                <a:latin typeface="Times New Roman" pitchFamily="18" charset="0"/>
                <a:cs typeface="Times New Roman" pitchFamily="18" charset="0"/>
              </a:rPr>
              <a:t>=“complete.obs”)</a:t>
            </a:r>
          </a:p>
          <a:p>
            <a:pPr>
              <a:buNone/>
            </a:pPr>
            <a:r>
              <a:rPr lang="pt-BR" sz="2000" dirty="0" smtClean="0"/>
              <a:t>	      m		 n	 p            q                      r </a:t>
            </a:r>
          </a:p>
          <a:p>
            <a:pPr>
              <a:buNone/>
            </a:pPr>
            <a:r>
              <a:rPr lang="pt-BR" sz="2000" dirty="0" smtClean="0"/>
              <a:t>m 1.0000000      -0.5228840   -0.2893527   0.2974398      -0.3459470</a:t>
            </a:r>
          </a:p>
          <a:p>
            <a:pPr>
              <a:buNone/>
            </a:pPr>
            <a:r>
              <a:rPr lang="pt-BR" sz="2000" dirty="0" smtClean="0"/>
              <a:t>n -0.5228840       1.0000000     0.8090195   -0.7448453     0.9350718</a:t>
            </a:r>
          </a:p>
          <a:p>
            <a:pPr>
              <a:buNone/>
            </a:pPr>
            <a:r>
              <a:rPr lang="pt-BR" sz="2000" dirty="0" smtClean="0"/>
              <a:t>p -0.2893527       0.8090195     1.0000000   -0.3613720     0.6221470</a:t>
            </a:r>
          </a:p>
          <a:p>
            <a:pPr>
              <a:buNone/>
            </a:pPr>
            <a:r>
              <a:rPr lang="pt-BR" sz="2000" dirty="0" smtClean="0"/>
              <a:t>q  0.2974398      -0.7448453    -0.3613720    1.0000000    -0.9059384</a:t>
            </a:r>
          </a:p>
          <a:p>
            <a:pPr>
              <a:buNone/>
            </a:pPr>
            <a:r>
              <a:rPr lang="pt-BR" sz="2000" dirty="0" smtClean="0"/>
              <a:t> r -0.3459470       0.9350718     0.6221470   -0.9059384     1.0000000</a:t>
            </a:r>
            <a:endParaRPr lang="en-US" sz="24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229600" cy="5668963"/>
          </a:xfrm>
        </p:spPr>
        <p:txBody>
          <a:bodyPr>
            <a:normAutofit fontScale="92500" lnSpcReduction="20000"/>
          </a:bodyPr>
          <a:lstStyle/>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cor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theMat,use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na.or.complete</a:t>
            </a:r>
            <a:r>
              <a:rPr lang="en-US" sz="2400" dirty="0" smtClean="0">
                <a:latin typeface="Times New Roman" pitchFamily="18" charset="0"/>
                <a:cs typeface="Times New Roman" pitchFamily="18" charset="0"/>
              </a:rPr>
              <a:t>”)</a:t>
            </a:r>
          </a:p>
          <a:p>
            <a:pPr>
              <a:buNone/>
            </a:pPr>
            <a:r>
              <a:rPr lang="pt-BR" sz="1600" dirty="0" smtClean="0"/>
              <a:t>		m                   n	           p 		q 	r </a:t>
            </a:r>
          </a:p>
          <a:p>
            <a:pPr>
              <a:buNone/>
            </a:pPr>
            <a:r>
              <a:rPr lang="pt-BR" sz="1600" dirty="0" smtClean="0"/>
              <a:t>m      1.0000000     -0.5228840       -0.2893527        0.2974398     -0.3459470</a:t>
            </a:r>
          </a:p>
          <a:p>
            <a:pPr>
              <a:buNone/>
            </a:pPr>
            <a:r>
              <a:rPr lang="pt-BR" sz="1600" dirty="0" smtClean="0"/>
              <a:t>n      -0.5228840      1.0000000         0.8090195      -0.7448453       0.9350718</a:t>
            </a:r>
          </a:p>
          <a:p>
            <a:pPr>
              <a:buNone/>
            </a:pPr>
            <a:r>
              <a:rPr lang="pt-BR" sz="1600" dirty="0" smtClean="0"/>
              <a:t>P      -0.2893527      0.8090195         1.0000000      -0.3613720       0.6221470</a:t>
            </a:r>
          </a:p>
          <a:p>
            <a:pPr>
              <a:buNone/>
            </a:pPr>
            <a:r>
              <a:rPr lang="pt-BR" sz="1600" dirty="0" smtClean="0"/>
              <a:t>q       0.2974398     -0.7448453        -0.3613720       1.0000000      -0.9059384</a:t>
            </a:r>
          </a:p>
          <a:p>
            <a:pPr>
              <a:buNone/>
            </a:pPr>
            <a:r>
              <a:rPr lang="pt-BR" sz="1600" dirty="0" smtClean="0"/>
              <a:t>r       -0.3459470      0.9350718         0.6221470      -0.9059384       1.0000000</a:t>
            </a:r>
          </a:p>
          <a:p>
            <a:pPr>
              <a:buNone/>
            </a:pPr>
            <a:r>
              <a:rPr lang="en-US" sz="2400" dirty="0" smtClean="0">
                <a:latin typeface="Times New Roman" pitchFamily="18" charset="0"/>
                <a:cs typeface="Times New Roman" pitchFamily="18" charset="0"/>
              </a:rPr>
              <a:t>&gt;#calculate the correlation just on complete rows</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cor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theMat</a:t>
            </a:r>
            <a:r>
              <a:rPr lang="en-US" sz="2400" dirty="0" smtClean="0">
                <a:latin typeface="Times New Roman" pitchFamily="18" charset="0"/>
                <a:cs typeface="Times New Roman" pitchFamily="18" charset="0"/>
              </a:rPr>
              <a:t>[c(1,4,7,9,10), ])</a:t>
            </a:r>
          </a:p>
          <a:p>
            <a:pPr>
              <a:buNone/>
            </a:pPr>
            <a:r>
              <a:rPr lang="pt-BR" sz="1600" dirty="0" smtClean="0"/>
              <a:t>		m 	n 	          p 		q 	  r</a:t>
            </a:r>
          </a:p>
          <a:p>
            <a:pPr>
              <a:buNone/>
            </a:pPr>
            <a:r>
              <a:rPr lang="pt-BR" sz="1600" dirty="0" smtClean="0"/>
              <a:t> m    1.0000000     -0.5228840        -0.2893527          0.2974398       -0.3459470</a:t>
            </a:r>
          </a:p>
          <a:p>
            <a:pPr>
              <a:buNone/>
            </a:pPr>
            <a:r>
              <a:rPr lang="pt-BR" sz="1600" dirty="0" smtClean="0"/>
              <a:t> n    -0.5228840      1.0000000         0.8090195         -0.7448453        0.9350718</a:t>
            </a:r>
          </a:p>
          <a:p>
            <a:pPr>
              <a:buNone/>
            </a:pPr>
            <a:r>
              <a:rPr lang="pt-BR" sz="1600" dirty="0" smtClean="0"/>
              <a:t> p    -0.2893527      0.8090195         1.0000000          -0.3613720       0.6221470</a:t>
            </a:r>
          </a:p>
          <a:p>
            <a:pPr>
              <a:buNone/>
            </a:pPr>
            <a:r>
              <a:rPr lang="pt-BR" sz="1600" dirty="0" smtClean="0"/>
              <a:t> q     0.2974398     -0.7448453        -0.3613720           1.0000000      -0.9059384 </a:t>
            </a:r>
          </a:p>
          <a:p>
            <a:pPr>
              <a:buNone/>
            </a:pPr>
            <a:r>
              <a:rPr lang="pt-BR" sz="1600" dirty="0" smtClean="0"/>
              <a:t>r      -0.3459470      0.9350718         0.6221470          -0.9059384       1.0000000</a:t>
            </a:r>
          </a:p>
          <a:p>
            <a:pPr>
              <a:buNone/>
            </a:pPr>
            <a:endParaRPr lang="pt-BR" sz="1600" dirty="0" smtClean="0">
              <a:latin typeface="Times New Roman" pitchFamily="18" charset="0"/>
              <a:cs typeface="Times New Roman" pitchFamily="18" charset="0"/>
            </a:endParaRPr>
          </a:p>
          <a:p>
            <a:pPr>
              <a:buNone/>
            </a:pPr>
            <a:r>
              <a:rPr lang="pt-BR" sz="2400" dirty="0" smtClean="0">
                <a:latin typeface="Times New Roman" pitchFamily="18" charset="0"/>
                <a:cs typeface="Times New Roman" pitchFamily="18" charset="0"/>
              </a:rPr>
              <a:t>&gt;#compare “complete.obs” and computing on select rows</a:t>
            </a:r>
          </a:p>
          <a:p>
            <a:pPr>
              <a:buNone/>
            </a:pPr>
            <a:r>
              <a:rPr lang="pt-BR" sz="2400" dirty="0" smtClean="0">
                <a:latin typeface="Times New Roman" pitchFamily="18" charset="0"/>
                <a:cs typeface="Times New Roman" pitchFamily="18" charset="0"/>
              </a:rPr>
              <a:t>&gt;#should give the same result</a:t>
            </a:r>
          </a:p>
          <a:p>
            <a:pPr>
              <a:buNone/>
            </a:pPr>
            <a:r>
              <a:rPr lang="pt-BR" sz="2400" dirty="0" smtClean="0">
                <a:latin typeface="Times New Roman" pitchFamily="18" charset="0"/>
                <a:cs typeface="Times New Roman" pitchFamily="18" charset="0"/>
              </a:rPr>
              <a:t>&gt;identical(cor(theMat, use=“complete.obs”), cor(theMat[c(1,4,7,9,10), ])</a:t>
            </a:r>
          </a:p>
          <a:p>
            <a:pPr>
              <a:buNone/>
            </a:pPr>
            <a:r>
              <a:rPr lang="en-US" sz="2400" smtClean="0"/>
              <a:t>[1] TRUE</a:t>
            </a:r>
            <a:endParaRPr lang="en-US" sz="2400"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229600" cy="5668963"/>
          </a:xfrm>
        </p:spPr>
        <p:txBody>
          <a:bodyPr>
            <a:normAutofit/>
          </a:bodyPr>
          <a:lstStyle/>
          <a:p>
            <a:r>
              <a:rPr lang="en-US" sz="2400" dirty="0" smtClean="0">
                <a:latin typeface="Times New Roman" pitchFamily="18" charset="0"/>
                <a:cs typeface="Times New Roman" pitchFamily="18" charset="0"/>
              </a:rPr>
              <a:t>The final option is “</a:t>
            </a:r>
            <a:r>
              <a:rPr lang="en-US" sz="2400" dirty="0" err="1" smtClean="0">
                <a:latin typeface="Times New Roman" pitchFamily="18" charset="0"/>
                <a:cs typeface="Times New Roman" pitchFamily="18" charset="0"/>
              </a:rPr>
              <a:t>pairwise.complete</a:t>
            </a:r>
            <a:r>
              <a:rPr lang="en-US" sz="2400" dirty="0" smtClean="0">
                <a:latin typeface="Times New Roman" pitchFamily="18" charset="0"/>
                <a:cs typeface="Times New Roman" pitchFamily="18" charset="0"/>
              </a:rPr>
              <a:t>”, which is much more inclusive. It compares two columns at a time and keep rows- for those two columns- where neither entry is NA.</a:t>
            </a:r>
          </a:p>
          <a:p>
            <a:r>
              <a:rPr lang="en-US" sz="2400" dirty="0" smtClean="0">
                <a:latin typeface="Times New Roman" pitchFamily="18" charset="0"/>
                <a:cs typeface="Times New Roman" pitchFamily="18" charset="0"/>
              </a:rPr>
              <a:t>This is essentially the same as computing the correlation between every combination of two columns with use set to “complete.obs”.</a:t>
            </a:r>
          </a:p>
          <a:p>
            <a:pPr>
              <a:buNone/>
            </a:pPr>
            <a:r>
              <a:rPr lang="en-US" sz="2400" dirty="0" smtClean="0">
                <a:latin typeface="Times New Roman" pitchFamily="18" charset="0"/>
                <a:cs typeface="Times New Roman" pitchFamily="18" charset="0"/>
              </a:rPr>
              <a:t>&gt;#the entire correlation matrix</a:t>
            </a:r>
          </a:p>
          <a:p>
            <a:pPr>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cor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theMat,use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pairwise.complete.obs</a:t>
            </a:r>
            <a:r>
              <a:rPr lang="en-US" sz="2400" dirty="0" smtClean="0">
                <a:latin typeface="Times New Roman" pitchFamily="18" charset="0"/>
                <a:cs typeface="Times New Roman" pitchFamily="18" charset="0"/>
              </a:rPr>
              <a:t>”)</a:t>
            </a:r>
          </a:p>
          <a:p>
            <a:pPr>
              <a:buNone/>
            </a:pPr>
            <a:r>
              <a:rPr lang="pt-BR" sz="1800" dirty="0" smtClean="0"/>
              <a:t>		m 	       n	             p          	    q                 	r </a:t>
            </a:r>
          </a:p>
          <a:p>
            <a:pPr>
              <a:buNone/>
            </a:pPr>
            <a:r>
              <a:rPr lang="pt-BR" sz="1800" dirty="0" smtClean="0"/>
              <a:t>m      1.00000000   -0.02511812   -0.3965859   0.4622943         -0.2001722</a:t>
            </a:r>
          </a:p>
          <a:p>
            <a:pPr>
              <a:buNone/>
            </a:pPr>
            <a:r>
              <a:rPr lang="pt-BR" sz="1800" dirty="0" smtClean="0"/>
              <a:t>n      -0.02511812    1.00000000    0.8717389  -0.5070416          0.5332259</a:t>
            </a:r>
          </a:p>
          <a:p>
            <a:pPr>
              <a:buNone/>
            </a:pPr>
            <a:r>
              <a:rPr lang="pt-BR" sz="1800" dirty="0" smtClean="0"/>
              <a:t>p      -0.39658588    0.87173889    1.0000000  -0.5197292          0.1312506</a:t>
            </a:r>
          </a:p>
          <a:p>
            <a:pPr>
              <a:buNone/>
            </a:pPr>
            <a:r>
              <a:rPr lang="pt-BR" sz="1800" dirty="0" smtClean="0"/>
              <a:t>q       0.46229434   -0.50704163   -0.5197292   1.0000000         -0.4242958</a:t>
            </a:r>
          </a:p>
          <a:p>
            <a:pPr>
              <a:buNone/>
            </a:pPr>
            <a:r>
              <a:rPr lang="pt-BR" sz="1800" dirty="0" smtClean="0"/>
              <a:t>r       -0.20017222    0.53322585    0.1312506  -0.4242958          1.0000000</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229600" cy="5668963"/>
          </a:xfrm>
        </p:spPr>
        <p:txBody>
          <a:bodyPr>
            <a:normAutofit fontScale="92500" lnSpcReduction="20000"/>
          </a:bodyPr>
          <a:lstStyle/>
          <a:p>
            <a:pPr>
              <a:buNone/>
            </a:pPr>
            <a:r>
              <a:rPr lang="en-US" sz="1800" dirty="0" smtClean="0">
                <a:latin typeface="Times New Roman" pitchFamily="18" charset="0"/>
                <a:cs typeface="Times New Roman" pitchFamily="18" charset="0"/>
              </a:rPr>
              <a:t>&gt;#compare the entries for m </a:t>
            </a:r>
            <a:r>
              <a:rPr lang="en-US" sz="1800" dirty="0" err="1" smtClean="0">
                <a:latin typeface="Times New Roman" pitchFamily="18" charset="0"/>
                <a:cs typeface="Times New Roman" pitchFamily="18" charset="0"/>
              </a:rPr>
              <a:t>vs</a:t>
            </a:r>
            <a:r>
              <a:rPr lang="en-US" sz="1800" dirty="0" smtClean="0">
                <a:latin typeface="Times New Roman" pitchFamily="18" charset="0"/>
                <a:cs typeface="Times New Roman" pitchFamily="18" charset="0"/>
              </a:rPr>
              <a:t> n to this matrix</a:t>
            </a:r>
          </a:p>
          <a:p>
            <a:pPr>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cor</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theMat</a:t>
            </a:r>
            <a:r>
              <a:rPr lang="en-US" sz="1800" dirty="0" smtClean="0">
                <a:latin typeface="Times New Roman" pitchFamily="18" charset="0"/>
                <a:cs typeface="Times New Roman" pitchFamily="18" charset="0"/>
              </a:rPr>
              <a:t>[, c(“</a:t>
            </a:r>
            <a:r>
              <a:rPr lang="en-US" sz="1800" dirty="0" err="1" smtClean="0">
                <a:latin typeface="Times New Roman" pitchFamily="18" charset="0"/>
                <a:cs typeface="Times New Roman" pitchFamily="18" charset="0"/>
              </a:rPr>
              <a:t>m”,”n</a:t>
            </a:r>
            <a:r>
              <a:rPr lang="en-US" sz="1800" dirty="0" smtClean="0">
                <a:latin typeface="Times New Roman" pitchFamily="18" charset="0"/>
                <a:cs typeface="Times New Roman" pitchFamily="18" charset="0"/>
              </a:rPr>
              <a:t>”)], use=“complete.obs”)</a:t>
            </a:r>
          </a:p>
          <a:p>
            <a:pPr>
              <a:buNone/>
            </a:pPr>
            <a:r>
              <a:rPr lang="pt-BR" sz="1800" dirty="0" smtClean="0"/>
              <a:t>			m 		n</a:t>
            </a:r>
          </a:p>
          <a:p>
            <a:pPr>
              <a:buNone/>
            </a:pPr>
            <a:r>
              <a:rPr lang="pt-BR" sz="1800" dirty="0" smtClean="0"/>
              <a:t>m 		       1.00000000             -0.02511812</a:t>
            </a:r>
          </a:p>
          <a:p>
            <a:pPr>
              <a:buNone/>
            </a:pPr>
            <a:r>
              <a:rPr lang="pt-BR" sz="1800" dirty="0" smtClean="0"/>
              <a:t>n                     -0.02511812              1.00000000</a:t>
            </a:r>
          </a:p>
          <a:p>
            <a:pPr>
              <a:buNone/>
            </a:pPr>
            <a:r>
              <a:rPr lang="pt-BR" sz="1800" dirty="0" smtClean="0"/>
              <a:t>&gt;#compare the entries for m vs p to this matrix</a:t>
            </a:r>
          </a:p>
          <a:p>
            <a:pPr>
              <a:buNone/>
            </a:pPr>
            <a:r>
              <a:rPr lang="pt-BR" sz="1800" dirty="0" smtClean="0"/>
              <a:t>&gt;cor(theMat[ , c(“m”,”p”)], use =“complete.obs”)</a:t>
            </a:r>
          </a:p>
          <a:p>
            <a:pPr>
              <a:buNone/>
            </a:pPr>
            <a:r>
              <a:rPr lang="en-US" sz="1800" dirty="0" smtClean="0"/>
              <a:t>			m 		p</a:t>
            </a:r>
          </a:p>
          <a:p>
            <a:pPr>
              <a:buNone/>
            </a:pPr>
            <a:r>
              <a:rPr lang="en-US" sz="1800" dirty="0" smtClean="0"/>
              <a:t>m 		        1.0000000               -0.3965859 </a:t>
            </a:r>
          </a:p>
          <a:p>
            <a:pPr>
              <a:buNone/>
            </a:pPr>
            <a:r>
              <a:rPr lang="en-US" sz="1800" dirty="0" smtClean="0"/>
              <a:t>p                      -0.3965859                1.0000000</a:t>
            </a:r>
          </a:p>
          <a:p>
            <a:pPr>
              <a:buNone/>
            </a:pPr>
            <a:r>
              <a:rPr lang="pt-BR" sz="1800" dirty="0" smtClean="0"/>
              <a:t>&gt;data(tips,package="reshape2")</a:t>
            </a:r>
          </a:p>
          <a:p>
            <a:pPr>
              <a:buNone/>
            </a:pPr>
            <a:r>
              <a:rPr lang="pt-BR" sz="1800" dirty="0" smtClean="0"/>
              <a:t>&gt;head(tips)</a:t>
            </a:r>
          </a:p>
          <a:p>
            <a:pPr>
              <a:buNone/>
            </a:pPr>
            <a:r>
              <a:rPr lang="en-US" sz="1800" dirty="0" smtClean="0"/>
              <a:t>	</a:t>
            </a:r>
            <a:r>
              <a:rPr lang="en-US" sz="1800" dirty="0" err="1" smtClean="0"/>
              <a:t>total_bil</a:t>
            </a:r>
            <a:r>
              <a:rPr lang="en-US" sz="1800" dirty="0" smtClean="0"/>
              <a:t>           tip              sex          smoker      day          time          size</a:t>
            </a:r>
          </a:p>
          <a:p>
            <a:pPr>
              <a:buAutoNum type="arabicPlain"/>
            </a:pPr>
            <a:r>
              <a:rPr lang="en-US" sz="1800" dirty="0" smtClean="0"/>
              <a:t>16.99               1.01          Female          No         Sun         Dinner         2</a:t>
            </a:r>
          </a:p>
          <a:p>
            <a:pPr>
              <a:buAutoNum type="arabicPlain"/>
            </a:pPr>
            <a:r>
              <a:rPr lang="en-US" sz="1800" dirty="0" smtClean="0"/>
              <a:t>10.34               1.66            Male            No         Sun         Dinner         3</a:t>
            </a:r>
          </a:p>
          <a:p>
            <a:pPr>
              <a:buAutoNum type="arabicPlain"/>
            </a:pPr>
            <a:r>
              <a:rPr lang="en-US" sz="1800" dirty="0" smtClean="0"/>
              <a:t>21.01               3.50            Male            No         Sun         Dinner         3</a:t>
            </a:r>
          </a:p>
          <a:p>
            <a:pPr>
              <a:buAutoNum type="arabicPlain"/>
            </a:pPr>
            <a:r>
              <a:rPr lang="en-US" sz="1800" dirty="0" smtClean="0"/>
              <a:t>23.68               3.31            Male            No         Sun         Dinner         2</a:t>
            </a:r>
          </a:p>
          <a:p>
            <a:pPr>
              <a:buAutoNum type="arabicPlain"/>
            </a:pPr>
            <a:r>
              <a:rPr lang="en-US" sz="1800" dirty="0" smtClean="0"/>
              <a:t>24.59               3.61          Female          No         Sun         Dinner         4</a:t>
            </a:r>
          </a:p>
          <a:p>
            <a:pPr>
              <a:buAutoNum type="arabicPlain"/>
            </a:pPr>
            <a:r>
              <a:rPr lang="en-US" sz="1800" dirty="0" smtClean="0"/>
              <a:t>25.29               4.71            Male            No         Sun         Dinner         4</a:t>
            </a:r>
          </a:p>
          <a:p>
            <a:pPr>
              <a:buNone/>
            </a:pPr>
            <a:r>
              <a:rPr lang="en-US" sz="1800" dirty="0" smtClean="0">
                <a:latin typeface="Times New Roman" pitchFamily="18" charset="0"/>
                <a:cs typeface="Times New Roman" pitchFamily="18" charset="0"/>
              </a:rPr>
              <a:t>&gt;</a:t>
            </a:r>
            <a:r>
              <a:rPr lang="en-US" sz="1800" dirty="0" err="1" smtClean="0">
                <a:latin typeface="Times New Roman" pitchFamily="18" charset="0"/>
                <a:cs typeface="Times New Roman" pitchFamily="18" charset="0"/>
              </a:rPr>
              <a:t>GGally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ggpairs</a:t>
            </a:r>
            <a:r>
              <a:rPr lang="en-US" sz="1800" dirty="0" smtClean="0">
                <a:latin typeface="Times New Roman" pitchFamily="18" charset="0"/>
                <a:cs typeface="Times New Roman" pitchFamily="18" charset="0"/>
              </a:rPr>
              <a:t>(tips)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r>
              <a:rPr lang="en-US" sz="2400" dirty="0" smtClean="0">
                <a:latin typeface="Times New Roman" pitchFamily="18" charset="0"/>
                <a:cs typeface="Times New Roman" pitchFamily="18" charset="0"/>
              </a:rPr>
              <a:t>The density for the normal distribution is calculated using </a:t>
            </a:r>
            <a:r>
              <a:rPr lang="en-US" sz="2400" dirty="0" err="1" smtClean="0">
                <a:latin typeface="Times New Roman" pitchFamily="18" charset="0"/>
                <a:cs typeface="Times New Roman" pitchFamily="18" charset="0"/>
              </a:rPr>
              <a:t>dnorm</a:t>
            </a:r>
            <a:r>
              <a:rPr lang="en-US" sz="2400" dirty="0" smtClean="0">
                <a:latin typeface="Times New Roman" pitchFamily="18" charset="0"/>
                <a:cs typeface="Times New Roman" pitchFamily="18" charset="0"/>
              </a:rPr>
              <a:t>.</a:t>
            </a:r>
          </a:p>
          <a:p>
            <a:pPr algn="just">
              <a:buNone/>
            </a:pPr>
            <a:r>
              <a:rPr lang="en-US" sz="2400" dirty="0" smtClean="0">
                <a:latin typeface="Times New Roman" pitchFamily="18" charset="0"/>
                <a:cs typeface="Times New Roman" pitchFamily="18" charset="0"/>
              </a:rPr>
              <a:t>&gt;randNorm10&lt;-</a:t>
            </a:r>
            <a:r>
              <a:rPr lang="en-US" sz="2400" dirty="0" err="1" smtClean="0">
                <a:latin typeface="Times New Roman" pitchFamily="18" charset="0"/>
                <a:cs typeface="Times New Roman" pitchFamily="18" charset="0"/>
              </a:rPr>
              <a:t>rnorm</a:t>
            </a:r>
            <a:r>
              <a:rPr lang="en-US" sz="2400" dirty="0" smtClean="0">
                <a:latin typeface="Times New Roman" pitchFamily="18" charset="0"/>
                <a:cs typeface="Times New Roman" pitchFamily="18" charset="0"/>
              </a:rPr>
              <a:t>(10)</a:t>
            </a:r>
          </a:p>
          <a:p>
            <a:pPr algn="just">
              <a:buNone/>
            </a:pPr>
            <a:r>
              <a:rPr lang="en-US" sz="2400" dirty="0" smtClean="0">
                <a:latin typeface="Times New Roman" pitchFamily="18" charset="0"/>
                <a:cs typeface="Times New Roman" pitchFamily="18" charset="0"/>
              </a:rPr>
              <a:t>randNorm10</a:t>
            </a:r>
          </a:p>
          <a:p>
            <a:pPr algn="just">
              <a:buNone/>
            </a:pPr>
            <a:r>
              <a:rPr lang="en-US" sz="2400" dirty="0" smtClean="0">
                <a:latin typeface="Times New Roman" pitchFamily="18" charset="0"/>
                <a:cs typeface="Times New Roman" pitchFamily="18" charset="0"/>
              </a:rPr>
              <a:t>[1] 1.8081780 0.7159731 0.4119520  -0.1659213 -0.1597631</a:t>
            </a:r>
          </a:p>
          <a:p>
            <a:pPr algn="just">
              <a:buNone/>
            </a:pPr>
            <a:r>
              <a:rPr lang="en-US" sz="2400" dirty="0" smtClean="0">
                <a:latin typeface="Times New Roman" pitchFamily="18" charset="0"/>
                <a:cs typeface="Times New Roman" pitchFamily="18" charset="0"/>
              </a:rPr>
              <a:t>[6] 1.0941883 0.1981299 -1.3998152 -2.2787374 -0.3403679</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dnorm</a:t>
            </a:r>
            <a:r>
              <a:rPr lang="en-US" sz="2400" dirty="0" smtClean="0">
                <a:latin typeface="Times New Roman" pitchFamily="18" charset="0"/>
                <a:cs typeface="Times New Roman" pitchFamily="18" charset="0"/>
              </a:rPr>
              <a:t>(randNorm10)</a:t>
            </a:r>
          </a:p>
          <a:p>
            <a:pPr algn="just">
              <a:buNone/>
            </a:pPr>
            <a:r>
              <a:rPr lang="en-US" sz="2400" dirty="0" smtClean="0">
                <a:latin typeface="Times New Roman" pitchFamily="18" charset="0"/>
                <a:cs typeface="Times New Roman" pitchFamily="18" charset="0"/>
              </a:rPr>
              <a:t>[1] 0.07779389 0.30874263 0.36648754 0.39348848 0.39388328</a:t>
            </a:r>
          </a:p>
          <a:p>
            <a:pPr algn="just">
              <a:buNone/>
            </a:pPr>
            <a:r>
              <a:rPr lang="en-US" sz="2400" dirty="0" smtClean="0">
                <a:latin typeface="Times New Roman" pitchFamily="18" charset="0"/>
                <a:cs typeface="Times New Roman" pitchFamily="18" charset="0"/>
              </a:rPr>
              <a:t>[6] 0.21924564 0.39118830 0.14976620 0.02974005 0.37649004</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dnorm</a:t>
            </a:r>
            <a:r>
              <a:rPr lang="en-US" sz="2400" dirty="0" smtClean="0">
                <a:latin typeface="Times New Roman" pitchFamily="18" charset="0"/>
                <a:cs typeface="Times New Roman" pitchFamily="18" charset="0"/>
              </a:rPr>
              <a:t>(c(-1,0,1))</a:t>
            </a:r>
          </a:p>
          <a:p>
            <a:pPr algn="just">
              <a:buNone/>
            </a:pPr>
            <a:r>
              <a:rPr lang="en-US" sz="2400" dirty="0" smtClean="0">
                <a:latin typeface="Times New Roman" pitchFamily="18" charset="0"/>
                <a:cs typeface="Times New Roman" pitchFamily="18" charset="0"/>
              </a:rPr>
              <a:t>[1] 0.2419707 0.3989423 0.2419707</a:t>
            </a:r>
          </a:p>
          <a:p>
            <a:pPr algn="just"/>
            <a:r>
              <a:rPr lang="en-US" sz="2400" dirty="0" err="1" smtClean="0">
                <a:latin typeface="Times New Roman" pitchFamily="18" charset="0"/>
                <a:cs typeface="Times New Roman" pitchFamily="18" charset="0"/>
              </a:rPr>
              <a:t>dnorm</a:t>
            </a:r>
            <a:r>
              <a:rPr lang="en-US" sz="2400" dirty="0" smtClean="0">
                <a:latin typeface="Times New Roman" pitchFamily="18" charset="0"/>
                <a:cs typeface="Times New Roman" pitchFamily="18" charset="0"/>
              </a:rPr>
              <a:t> returns the probability of a specific number occurring. While it is technically mathematically impossible to find the exact probability of a number from a continuous distribution, this is an estimate of the probability.  Like with </a:t>
            </a:r>
            <a:r>
              <a:rPr lang="en-US" sz="2400" dirty="0" err="1" smtClean="0">
                <a:latin typeface="Times New Roman" pitchFamily="18" charset="0"/>
                <a:cs typeface="Times New Roman" pitchFamily="18" charset="0"/>
              </a:rPr>
              <a:t>rnorm</a:t>
            </a:r>
            <a:r>
              <a:rPr lang="en-US" sz="2400" dirty="0" smtClean="0">
                <a:latin typeface="Times New Roman" pitchFamily="18" charset="0"/>
                <a:cs typeface="Times New Roman" pitchFamily="18" charset="0"/>
              </a:rPr>
              <a:t>, a mean and standard deviation can be specified for </a:t>
            </a:r>
            <a:r>
              <a:rPr lang="en-US" sz="2400" dirty="0" err="1" smtClean="0">
                <a:latin typeface="Times New Roman" pitchFamily="18" charset="0"/>
                <a:cs typeface="Times New Roman" pitchFamily="18" charset="0"/>
              </a:rPr>
              <a:t>dnorm</a:t>
            </a:r>
            <a:r>
              <a:rPr lang="en-US" sz="2400" dirty="0" smtClean="0">
                <a:latin typeface="Times New Roman" pitchFamily="18" charset="0"/>
                <a:cs typeface="Times New Roman" pitchFamily="18" charset="0"/>
              </a:rPr>
              <a:t>.</a:t>
            </a:r>
          </a:p>
          <a:p>
            <a:pPr algn="just">
              <a:buNone/>
            </a:pPr>
            <a:endParaRPr lang="en-US" sz="2400" dirty="0" smtClean="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276350" y="1481931"/>
            <a:ext cx="6591300" cy="36195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399"/>
          </a:xfrm>
        </p:spPr>
        <p:txBody>
          <a:bodyPr>
            <a:normAutofit fontScale="92500" lnSpcReduction="10000"/>
          </a:bodyPr>
          <a:lstStyle/>
          <a:p>
            <a:pPr algn="just">
              <a:buNone/>
            </a:pPr>
            <a:r>
              <a:rPr lang="en-US" sz="2400" dirty="0" smtClean="0">
                <a:latin typeface="Times New Roman" pitchFamily="18" charset="0"/>
                <a:cs typeface="Times New Roman" pitchFamily="18" charset="0"/>
              </a:rPr>
              <a:t>&gt;require(RXKCD)</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getXKCD</a:t>
            </a:r>
            <a:r>
              <a:rPr lang="en-US" sz="2400" dirty="0" smtClean="0">
                <a:latin typeface="Times New Roman" pitchFamily="18" charset="0"/>
                <a:cs typeface="Times New Roman" pitchFamily="18" charset="0"/>
              </a:rPr>
              <a:t>(which=“552”)</a:t>
            </a:r>
          </a:p>
          <a:p>
            <a:pPr algn="just"/>
            <a:r>
              <a:rPr lang="en-US" sz="2400" dirty="0" smtClean="0">
                <a:latin typeface="Times New Roman" pitchFamily="18" charset="0"/>
                <a:cs typeface="Times New Roman" pitchFamily="18" charset="0"/>
              </a:rPr>
              <a:t>Similar to correlation is covariance, which is like a variance between variables; </a:t>
            </a: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cov</a:t>
            </a:r>
            <a:r>
              <a:rPr lang="en-US" sz="2400" dirty="0" smtClean="0">
                <a:latin typeface="Times New Roman" pitchFamily="18" charset="0"/>
                <a:cs typeface="Times New Roman" pitchFamily="18" charset="0"/>
              </a:rPr>
              <a:t> function works similarly to the </a:t>
            </a:r>
            <a:r>
              <a:rPr lang="en-US" sz="2400" dirty="0" err="1" smtClean="0">
                <a:latin typeface="Times New Roman" pitchFamily="18" charset="0"/>
                <a:cs typeface="Times New Roman" pitchFamily="18" charset="0"/>
              </a:rPr>
              <a:t>cor</a:t>
            </a:r>
            <a:r>
              <a:rPr lang="en-US" sz="2400" dirty="0" smtClean="0">
                <a:latin typeface="Times New Roman" pitchFamily="18" charset="0"/>
                <a:cs typeface="Times New Roman" pitchFamily="18" charset="0"/>
              </a:rPr>
              <a:t> function, with the same arguments for dealing with missing data. </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cov</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economics$pce,economics$psavert</a:t>
            </a:r>
            <a:r>
              <a:rPr lang="en-US" sz="2400" dirty="0" smtClean="0">
                <a:latin typeface="Times New Roman" pitchFamily="18" charset="0"/>
                <a:cs typeface="Times New Roman" pitchFamily="18" charset="0"/>
              </a:rPr>
              <a:t>)</a:t>
            </a:r>
          </a:p>
          <a:p>
            <a:pPr algn="just">
              <a:buNone/>
            </a:pPr>
            <a:r>
              <a:rPr lang="en-US" sz="2400" dirty="0" smtClean="0"/>
              <a:t>[1] -9361.028</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cov</a:t>
            </a:r>
            <a:r>
              <a:rPr lang="en-US" sz="2400" dirty="0" smtClean="0">
                <a:latin typeface="Times New Roman" pitchFamily="18" charset="0"/>
                <a:cs typeface="Times New Roman" pitchFamily="18" charset="0"/>
              </a:rPr>
              <a:t>(economics[, c(2,4:6)])</a:t>
            </a:r>
          </a:p>
          <a:p>
            <a:pPr algn="just">
              <a:buNone/>
            </a:pPr>
            <a:r>
              <a:rPr lang="en-US" sz="1600" dirty="0" smtClean="0"/>
              <a:t>	                   </a:t>
            </a:r>
            <a:r>
              <a:rPr lang="en-US" sz="1600" dirty="0" err="1" smtClean="0"/>
              <a:t>pce</a:t>
            </a:r>
            <a:r>
              <a:rPr lang="en-US" sz="1600" dirty="0" smtClean="0"/>
              <a:t> 	            </a:t>
            </a:r>
            <a:r>
              <a:rPr lang="en-US" sz="1600" dirty="0" err="1" smtClean="0"/>
              <a:t>psavert</a:t>
            </a:r>
            <a:r>
              <a:rPr lang="en-US" sz="1600" dirty="0" smtClean="0"/>
              <a:t>	</a:t>
            </a:r>
            <a:r>
              <a:rPr lang="en-US" sz="1600" dirty="0" err="1" smtClean="0"/>
              <a:t>unempmed</a:t>
            </a:r>
            <a:r>
              <a:rPr lang="en-US" sz="1600" dirty="0" smtClean="0"/>
              <a:t>	</a:t>
            </a:r>
            <a:r>
              <a:rPr lang="en-US" sz="1600" dirty="0" err="1" smtClean="0"/>
              <a:t>unemploy</a:t>
            </a:r>
            <a:r>
              <a:rPr lang="en-US" sz="1600" dirty="0" smtClean="0"/>
              <a:t>	</a:t>
            </a:r>
          </a:p>
          <a:p>
            <a:pPr algn="just">
              <a:buNone/>
            </a:pPr>
            <a:r>
              <a:rPr lang="en-US" sz="1600" dirty="0" err="1" smtClean="0"/>
              <a:t>pce</a:t>
            </a:r>
            <a:r>
              <a:rPr lang="en-US" sz="1600" dirty="0" smtClean="0"/>
              <a:t>             12811296.900   -9361.028324	10695.02387	5806187.162</a:t>
            </a:r>
          </a:p>
          <a:p>
            <a:pPr algn="just">
              <a:buNone/>
            </a:pPr>
            <a:r>
              <a:rPr lang="en-US" sz="1600" dirty="0" err="1" smtClean="0"/>
              <a:t>psavert</a:t>
            </a:r>
            <a:r>
              <a:rPr lang="en-US" sz="1600" dirty="0" smtClean="0"/>
              <a:t>      -9361.028             9.761835	-4.972622		-2922.162</a:t>
            </a:r>
          </a:p>
          <a:p>
            <a:pPr algn="just">
              <a:buNone/>
            </a:pPr>
            <a:r>
              <a:rPr lang="en-US" sz="1600" dirty="0" err="1" smtClean="0"/>
              <a:t>uempmed</a:t>
            </a:r>
            <a:r>
              <a:rPr lang="en-US" sz="1600" dirty="0" smtClean="0"/>
              <a:t> 10695.024          -4.972622	 16.876582	9436.074</a:t>
            </a:r>
          </a:p>
          <a:p>
            <a:pPr algn="just">
              <a:buNone/>
            </a:pPr>
            <a:r>
              <a:rPr lang="en-US" sz="1600" dirty="0" smtClean="0"/>
              <a:t> </a:t>
            </a:r>
            <a:r>
              <a:rPr lang="en-US" sz="1600" dirty="0" err="1" smtClean="0"/>
              <a:t>unemploy</a:t>
            </a:r>
            <a:r>
              <a:rPr lang="en-US" sz="1600" dirty="0" smtClean="0"/>
              <a:t> 5806187.162     -2922.161618	 9436.074287	697955.661</a:t>
            </a:r>
            <a:endParaRPr lang="en-US" sz="1600" dirty="0" smtClean="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2133600" y="1828800"/>
            <a:ext cx="5384873" cy="919163"/>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lgn="just">
              <a:buNone/>
            </a:pPr>
            <a:r>
              <a:rPr lang="en-US" sz="2400" dirty="0" smtClean="0">
                <a:latin typeface="Times New Roman" pitchFamily="18" charset="0"/>
                <a:cs typeface="Times New Roman" pitchFamily="18" charset="0"/>
              </a:rPr>
              <a:t>&gt;#check that </a:t>
            </a:r>
            <a:r>
              <a:rPr lang="en-US" sz="2400" dirty="0" err="1" smtClean="0">
                <a:latin typeface="Times New Roman" pitchFamily="18" charset="0"/>
                <a:cs typeface="Times New Roman" pitchFamily="18" charset="0"/>
              </a:rPr>
              <a:t>cov</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cor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sd</a:t>
            </a:r>
            <a:r>
              <a:rPr lang="en-US" sz="2400" dirty="0" smtClean="0">
                <a:latin typeface="Times New Roman" pitchFamily="18" charset="0"/>
                <a:cs typeface="Times New Roman" pitchFamily="18" charset="0"/>
              </a:rPr>
              <a:t> are the same</a:t>
            </a:r>
          </a:p>
          <a:p>
            <a:pPr algn="just">
              <a:buNone/>
            </a:pPr>
            <a:r>
              <a:rPr lang="en-US" sz="2400" dirty="0" smtClean="0">
                <a:latin typeface="Times New Roman" pitchFamily="18" charset="0"/>
                <a:cs typeface="Times New Roman" pitchFamily="18" charset="0"/>
              </a:rPr>
              <a:t>&gt;identical(</a:t>
            </a:r>
            <a:r>
              <a:rPr lang="en-US" sz="2400" dirty="0" err="1" smtClean="0">
                <a:latin typeface="Times New Roman" pitchFamily="18" charset="0"/>
                <a:cs typeface="Times New Roman" pitchFamily="18" charset="0"/>
              </a:rPr>
              <a:t>cov</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economics$pce,economics$psavert,cor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economics$pce,economics$psavert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economics$pce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economics$psavert</a:t>
            </a:r>
            <a:r>
              <a:rPr lang="en-US" sz="2400" dirty="0" smtClean="0">
                <a:latin typeface="Times New Roman" pitchFamily="18" charset="0"/>
                <a:cs typeface="Times New Roman" pitchFamily="18" charset="0"/>
              </a:rPr>
              <a:t>))</a:t>
            </a:r>
          </a:p>
          <a:p>
            <a:pPr algn="just">
              <a:buNone/>
            </a:pPr>
            <a:r>
              <a:rPr lang="en-US" sz="2400" dirty="0" smtClean="0">
                <a:latin typeface="Times New Roman" pitchFamily="18" charset="0"/>
                <a:cs typeface="Times New Roman" pitchFamily="18" charset="0"/>
              </a:rPr>
              <a:t>[1]  TRUE</a:t>
            </a:r>
          </a:p>
          <a:p>
            <a:pPr algn="just">
              <a:buNone/>
            </a:pPr>
            <a:endParaRPr lang="en-US" sz="2400"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T-Tests</a:t>
            </a:r>
          </a:p>
          <a:p>
            <a:pPr algn="just"/>
            <a:r>
              <a:rPr lang="en-US" sz="2400" dirty="0" smtClean="0">
                <a:latin typeface="Times New Roman" pitchFamily="18" charset="0"/>
                <a:cs typeface="Times New Roman" pitchFamily="18" charset="0"/>
              </a:rPr>
              <a:t>In a traditional statistics classes, the t-test – invented by William </a:t>
            </a:r>
            <a:r>
              <a:rPr lang="en-US" sz="2400" dirty="0" err="1" smtClean="0">
                <a:latin typeface="Times New Roman" pitchFamily="18" charset="0"/>
                <a:cs typeface="Times New Roman" pitchFamily="18" charset="0"/>
              </a:rPr>
              <a:t>Gosset</a:t>
            </a:r>
            <a:r>
              <a:rPr lang="en-US" sz="2400" dirty="0" smtClean="0">
                <a:latin typeface="Times New Roman" pitchFamily="18" charset="0"/>
                <a:cs typeface="Times New Roman" pitchFamily="18" charset="0"/>
              </a:rPr>
              <a:t> while working at the Guinness brewery- is taught for conducting tests on the mean of data or for comparing two sets of data. </a:t>
            </a:r>
          </a:p>
          <a:p>
            <a:pPr algn="just">
              <a:buNone/>
            </a:pPr>
            <a:r>
              <a:rPr lang="en-US" sz="2400" dirty="0" smtClean="0">
                <a:latin typeface="Times New Roman" pitchFamily="18" charset="0"/>
                <a:cs typeface="Times New Roman" pitchFamily="18" charset="0"/>
              </a:rPr>
              <a:t>&gt;head(tips)</a:t>
            </a:r>
          </a:p>
          <a:p>
            <a:pPr algn="just">
              <a:buNone/>
            </a:pPr>
            <a:r>
              <a:rPr lang="en-US" sz="2400" dirty="0" smtClean="0"/>
              <a:t>	</a:t>
            </a:r>
            <a:r>
              <a:rPr lang="en-US" sz="2400" dirty="0" err="1" smtClean="0"/>
              <a:t>total_bil</a:t>
            </a:r>
            <a:r>
              <a:rPr lang="en-US" sz="2400" dirty="0" smtClean="0"/>
              <a:t>           tip              sex          smoker      day          time          size</a:t>
            </a:r>
          </a:p>
          <a:p>
            <a:pPr algn="just">
              <a:buAutoNum type="arabicPlain"/>
            </a:pPr>
            <a:r>
              <a:rPr lang="en-US" sz="2400" dirty="0" smtClean="0"/>
              <a:t>16.99               1.01          Female          No         Sun         Dinner         2</a:t>
            </a:r>
          </a:p>
          <a:p>
            <a:pPr algn="just">
              <a:buAutoNum type="arabicPlain"/>
            </a:pPr>
            <a:r>
              <a:rPr lang="en-US" sz="2400" dirty="0" smtClean="0"/>
              <a:t>10.34               1.66            Male            No         Sun         Dinner         3</a:t>
            </a:r>
          </a:p>
          <a:p>
            <a:pPr algn="just">
              <a:buAutoNum type="arabicPlain"/>
            </a:pPr>
            <a:r>
              <a:rPr lang="en-US" sz="2400" dirty="0" smtClean="0"/>
              <a:t>21.01               3.50            Male            No         Sun         Dinner         3</a:t>
            </a:r>
          </a:p>
          <a:p>
            <a:pPr algn="just">
              <a:buAutoNum type="arabicPlain"/>
            </a:pPr>
            <a:r>
              <a:rPr lang="en-US" sz="2400" dirty="0" smtClean="0"/>
              <a:t>23.68               3.31            Male            No         Sun         Dinner         2</a:t>
            </a:r>
          </a:p>
          <a:p>
            <a:pPr algn="just">
              <a:buAutoNum type="arabicPlain"/>
            </a:pPr>
            <a:r>
              <a:rPr lang="en-US" sz="2400" dirty="0" smtClean="0"/>
              <a:t>24.59               3.61          Female          No         Sun         Dinner         4</a:t>
            </a:r>
          </a:p>
          <a:p>
            <a:pPr algn="just">
              <a:buAutoNum type="arabicPlain"/>
            </a:pPr>
            <a:r>
              <a:rPr lang="en-US" sz="2400" dirty="0" smtClean="0"/>
              <a:t>25.29               4.71            Male            No         Sun         Dinner         4</a:t>
            </a:r>
            <a:endParaRPr lang="en-US" sz="2400" dirty="0" smtClean="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buNone/>
            </a:pPr>
            <a:r>
              <a:rPr lang="en-US" sz="2400" dirty="0" smtClean="0">
                <a:latin typeface="Times New Roman" pitchFamily="18" charset="0"/>
                <a:cs typeface="Times New Roman" pitchFamily="18" charset="0"/>
              </a:rPr>
              <a:t>&gt;#sex of the server</a:t>
            </a:r>
          </a:p>
          <a:p>
            <a:pPr algn="just">
              <a:buNone/>
            </a:pPr>
            <a:r>
              <a:rPr lang="en-US" sz="2400" dirty="0" smtClean="0">
                <a:latin typeface="Times New Roman" pitchFamily="18" charset="0"/>
                <a:cs typeface="Times New Roman" pitchFamily="18" charset="0"/>
              </a:rPr>
              <a:t>&gt;unique(</a:t>
            </a:r>
            <a:r>
              <a:rPr lang="en-US" sz="2400" dirty="0" err="1" smtClean="0">
                <a:latin typeface="Times New Roman" pitchFamily="18" charset="0"/>
                <a:cs typeface="Times New Roman" pitchFamily="18" charset="0"/>
              </a:rPr>
              <a:t>tips$sex</a:t>
            </a:r>
            <a:r>
              <a:rPr lang="en-US" sz="2400" dirty="0" smtClean="0">
                <a:latin typeface="Times New Roman" pitchFamily="18" charset="0"/>
                <a:cs typeface="Times New Roman" pitchFamily="18" charset="0"/>
              </a:rPr>
              <a:t>)</a:t>
            </a:r>
          </a:p>
          <a:p>
            <a:pPr algn="just">
              <a:buNone/>
            </a:pPr>
            <a:r>
              <a:rPr lang="en-US" sz="2400" dirty="0" smtClean="0">
                <a:latin typeface="Times New Roman" pitchFamily="18" charset="0"/>
                <a:cs typeface="Times New Roman" pitchFamily="18" charset="0"/>
              </a:rPr>
              <a:t>[1]  Female  Male</a:t>
            </a:r>
          </a:p>
          <a:p>
            <a:pPr algn="just">
              <a:buNone/>
            </a:pPr>
            <a:r>
              <a:rPr lang="en-US" sz="2400" dirty="0" smtClean="0">
                <a:latin typeface="Times New Roman" pitchFamily="18" charset="0"/>
                <a:cs typeface="Times New Roman" pitchFamily="18" charset="0"/>
              </a:rPr>
              <a:t>Levels:  Female  Male</a:t>
            </a:r>
          </a:p>
          <a:p>
            <a:pPr algn="just">
              <a:buNone/>
            </a:pPr>
            <a:r>
              <a:rPr lang="en-US" sz="2400" dirty="0" smtClean="0">
                <a:latin typeface="Times New Roman" pitchFamily="18" charset="0"/>
                <a:cs typeface="Times New Roman" pitchFamily="18" charset="0"/>
              </a:rPr>
              <a:t>&gt;#day of the week</a:t>
            </a:r>
          </a:p>
          <a:p>
            <a:pPr algn="just">
              <a:buNone/>
            </a:pPr>
            <a:r>
              <a:rPr lang="en-US" sz="2400" dirty="0" smtClean="0">
                <a:latin typeface="Times New Roman" pitchFamily="18" charset="0"/>
                <a:cs typeface="Times New Roman" pitchFamily="18" charset="0"/>
              </a:rPr>
              <a:t>&gt;unique(</a:t>
            </a:r>
            <a:r>
              <a:rPr lang="en-US" sz="2400" dirty="0" err="1" smtClean="0">
                <a:latin typeface="Times New Roman" pitchFamily="18" charset="0"/>
                <a:cs typeface="Times New Roman" pitchFamily="18" charset="0"/>
              </a:rPr>
              <a:t>tips$day</a:t>
            </a:r>
            <a:r>
              <a:rPr lang="en-US" sz="2400" dirty="0" smtClean="0">
                <a:latin typeface="Times New Roman" pitchFamily="18" charset="0"/>
                <a:cs typeface="Times New Roman" pitchFamily="18" charset="0"/>
              </a:rPr>
              <a:t>)</a:t>
            </a:r>
          </a:p>
          <a:p>
            <a:pPr algn="just">
              <a:buNone/>
            </a:pPr>
            <a:r>
              <a:rPr lang="da-DK" sz="2400" dirty="0" smtClean="0"/>
              <a:t>[1] Sun Sat Thur Fri</a:t>
            </a:r>
          </a:p>
          <a:p>
            <a:pPr algn="just">
              <a:buNone/>
            </a:pPr>
            <a:r>
              <a:rPr lang="da-DK" sz="2400" dirty="0" smtClean="0"/>
              <a:t> Levels: Fri Sat Sun Thur</a:t>
            </a:r>
          </a:p>
          <a:p>
            <a:pPr algn="just">
              <a:buNone/>
            </a:pPr>
            <a:r>
              <a:rPr lang="da-DK" sz="2400" b="1" dirty="0" smtClean="0">
                <a:latin typeface="Times New Roman" pitchFamily="18" charset="0"/>
                <a:cs typeface="Times New Roman" pitchFamily="18" charset="0"/>
              </a:rPr>
              <a:t>One-Sample T-Test</a:t>
            </a:r>
          </a:p>
          <a:p>
            <a:pPr algn="just"/>
            <a:r>
              <a:rPr lang="da-DK" sz="2400" dirty="0" smtClean="0">
                <a:latin typeface="Times New Roman" pitchFamily="18" charset="0"/>
                <a:cs typeface="Times New Roman" pitchFamily="18" charset="0"/>
              </a:rPr>
              <a:t>First we conduct a one-sample t-test on whether the average tip is equal to $2.50.</a:t>
            </a:r>
          </a:p>
          <a:p>
            <a:pPr algn="just"/>
            <a:r>
              <a:rPr lang="da-DK" sz="2400" dirty="0" smtClean="0">
                <a:latin typeface="Times New Roman" pitchFamily="18" charset="0"/>
                <a:cs typeface="Times New Roman" pitchFamily="18" charset="0"/>
              </a:rPr>
              <a:t>This text essentially calculates the mean of data and builds a confidence interval. If the value we are testing falls within that confidence interval then we can conclude that is the true value for the mean of the data; otherwise, we conclude that it is not the true mean.</a:t>
            </a: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t.test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tips$tip,alternative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two.sided</a:t>
            </a:r>
            <a:r>
              <a:rPr lang="en-US" sz="2400" dirty="0" smtClean="0">
                <a:latin typeface="Times New Roman" pitchFamily="18" charset="0"/>
                <a:cs typeface="Times New Roman" pitchFamily="18" charset="0"/>
              </a:rPr>
              <a:t>”, mu=2.5)</a:t>
            </a:r>
          </a:p>
          <a:p>
            <a:pPr algn="ctr">
              <a:buNone/>
            </a:pPr>
            <a:r>
              <a:rPr lang="en-US" sz="2400" dirty="0" smtClean="0"/>
              <a:t>One Sample t-test</a:t>
            </a:r>
          </a:p>
          <a:p>
            <a:pPr algn="just">
              <a:buNone/>
            </a:pPr>
            <a:r>
              <a:rPr lang="en-US" sz="2400" dirty="0" smtClean="0"/>
              <a:t>data: </a:t>
            </a:r>
            <a:r>
              <a:rPr lang="en-US" sz="2400" dirty="0" err="1" smtClean="0"/>
              <a:t>tips$tip</a:t>
            </a:r>
            <a:endParaRPr lang="en-US" sz="2400" dirty="0" smtClean="0"/>
          </a:p>
          <a:p>
            <a:pPr algn="just">
              <a:buNone/>
            </a:pPr>
            <a:r>
              <a:rPr lang="en-US" sz="2400" dirty="0" smtClean="0"/>
              <a:t>t = 5.6253, </a:t>
            </a:r>
            <a:r>
              <a:rPr lang="en-US" sz="2400" dirty="0" err="1" smtClean="0"/>
              <a:t>df</a:t>
            </a:r>
            <a:r>
              <a:rPr lang="en-US" sz="2400" dirty="0" smtClean="0"/>
              <a:t> = 243, p-value = 5.08e-08</a:t>
            </a:r>
          </a:p>
          <a:p>
            <a:pPr algn="just">
              <a:buNone/>
            </a:pPr>
            <a:r>
              <a:rPr lang="en-US" sz="2400" dirty="0" smtClean="0"/>
              <a:t>alternative hypothesis: true mean is not equal to 2.5</a:t>
            </a:r>
          </a:p>
          <a:p>
            <a:pPr algn="just">
              <a:buNone/>
            </a:pPr>
            <a:r>
              <a:rPr lang="en-US" sz="2400" dirty="0" smtClean="0"/>
              <a:t>95 percent confidence interval:</a:t>
            </a:r>
          </a:p>
          <a:p>
            <a:pPr algn="just">
              <a:buNone/>
            </a:pPr>
            <a:r>
              <a:rPr lang="en-US" sz="2400" dirty="0" smtClean="0"/>
              <a:t>2.823799 3.172758</a:t>
            </a:r>
          </a:p>
          <a:p>
            <a:pPr algn="just">
              <a:buNone/>
            </a:pPr>
            <a:r>
              <a:rPr lang="en-US" sz="2400" dirty="0" smtClean="0"/>
              <a:t>sample estimates:</a:t>
            </a:r>
          </a:p>
          <a:p>
            <a:pPr algn="just">
              <a:buNone/>
            </a:pPr>
            <a:r>
              <a:rPr lang="en-US" sz="2400" dirty="0" smtClean="0"/>
              <a:t>mean of x</a:t>
            </a:r>
          </a:p>
          <a:p>
            <a:pPr algn="just">
              <a:buNone/>
            </a:pPr>
            <a:r>
              <a:rPr lang="en-US" sz="2400" dirty="0" smtClean="0"/>
              <a:t>2.998279 </a:t>
            </a:r>
          </a:p>
          <a:p>
            <a:pPr algn="just"/>
            <a:r>
              <a:rPr lang="en-US" sz="2400" dirty="0" smtClean="0">
                <a:latin typeface="Times New Roman" pitchFamily="18" charset="0"/>
                <a:cs typeface="Times New Roman" pitchFamily="18" charset="0"/>
              </a:rPr>
              <a:t>The output displays the setup and results of the hypothesis test of whether the mean is equal to $2.50.</a:t>
            </a:r>
          </a:p>
          <a:p>
            <a:pPr algn="just"/>
            <a:r>
              <a:rPr lang="en-US" sz="2400" dirty="0" smtClean="0">
                <a:latin typeface="Times New Roman" pitchFamily="18" charset="0"/>
                <a:cs typeface="Times New Roman" pitchFamily="18" charset="0"/>
              </a:rPr>
              <a:t>It prints the t-statistic, the degree of freedom and p-value.</a:t>
            </a:r>
          </a:p>
          <a:p>
            <a:pPr algn="just"/>
            <a:r>
              <a:rPr lang="en-US" sz="2400" dirty="0" smtClean="0">
                <a:latin typeface="Times New Roman" pitchFamily="18" charset="0"/>
                <a:cs typeface="Times New Roman" pitchFamily="18" charset="0"/>
              </a:rPr>
              <a:t>It also provides the 95% confidence interval and mean for the variable of interest.</a:t>
            </a:r>
          </a:p>
          <a:p>
            <a:pPr algn="just"/>
            <a:r>
              <a:rPr lang="en-US" sz="2400" dirty="0" smtClean="0">
                <a:latin typeface="Times New Roman" pitchFamily="18" charset="0"/>
                <a:cs typeface="Times New Roman" pitchFamily="18" charset="0"/>
              </a:rPr>
              <a:t>The p value indicates the null hypothesis should be rejected, and we conclude that the mean is not equal to $2.50.</a:t>
            </a:r>
          </a:p>
          <a:p>
            <a:pPr algn="just">
              <a:buNone/>
            </a:pPr>
            <a:endParaRPr lang="en-US" sz="2400"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799"/>
          </a:xfrm>
        </p:spPr>
        <p:txBody>
          <a:bodyPr>
            <a:normAutofit fontScale="92500" lnSpcReduction="20000"/>
          </a:bodyPr>
          <a:lstStyle/>
          <a:p>
            <a:pPr algn="just"/>
            <a:r>
              <a:rPr lang="en-US" sz="2400" dirty="0" smtClean="0">
                <a:latin typeface="Times New Roman" pitchFamily="18" charset="0"/>
                <a:cs typeface="Times New Roman" pitchFamily="18" charset="0"/>
              </a:rPr>
              <a:t>The t-test is the ratio where the numerator is the difference between the estimated mean and the hypothesized mean and the denominator is the standard error of the estimated mean. It is defined as</a:t>
            </a:r>
          </a:p>
          <a:p>
            <a:pPr algn="ctr">
              <a:buNone/>
            </a:pPr>
            <a:endParaRPr lang="en-US" sz="2400" dirty="0" smtClean="0">
              <a:latin typeface="Times New Roman" pitchFamily="18" charset="0"/>
              <a:cs typeface="Times New Roman" pitchFamily="18" charset="0"/>
            </a:endParaRPr>
          </a:p>
          <a:p>
            <a:pPr algn="ctr">
              <a:buNone/>
            </a:pP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a:t>
            </a:r>
            <a:r>
              <a:rPr lang="en-US" sz="2400" dirty="0" smtClean="0">
                <a:latin typeface="Times New Roman" pitchFamily="18" charset="0"/>
                <a:cs typeface="Times New Roman" pitchFamily="18" charset="0"/>
              </a:rPr>
              <a:t>the hypothesized mean is correct, then we expect the t-statistic to fall somewhere in the middle- about two standard deviations from the mean- of the t distribution.</a:t>
            </a:r>
          </a:p>
          <a:p>
            <a:pPr algn="just">
              <a:buNone/>
            </a:pPr>
            <a:r>
              <a:rPr lang="en-US" sz="2400" dirty="0" smtClean="0">
                <a:latin typeface="Times New Roman" pitchFamily="18" charset="0"/>
                <a:cs typeface="Times New Roman" pitchFamily="18" charset="0"/>
              </a:rPr>
              <a:t>&gt;##build a t distribution</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randT</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rt</a:t>
            </a:r>
            <a:r>
              <a:rPr lang="en-US" sz="2400" dirty="0" smtClean="0">
                <a:latin typeface="Times New Roman" pitchFamily="18" charset="0"/>
                <a:cs typeface="Times New Roman" pitchFamily="18" charset="0"/>
              </a:rPr>
              <a:t>(30000, </a:t>
            </a:r>
            <a:r>
              <a:rPr lang="en-US" sz="2400" dirty="0" err="1" smtClean="0">
                <a:latin typeface="Times New Roman" pitchFamily="18" charset="0"/>
                <a:cs typeface="Times New Roman" pitchFamily="18" charset="0"/>
              </a:rPr>
              <a:t>df</a:t>
            </a:r>
            <a:r>
              <a:rPr lang="en-US" sz="2400" dirty="0" smtClean="0">
                <a:latin typeface="Times New Roman" pitchFamily="18" charset="0"/>
                <a:cs typeface="Times New Roman" pitchFamily="18" charset="0"/>
              </a:rPr>
              <a:t>=NROW(tips)-1)</a:t>
            </a:r>
          </a:p>
          <a:p>
            <a:pPr algn="just">
              <a:buNone/>
            </a:pPr>
            <a:r>
              <a:rPr lang="en-US" sz="2400" dirty="0" smtClean="0">
                <a:latin typeface="Times New Roman" pitchFamily="18" charset="0"/>
                <a:cs typeface="Times New Roman" pitchFamily="18" charset="0"/>
              </a:rPr>
              <a:t>&gt;#get t-statistics and other information</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tipTTest</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t.test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tips$tip</a:t>
            </a:r>
            <a:r>
              <a:rPr lang="en-US" sz="2400" dirty="0" smtClean="0">
                <a:latin typeface="Times New Roman" pitchFamily="18" charset="0"/>
                <a:cs typeface="Times New Roman" pitchFamily="18" charset="0"/>
              </a:rPr>
              <a:t>, alternative=“</a:t>
            </a:r>
            <a:r>
              <a:rPr lang="en-US" sz="2400" dirty="0" err="1" smtClean="0">
                <a:latin typeface="Times New Roman" pitchFamily="18" charset="0"/>
                <a:cs typeface="Times New Roman" pitchFamily="18" charset="0"/>
              </a:rPr>
              <a:t>two.sided</a:t>
            </a:r>
            <a:r>
              <a:rPr lang="en-US" sz="2400" dirty="0" smtClean="0">
                <a:latin typeface="Times New Roman" pitchFamily="18" charset="0"/>
                <a:cs typeface="Times New Roman" pitchFamily="18" charset="0"/>
              </a:rPr>
              <a:t>”, mu=2.50)</a:t>
            </a:r>
          </a:p>
          <a:p>
            <a:pPr algn="just">
              <a:buNone/>
            </a:pPr>
            <a:r>
              <a:rPr lang="en-US" sz="2400" dirty="0" smtClean="0">
                <a:latin typeface="Times New Roman" pitchFamily="18" charset="0"/>
                <a:cs typeface="Times New Roman" pitchFamily="18" charset="0"/>
              </a:rPr>
              <a:t>&gt;#plot it</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ggplot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(x=</a:t>
            </a:r>
            <a:r>
              <a:rPr lang="en-US" sz="2400" dirty="0" err="1" smtClean="0">
                <a:latin typeface="Times New Roman" pitchFamily="18" charset="0"/>
                <a:cs typeface="Times New Roman" pitchFamily="18" charset="0"/>
              </a:rPr>
              <a:t>randT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geom_density</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aes</a:t>
            </a:r>
            <a:r>
              <a:rPr lang="en-US" sz="2400" dirty="0" smtClean="0">
                <a:latin typeface="Times New Roman" pitchFamily="18" charset="0"/>
                <a:cs typeface="Times New Roman" pitchFamily="18" charset="0"/>
              </a:rPr>
              <a:t>(x=x), fill=“</a:t>
            </a:r>
            <a:r>
              <a:rPr lang="en-US" sz="2400" dirty="0" err="1" smtClean="0">
                <a:latin typeface="Times New Roman" pitchFamily="18" charset="0"/>
                <a:cs typeface="Times New Roman" pitchFamily="18" charset="0"/>
              </a:rPr>
              <a:t>gry”,color</a:t>
            </a:r>
            <a:r>
              <a:rPr lang="en-US" sz="2400" dirty="0" smtClean="0">
                <a:latin typeface="Times New Roman" pitchFamily="18" charset="0"/>
                <a:cs typeface="Times New Roman" pitchFamily="18" charset="0"/>
              </a:rPr>
              <a:t>=“grey”)+</a:t>
            </a:r>
            <a:r>
              <a:rPr lang="en-US" sz="2400" dirty="0" err="1" smtClean="0">
                <a:latin typeface="Times New Roman" pitchFamily="18" charset="0"/>
                <a:cs typeface="Times New Roman" pitchFamily="18" charset="0"/>
              </a:rPr>
              <a:t>geom_vline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xintercept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tipTest$statistic</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geom_vline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xintercept</a:t>
            </a:r>
            <a:r>
              <a:rPr lang="en-US" sz="2400" dirty="0" smtClean="0">
                <a:latin typeface="Times New Roman" pitchFamily="18" charset="0"/>
                <a:cs typeface="Times New Roman" pitchFamily="18" charset="0"/>
              </a:rPr>
              <a:t>=mean(</a:t>
            </a:r>
            <a:r>
              <a:rPr lang="en-US" sz="2400" dirty="0" err="1" smtClean="0">
                <a:latin typeface="Times New Roman" pitchFamily="18" charset="0"/>
                <a:cs typeface="Times New Roman" pitchFamily="18" charset="0"/>
              </a:rPr>
              <a:t>randT</a:t>
            </a:r>
            <a:r>
              <a:rPr lang="en-US" sz="2400" dirty="0" smtClean="0">
                <a:latin typeface="Times New Roman" pitchFamily="18" charset="0"/>
                <a:cs typeface="Times New Roman" pitchFamily="18" charset="0"/>
              </a:rPr>
              <a:t>)+c(-2,2)*</a:t>
            </a:r>
            <a:r>
              <a:rPr lang="en-US" sz="2400" dirty="0" err="1" smtClean="0">
                <a:latin typeface="Times New Roman" pitchFamily="18" charset="0"/>
                <a:cs typeface="Times New Roman" pitchFamily="18" charset="0"/>
              </a:rPr>
              <a:t>sd</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randT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linetype</a:t>
            </a:r>
            <a:r>
              <a:rPr lang="en-US" sz="2400" dirty="0" smtClean="0">
                <a:latin typeface="Times New Roman" pitchFamily="18" charset="0"/>
                <a:cs typeface="Times New Roman" pitchFamily="18" charset="0"/>
              </a:rPr>
              <a:t>=2)</a:t>
            </a:r>
            <a:endParaRPr lang="en-US"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2514600" y="1295400"/>
            <a:ext cx="4733925" cy="1287423"/>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481137" y="1515269"/>
            <a:ext cx="6248058" cy="3513931"/>
          </a:xfrm>
          <a:prstGeom prst="rect">
            <a:avLst/>
          </a:prstGeom>
          <a:noFill/>
          <a:ln w="9525">
            <a:noFill/>
            <a:miter lim="800000"/>
            <a:headEnd/>
            <a:tailEnd/>
          </a:ln>
          <a:effectLst/>
        </p:spPr>
      </p:pic>
      <p:sp>
        <p:nvSpPr>
          <p:cNvPr id="4" name="TextBox 3"/>
          <p:cNvSpPr txBox="1"/>
          <p:nvPr/>
        </p:nvSpPr>
        <p:spPr>
          <a:xfrm>
            <a:off x="914400" y="4953000"/>
            <a:ext cx="7467600" cy="1200329"/>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T distribution and t-statistic for tip data. The dashed lines are two standard deviations from the mean in either direction. The thick black line, the t-statistic, is so far outside the distribution that we must reject the null hypothesis and conclude that the true mean is not $2.50.</a:t>
            </a:r>
            <a:endParaRPr lang="en-US"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lgn="just"/>
            <a:r>
              <a:rPr lang="en-US" sz="2000" dirty="0" smtClean="0">
                <a:latin typeface="Times New Roman" pitchFamily="18" charset="0"/>
                <a:cs typeface="Times New Roman" pitchFamily="18" charset="0"/>
              </a:rPr>
              <a:t>Conduction of one-sided t-test to see if the mean is greater than $2.50</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t.test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tips$tip,alternative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greater",mu</a:t>
            </a:r>
            <a:r>
              <a:rPr lang="en-US" sz="2000" dirty="0" smtClean="0">
                <a:latin typeface="Times New Roman" pitchFamily="18" charset="0"/>
                <a:cs typeface="Times New Roman" pitchFamily="18" charset="0"/>
              </a:rPr>
              <a:t>=2.5)</a:t>
            </a:r>
          </a:p>
          <a:p>
            <a:pPr algn="just">
              <a:buNone/>
            </a:pPr>
            <a:r>
              <a:rPr lang="en-US" sz="2000" dirty="0" smtClean="0">
                <a:latin typeface="Times New Roman" pitchFamily="18" charset="0"/>
                <a:cs typeface="Times New Roman" pitchFamily="18" charset="0"/>
              </a:rPr>
              <a:t>Output:</a:t>
            </a:r>
          </a:p>
          <a:p>
            <a:pPr algn="just">
              <a:buNone/>
            </a:pPr>
            <a:r>
              <a:rPr lang="en-US" sz="2000" dirty="0" smtClean="0"/>
              <a:t>One Sample t-test</a:t>
            </a:r>
          </a:p>
          <a:p>
            <a:pPr algn="just">
              <a:buNone/>
            </a:pPr>
            <a:r>
              <a:rPr lang="en-US" sz="2000" dirty="0" smtClean="0"/>
              <a:t>data: </a:t>
            </a:r>
            <a:r>
              <a:rPr lang="en-US" sz="2000" dirty="0" err="1" smtClean="0"/>
              <a:t>tips$tip</a:t>
            </a:r>
            <a:endParaRPr lang="en-US" sz="2000" dirty="0" smtClean="0"/>
          </a:p>
          <a:p>
            <a:pPr algn="just">
              <a:buNone/>
            </a:pPr>
            <a:r>
              <a:rPr lang="en-US" sz="2000" dirty="0" smtClean="0"/>
              <a:t>t = 5.6253, </a:t>
            </a:r>
            <a:r>
              <a:rPr lang="en-US" sz="2000" dirty="0" err="1" smtClean="0"/>
              <a:t>df</a:t>
            </a:r>
            <a:r>
              <a:rPr lang="en-US" sz="2000" dirty="0" smtClean="0"/>
              <a:t> = 243, p-value = 2.54e-08</a:t>
            </a:r>
          </a:p>
          <a:p>
            <a:pPr algn="just">
              <a:buNone/>
            </a:pPr>
            <a:r>
              <a:rPr lang="en-US" sz="2000" dirty="0" smtClean="0"/>
              <a:t>alternative hypothesis: true mean is greater than 2.5</a:t>
            </a:r>
          </a:p>
          <a:p>
            <a:pPr algn="just">
              <a:buNone/>
            </a:pPr>
            <a:r>
              <a:rPr lang="en-US" sz="2000" dirty="0" smtClean="0"/>
              <a:t>95 percent confidence interval:</a:t>
            </a:r>
          </a:p>
          <a:p>
            <a:pPr algn="just">
              <a:buNone/>
            </a:pPr>
            <a:r>
              <a:rPr lang="en-US" sz="2000" dirty="0" smtClean="0"/>
              <a:t>2.852023	 </a:t>
            </a:r>
            <a:r>
              <a:rPr lang="en-US" sz="2000" dirty="0" err="1" smtClean="0"/>
              <a:t>Inf</a:t>
            </a:r>
            <a:r>
              <a:rPr lang="en-US" sz="2000" dirty="0" smtClean="0"/>
              <a:t> </a:t>
            </a:r>
          </a:p>
          <a:p>
            <a:pPr algn="just">
              <a:buNone/>
            </a:pPr>
            <a:r>
              <a:rPr lang="en-US" sz="2000" dirty="0" smtClean="0"/>
              <a:t>sample estimates:</a:t>
            </a:r>
          </a:p>
          <a:p>
            <a:pPr algn="just">
              <a:buNone/>
            </a:pPr>
            <a:r>
              <a:rPr lang="en-US" sz="2000" dirty="0" smtClean="0"/>
              <a:t>mean of x</a:t>
            </a:r>
          </a:p>
          <a:p>
            <a:pPr algn="just">
              <a:buNone/>
            </a:pPr>
            <a:r>
              <a:rPr lang="en-US" sz="2000" dirty="0" smtClean="0"/>
              <a:t>2.998279 </a:t>
            </a:r>
          </a:p>
          <a:p>
            <a:pPr algn="just"/>
            <a:r>
              <a:rPr lang="en-US" sz="2000" dirty="0" smtClean="0">
                <a:latin typeface="Times New Roman" pitchFamily="18" charset="0"/>
                <a:cs typeface="Times New Roman" pitchFamily="18" charset="0"/>
              </a:rPr>
              <a:t>Once again, the p-value indicates that we should reject the null hypothesis and conclude that the mean is greater than $2.50, which coincides nicely with the confidence interval.</a:t>
            </a:r>
            <a:endParaRPr lang="en-US" sz="2000"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lgn="just">
              <a:buNone/>
            </a:pPr>
            <a:r>
              <a:rPr lang="en-US" sz="2000" b="1" dirty="0" smtClean="0">
                <a:latin typeface="Times New Roman" pitchFamily="18" charset="0"/>
                <a:cs typeface="Times New Roman" pitchFamily="18" charset="0"/>
              </a:rPr>
              <a:t>Two-Sample T-Test:</a:t>
            </a:r>
          </a:p>
          <a:p>
            <a:pPr algn="just"/>
            <a:r>
              <a:rPr lang="en-US" sz="2000" dirty="0" smtClean="0">
                <a:latin typeface="Times New Roman" pitchFamily="18" charset="0"/>
                <a:cs typeface="Times New Roman" pitchFamily="18" charset="0"/>
              </a:rPr>
              <a:t>More often or not the t-test is used for comparing two samples.</a:t>
            </a:r>
          </a:p>
          <a:p>
            <a:pPr algn="just"/>
            <a:r>
              <a:rPr lang="en-US" sz="2000" dirty="0" smtClean="0">
                <a:latin typeface="Times New Roman" pitchFamily="18" charset="0"/>
                <a:cs typeface="Times New Roman" pitchFamily="18" charset="0"/>
              </a:rPr>
              <a:t>Continuing with the tips data, we compare how female and male servers are tipped. Before running the t-test, however, we first need to check the variance, whereas the Welch two-sample t-test can handle groups with differing variances.</a:t>
            </a:r>
          </a:p>
          <a:p>
            <a:pPr algn="just">
              <a:buNone/>
            </a:pPr>
            <a:r>
              <a:rPr lang="en-US" sz="2000" dirty="0" smtClean="0">
                <a:latin typeface="Times New Roman" pitchFamily="18" charset="0"/>
                <a:cs typeface="Times New Roman" pitchFamily="18" charset="0"/>
              </a:rPr>
              <a:t>&gt;#first just compute the variance for each group;</a:t>
            </a:r>
          </a:p>
          <a:p>
            <a:pPr algn="just">
              <a:buNone/>
            </a:pPr>
            <a:r>
              <a:rPr lang="en-US" sz="2000" dirty="0" smtClean="0">
                <a:latin typeface="Times New Roman" pitchFamily="18" charset="0"/>
                <a:cs typeface="Times New Roman" pitchFamily="18" charset="0"/>
              </a:rPr>
              <a:t>&gt;#using the formula interface</a:t>
            </a:r>
          </a:p>
          <a:p>
            <a:pPr algn="just">
              <a:buNone/>
            </a:pPr>
            <a:r>
              <a:rPr lang="en-US" sz="2000" dirty="0" smtClean="0">
                <a:latin typeface="Times New Roman" pitchFamily="18" charset="0"/>
                <a:cs typeface="Times New Roman" pitchFamily="18" charset="0"/>
              </a:rPr>
              <a:t>&gt;#calculate the variance of tip for each level of sex</a:t>
            </a:r>
          </a:p>
          <a:p>
            <a:pPr algn="just">
              <a:buNone/>
            </a:pPr>
            <a:r>
              <a:rPr lang="en-US" sz="2000" dirty="0" smtClean="0">
                <a:latin typeface="Times New Roman" pitchFamily="18" charset="0"/>
                <a:cs typeface="Times New Roman" pitchFamily="18" charset="0"/>
              </a:rPr>
              <a:t>&gt;aggregate(</a:t>
            </a:r>
            <a:r>
              <a:rPr lang="en-US" sz="2000" dirty="0" err="1" smtClean="0">
                <a:latin typeface="Times New Roman" pitchFamily="18" charset="0"/>
                <a:cs typeface="Times New Roman" pitchFamily="18" charset="0"/>
              </a:rPr>
              <a:t>tip~sex,data</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tips,var</a:t>
            </a:r>
            <a:r>
              <a:rPr lang="en-US" sz="2000" dirty="0" smtClean="0">
                <a:latin typeface="Times New Roman" pitchFamily="18" charset="0"/>
                <a:cs typeface="Times New Roman" pitchFamily="18" charset="0"/>
              </a:rPr>
              <a:t>)</a:t>
            </a:r>
          </a:p>
          <a:p>
            <a:pPr algn="just">
              <a:buNone/>
            </a:pPr>
            <a:r>
              <a:rPr lang="en-US" sz="2000" dirty="0" smtClean="0"/>
              <a:t>	     sex	 tip</a:t>
            </a:r>
          </a:p>
          <a:p>
            <a:pPr marL="457200" indent="-457200" algn="just">
              <a:buAutoNum type="arabicPlain"/>
            </a:pPr>
            <a:r>
              <a:rPr lang="en-US" sz="2000" dirty="0" smtClean="0"/>
              <a:t>Female      1.344428</a:t>
            </a:r>
          </a:p>
          <a:p>
            <a:pPr marL="457200" indent="-457200" algn="just">
              <a:buAutoNum type="arabicPlain"/>
            </a:pPr>
            <a:r>
              <a:rPr lang="en-US" sz="2000" dirty="0" smtClean="0"/>
              <a:t>Male          2.217424</a:t>
            </a:r>
          </a:p>
          <a:p>
            <a:pPr marL="457200" indent="-457200" algn="just">
              <a:buNone/>
            </a:pPr>
            <a:r>
              <a:rPr lang="en-US" sz="2000" dirty="0" smtClean="0">
                <a:latin typeface="Times New Roman" pitchFamily="18" charset="0"/>
                <a:cs typeface="Times New Roman" pitchFamily="18" charset="0"/>
              </a:rPr>
              <a:t>&gt;#now test for normality of tip distribution</a:t>
            </a:r>
          </a:p>
          <a:p>
            <a:pPr marL="457200" indent="-457200" algn="just">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shapiro.test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tips$tip</a:t>
            </a:r>
            <a:r>
              <a:rPr lang="en-US" sz="2000" dirty="0" smtClean="0">
                <a:latin typeface="Times New Roman" pitchFamily="18" charset="0"/>
                <a:cs typeface="Times New Roman" pitchFamily="18" charset="0"/>
              </a:rPr>
              <a:t>)</a:t>
            </a:r>
          </a:p>
          <a:p>
            <a:pPr marL="457200" indent="-457200" algn="just">
              <a:buNone/>
            </a:pPr>
            <a:r>
              <a:rPr lang="en-US" sz="2000" b="1" dirty="0" smtClean="0">
                <a:latin typeface="Times New Roman" pitchFamily="18" charset="0"/>
                <a:cs typeface="Times New Roman" pitchFamily="18" charset="0"/>
              </a:rPr>
              <a:t>Output:</a:t>
            </a:r>
          </a:p>
          <a:p>
            <a:pPr marL="457200" indent="-457200" algn="just">
              <a:buNone/>
            </a:pPr>
            <a:r>
              <a:rPr lang="en-US" sz="2000" dirty="0" smtClean="0"/>
              <a:t>Shapiro-</a:t>
            </a:r>
            <a:r>
              <a:rPr lang="en-US" sz="2000" dirty="0" err="1" smtClean="0"/>
              <a:t>Wilk</a:t>
            </a:r>
            <a:r>
              <a:rPr lang="en-US" sz="2000" dirty="0" smtClean="0"/>
              <a:t> normality test</a:t>
            </a:r>
          </a:p>
          <a:p>
            <a:pPr marL="457200" indent="-457200" algn="just">
              <a:buNone/>
            </a:pPr>
            <a:r>
              <a:rPr lang="en-US" sz="2000" dirty="0" smtClean="0"/>
              <a:t>data:  </a:t>
            </a:r>
            <a:r>
              <a:rPr lang="en-US" sz="2000" dirty="0" err="1" smtClean="0"/>
              <a:t>tips$tip</a:t>
            </a:r>
            <a:endParaRPr lang="en-US" sz="2000" dirty="0" smtClean="0"/>
          </a:p>
          <a:p>
            <a:pPr marL="457200" indent="-457200" algn="just">
              <a:buNone/>
            </a:pPr>
            <a:r>
              <a:rPr lang="en-US" sz="2000" dirty="0" smtClean="0"/>
              <a:t>W = 0.89781, p-value = 8.2e-12</a:t>
            </a:r>
            <a:endParaRPr lang="en-US" sz="2000"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447800" y="1524794"/>
            <a:ext cx="6248400" cy="3457575"/>
          </a:xfrm>
          <a:prstGeom prst="rect">
            <a:avLst/>
          </a:prstGeom>
          <a:noFill/>
          <a:ln w="9525">
            <a:noFill/>
            <a:miter lim="800000"/>
            <a:headEnd/>
            <a:tailEnd/>
          </a:ln>
          <a:effectLst/>
        </p:spPr>
      </p:pic>
      <p:sp>
        <p:nvSpPr>
          <p:cNvPr id="4" name="TextBox 3"/>
          <p:cNvSpPr txBox="1"/>
          <p:nvPr/>
        </p:nvSpPr>
        <p:spPr>
          <a:xfrm>
            <a:off x="762000" y="5105400"/>
            <a:ext cx="80010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Histogram of tip amount by sex.</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sz="2400" dirty="0" smtClean="0">
                <a:latin typeface="Times New Roman" pitchFamily="18" charset="0"/>
                <a:cs typeface="Times New Roman" pitchFamily="18" charset="0"/>
              </a:rPr>
              <a:t>To see this visually we generate a number of normal random variables, calculate their distributions and then plot them. This should result in a nicely shaped bell curve.</a:t>
            </a:r>
          </a:p>
          <a:p>
            <a:pPr algn="just">
              <a:buNone/>
            </a:pPr>
            <a:r>
              <a:rPr lang="en-US" sz="2400" dirty="0" smtClean="0">
                <a:latin typeface="Times New Roman" pitchFamily="18" charset="0"/>
                <a:cs typeface="Times New Roman" pitchFamily="18" charset="0"/>
              </a:rPr>
              <a:t>&gt;#generate the normal variables</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randNorm</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rnorm</a:t>
            </a:r>
            <a:r>
              <a:rPr lang="en-US" sz="2400" dirty="0" smtClean="0">
                <a:latin typeface="Times New Roman" pitchFamily="18" charset="0"/>
                <a:cs typeface="Times New Roman" pitchFamily="18" charset="0"/>
              </a:rPr>
              <a:t>(30000)</a:t>
            </a:r>
          </a:p>
          <a:p>
            <a:pPr algn="just">
              <a:buNone/>
            </a:pPr>
            <a:r>
              <a:rPr lang="en-US" sz="2400" dirty="0" smtClean="0">
                <a:latin typeface="Times New Roman" pitchFamily="18" charset="0"/>
                <a:cs typeface="Times New Roman" pitchFamily="18" charset="0"/>
              </a:rPr>
              <a:t>&gt;#calculate their distributions</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randDensity</a:t>
            </a:r>
            <a:r>
              <a:rPr lang="en-US" sz="2400" dirty="0" smtClean="0">
                <a:latin typeface="Times New Roman" pitchFamily="18" charset="0"/>
                <a:cs typeface="Times New Roman" pitchFamily="18" charset="0"/>
              </a:rPr>
              <a:t>&lt;-</a:t>
            </a:r>
            <a:r>
              <a:rPr lang="en-US" sz="2400" dirty="0" err="1" smtClean="0">
                <a:latin typeface="Times New Roman" pitchFamily="18" charset="0"/>
                <a:cs typeface="Times New Roman" pitchFamily="18" charset="0"/>
              </a:rPr>
              <a:t>dnorm</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randNorm</a:t>
            </a:r>
            <a:r>
              <a:rPr lang="en-US" sz="2400" dirty="0" smtClean="0">
                <a:latin typeface="Times New Roman" pitchFamily="18" charset="0"/>
                <a:cs typeface="Times New Roman" pitchFamily="18" charset="0"/>
              </a:rPr>
              <a:t>)</a:t>
            </a:r>
          </a:p>
          <a:p>
            <a:pPr algn="just">
              <a:buNone/>
            </a:pPr>
            <a:r>
              <a:rPr lang="en-US" sz="2400" dirty="0" smtClean="0">
                <a:latin typeface="Times New Roman" pitchFamily="18" charset="0"/>
                <a:cs typeface="Times New Roman" pitchFamily="18" charset="0"/>
              </a:rPr>
              <a:t>&gt;#load ggplot2</a:t>
            </a:r>
          </a:p>
          <a:p>
            <a:pPr algn="just">
              <a:buNone/>
            </a:pPr>
            <a:r>
              <a:rPr lang="en-US" sz="2400" dirty="0" smtClean="0">
                <a:latin typeface="Times New Roman" pitchFamily="18" charset="0"/>
                <a:cs typeface="Times New Roman" pitchFamily="18" charset="0"/>
              </a:rPr>
              <a:t>&gt;require(ggplot2)</a:t>
            </a:r>
          </a:p>
          <a:p>
            <a:pPr algn="just">
              <a:buNone/>
            </a:pPr>
            <a:r>
              <a:rPr lang="en-US" sz="2400" dirty="0" smtClean="0">
                <a:latin typeface="Times New Roman" pitchFamily="18" charset="0"/>
                <a:cs typeface="Times New Roman" pitchFamily="18" charset="0"/>
              </a:rPr>
              <a:t>&gt;#plot them</a:t>
            </a:r>
          </a:p>
          <a:p>
            <a:pPr algn="just">
              <a:buNone/>
            </a:pPr>
            <a:r>
              <a:rPr lang="en-US" sz="2400" dirty="0" smtClean="0">
                <a:latin typeface="Times New Roman" pitchFamily="18" charset="0"/>
                <a:cs typeface="Times New Roman" pitchFamily="18" charset="0"/>
              </a:rPr>
              <a:t>&gt;</a:t>
            </a:r>
            <a:r>
              <a:rPr lang="en-US" sz="2400" dirty="0" err="1" smtClean="0">
                <a:latin typeface="Times New Roman" pitchFamily="18" charset="0"/>
                <a:cs typeface="Times New Roman" pitchFamily="18" charset="0"/>
              </a:rPr>
              <a:t>ggplot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data.frame</a:t>
            </a:r>
            <a:r>
              <a:rPr lang="en-US" sz="2400" dirty="0" smtClean="0">
                <a:latin typeface="Times New Roman" pitchFamily="18" charset="0"/>
                <a:cs typeface="Times New Roman" pitchFamily="18" charset="0"/>
              </a:rPr>
              <a:t>(x=</a:t>
            </a:r>
            <a:r>
              <a:rPr lang="en-US" sz="2400" dirty="0" err="1" smtClean="0">
                <a:latin typeface="Times New Roman" pitchFamily="18" charset="0"/>
                <a:cs typeface="Times New Roman" pitchFamily="18" charset="0"/>
              </a:rPr>
              <a:t>randNorm</a:t>
            </a:r>
            <a:r>
              <a:rPr lang="en-US" sz="2400" dirty="0" smtClean="0">
                <a:latin typeface="Times New Roman" pitchFamily="18" charset="0"/>
                <a:cs typeface="Times New Roman" pitchFamily="18" charset="0"/>
              </a:rPr>
              <a:t>, y=</a:t>
            </a:r>
            <a:r>
              <a:rPr lang="en-US" sz="2400" dirty="0" err="1" smtClean="0">
                <a:latin typeface="Times New Roman" pitchFamily="18" charset="0"/>
                <a:cs typeface="Times New Roman" pitchFamily="18" charset="0"/>
              </a:rPr>
              <a:t>randDensity</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aes</a:t>
            </a:r>
            <a:r>
              <a:rPr lang="en-US" sz="2400" dirty="0" smtClean="0">
                <a:latin typeface="Times New Roman" pitchFamily="18" charset="0"/>
                <a:cs typeface="Times New Roman" pitchFamily="18" charset="0"/>
              </a:rPr>
              <a:t>(x=</a:t>
            </a:r>
            <a:r>
              <a:rPr lang="en-US" sz="2400" dirty="0" err="1" smtClean="0">
                <a:latin typeface="Times New Roman" pitchFamily="18" charset="0"/>
                <a:cs typeface="Times New Roman" pitchFamily="18" charset="0"/>
              </a:rPr>
              <a:t>x,y</a:t>
            </a:r>
            <a:r>
              <a:rPr lang="en-US" sz="2400" dirty="0" smtClean="0">
                <a:latin typeface="Times New Roman" pitchFamily="18" charset="0"/>
                <a:cs typeface="Times New Roman" pitchFamily="18" charset="0"/>
              </a:rPr>
              <a:t>=y) + </a:t>
            </a:r>
            <a:r>
              <a:rPr lang="en-US" sz="2400" dirty="0" err="1" smtClean="0">
                <a:latin typeface="Times New Roman" pitchFamily="18" charset="0"/>
                <a:cs typeface="Times New Roman" pitchFamily="18" charset="0"/>
              </a:rPr>
              <a:t>geom_point</a:t>
            </a:r>
            <a:r>
              <a:rPr lang="en-US" sz="2400" dirty="0" smtClean="0">
                <a:latin typeface="Times New Roman" pitchFamily="18" charset="0"/>
                <a:cs typeface="Times New Roman" pitchFamily="18" charset="0"/>
              </a:rPr>
              <a:t>() + labs(x=“Random Normal Variables”, y= “Density”)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25000" lnSpcReduction="20000"/>
          </a:bodyPr>
          <a:lstStyle/>
          <a:p>
            <a:pPr algn="just"/>
            <a:r>
              <a:rPr lang="en-US" sz="7200" dirty="0" smtClean="0">
                <a:latin typeface="Times New Roman" pitchFamily="18" charset="0"/>
                <a:cs typeface="Times New Roman" pitchFamily="18" charset="0"/>
              </a:rPr>
              <a:t>Since the data do not appear to be normally distributed, neither the standard F-test nor the Bartlett test will suffice. So we use the nonparametric </a:t>
            </a:r>
            <a:r>
              <a:rPr lang="en-US" sz="7200" dirty="0" err="1" smtClean="0">
                <a:latin typeface="Times New Roman" pitchFamily="18" charset="0"/>
                <a:cs typeface="Times New Roman" pitchFamily="18" charset="0"/>
              </a:rPr>
              <a:t>Ansari</a:t>
            </a:r>
            <a:r>
              <a:rPr lang="en-US" sz="7200" dirty="0" smtClean="0">
                <a:latin typeface="Times New Roman" pitchFamily="18" charset="0"/>
                <a:cs typeface="Times New Roman" pitchFamily="18" charset="0"/>
              </a:rPr>
              <a:t>-Bradley test to examine the equality of variances.</a:t>
            </a:r>
          </a:p>
          <a:p>
            <a:pPr algn="just">
              <a:buNone/>
            </a:pPr>
            <a:r>
              <a:rPr lang="en-US" sz="7200" dirty="0" smtClean="0">
                <a:latin typeface="Times New Roman" pitchFamily="18" charset="0"/>
                <a:cs typeface="Times New Roman" pitchFamily="18" charset="0"/>
              </a:rPr>
              <a:t>&gt;</a:t>
            </a:r>
            <a:r>
              <a:rPr lang="en-US" sz="7200" dirty="0" err="1" smtClean="0">
                <a:latin typeface="Times New Roman" pitchFamily="18" charset="0"/>
                <a:cs typeface="Times New Roman" pitchFamily="18" charset="0"/>
              </a:rPr>
              <a:t>ansari.test</a:t>
            </a:r>
            <a:r>
              <a:rPr lang="en-US" sz="7200" dirty="0" smtClean="0">
                <a:latin typeface="Times New Roman" pitchFamily="18" charset="0"/>
                <a:cs typeface="Times New Roman" pitchFamily="18" charset="0"/>
              </a:rPr>
              <a:t>(</a:t>
            </a:r>
            <a:r>
              <a:rPr lang="en-US" sz="7200" dirty="0" err="1" smtClean="0">
                <a:latin typeface="Times New Roman" pitchFamily="18" charset="0"/>
                <a:cs typeface="Times New Roman" pitchFamily="18" charset="0"/>
              </a:rPr>
              <a:t>tip~sex</a:t>
            </a:r>
            <a:r>
              <a:rPr lang="en-US" sz="7200" dirty="0" smtClean="0">
                <a:latin typeface="Times New Roman" pitchFamily="18" charset="0"/>
                <a:cs typeface="Times New Roman" pitchFamily="18" charset="0"/>
              </a:rPr>
              <a:t>, tips)</a:t>
            </a:r>
          </a:p>
          <a:p>
            <a:pPr algn="just">
              <a:buNone/>
            </a:pPr>
            <a:r>
              <a:rPr lang="en-US" sz="7200" dirty="0" smtClean="0">
                <a:latin typeface="Times New Roman" pitchFamily="18" charset="0"/>
                <a:cs typeface="Times New Roman" pitchFamily="18" charset="0"/>
              </a:rPr>
              <a:t>Output:</a:t>
            </a:r>
          </a:p>
          <a:p>
            <a:pPr algn="just">
              <a:buNone/>
            </a:pPr>
            <a:r>
              <a:rPr lang="en-US" sz="7200" dirty="0" err="1" smtClean="0">
                <a:latin typeface="Times New Roman" pitchFamily="18" charset="0"/>
                <a:cs typeface="Times New Roman" pitchFamily="18" charset="0"/>
              </a:rPr>
              <a:t>Ansari</a:t>
            </a:r>
            <a:r>
              <a:rPr lang="en-US" sz="7200" dirty="0" smtClean="0">
                <a:latin typeface="Times New Roman" pitchFamily="18" charset="0"/>
                <a:cs typeface="Times New Roman" pitchFamily="18" charset="0"/>
              </a:rPr>
              <a:t>-Bradley test</a:t>
            </a:r>
          </a:p>
          <a:p>
            <a:pPr algn="just">
              <a:buNone/>
            </a:pPr>
            <a:r>
              <a:rPr lang="en-US" sz="7200" dirty="0" smtClean="0">
                <a:latin typeface="Times New Roman" pitchFamily="18" charset="0"/>
                <a:cs typeface="Times New Roman" pitchFamily="18" charset="0"/>
              </a:rPr>
              <a:t>data: tip by sex</a:t>
            </a:r>
          </a:p>
          <a:p>
            <a:pPr algn="just">
              <a:buNone/>
            </a:pPr>
            <a:r>
              <a:rPr lang="en-US" sz="7200" dirty="0" smtClean="0">
                <a:latin typeface="Times New Roman" pitchFamily="18" charset="0"/>
                <a:cs typeface="Times New Roman" pitchFamily="18" charset="0"/>
              </a:rPr>
              <a:t>AB = 5582.5, p-value = 0.376</a:t>
            </a:r>
          </a:p>
          <a:p>
            <a:pPr algn="just">
              <a:buNone/>
            </a:pPr>
            <a:r>
              <a:rPr lang="en-US" sz="7200" dirty="0" smtClean="0">
                <a:latin typeface="Times New Roman" pitchFamily="18" charset="0"/>
                <a:cs typeface="Times New Roman" pitchFamily="18" charset="0"/>
              </a:rPr>
              <a:t>alternative hypothesis: true ratio of scales is not equal to 1</a:t>
            </a:r>
          </a:p>
          <a:p>
            <a:pPr algn="just"/>
            <a:r>
              <a:rPr lang="en-US" sz="7200" dirty="0" smtClean="0">
                <a:latin typeface="Times New Roman" pitchFamily="18" charset="0"/>
                <a:cs typeface="Times New Roman" pitchFamily="18" charset="0"/>
              </a:rPr>
              <a:t>This test indicates that the variances are equal, meaning we can use the standard two-sample t-test. </a:t>
            </a:r>
          </a:p>
          <a:p>
            <a:pPr algn="just">
              <a:buNone/>
            </a:pPr>
            <a:r>
              <a:rPr lang="en-US" sz="7200" dirty="0" smtClean="0">
                <a:latin typeface="Times New Roman" pitchFamily="18" charset="0"/>
                <a:cs typeface="Times New Roman" pitchFamily="18" charset="0"/>
              </a:rPr>
              <a:t>&gt;#setting </a:t>
            </a:r>
            <a:r>
              <a:rPr lang="en-US" sz="7200" dirty="0" err="1" smtClean="0">
                <a:latin typeface="Times New Roman" pitchFamily="18" charset="0"/>
                <a:cs typeface="Times New Roman" pitchFamily="18" charset="0"/>
              </a:rPr>
              <a:t>var.equal</a:t>
            </a:r>
            <a:r>
              <a:rPr lang="en-US" sz="7200" dirty="0" smtClean="0">
                <a:latin typeface="Times New Roman" pitchFamily="18" charset="0"/>
                <a:cs typeface="Times New Roman" pitchFamily="18" charset="0"/>
              </a:rPr>
              <a:t>=TRUE runs a standard two sample t-test whereas</a:t>
            </a:r>
          </a:p>
          <a:p>
            <a:pPr algn="just">
              <a:buNone/>
            </a:pPr>
            <a:r>
              <a:rPr lang="en-US" sz="7200" dirty="0" smtClean="0">
                <a:latin typeface="Times New Roman" pitchFamily="18" charset="0"/>
                <a:cs typeface="Times New Roman" pitchFamily="18" charset="0"/>
              </a:rPr>
              <a:t>&gt;#</a:t>
            </a:r>
            <a:r>
              <a:rPr lang="en-US" sz="7200" dirty="0" err="1" smtClean="0">
                <a:latin typeface="Times New Roman" pitchFamily="18" charset="0"/>
                <a:cs typeface="Times New Roman" pitchFamily="18" charset="0"/>
              </a:rPr>
              <a:t>var.equal</a:t>
            </a:r>
            <a:r>
              <a:rPr lang="en-US" sz="7200" dirty="0" smtClean="0">
                <a:latin typeface="Times New Roman" pitchFamily="18" charset="0"/>
                <a:cs typeface="Times New Roman" pitchFamily="18" charset="0"/>
              </a:rPr>
              <a:t>=FALSE (the default) would run the Welch test</a:t>
            </a:r>
          </a:p>
          <a:p>
            <a:pPr algn="just">
              <a:buNone/>
            </a:pPr>
            <a:r>
              <a:rPr lang="en-US" sz="7200" dirty="0" smtClean="0">
                <a:latin typeface="Times New Roman" pitchFamily="18" charset="0"/>
                <a:cs typeface="Times New Roman" pitchFamily="18" charset="0"/>
              </a:rPr>
              <a:t>&gt;</a:t>
            </a:r>
            <a:r>
              <a:rPr lang="en-US" sz="7200" dirty="0" err="1" smtClean="0">
                <a:latin typeface="Times New Roman" pitchFamily="18" charset="0"/>
                <a:cs typeface="Times New Roman" pitchFamily="18" charset="0"/>
              </a:rPr>
              <a:t>t.test</a:t>
            </a:r>
            <a:r>
              <a:rPr lang="en-US" sz="7200" dirty="0" smtClean="0">
                <a:latin typeface="Times New Roman" pitchFamily="18" charset="0"/>
                <a:cs typeface="Times New Roman" pitchFamily="18" charset="0"/>
              </a:rPr>
              <a:t>(</a:t>
            </a:r>
            <a:r>
              <a:rPr lang="en-US" sz="7200" dirty="0" err="1" smtClean="0">
                <a:latin typeface="Times New Roman" pitchFamily="18" charset="0"/>
                <a:cs typeface="Times New Roman" pitchFamily="18" charset="0"/>
              </a:rPr>
              <a:t>tip~sex</a:t>
            </a:r>
            <a:r>
              <a:rPr lang="en-US" sz="7200" dirty="0" smtClean="0">
                <a:latin typeface="Times New Roman" pitchFamily="18" charset="0"/>
                <a:cs typeface="Times New Roman" pitchFamily="18" charset="0"/>
              </a:rPr>
              <a:t>, data=tips, </a:t>
            </a:r>
            <a:r>
              <a:rPr lang="en-US" sz="7200" dirty="0" err="1" smtClean="0">
                <a:latin typeface="Times New Roman" pitchFamily="18" charset="0"/>
                <a:cs typeface="Times New Roman" pitchFamily="18" charset="0"/>
              </a:rPr>
              <a:t>var.equal</a:t>
            </a:r>
            <a:r>
              <a:rPr lang="en-US" sz="7200" dirty="0" smtClean="0">
                <a:latin typeface="Times New Roman" pitchFamily="18" charset="0"/>
                <a:cs typeface="Times New Roman" pitchFamily="18" charset="0"/>
              </a:rPr>
              <a:t>=TRUE)</a:t>
            </a:r>
          </a:p>
          <a:p>
            <a:pPr algn="just">
              <a:buNone/>
            </a:pPr>
            <a:r>
              <a:rPr lang="en-US" sz="7200" dirty="0" smtClean="0">
                <a:latin typeface="Times New Roman" pitchFamily="18" charset="0"/>
                <a:cs typeface="Times New Roman" pitchFamily="18" charset="0"/>
              </a:rPr>
              <a:t>Output</a:t>
            </a:r>
          </a:p>
          <a:p>
            <a:pPr algn="just">
              <a:buNone/>
            </a:pPr>
            <a:r>
              <a:rPr lang="en-US" sz="7200" dirty="0" smtClean="0">
                <a:latin typeface="Times New Roman" pitchFamily="18" charset="0"/>
                <a:cs typeface="Times New Roman" pitchFamily="18" charset="0"/>
              </a:rPr>
              <a:t>Two Sample t-test</a:t>
            </a:r>
          </a:p>
          <a:p>
            <a:pPr algn="just">
              <a:buNone/>
            </a:pPr>
            <a:r>
              <a:rPr lang="en-US" sz="7200" dirty="0" smtClean="0">
                <a:latin typeface="Times New Roman" pitchFamily="18" charset="0"/>
                <a:cs typeface="Times New Roman" pitchFamily="18" charset="0"/>
              </a:rPr>
              <a:t>data: tip by sex</a:t>
            </a:r>
          </a:p>
          <a:p>
            <a:pPr algn="just">
              <a:buNone/>
            </a:pPr>
            <a:r>
              <a:rPr lang="en-US" sz="7200" dirty="0" smtClean="0">
                <a:latin typeface="Times New Roman" pitchFamily="18" charset="0"/>
                <a:cs typeface="Times New Roman" pitchFamily="18" charset="0"/>
              </a:rPr>
              <a:t>t = -1.3879, </a:t>
            </a:r>
            <a:r>
              <a:rPr lang="en-US" sz="7200" dirty="0" err="1" smtClean="0">
                <a:latin typeface="Times New Roman" pitchFamily="18" charset="0"/>
                <a:cs typeface="Times New Roman" pitchFamily="18" charset="0"/>
              </a:rPr>
              <a:t>df</a:t>
            </a:r>
            <a:r>
              <a:rPr lang="en-US" sz="7200" dirty="0" smtClean="0">
                <a:latin typeface="Times New Roman" pitchFamily="18" charset="0"/>
                <a:cs typeface="Times New Roman" pitchFamily="18" charset="0"/>
              </a:rPr>
              <a:t> = 242, p-value = 0.1665</a:t>
            </a:r>
          </a:p>
          <a:p>
            <a:pPr algn="just">
              <a:buNone/>
            </a:pPr>
            <a:r>
              <a:rPr lang="en-US" sz="7200" dirty="0" smtClean="0">
                <a:latin typeface="Times New Roman" pitchFamily="18" charset="0"/>
                <a:cs typeface="Times New Roman" pitchFamily="18" charset="0"/>
              </a:rPr>
              <a:t>alternative hypothesis: true difference in means is not equal to 0</a:t>
            </a:r>
          </a:p>
          <a:p>
            <a:pPr algn="just">
              <a:buNone/>
            </a:pPr>
            <a:r>
              <a:rPr lang="en-US" sz="7200" dirty="0" smtClean="0">
                <a:latin typeface="Times New Roman" pitchFamily="18" charset="0"/>
                <a:cs typeface="Times New Roman" pitchFamily="18" charset="0"/>
              </a:rPr>
              <a:t>95 percent confidence interval:</a:t>
            </a:r>
          </a:p>
          <a:p>
            <a:pPr algn="just">
              <a:buNone/>
            </a:pPr>
            <a:r>
              <a:rPr lang="en-US" sz="7200" dirty="0" smtClean="0">
                <a:latin typeface="Times New Roman" pitchFamily="18" charset="0"/>
                <a:cs typeface="Times New Roman" pitchFamily="18" charset="0"/>
              </a:rPr>
              <a:t>-0.6197558 0.1074167</a:t>
            </a:r>
          </a:p>
          <a:p>
            <a:pPr algn="just">
              <a:buNone/>
            </a:pPr>
            <a:r>
              <a:rPr lang="en-US" sz="7200" dirty="0" smtClean="0">
                <a:latin typeface="Times New Roman" pitchFamily="18" charset="0"/>
                <a:cs typeface="Times New Roman" pitchFamily="18" charset="0"/>
              </a:rPr>
              <a:t>sample estimates:</a:t>
            </a:r>
          </a:p>
          <a:p>
            <a:pPr algn="just">
              <a:buNone/>
            </a:pPr>
            <a:r>
              <a:rPr lang="en-US" sz="7200" dirty="0" smtClean="0">
                <a:latin typeface="Times New Roman" pitchFamily="18" charset="0"/>
                <a:cs typeface="Times New Roman" pitchFamily="18" charset="0"/>
              </a:rPr>
              <a:t>mean in group Female	 mean in group Male</a:t>
            </a:r>
          </a:p>
          <a:p>
            <a:pPr algn="just">
              <a:buNone/>
            </a:pPr>
            <a:r>
              <a:rPr lang="en-US" sz="7200" dirty="0" smtClean="0">
                <a:latin typeface="Times New Roman" pitchFamily="18" charset="0"/>
                <a:cs typeface="Times New Roman" pitchFamily="18" charset="0"/>
              </a:rPr>
              <a:t> 2.833448 		   3.089618</a:t>
            </a:r>
          </a:p>
          <a:p>
            <a:pPr algn="just">
              <a:buNone/>
            </a:pPr>
            <a:endParaRPr lang="en-US" sz="2000" dirty="0" smtClean="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a:bodyPr>
          <a:lstStyle/>
          <a:p>
            <a:pPr algn="just">
              <a:buNone/>
            </a:pPr>
            <a:r>
              <a:rPr lang="en-US" sz="2000" dirty="0" smtClean="0">
                <a:latin typeface="Times New Roman" pitchFamily="18" charset="0"/>
                <a:cs typeface="Times New Roman" pitchFamily="18" charset="0"/>
              </a:rPr>
              <a:t>&gt;require(</a:t>
            </a:r>
            <a:r>
              <a:rPr lang="en-US" sz="2000" dirty="0" err="1" smtClean="0">
                <a:latin typeface="Times New Roman" pitchFamily="18" charset="0"/>
                <a:cs typeface="Times New Roman" pitchFamily="18" charset="0"/>
              </a:rPr>
              <a:t>plyr</a:t>
            </a:r>
            <a:r>
              <a:rPr lang="en-US" sz="2000" dirty="0" smtClean="0">
                <a:latin typeface="Times New Roman" pitchFamily="18" charset="0"/>
                <a:cs typeface="Times New Roman" pitchFamily="18" charset="0"/>
              </a:rPr>
              <a:t>)</a:t>
            </a:r>
          </a:p>
          <a:p>
            <a:pPr algn="just">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tipSummary</a:t>
            </a: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ddply</a:t>
            </a:r>
            <a:r>
              <a:rPr lang="en-US" sz="2000" dirty="0" smtClean="0">
                <a:latin typeface="Times New Roman" pitchFamily="18" charset="0"/>
                <a:cs typeface="Times New Roman" pitchFamily="18" charset="0"/>
              </a:rPr>
              <a:t>(tips, "</a:t>
            </a:r>
            <a:r>
              <a:rPr lang="en-US" sz="2000" dirty="0" err="1" smtClean="0">
                <a:latin typeface="Times New Roman" pitchFamily="18" charset="0"/>
                <a:cs typeface="Times New Roman" pitchFamily="18" charset="0"/>
              </a:rPr>
              <a:t>sex",summarize,tip.mean</a:t>
            </a:r>
            <a:r>
              <a:rPr lang="en-US" sz="2000" dirty="0" smtClean="0">
                <a:latin typeface="Times New Roman" pitchFamily="18" charset="0"/>
                <a:cs typeface="Times New Roman" pitchFamily="18" charset="0"/>
              </a:rPr>
              <a:t>=mean(tip),tip.sd=</a:t>
            </a:r>
            <a:r>
              <a:rPr lang="en-US" sz="2000" dirty="0" err="1" smtClean="0">
                <a:latin typeface="Times New Roman" pitchFamily="18" charset="0"/>
                <a:cs typeface="Times New Roman" pitchFamily="18" charset="0"/>
              </a:rPr>
              <a:t>sd</a:t>
            </a:r>
            <a:r>
              <a:rPr lang="en-US" sz="2000" dirty="0" smtClean="0">
                <a:latin typeface="Times New Roman" pitchFamily="18" charset="0"/>
                <a:cs typeface="Times New Roman" pitchFamily="18" charset="0"/>
              </a:rPr>
              <a:t>(tip),lower=tip.mean-2*</a:t>
            </a:r>
            <a:r>
              <a:rPr lang="en-US" sz="2000" dirty="0" err="1" smtClean="0">
                <a:latin typeface="Times New Roman" pitchFamily="18" charset="0"/>
                <a:cs typeface="Times New Roman" pitchFamily="18" charset="0"/>
              </a:rPr>
              <a:t>tip.sd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sqrt</a:t>
            </a:r>
            <a:r>
              <a:rPr lang="en-US" sz="2000" dirty="0" smtClean="0">
                <a:latin typeface="Times New Roman" pitchFamily="18" charset="0"/>
                <a:cs typeface="Times New Roman" pitchFamily="18" charset="0"/>
              </a:rPr>
              <a:t>(NROW(tip)),Upper=tip.mean+2*</a:t>
            </a:r>
            <a:r>
              <a:rPr lang="en-US" sz="2000" dirty="0" err="1" smtClean="0">
                <a:latin typeface="Times New Roman" pitchFamily="18" charset="0"/>
                <a:cs typeface="Times New Roman" pitchFamily="18" charset="0"/>
              </a:rPr>
              <a:t>tip.sd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sqrt</a:t>
            </a:r>
            <a:r>
              <a:rPr lang="en-US" sz="2000" dirty="0" smtClean="0">
                <a:latin typeface="Times New Roman" pitchFamily="18" charset="0"/>
                <a:cs typeface="Times New Roman" pitchFamily="18" charset="0"/>
              </a:rPr>
              <a:t>(NROW(tip)))</a:t>
            </a:r>
          </a:p>
          <a:p>
            <a:pPr algn="just">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tipSummary</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Output</a:t>
            </a:r>
            <a:r>
              <a:rPr lang="en-US" sz="2000" dirty="0" smtClean="0">
                <a:latin typeface="Times New Roman" pitchFamily="18" charset="0"/>
                <a:cs typeface="Times New Roman" pitchFamily="18" charset="0"/>
              </a:rPr>
              <a:t>:</a:t>
            </a:r>
          </a:p>
          <a:p>
            <a:pPr algn="just">
              <a:buNone/>
            </a:pPr>
            <a:r>
              <a:rPr lang="en-US" sz="2000" dirty="0" smtClean="0">
                <a:latin typeface="Times New Roman" pitchFamily="18" charset="0"/>
                <a:cs typeface="Times New Roman" pitchFamily="18" charset="0"/>
              </a:rPr>
              <a:t>	sex		 </a:t>
            </a:r>
            <a:r>
              <a:rPr lang="en-US" sz="2000" dirty="0" err="1" smtClean="0">
                <a:latin typeface="Times New Roman" pitchFamily="18" charset="0"/>
                <a:cs typeface="Times New Roman" pitchFamily="18" charset="0"/>
              </a:rPr>
              <a:t>tip.mean</a:t>
            </a:r>
            <a:r>
              <a:rPr lang="en-US" sz="2000" dirty="0" smtClean="0">
                <a:latin typeface="Times New Roman" pitchFamily="18" charset="0"/>
                <a:cs typeface="Times New Roman" pitchFamily="18" charset="0"/>
              </a:rPr>
              <a:t>	 tip.sd		 </a:t>
            </a:r>
            <a:r>
              <a:rPr lang="en-US" sz="2000" dirty="0" smtClean="0">
                <a:latin typeface="Times New Roman" pitchFamily="18" charset="0"/>
                <a:cs typeface="Times New Roman" pitchFamily="18" charset="0"/>
              </a:rPr>
              <a:t>lower </a:t>
            </a:r>
            <a:r>
              <a:rPr lang="en-US" sz="2000" dirty="0" smtClean="0">
                <a:latin typeface="Times New Roman" pitchFamily="18" charset="0"/>
                <a:cs typeface="Times New Roman" pitchFamily="18" charset="0"/>
              </a:rPr>
              <a:t>		Upper</a:t>
            </a:r>
          </a:p>
          <a:p>
            <a:pPr algn="just">
              <a:buNone/>
            </a:pPr>
            <a:r>
              <a:rPr lang="en-US" sz="2000" dirty="0" smtClean="0">
                <a:latin typeface="Times New Roman" pitchFamily="18" charset="0"/>
                <a:cs typeface="Times New Roman" pitchFamily="18" charset="0"/>
              </a:rPr>
              <a:t>1 </a:t>
            </a:r>
            <a:r>
              <a:rPr lang="en-US" sz="2000" dirty="0" smtClean="0">
                <a:latin typeface="Times New Roman" pitchFamily="18" charset="0"/>
                <a:cs typeface="Times New Roman" pitchFamily="18" charset="0"/>
              </a:rPr>
              <a:t>Female </a:t>
            </a:r>
            <a:r>
              <a:rPr lang="en-US" sz="2000" dirty="0" smtClean="0">
                <a:latin typeface="Times New Roman" pitchFamily="18" charset="0"/>
                <a:cs typeface="Times New Roman" pitchFamily="18" charset="0"/>
              </a:rPr>
              <a:t>	2.833448	 1.159495	 2.584827        3.082070</a:t>
            </a:r>
          </a:p>
          <a:p>
            <a:pPr algn="just">
              <a:buNone/>
            </a:pPr>
            <a:r>
              <a:rPr lang="en-US" sz="2000" dirty="0" smtClean="0">
                <a:latin typeface="Times New Roman" pitchFamily="18" charset="0"/>
                <a:cs typeface="Times New Roman" pitchFamily="18" charset="0"/>
              </a:rPr>
              <a:t>2 </a:t>
            </a:r>
            <a:r>
              <a:rPr lang="en-US" sz="2000" dirty="0" smtClean="0">
                <a:latin typeface="Times New Roman" pitchFamily="18" charset="0"/>
                <a:cs typeface="Times New Roman" pitchFamily="18" charset="0"/>
              </a:rPr>
              <a:t>Male </a:t>
            </a:r>
            <a:r>
              <a:rPr lang="en-US" sz="2000" dirty="0" smtClean="0">
                <a:latin typeface="Times New Roman" pitchFamily="18" charset="0"/>
                <a:cs typeface="Times New Roman" pitchFamily="18" charset="0"/>
              </a:rPr>
              <a:t>		3.089618 	 1.489102 	 2.851931        3.327304</a:t>
            </a:r>
          </a:p>
          <a:p>
            <a:pPr algn="just"/>
            <a:r>
              <a:rPr lang="en-US" sz="2000" dirty="0" err="1" smtClean="0">
                <a:latin typeface="Times New Roman" pitchFamily="18" charset="0"/>
                <a:cs typeface="Times New Roman" pitchFamily="18" charset="0"/>
              </a:rPr>
              <a:t>ddply</a:t>
            </a:r>
            <a:r>
              <a:rPr lang="en-US" sz="2000" dirty="0" smtClean="0">
                <a:latin typeface="Times New Roman" pitchFamily="18" charset="0"/>
                <a:cs typeface="Times New Roman" pitchFamily="18" charset="0"/>
              </a:rPr>
              <a:t> was used to split the data according to the levels of sex. It then applied the summarize function to each subset of the data. This function applied the indicated functions of the data, creating a new </a:t>
            </a:r>
            <a:r>
              <a:rPr lang="en-US" sz="2000" dirty="0" err="1" smtClean="0">
                <a:latin typeface="Times New Roman" pitchFamily="18" charset="0"/>
                <a:cs typeface="Times New Roman" pitchFamily="18" charset="0"/>
              </a:rPr>
              <a:t>data.frame</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We prefer visualizing the results rather than comparing numerical values. This requires reshaping the data a bit.</a:t>
            </a:r>
          </a:p>
          <a:p>
            <a:pPr algn="just">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ggplot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tipSummary,aes</a:t>
            </a:r>
            <a:r>
              <a:rPr lang="en-US" sz="2000" dirty="0" smtClean="0">
                <a:latin typeface="Times New Roman" pitchFamily="18" charset="0"/>
                <a:cs typeface="Times New Roman" pitchFamily="18" charset="0"/>
              </a:rPr>
              <a:t>(x=</a:t>
            </a:r>
            <a:r>
              <a:rPr lang="en-US" sz="2000" dirty="0" err="1" smtClean="0">
                <a:latin typeface="Times New Roman" pitchFamily="18" charset="0"/>
                <a:cs typeface="Times New Roman" pitchFamily="18" charset="0"/>
              </a:rPr>
              <a:t>tip.mean,y</a:t>
            </a:r>
            <a:r>
              <a:rPr lang="en-US" sz="2000" dirty="0" smtClean="0">
                <a:latin typeface="Times New Roman" pitchFamily="18" charset="0"/>
                <a:cs typeface="Times New Roman" pitchFamily="18" charset="0"/>
              </a:rPr>
              <a:t>=sex</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geom_point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geom_errorbarh</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aes</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xmin</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lower,xmax</a:t>
            </a:r>
            <a:r>
              <a:rPr lang="en-US" sz="2000" dirty="0" smtClean="0">
                <a:latin typeface="Times New Roman" pitchFamily="18" charset="0"/>
                <a:cs typeface="Times New Roman" pitchFamily="18" charset="0"/>
              </a:rPr>
              <a:t>=Upper),height=.2</a:t>
            </a:r>
            <a:r>
              <a:rPr lang="en-US" sz="2000" dirty="0" smtClean="0">
                <a:latin typeface="Times New Roman" pitchFamily="18" charset="0"/>
                <a:cs typeface="Times New Roman" pitchFamily="18" charset="0"/>
              </a:rPr>
              <a:t>)</a:t>
            </a:r>
          </a:p>
          <a:p>
            <a:pPr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524000" y="304800"/>
            <a:ext cx="5181600" cy="3324225"/>
          </a:xfrm>
          <a:prstGeom prst="rect">
            <a:avLst/>
          </a:prstGeom>
          <a:noFill/>
          <a:ln w="9525">
            <a:noFill/>
            <a:miter lim="800000"/>
            <a:headEnd/>
            <a:tailEnd/>
          </a:ln>
          <a:effectLst/>
        </p:spPr>
      </p:pic>
      <p:sp>
        <p:nvSpPr>
          <p:cNvPr id="4" name="TextBox 3"/>
          <p:cNvSpPr txBox="1"/>
          <p:nvPr/>
        </p:nvSpPr>
        <p:spPr>
          <a:xfrm>
            <a:off x="838200" y="3733800"/>
            <a:ext cx="7696200" cy="646331"/>
          </a:xfrm>
          <a:prstGeom prst="rect">
            <a:avLst/>
          </a:prstGeom>
          <a:noFill/>
        </p:spPr>
        <p:txBody>
          <a:bodyPr wrap="square" rtlCol="0">
            <a:spAutoFit/>
          </a:bodyPr>
          <a:lstStyle/>
          <a:p>
            <a:r>
              <a:rPr lang="en-US" dirty="0" smtClean="0"/>
              <a:t>Plot showing the mean and two standard errors of tips broken down by the sex of the server.</a:t>
            </a:r>
            <a:endParaRPr lang="en-US" dirty="0"/>
          </a:p>
        </p:txBody>
      </p:sp>
      <p:sp>
        <p:nvSpPr>
          <p:cNvPr id="5" name="TextBox 4"/>
          <p:cNvSpPr txBox="1"/>
          <p:nvPr/>
        </p:nvSpPr>
        <p:spPr>
          <a:xfrm>
            <a:off x="762000" y="4648200"/>
            <a:ext cx="7924800" cy="1477328"/>
          </a:xfrm>
          <a:prstGeom prst="rect">
            <a:avLst/>
          </a:prstGeom>
          <a:noFill/>
        </p:spPr>
        <p:txBody>
          <a:bodyPr wrap="square" rtlCol="0">
            <a:spAutoFit/>
          </a:bodyPr>
          <a:lstStyle/>
          <a:p>
            <a:r>
              <a:rPr lang="en-US" b="1" dirty="0" smtClean="0"/>
              <a:t>Paired Two-Sample T-Test</a:t>
            </a:r>
          </a:p>
          <a:p>
            <a:pPr>
              <a:buFont typeface="Arial" pitchFamily="34" charset="0"/>
              <a:buChar char="•"/>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For testing paired data a paired t-test should be used. This is simple enough to do by setting the paired argument in </a:t>
            </a:r>
            <a:r>
              <a:rPr lang="en-US" dirty="0" err="1" smtClean="0">
                <a:latin typeface="Times New Roman" pitchFamily="18" charset="0"/>
                <a:cs typeface="Times New Roman" pitchFamily="18" charset="0"/>
              </a:rPr>
              <a:t>t.test</a:t>
            </a:r>
            <a:r>
              <a:rPr lang="en-US" dirty="0" smtClean="0">
                <a:latin typeface="Times New Roman" pitchFamily="18" charset="0"/>
                <a:cs typeface="Times New Roman" pitchFamily="18" charset="0"/>
              </a:rPr>
              <a:t> to TRUE. </a:t>
            </a:r>
          </a:p>
          <a:p>
            <a:pPr>
              <a:buFont typeface="Arial" pitchFamily="34" charset="0"/>
              <a:buChar char="•"/>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Heights are generally normally distributed, so we will forgo the tests of normality and equal variance.</a:t>
            </a:r>
            <a:endParaRPr lang="en-US" b="1" dirty="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04800"/>
            <a:ext cx="8229600" cy="5821363"/>
          </a:xfrm>
        </p:spPr>
        <p:txBody>
          <a:bodyPr>
            <a:normAutofit fontScale="92500" lnSpcReduction="20000"/>
          </a:bodyPr>
          <a:lstStyle/>
          <a:p>
            <a:pPr>
              <a:buNone/>
            </a:pPr>
            <a:r>
              <a:rPr lang="en-US" sz="2000" dirty="0" smtClean="0">
                <a:latin typeface="Times New Roman" pitchFamily="18" charset="0"/>
                <a:cs typeface="Times New Roman" pitchFamily="18" charset="0"/>
              </a:rPr>
              <a:t>&gt; require(</a:t>
            </a:r>
            <a:r>
              <a:rPr lang="en-US" sz="2000" dirty="0" err="1" smtClean="0">
                <a:latin typeface="Times New Roman" pitchFamily="18" charset="0"/>
                <a:cs typeface="Times New Roman" pitchFamily="18" charset="0"/>
              </a:rPr>
              <a:t>UsingR</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&gt;head(</a:t>
            </a:r>
            <a:r>
              <a:rPr lang="en-US" sz="2000" dirty="0" err="1" smtClean="0">
                <a:latin typeface="Times New Roman" pitchFamily="18" charset="0"/>
                <a:cs typeface="Times New Roman" pitchFamily="18" charset="0"/>
              </a:rPr>
              <a:t>father.son</a:t>
            </a:r>
            <a:r>
              <a:rPr lang="en-US" sz="2000" dirty="0" smtClean="0">
                <a:latin typeface="Times New Roman" pitchFamily="18" charset="0"/>
                <a:cs typeface="Times New Roman" pitchFamily="18" charset="0"/>
              </a:rPr>
              <a:t>)</a:t>
            </a:r>
          </a:p>
          <a:p>
            <a:pPr>
              <a:buNone/>
            </a:pPr>
            <a:r>
              <a:rPr lang="en-US" sz="2000" dirty="0" smtClean="0"/>
              <a:t>	     </a:t>
            </a:r>
            <a:r>
              <a:rPr lang="en-US" sz="2000" dirty="0" err="1" smtClean="0"/>
              <a:t>fheight</a:t>
            </a:r>
            <a:r>
              <a:rPr lang="en-US" sz="2000" dirty="0" smtClean="0"/>
              <a:t> 	 </a:t>
            </a:r>
            <a:r>
              <a:rPr lang="en-US" sz="2000" dirty="0" err="1" smtClean="0"/>
              <a:t>sheight</a:t>
            </a:r>
            <a:endParaRPr lang="en-US" sz="2000" dirty="0" smtClean="0"/>
          </a:p>
          <a:p>
            <a:pPr marL="457200" indent="-457200">
              <a:buAutoNum type="arabicPlain"/>
            </a:pPr>
            <a:r>
              <a:rPr lang="en-US" sz="2000" dirty="0" smtClean="0"/>
              <a:t>65.04851 	59.77827</a:t>
            </a:r>
          </a:p>
          <a:p>
            <a:pPr marL="457200" indent="-457200">
              <a:buAutoNum type="arabicPlain"/>
            </a:pPr>
            <a:r>
              <a:rPr lang="en-US" sz="2000" dirty="0" smtClean="0"/>
              <a:t>63.25094 	63.21404</a:t>
            </a:r>
          </a:p>
          <a:p>
            <a:pPr marL="457200" indent="-457200">
              <a:buAutoNum type="arabicPlain"/>
            </a:pPr>
            <a:r>
              <a:rPr lang="en-US" sz="2000" dirty="0" smtClean="0"/>
              <a:t>64.95532       63.34242</a:t>
            </a:r>
          </a:p>
          <a:p>
            <a:pPr marL="457200" indent="-457200">
              <a:buAutoNum type="arabicPlain"/>
            </a:pPr>
            <a:r>
              <a:rPr lang="en-US" sz="2000" dirty="0" smtClean="0"/>
              <a:t>65.75250	62.79238</a:t>
            </a:r>
          </a:p>
          <a:p>
            <a:pPr marL="457200" indent="-457200">
              <a:buAutoNum type="arabicPlain"/>
            </a:pPr>
            <a:r>
              <a:rPr lang="en-US" sz="2000" dirty="0" smtClean="0"/>
              <a:t>61.13723       64.28113</a:t>
            </a:r>
          </a:p>
          <a:p>
            <a:pPr marL="457200" indent="-457200">
              <a:buAutoNum type="arabicPlain"/>
            </a:pPr>
            <a:r>
              <a:rPr lang="en-US" sz="2000" dirty="0" smtClean="0"/>
              <a:t>63.02254       64.24221</a:t>
            </a:r>
          </a:p>
          <a:p>
            <a:pPr marL="457200" indent="-457200">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t.test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father.son$fheight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father.son$sheight</a:t>
            </a:r>
            <a:r>
              <a:rPr lang="en-US" sz="2000" dirty="0" smtClean="0">
                <a:latin typeface="Times New Roman" pitchFamily="18" charset="0"/>
                <a:cs typeface="Times New Roman" pitchFamily="18" charset="0"/>
              </a:rPr>
              <a:t>, paired=TRUE</a:t>
            </a:r>
            <a:r>
              <a:rPr lang="en-US" sz="2000" dirty="0" smtClean="0">
                <a:latin typeface="Times New Roman" pitchFamily="18" charset="0"/>
                <a:cs typeface="Times New Roman" pitchFamily="18" charset="0"/>
              </a:rPr>
              <a:t>)</a:t>
            </a:r>
          </a:p>
          <a:p>
            <a:pPr marL="457200" indent="-457200">
              <a:buNone/>
            </a:pPr>
            <a:r>
              <a:rPr lang="en-US" sz="2000" dirty="0" smtClean="0"/>
              <a:t>Paired </a:t>
            </a:r>
            <a:r>
              <a:rPr lang="en-US" sz="2000" dirty="0" smtClean="0"/>
              <a:t>t-test</a:t>
            </a:r>
          </a:p>
          <a:p>
            <a:pPr marL="457200" indent="-457200">
              <a:buNone/>
            </a:pPr>
            <a:r>
              <a:rPr lang="en-US" sz="2000" dirty="0" smtClean="0"/>
              <a:t>data</a:t>
            </a:r>
            <a:r>
              <a:rPr lang="en-US" sz="2000" dirty="0" smtClean="0"/>
              <a:t>: </a:t>
            </a:r>
            <a:r>
              <a:rPr lang="en-US" sz="2000" dirty="0" err="1" smtClean="0"/>
              <a:t>father.son$fheight</a:t>
            </a:r>
            <a:r>
              <a:rPr lang="en-US" sz="2000" dirty="0" smtClean="0"/>
              <a:t> and </a:t>
            </a:r>
            <a:r>
              <a:rPr lang="en-US" sz="2000" dirty="0" err="1" smtClean="0"/>
              <a:t>father.son$sheight</a:t>
            </a:r>
            <a:endParaRPr lang="en-US" sz="2000" dirty="0" smtClean="0"/>
          </a:p>
          <a:p>
            <a:pPr marL="457200" indent="-457200">
              <a:buNone/>
            </a:pPr>
            <a:r>
              <a:rPr lang="en-US" sz="2000" dirty="0" smtClean="0"/>
              <a:t>t </a:t>
            </a:r>
            <a:r>
              <a:rPr lang="en-US" sz="2000" dirty="0" smtClean="0"/>
              <a:t>= -11.789, </a:t>
            </a:r>
            <a:r>
              <a:rPr lang="en-US" sz="2000" dirty="0" err="1" smtClean="0"/>
              <a:t>df</a:t>
            </a:r>
            <a:r>
              <a:rPr lang="en-US" sz="2000" dirty="0" smtClean="0"/>
              <a:t> = 1077, p-value &lt; </a:t>
            </a:r>
            <a:r>
              <a:rPr lang="en-US" sz="2000" dirty="0" smtClean="0"/>
              <a:t>2.2e-16</a:t>
            </a:r>
          </a:p>
          <a:p>
            <a:pPr marL="457200" indent="-457200">
              <a:buNone/>
            </a:pPr>
            <a:r>
              <a:rPr lang="en-US" sz="2000" dirty="0" smtClean="0"/>
              <a:t>alternative </a:t>
            </a:r>
            <a:r>
              <a:rPr lang="en-US" sz="2000" dirty="0" smtClean="0"/>
              <a:t>hypothesis: true difference in means is not equal to </a:t>
            </a:r>
            <a:r>
              <a:rPr lang="en-US" sz="2000" dirty="0" smtClean="0"/>
              <a:t>0</a:t>
            </a:r>
          </a:p>
          <a:p>
            <a:pPr marL="457200" indent="-457200">
              <a:buNone/>
            </a:pPr>
            <a:r>
              <a:rPr lang="en-US" sz="2000" dirty="0" smtClean="0"/>
              <a:t>95 </a:t>
            </a:r>
            <a:r>
              <a:rPr lang="en-US" sz="2000" dirty="0" smtClean="0"/>
              <a:t>percent confidence interval</a:t>
            </a:r>
            <a:r>
              <a:rPr lang="en-US" sz="2000" dirty="0" smtClean="0"/>
              <a:t>:</a:t>
            </a:r>
          </a:p>
          <a:p>
            <a:pPr marL="457200" indent="-457200">
              <a:buNone/>
            </a:pPr>
            <a:r>
              <a:rPr lang="en-US" sz="2000" dirty="0" smtClean="0"/>
              <a:t> </a:t>
            </a:r>
            <a:r>
              <a:rPr lang="en-US" sz="2000" dirty="0" smtClean="0"/>
              <a:t>-1.1629160 </a:t>
            </a:r>
            <a:r>
              <a:rPr lang="en-US" sz="2000" dirty="0" smtClean="0"/>
              <a:t>    -0.8310296</a:t>
            </a:r>
          </a:p>
          <a:p>
            <a:pPr marL="457200" indent="-457200">
              <a:buNone/>
            </a:pPr>
            <a:r>
              <a:rPr lang="en-US" sz="2000" dirty="0" smtClean="0"/>
              <a:t>sample </a:t>
            </a:r>
            <a:r>
              <a:rPr lang="en-US" sz="2000" dirty="0" smtClean="0"/>
              <a:t>estimates</a:t>
            </a:r>
            <a:r>
              <a:rPr lang="en-US" sz="2000" dirty="0" smtClean="0"/>
              <a:t>:</a:t>
            </a:r>
          </a:p>
          <a:p>
            <a:pPr marL="457200" indent="-457200">
              <a:buNone/>
            </a:pPr>
            <a:r>
              <a:rPr lang="en-US" sz="2000" dirty="0" smtClean="0"/>
              <a:t>mean </a:t>
            </a:r>
            <a:r>
              <a:rPr lang="en-US" sz="2000" dirty="0" smtClean="0"/>
              <a:t>of the </a:t>
            </a:r>
            <a:r>
              <a:rPr lang="en-US" sz="2000" dirty="0" smtClean="0"/>
              <a:t>differences</a:t>
            </a:r>
          </a:p>
          <a:p>
            <a:pPr marL="457200" indent="-457200">
              <a:buNone/>
            </a:pPr>
            <a:r>
              <a:rPr lang="en-US" sz="2000" dirty="0" smtClean="0"/>
              <a:t> </a:t>
            </a:r>
            <a:r>
              <a:rPr lang="en-US" sz="2000" dirty="0" smtClean="0"/>
              <a:t>-0.9969728 </a:t>
            </a:r>
            <a:br>
              <a:rPr lang="en-US" sz="2000" dirty="0" smtClean="0"/>
            </a:br>
            <a:endParaRPr lang="en-US" sz="20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04801"/>
            <a:ext cx="8229600" cy="3352800"/>
          </a:xfrm>
        </p:spPr>
        <p:txBody>
          <a:bodyPr>
            <a:normAutofit/>
          </a:bodyPr>
          <a:lstStyle/>
          <a:p>
            <a:r>
              <a:rPr lang="en-US" sz="2000" dirty="0" smtClean="0">
                <a:latin typeface="Times New Roman" pitchFamily="18" charset="0"/>
                <a:cs typeface="Times New Roman" pitchFamily="18" charset="0"/>
              </a:rPr>
              <a:t>The test shows that we should reject the null hypothesis and conclude that fathers and sons have different heights.</a:t>
            </a:r>
          </a:p>
          <a:p>
            <a:r>
              <a:rPr lang="en-US" sz="2000" dirty="0" smtClean="0">
                <a:latin typeface="Times New Roman" pitchFamily="18" charset="0"/>
                <a:cs typeface="Times New Roman" pitchFamily="18" charset="0"/>
              </a:rPr>
              <a:t>We visualize this data using a density plot of the differences. In it we see a distribution with a mean not at zero and a confidence interval that barely excludes zero which agrees with the test.</a:t>
            </a:r>
          </a:p>
          <a:p>
            <a:pPr>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heightDiff</a:t>
            </a:r>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father.son$fheight-father.son$sheight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ggplot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father.son,aes</a:t>
            </a:r>
            <a:r>
              <a:rPr lang="en-US" sz="2000" dirty="0" smtClean="0">
                <a:latin typeface="Times New Roman" pitchFamily="18" charset="0"/>
                <a:cs typeface="Times New Roman" pitchFamily="18" charset="0"/>
              </a:rPr>
              <a:t>(x=</a:t>
            </a:r>
            <a:r>
              <a:rPr lang="en-US" sz="2000" dirty="0" err="1" smtClean="0">
                <a:latin typeface="Times New Roman" pitchFamily="18" charset="0"/>
                <a:cs typeface="Times New Roman" pitchFamily="18" charset="0"/>
              </a:rPr>
              <a:t>fheight-sheight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geom_density</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geom_vline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xintercept</a:t>
            </a:r>
            <a:r>
              <a:rPr lang="en-US" sz="2000" dirty="0" smtClean="0">
                <a:latin typeface="Times New Roman" pitchFamily="18" charset="0"/>
                <a:cs typeface="Times New Roman" pitchFamily="18" charset="0"/>
              </a:rPr>
              <a:t> = mean(</a:t>
            </a:r>
            <a:r>
              <a:rPr lang="en-US" sz="2000" dirty="0" err="1" smtClean="0">
                <a:latin typeface="Times New Roman" pitchFamily="18" charset="0"/>
                <a:cs typeface="Times New Roman" pitchFamily="18" charset="0"/>
              </a:rPr>
              <a:t>heightDiff</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geom_vline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xintercept</a:t>
            </a:r>
            <a:r>
              <a:rPr lang="en-US" sz="2000" dirty="0" smtClean="0">
                <a:latin typeface="Times New Roman" pitchFamily="18" charset="0"/>
                <a:cs typeface="Times New Roman" pitchFamily="18" charset="0"/>
              </a:rPr>
              <a:t> = mean(</a:t>
            </a:r>
            <a:r>
              <a:rPr lang="en-US" sz="2000" dirty="0" err="1" smtClean="0">
                <a:latin typeface="Times New Roman" pitchFamily="18" charset="0"/>
                <a:cs typeface="Times New Roman" pitchFamily="18" charset="0"/>
              </a:rPr>
              <a:t>heightDiff</a:t>
            </a:r>
            <a:r>
              <a:rPr lang="en-US" sz="2000" dirty="0" smtClean="0">
                <a:latin typeface="Times New Roman" pitchFamily="18" charset="0"/>
                <a:cs typeface="Times New Roman" pitchFamily="18" charset="0"/>
              </a:rPr>
              <a:t>)+2*c(-1,1)*</a:t>
            </a:r>
            <a:r>
              <a:rPr lang="en-US" sz="2000" dirty="0" err="1" smtClean="0">
                <a:latin typeface="Times New Roman" pitchFamily="18" charset="0"/>
                <a:cs typeface="Times New Roman" pitchFamily="18" charset="0"/>
              </a:rPr>
              <a:t>sd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heightDiff</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sqrt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nrow</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father.son</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linetype</a:t>
            </a:r>
            <a:r>
              <a:rPr lang="en-US" sz="2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a:srcRect/>
          <a:stretch>
            <a:fillRect/>
          </a:stretch>
        </p:blipFill>
        <p:spPr bwMode="auto">
          <a:xfrm>
            <a:off x="2438401" y="3810001"/>
            <a:ext cx="3505200" cy="2274168"/>
          </a:xfrm>
          <a:prstGeom prst="rect">
            <a:avLst/>
          </a:prstGeom>
          <a:noFill/>
          <a:ln w="9525">
            <a:noFill/>
            <a:miter lim="800000"/>
            <a:headEnd/>
            <a:tailEnd/>
          </a:ln>
          <a:effectLst/>
        </p:spPr>
      </p:pic>
      <p:sp>
        <p:nvSpPr>
          <p:cNvPr id="7" name="TextBox 6"/>
          <p:cNvSpPr txBox="1"/>
          <p:nvPr/>
        </p:nvSpPr>
        <p:spPr>
          <a:xfrm>
            <a:off x="1295400" y="6324601"/>
            <a:ext cx="6705600" cy="369332"/>
          </a:xfrm>
          <a:prstGeom prst="rect">
            <a:avLst/>
          </a:prstGeom>
          <a:noFill/>
        </p:spPr>
        <p:txBody>
          <a:bodyPr wrap="square" rtlCol="0">
            <a:spAutoFit/>
          </a:bodyPr>
          <a:lstStyle/>
          <a:p>
            <a:r>
              <a:rPr lang="en-US" dirty="0" smtClean="0"/>
              <a:t>Density plot showing the difference of heights of fathers and sons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04801"/>
            <a:ext cx="8229600" cy="1676400"/>
          </a:xfrm>
        </p:spPr>
        <p:txBody>
          <a:bodyPr>
            <a:normAutofit/>
          </a:bodyPr>
          <a:lstStyle/>
          <a:p>
            <a:pPr>
              <a:buNone/>
            </a:pPr>
            <a:r>
              <a:rPr lang="en-US" sz="2000" b="1" dirty="0" smtClean="0">
                <a:latin typeface="Times New Roman" pitchFamily="18" charset="0"/>
                <a:cs typeface="Times New Roman" pitchFamily="18" charset="0"/>
              </a:rPr>
              <a:t>ANOVA</a:t>
            </a:r>
          </a:p>
          <a:p>
            <a:r>
              <a:rPr lang="en-US" sz="2000" dirty="0" smtClean="0">
                <a:latin typeface="Times New Roman" pitchFamily="18" charset="0"/>
                <a:cs typeface="Times New Roman" pitchFamily="18" charset="0"/>
              </a:rPr>
              <a:t>After comparing two groups, the natural next step is comparing multiple groups. Every year, far too many students in introductory statistic classes are forced to learn the ANOVA(analysis of variance) test and memorize its formula, which is </a:t>
            </a:r>
          </a:p>
          <a:p>
            <a:pPr algn="ctr">
              <a:buNone/>
            </a:pPr>
            <a:endParaRPr lang="en-US" sz="20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2438400" y="1981200"/>
            <a:ext cx="3886200" cy="1542342"/>
          </a:xfrm>
          <a:prstGeom prst="rect">
            <a:avLst/>
          </a:prstGeom>
          <a:noFill/>
          <a:ln w="9525">
            <a:noFill/>
            <a:miter lim="800000"/>
            <a:headEnd/>
            <a:tailEnd/>
          </a:ln>
          <a:effectLst/>
        </p:spPr>
      </p:pic>
      <p:sp>
        <p:nvSpPr>
          <p:cNvPr id="8" name="TextBox 7"/>
          <p:cNvSpPr txBox="1"/>
          <p:nvPr/>
        </p:nvSpPr>
        <p:spPr>
          <a:xfrm>
            <a:off x="685800" y="3810000"/>
            <a:ext cx="7924800" cy="4278094"/>
          </a:xfrm>
          <a:prstGeom prst="rect">
            <a:avLst/>
          </a:prstGeom>
          <a:noFill/>
        </p:spPr>
        <p:txBody>
          <a:bodyPr wrap="square" rtlCol="0">
            <a:spAutoFit/>
          </a:bodyPr>
          <a:lstStyle/>
          <a:p>
            <a:r>
              <a:rPr lang="en-US" dirty="0" smtClean="0"/>
              <a:t>&gt;</a:t>
            </a:r>
            <a:r>
              <a:rPr lang="en-US" dirty="0" err="1" smtClean="0"/>
              <a:t>tipAnova</a:t>
            </a:r>
            <a:r>
              <a:rPr lang="en-US" dirty="0" smtClean="0"/>
              <a:t>&lt;-</a:t>
            </a:r>
            <a:r>
              <a:rPr lang="en-US" dirty="0" err="1" smtClean="0"/>
              <a:t>aov</a:t>
            </a:r>
            <a:r>
              <a:rPr lang="en-US" dirty="0" smtClean="0"/>
              <a:t>(tip~day-1,tips)</a:t>
            </a:r>
          </a:p>
          <a:p>
            <a:r>
              <a:rPr lang="en-US" dirty="0" err="1" smtClean="0"/>
              <a:t>tipIntercept</a:t>
            </a:r>
            <a:r>
              <a:rPr lang="en-US" dirty="0" smtClean="0"/>
              <a:t>&lt;-</a:t>
            </a:r>
            <a:r>
              <a:rPr lang="en-US" dirty="0" err="1" smtClean="0"/>
              <a:t>aov</a:t>
            </a:r>
            <a:r>
              <a:rPr lang="en-US" dirty="0" smtClean="0"/>
              <a:t>(</a:t>
            </a:r>
            <a:r>
              <a:rPr lang="en-US" dirty="0" err="1" smtClean="0"/>
              <a:t>tip~day,tips</a:t>
            </a:r>
            <a:r>
              <a:rPr lang="en-US" dirty="0" smtClean="0"/>
              <a:t>)</a:t>
            </a:r>
          </a:p>
          <a:p>
            <a:r>
              <a:rPr lang="en-US" dirty="0" err="1" smtClean="0"/>
              <a:t>tipAnova$coefficients</a:t>
            </a:r>
            <a:endParaRPr lang="en-US" dirty="0" smtClean="0"/>
          </a:p>
          <a:p>
            <a:r>
              <a:rPr lang="en-US" dirty="0" smtClean="0"/>
              <a:t>Output:</a:t>
            </a:r>
          </a:p>
          <a:p>
            <a:r>
              <a:rPr lang="en-US" dirty="0" smtClean="0"/>
              <a:t>	</a:t>
            </a:r>
            <a:r>
              <a:rPr lang="en-US" dirty="0" err="1" smtClean="0"/>
              <a:t>dayFri</a:t>
            </a:r>
            <a:r>
              <a:rPr lang="en-US" dirty="0" smtClean="0"/>
              <a:t> 	   </a:t>
            </a:r>
            <a:r>
              <a:rPr lang="en-US" dirty="0" err="1" smtClean="0"/>
              <a:t>daySat</a:t>
            </a:r>
            <a:r>
              <a:rPr lang="en-US" dirty="0" smtClean="0"/>
              <a:t>	   </a:t>
            </a:r>
            <a:r>
              <a:rPr lang="en-US" dirty="0" err="1" smtClean="0"/>
              <a:t>daySun</a:t>
            </a:r>
            <a:r>
              <a:rPr lang="en-US" dirty="0" smtClean="0"/>
              <a:t> 	    </a:t>
            </a:r>
            <a:r>
              <a:rPr lang="en-US" dirty="0" err="1" smtClean="0"/>
              <a:t>dayThur</a:t>
            </a:r>
            <a:endParaRPr lang="en-US" dirty="0" smtClean="0"/>
          </a:p>
          <a:p>
            <a:r>
              <a:rPr lang="en-US" dirty="0" smtClean="0"/>
              <a:t>	</a:t>
            </a:r>
            <a:r>
              <a:rPr lang="en-US" dirty="0" smtClean="0"/>
              <a:t> </a:t>
            </a:r>
            <a:r>
              <a:rPr lang="en-US" dirty="0" smtClean="0"/>
              <a:t>2.734737 2.993103 </a:t>
            </a:r>
            <a:r>
              <a:rPr lang="en-US" dirty="0" smtClean="0"/>
              <a:t>3.255132   2.771452</a:t>
            </a:r>
          </a:p>
          <a:p>
            <a:r>
              <a:rPr lang="fr-FR" dirty="0" smtClean="0"/>
              <a:t>&gt;</a:t>
            </a:r>
            <a:r>
              <a:rPr lang="fr-FR" dirty="0" err="1" smtClean="0"/>
              <a:t>tipIntercept</a:t>
            </a:r>
            <a:r>
              <a:rPr lang="fr-FR" dirty="0" smtClean="0"/>
              <a:t>$coefficients</a:t>
            </a:r>
          </a:p>
          <a:p>
            <a:r>
              <a:rPr lang="fr-FR" dirty="0" smtClean="0"/>
              <a:t>Output</a:t>
            </a:r>
          </a:p>
          <a:p>
            <a:r>
              <a:rPr lang="fr-FR" dirty="0" smtClean="0"/>
              <a:t> </a:t>
            </a:r>
            <a:r>
              <a:rPr lang="fr-FR" dirty="0" smtClean="0"/>
              <a:t>(</a:t>
            </a:r>
            <a:r>
              <a:rPr lang="fr-FR" dirty="0" err="1" smtClean="0"/>
              <a:t>Intercept</a:t>
            </a:r>
            <a:r>
              <a:rPr lang="fr-FR" dirty="0" smtClean="0"/>
              <a:t>) </a:t>
            </a:r>
            <a:r>
              <a:rPr lang="fr-FR" dirty="0" smtClean="0"/>
              <a:t>	</a:t>
            </a:r>
            <a:r>
              <a:rPr lang="fr-FR" dirty="0" err="1" smtClean="0"/>
              <a:t>daySat</a:t>
            </a:r>
            <a:r>
              <a:rPr lang="fr-FR" dirty="0" smtClean="0"/>
              <a:t> 		</a:t>
            </a:r>
            <a:r>
              <a:rPr lang="fr-FR" dirty="0" err="1" smtClean="0"/>
              <a:t>daySun</a:t>
            </a:r>
            <a:r>
              <a:rPr lang="fr-FR" dirty="0" smtClean="0"/>
              <a:t>	 	</a:t>
            </a:r>
            <a:r>
              <a:rPr lang="fr-FR" dirty="0" err="1" smtClean="0"/>
              <a:t>dayThur</a:t>
            </a:r>
            <a:endParaRPr lang="fr-FR" dirty="0" smtClean="0"/>
          </a:p>
          <a:p>
            <a:r>
              <a:rPr lang="fr-FR" dirty="0" smtClean="0"/>
              <a:t> </a:t>
            </a:r>
            <a:r>
              <a:rPr lang="fr-FR" dirty="0" smtClean="0"/>
              <a:t>2.73473684 </a:t>
            </a:r>
            <a:r>
              <a:rPr lang="fr-FR" dirty="0" smtClean="0"/>
              <a:t>        0.25836661              0.52039474               0.03671477</a:t>
            </a:r>
            <a:endParaRPr lang="en-US" dirty="0" smtClean="0"/>
          </a:p>
          <a:p>
            <a:endParaRPr lang="en-US" dirty="0" smtClean="0"/>
          </a:p>
          <a:p>
            <a:endParaRPr lang="en-US" sz="2000" dirty="0" smtClean="0">
              <a:latin typeface="Times New Roman" pitchFamily="18" charset="0"/>
              <a:cs typeface="Times New Roman" pitchFamily="18" charset="0"/>
            </a:endParaRPr>
          </a:p>
          <a:p>
            <a:endParaRPr lang="en-US" dirty="0" smtClean="0"/>
          </a:p>
          <a:p>
            <a:endParaRPr lang="en-US" dirty="0" smtClean="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04800"/>
            <a:ext cx="8229600" cy="6248399"/>
          </a:xfrm>
        </p:spPr>
        <p:txBody>
          <a:bodyPr>
            <a:normAutofit fontScale="85000" lnSpcReduction="20000"/>
          </a:bodyPr>
          <a:lstStyle/>
          <a:p>
            <a:pPr algn="just">
              <a:buNone/>
            </a:pPr>
            <a:r>
              <a:rPr lang="en-US" sz="2000" dirty="0" smtClean="0">
                <a:latin typeface="Times New Roman" pitchFamily="18" charset="0"/>
                <a:cs typeface="Times New Roman" pitchFamily="18" charset="0"/>
              </a:rPr>
              <a:t>&gt;</a:t>
            </a:r>
            <a:r>
              <a:rPr lang="en-US" sz="2000" dirty="0" smtClean="0"/>
              <a:t>summary(</a:t>
            </a:r>
            <a:r>
              <a:rPr lang="en-US" sz="2000" dirty="0" err="1" smtClean="0"/>
              <a:t>tipAnova</a:t>
            </a:r>
            <a:r>
              <a:rPr lang="en-US" sz="2000" dirty="0" smtClean="0"/>
              <a:t>)</a:t>
            </a:r>
          </a:p>
          <a:p>
            <a:pPr algn="just">
              <a:buNone/>
            </a:pPr>
            <a:r>
              <a:rPr lang="en-US" sz="2000" dirty="0" smtClean="0"/>
              <a:t>	</a:t>
            </a:r>
            <a:r>
              <a:rPr lang="en-US" sz="2000" dirty="0" smtClean="0"/>
              <a:t> 		</a:t>
            </a:r>
            <a:r>
              <a:rPr lang="en-US" sz="2000" dirty="0" err="1" smtClean="0"/>
              <a:t>Df</a:t>
            </a:r>
            <a:r>
              <a:rPr lang="en-US" sz="2000" dirty="0" smtClean="0"/>
              <a:t> 	Sum Sq 		Mean Sq       F </a:t>
            </a:r>
            <a:r>
              <a:rPr lang="en-US" sz="2000" dirty="0" smtClean="0"/>
              <a:t>value </a:t>
            </a:r>
            <a:r>
              <a:rPr lang="en-US" sz="2000" dirty="0" smtClean="0"/>
              <a:t>Pr</a:t>
            </a:r>
            <a:r>
              <a:rPr lang="en-US" sz="2000" dirty="0" smtClean="0"/>
              <a:t>(&gt;</a:t>
            </a:r>
            <a:r>
              <a:rPr lang="en-US" sz="2000" dirty="0" smtClean="0"/>
              <a:t>F)</a:t>
            </a:r>
          </a:p>
          <a:p>
            <a:pPr algn="just">
              <a:buNone/>
            </a:pPr>
            <a:r>
              <a:rPr lang="en-US" sz="2000" dirty="0" smtClean="0"/>
              <a:t>day       		4          	2203.0   		550.8 	        290.1 </a:t>
            </a:r>
            <a:r>
              <a:rPr lang="en-US" sz="2000" dirty="0" smtClean="0"/>
              <a:t>&lt;2e-16 </a:t>
            </a:r>
            <a:r>
              <a:rPr lang="en-US" sz="2000" dirty="0" smtClean="0"/>
              <a:t>***</a:t>
            </a:r>
          </a:p>
          <a:p>
            <a:pPr algn="just">
              <a:buNone/>
            </a:pPr>
            <a:r>
              <a:rPr lang="en-US" sz="2000" dirty="0" smtClean="0"/>
              <a:t>Residuals          240             455.7                   1.9</a:t>
            </a:r>
          </a:p>
          <a:p>
            <a:pPr algn="just">
              <a:buNone/>
            </a:pPr>
            <a:r>
              <a:rPr lang="en-US" sz="2000" dirty="0" smtClean="0"/>
              <a:t> ---</a:t>
            </a:r>
          </a:p>
          <a:p>
            <a:pPr algn="just">
              <a:buNone/>
            </a:pPr>
            <a:r>
              <a:rPr lang="en-US" sz="2000" dirty="0" smtClean="0"/>
              <a:t> </a:t>
            </a:r>
            <a:r>
              <a:rPr lang="en-US" sz="2000" dirty="0" err="1" smtClean="0"/>
              <a:t>Signif</a:t>
            </a:r>
            <a:r>
              <a:rPr lang="en-US" sz="2000" dirty="0" smtClean="0"/>
              <a:t>. codes: 0 ‘***’ 0.001 ‘**’ 0.01 ‘*’ 0.05 ‘.’ 0.1 ‘ ’ 1 </a:t>
            </a:r>
          </a:p>
          <a:p>
            <a:pPr algn="just">
              <a:buNone/>
            </a:pPr>
            <a:r>
              <a:rPr lang="en-US" sz="2000" dirty="0" smtClean="0"/>
              <a:t>&gt;</a:t>
            </a:r>
            <a:r>
              <a:rPr lang="en-US" sz="2000" dirty="0" err="1" smtClean="0"/>
              <a:t>tipsByDay</a:t>
            </a:r>
            <a:r>
              <a:rPr lang="en-US" sz="2000" dirty="0" smtClean="0"/>
              <a:t>&lt;-</a:t>
            </a:r>
            <a:r>
              <a:rPr lang="en-US" sz="2000" dirty="0" err="1" smtClean="0"/>
              <a:t>ddply</a:t>
            </a:r>
            <a:r>
              <a:rPr lang="en-US" sz="2000" dirty="0" smtClean="0"/>
              <a:t>(</a:t>
            </a:r>
            <a:r>
              <a:rPr lang="en-US" sz="2000" dirty="0" err="1" smtClean="0"/>
              <a:t>tips,"day",summarize,tip.mean</a:t>
            </a:r>
            <a:r>
              <a:rPr lang="en-US" sz="2000" dirty="0" smtClean="0"/>
              <a:t>=mean(tip),tip.sd=</a:t>
            </a:r>
            <a:r>
              <a:rPr lang="en-US" sz="2000" dirty="0" err="1" smtClean="0"/>
              <a:t>sd</a:t>
            </a:r>
            <a:r>
              <a:rPr lang="en-US" sz="2000" dirty="0" smtClean="0"/>
              <a:t>(tip),length=NROW(tip),</a:t>
            </a:r>
            <a:r>
              <a:rPr lang="en-US" sz="2000" dirty="0" err="1" smtClean="0"/>
              <a:t>tfrac</a:t>
            </a:r>
            <a:r>
              <a:rPr lang="en-US" sz="2000" dirty="0" smtClean="0"/>
              <a:t>=qt(p=.90,df=length-1),Lower=</a:t>
            </a:r>
            <a:r>
              <a:rPr lang="en-US" sz="2000" dirty="0" err="1" smtClean="0"/>
              <a:t>tip.mean-tfrac</a:t>
            </a:r>
            <a:r>
              <a:rPr lang="en-US" sz="2000" dirty="0" smtClean="0"/>
              <a:t>*</a:t>
            </a:r>
            <a:r>
              <a:rPr lang="en-US" sz="2000" dirty="0" err="1" smtClean="0"/>
              <a:t>tip.sd</a:t>
            </a:r>
            <a:r>
              <a:rPr lang="en-US" sz="2000" dirty="0" smtClean="0"/>
              <a:t>/</a:t>
            </a:r>
            <a:r>
              <a:rPr lang="en-US" sz="2000" dirty="0" err="1" smtClean="0"/>
              <a:t>sqrt</a:t>
            </a:r>
            <a:r>
              <a:rPr lang="en-US" sz="2000" dirty="0" smtClean="0"/>
              <a:t>(Length),Upper=</a:t>
            </a:r>
            <a:r>
              <a:rPr lang="en-US" sz="2000" dirty="0" err="1" smtClean="0"/>
              <a:t>tip.mean+tfrac</a:t>
            </a:r>
            <a:r>
              <a:rPr lang="en-US" sz="2000" dirty="0" smtClean="0"/>
              <a:t>*</a:t>
            </a:r>
            <a:r>
              <a:rPr lang="en-US" sz="2000" dirty="0" err="1" smtClean="0"/>
              <a:t>tip.sd</a:t>
            </a:r>
            <a:r>
              <a:rPr lang="en-US" sz="2000" dirty="0" smtClean="0"/>
              <a:t>/</a:t>
            </a:r>
            <a:r>
              <a:rPr lang="en-US" sz="2000" dirty="0" err="1" smtClean="0"/>
              <a:t>sqrt</a:t>
            </a:r>
            <a:r>
              <a:rPr lang="en-US" sz="2000" dirty="0" smtClean="0"/>
              <a:t>(Length</a:t>
            </a:r>
            <a:r>
              <a:rPr lang="en-US" sz="2000" dirty="0" smtClean="0"/>
              <a:t>))</a:t>
            </a:r>
          </a:p>
          <a:p>
            <a:pPr algn="just">
              <a:buNone/>
            </a:pPr>
            <a:r>
              <a:rPr lang="en-US" sz="2000" dirty="0" smtClean="0"/>
              <a:t>&gt;</a:t>
            </a:r>
            <a:r>
              <a:rPr lang="en-US" sz="2000" dirty="0" err="1" smtClean="0"/>
              <a:t>ggplot</a:t>
            </a:r>
            <a:r>
              <a:rPr lang="en-US" sz="2000" dirty="0" smtClean="0"/>
              <a:t>(</a:t>
            </a:r>
            <a:r>
              <a:rPr lang="en-US" sz="2000" dirty="0" err="1" smtClean="0"/>
              <a:t>tipsByDay,aes</a:t>
            </a:r>
            <a:r>
              <a:rPr lang="en-US" sz="2000" dirty="0" smtClean="0"/>
              <a:t>(x=</a:t>
            </a:r>
            <a:r>
              <a:rPr lang="en-US" sz="2000" dirty="0" err="1" smtClean="0"/>
              <a:t>tip.mean,y</a:t>
            </a:r>
            <a:r>
              <a:rPr lang="en-US" sz="2000" dirty="0" smtClean="0"/>
              <a:t>=day))+</a:t>
            </a:r>
            <a:r>
              <a:rPr lang="en-US" sz="2000" dirty="0" err="1" smtClean="0"/>
              <a:t>geom_point</a:t>
            </a:r>
            <a:r>
              <a:rPr lang="en-US" sz="2000" dirty="0" smtClean="0"/>
              <a:t>()+</a:t>
            </a:r>
            <a:r>
              <a:rPr lang="en-US" sz="2000" dirty="0" err="1" smtClean="0"/>
              <a:t>geom_errorbarh</a:t>
            </a:r>
            <a:r>
              <a:rPr lang="en-US" sz="2000" dirty="0" smtClean="0"/>
              <a:t>(</a:t>
            </a:r>
            <a:r>
              <a:rPr lang="en-US" sz="2000" dirty="0" err="1" smtClean="0"/>
              <a:t>aes</a:t>
            </a:r>
            <a:r>
              <a:rPr lang="en-US" sz="2000" dirty="0" smtClean="0"/>
              <a:t>(</a:t>
            </a:r>
            <a:r>
              <a:rPr lang="en-US" sz="2000" dirty="0" err="1" smtClean="0"/>
              <a:t>xmin</a:t>
            </a:r>
            <a:r>
              <a:rPr lang="en-US" sz="2000" dirty="0" smtClean="0"/>
              <a:t>=Lower, </a:t>
            </a:r>
            <a:r>
              <a:rPr lang="en-US" sz="2000" dirty="0" err="1" smtClean="0"/>
              <a:t>xmax</a:t>
            </a:r>
            <a:r>
              <a:rPr lang="en-US" sz="2000" dirty="0" smtClean="0"/>
              <a:t>=Upper), height=.3)</a:t>
            </a:r>
          </a:p>
          <a:p>
            <a:pPr algn="just"/>
            <a:r>
              <a:rPr lang="en-US" sz="2000" dirty="0" smtClean="0"/>
              <a:t>The use of NROW instead of </a:t>
            </a:r>
            <a:r>
              <a:rPr lang="en-US" sz="2000" dirty="0" err="1" smtClean="0"/>
              <a:t>nrow</a:t>
            </a:r>
            <a:r>
              <a:rPr lang="en-US" sz="2000" dirty="0" smtClean="0"/>
              <a:t> is to guarantee computation. Where </a:t>
            </a:r>
            <a:r>
              <a:rPr lang="en-US" sz="2000" dirty="0" err="1" smtClean="0"/>
              <a:t>nrow</a:t>
            </a:r>
            <a:r>
              <a:rPr lang="en-US" sz="2000" dirty="0" smtClean="0"/>
              <a:t> works only on </a:t>
            </a:r>
            <a:r>
              <a:rPr lang="en-US" sz="2000" dirty="0" err="1" smtClean="0"/>
              <a:t>data.frames</a:t>
            </a:r>
            <a:r>
              <a:rPr lang="en-US" sz="2000" dirty="0" smtClean="0"/>
              <a:t> and matrices, NROW returns the length of objects that have only one dimension.</a:t>
            </a:r>
          </a:p>
          <a:p>
            <a:pPr algn="just">
              <a:buNone/>
            </a:pPr>
            <a:r>
              <a:rPr lang="en-US" sz="2000" dirty="0" smtClean="0"/>
              <a:t>&gt;</a:t>
            </a:r>
            <a:r>
              <a:rPr lang="en-US" sz="2000" dirty="0" err="1" smtClean="0"/>
              <a:t>nrow</a:t>
            </a:r>
            <a:r>
              <a:rPr lang="en-US" sz="2000" dirty="0" smtClean="0"/>
              <a:t>(tips)</a:t>
            </a:r>
          </a:p>
          <a:p>
            <a:pPr algn="just">
              <a:buNone/>
            </a:pPr>
            <a:r>
              <a:rPr lang="en-US" sz="2000" dirty="0" smtClean="0"/>
              <a:t>[1]  244</a:t>
            </a:r>
          </a:p>
          <a:p>
            <a:pPr algn="just">
              <a:buNone/>
            </a:pPr>
            <a:r>
              <a:rPr lang="en-US" sz="2000" dirty="0" smtClean="0"/>
              <a:t>&gt;NROW(tips)</a:t>
            </a:r>
          </a:p>
          <a:p>
            <a:pPr algn="just">
              <a:buNone/>
            </a:pPr>
            <a:r>
              <a:rPr lang="en-US" sz="2000" dirty="0" smtClean="0"/>
              <a:t>[1]  244</a:t>
            </a:r>
          </a:p>
          <a:p>
            <a:pPr algn="just">
              <a:buNone/>
            </a:pPr>
            <a:r>
              <a:rPr lang="en-US" sz="2000" dirty="0" smtClean="0"/>
              <a:t>&gt;</a:t>
            </a:r>
            <a:r>
              <a:rPr lang="en-US" sz="2000" dirty="0" err="1" smtClean="0"/>
              <a:t>nrow</a:t>
            </a:r>
            <a:r>
              <a:rPr lang="en-US" sz="2000" dirty="0" smtClean="0"/>
              <a:t>(</a:t>
            </a:r>
            <a:r>
              <a:rPr lang="en-US" sz="2000" dirty="0" err="1" smtClean="0"/>
              <a:t>tips$tip</a:t>
            </a:r>
            <a:r>
              <a:rPr lang="en-US" sz="2000" dirty="0" smtClean="0"/>
              <a:t>)</a:t>
            </a:r>
          </a:p>
          <a:p>
            <a:pPr algn="just">
              <a:buNone/>
            </a:pPr>
            <a:r>
              <a:rPr lang="en-US" sz="2000" dirty="0" smtClean="0"/>
              <a:t>NULL</a:t>
            </a:r>
          </a:p>
          <a:p>
            <a:pPr algn="just">
              <a:buNone/>
            </a:pPr>
            <a:r>
              <a:rPr lang="en-US" sz="2000" dirty="0" smtClean="0"/>
              <a:t>&gt;NROW(</a:t>
            </a:r>
            <a:r>
              <a:rPr lang="en-US" sz="2000" dirty="0" err="1" smtClean="0"/>
              <a:t>tips$tip</a:t>
            </a:r>
            <a:r>
              <a:rPr lang="en-US" sz="2000" dirty="0" smtClean="0"/>
              <a:t>)</a:t>
            </a:r>
          </a:p>
          <a:p>
            <a:pPr algn="just">
              <a:buNone/>
            </a:pPr>
            <a:r>
              <a:rPr lang="en-US" sz="2000" smtClean="0"/>
              <a:t>[1]  244</a:t>
            </a:r>
            <a:endParaRPr lang="en-US" sz="2000" dirty="0" smtClean="0"/>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295400" y="457200"/>
            <a:ext cx="4795838" cy="3105713"/>
          </a:xfrm>
          <a:prstGeom prst="rect">
            <a:avLst/>
          </a:prstGeom>
          <a:noFill/>
          <a:ln w="9525">
            <a:noFill/>
            <a:miter lim="800000"/>
            <a:headEnd/>
            <a:tailEnd/>
          </a:ln>
          <a:effectLst/>
        </p:spPr>
      </p:pic>
      <p:sp>
        <p:nvSpPr>
          <p:cNvPr id="5" name="TextBox 4"/>
          <p:cNvSpPr txBox="1"/>
          <p:nvPr/>
        </p:nvSpPr>
        <p:spPr>
          <a:xfrm>
            <a:off x="381000" y="3886200"/>
            <a:ext cx="8534400" cy="2031325"/>
          </a:xfrm>
          <a:prstGeom prst="rect">
            <a:avLst/>
          </a:prstGeom>
          <a:noFill/>
        </p:spPr>
        <p:txBody>
          <a:bodyPr wrap="square" rtlCol="0">
            <a:spAutoFit/>
          </a:bodyPr>
          <a:lstStyle/>
          <a:p>
            <a:pPr>
              <a:buFont typeface="Arial" pitchFamily="34" charset="0"/>
              <a:buChar char="•"/>
            </a:pPr>
            <a:r>
              <a:rPr lang="en-US" dirty="0" smtClean="0">
                <a:latin typeface="Times New Roman" pitchFamily="18" charset="0"/>
                <a:cs typeface="Times New Roman" pitchFamily="18" charset="0"/>
              </a:rPr>
              <a:t> Similarly, </a:t>
            </a:r>
            <a:r>
              <a:rPr lang="en-US" dirty="0" err="1" smtClean="0">
                <a:latin typeface="Times New Roman" pitchFamily="18" charset="0"/>
                <a:cs typeface="Times New Roman" pitchFamily="18" charset="0"/>
              </a:rPr>
              <a:t>pnorm</a:t>
            </a:r>
            <a:r>
              <a:rPr lang="en-US" dirty="0" smtClean="0">
                <a:latin typeface="Times New Roman" pitchFamily="18" charset="0"/>
                <a:cs typeface="Times New Roman" pitchFamily="18" charset="0"/>
              </a:rPr>
              <a:t> calculates the distribution of the normal distribution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the cumulative probability that a given number, or smaller number, occurs. This is defined as </a:t>
            </a:r>
          </a:p>
          <a:p>
            <a:endParaRPr lang="en-US" dirty="0" smtClean="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1371600" y="4648200"/>
            <a:ext cx="6002335"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pnorm</a:t>
            </a:r>
            <a:r>
              <a:rPr lang="en-US" sz="2000" dirty="0" smtClean="0">
                <a:latin typeface="Times New Roman" pitchFamily="18" charset="0"/>
                <a:cs typeface="Times New Roman" pitchFamily="18" charset="0"/>
              </a:rPr>
              <a:t>(randNorm10)</a:t>
            </a:r>
          </a:p>
          <a:p>
            <a:pPr>
              <a:buNone/>
            </a:pPr>
            <a:r>
              <a:rPr lang="en-US" sz="2000" dirty="0" smtClean="0">
                <a:latin typeface="Times New Roman" pitchFamily="18" charset="0"/>
                <a:cs typeface="Times New Roman" pitchFamily="18" charset="0"/>
              </a:rPr>
              <a:t>[1]0.96471060 0.76299601 0.65981269 0.43410943 0.43653383 0.86306380</a:t>
            </a:r>
          </a:p>
          <a:p>
            <a:pPr>
              <a:buNone/>
            </a:pPr>
            <a:r>
              <a:rPr lang="en-US" sz="2000" dirty="0" smtClean="0">
                <a:latin typeface="Times New Roman" pitchFamily="18" charset="0"/>
                <a:cs typeface="Times New Roman" pitchFamily="18" charset="0"/>
              </a:rPr>
              <a:t>[7]0.57852828 0.08078433 0.01134134 0.36678975</a:t>
            </a:r>
          </a:p>
          <a:p>
            <a:pPr>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pnorm</a:t>
            </a:r>
            <a:r>
              <a:rPr lang="en-US" sz="2000" dirty="0" smtClean="0">
                <a:latin typeface="Times New Roman" pitchFamily="18" charset="0"/>
                <a:cs typeface="Times New Roman" pitchFamily="18" charset="0"/>
              </a:rPr>
              <a:t>(c(-3,0,3))</a:t>
            </a:r>
          </a:p>
          <a:p>
            <a:pPr>
              <a:buNone/>
            </a:pPr>
            <a:r>
              <a:rPr lang="en-US" sz="2000" dirty="0" smtClean="0"/>
              <a:t>[1] 0.001349898 0.500000000 0.998650102</a:t>
            </a:r>
          </a:p>
          <a:p>
            <a:pPr>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pnorm</a:t>
            </a:r>
            <a:r>
              <a:rPr lang="en-US" sz="2000" dirty="0" smtClean="0">
                <a:latin typeface="Times New Roman" pitchFamily="18" charset="0"/>
                <a:cs typeface="Times New Roman" pitchFamily="18" charset="0"/>
              </a:rPr>
              <a:t>(-1)</a:t>
            </a:r>
          </a:p>
          <a:p>
            <a:pPr>
              <a:buNone/>
            </a:pPr>
            <a:r>
              <a:rPr lang="en-US" sz="2000" dirty="0" smtClean="0"/>
              <a:t>[1] 0.1586553</a:t>
            </a:r>
          </a:p>
          <a:p>
            <a:r>
              <a:rPr lang="en-US" sz="2000" dirty="0" smtClean="0">
                <a:latin typeface="Times New Roman" pitchFamily="18" charset="0"/>
                <a:cs typeface="Times New Roman" pitchFamily="18" charset="0"/>
              </a:rPr>
              <a:t>By default this is left-tailed. To find the probability that the variable falls between two points, we must calculate the two probabilities and subtract them from each other.</a:t>
            </a:r>
          </a:p>
          <a:p>
            <a:pPr>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pnorm</a:t>
            </a:r>
            <a:r>
              <a:rPr lang="en-US" sz="2000" dirty="0" smtClean="0">
                <a:latin typeface="Times New Roman" pitchFamily="18" charset="0"/>
                <a:cs typeface="Times New Roman" pitchFamily="18" charset="0"/>
              </a:rPr>
              <a:t>(1) – </a:t>
            </a:r>
            <a:r>
              <a:rPr lang="en-US" sz="2000" dirty="0" err="1" smtClean="0">
                <a:latin typeface="Times New Roman" pitchFamily="18" charset="0"/>
                <a:cs typeface="Times New Roman" pitchFamily="18" charset="0"/>
              </a:rPr>
              <a:t>pnorm</a:t>
            </a:r>
            <a:r>
              <a:rPr lang="en-US" sz="2000" dirty="0" smtClean="0">
                <a:latin typeface="Times New Roman" pitchFamily="18" charset="0"/>
                <a:cs typeface="Times New Roman" pitchFamily="18" charset="0"/>
              </a:rPr>
              <a:t>(0)</a:t>
            </a:r>
          </a:p>
          <a:p>
            <a:pPr>
              <a:buNone/>
            </a:pPr>
            <a:r>
              <a:rPr lang="en-US" sz="2000" dirty="0" smtClean="0"/>
              <a:t>[1] 0.3413447</a:t>
            </a:r>
          </a:p>
          <a:p>
            <a:pPr>
              <a:buNone/>
            </a:pPr>
            <a:r>
              <a:rPr lang="en-US" sz="2000" dirty="0" smtClean="0">
                <a:latin typeface="Times New Roman" pitchFamily="18" charset="0"/>
                <a:cs typeface="Times New Roman" pitchFamily="18" charset="0"/>
              </a:rPr>
              <a:t>&gt;</a:t>
            </a:r>
            <a:r>
              <a:rPr lang="en-US" sz="2000" dirty="0" err="1" smtClean="0">
                <a:latin typeface="Times New Roman" pitchFamily="18" charset="0"/>
                <a:cs typeface="Times New Roman" pitchFamily="18" charset="0"/>
              </a:rPr>
              <a:t>pnorm</a:t>
            </a:r>
            <a:r>
              <a:rPr lang="en-US" sz="2000" dirty="0" smtClean="0">
                <a:latin typeface="Times New Roman" pitchFamily="18" charset="0"/>
                <a:cs typeface="Times New Roman" pitchFamily="18" charset="0"/>
              </a:rPr>
              <a:t>(1)-</a:t>
            </a:r>
            <a:r>
              <a:rPr lang="en-US" sz="2000" dirty="0" err="1" smtClean="0">
                <a:latin typeface="Times New Roman" pitchFamily="18" charset="0"/>
                <a:cs typeface="Times New Roman" pitchFamily="18" charset="0"/>
              </a:rPr>
              <a:t>pnorm</a:t>
            </a:r>
            <a:r>
              <a:rPr lang="en-US" sz="2000" dirty="0" smtClean="0">
                <a:latin typeface="Times New Roman" pitchFamily="18" charset="0"/>
                <a:cs typeface="Times New Roman" pitchFamily="18" charset="0"/>
              </a:rPr>
              <a:t>(-1)</a:t>
            </a:r>
          </a:p>
          <a:p>
            <a:pPr>
              <a:buNone/>
            </a:pPr>
            <a:r>
              <a:rPr lang="en-US" sz="2000" dirty="0" smtClean="0"/>
              <a:t>[1] 0.6826895</a:t>
            </a: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sz="2000" dirty="0" smtClean="0">
                <a:latin typeface="Times New Roman" pitchFamily="18" charset="0"/>
                <a:cs typeface="Times New Roman" pitchFamily="18" charset="0"/>
              </a:rPr>
              <a:t>&gt;#a few things happen with this first line of code</a:t>
            </a:r>
          </a:p>
          <a:p>
            <a:pPr>
              <a:buNone/>
            </a:pPr>
            <a:r>
              <a:rPr lang="en-US" sz="2000" dirty="0" smtClean="0">
                <a:latin typeface="Times New Roman" pitchFamily="18" charset="0"/>
                <a:cs typeface="Times New Roman" pitchFamily="18" charset="0"/>
              </a:rPr>
              <a:t>&gt;#the idea is to build a ggplot2 object that we can build upon later</a:t>
            </a:r>
          </a:p>
          <a:p>
            <a:pPr>
              <a:buNone/>
            </a:pPr>
            <a:r>
              <a:rPr lang="en-US" sz="2000" dirty="0" smtClean="0">
                <a:latin typeface="Times New Roman" pitchFamily="18" charset="0"/>
                <a:cs typeface="Times New Roman" pitchFamily="18" charset="0"/>
              </a:rPr>
              <a:t>&gt;#that is why it is saved to p</a:t>
            </a:r>
          </a:p>
          <a:p>
            <a:pPr>
              <a:buNone/>
            </a:pPr>
            <a:r>
              <a:rPr lang="en-US" sz="2000" dirty="0" smtClean="0">
                <a:latin typeface="Times New Roman" pitchFamily="18" charset="0"/>
                <a:cs typeface="Times New Roman" pitchFamily="18" charset="0"/>
              </a:rPr>
              <a:t>&gt;#we take </a:t>
            </a:r>
            <a:r>
              <a:rPr lang="en-US" sz="2000" dirty="0" err="1" smtClean="0">
                <a:latin typeface="Times New Roman" pitchFamily="18" charset="0"/>
                <a:cs typeface="Times New Roman" pitchFamily="18" charset="0"/>
              </a:rPr>
              <a:t>randNorm</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randDensity</a:t>
            </a:r>
            <a:r>
              <a:rPr lang="en-US" sz="2000" dirty="0" smtClean="0">
                <a:latin typeface="Times New Roman" pitchFamily="18" charset="0"/>
                <a:cs typeface="Times New Roman" pitchFamily="18" charset="0"/>
              </a:rPr>
              <a:t> and put them into a </a:t>
            </a:r>
            <a:r>
              <a:rPr lang="en-US" sz="2000" dirty="0" err="1" smtClean="0">
                <a:latin typeface="Times New Roman" pitchFamily="18" charset="0"/>
                <a:cs typeface="Times New Roman" pitchFamily="18" charset="0"/>
              </a:rPr>
              <a:t>data.frame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&gt;#we declare the x and y axes outside of any other function</a:t>
            </a:r>
          </a:p>
          <a:p>
            <a:pPr>
              <a:buNone/>
            </a:pPr>
            <a:r>
              <a:rPr lang="en-US" sz="2000" dirty="0" smtClean="0">
                <a:latin typeface="Times New Roman" pitchFamily="18" charset="0"/>
                <a:cs typeface="Times New Roman" pitchFamily="18" charset="0"/>
              </a:rPr>
              <a:t>&gt;#this just gives more flexibility</a:t>
            </a:r>
          </a:p>
          <a:p>
            <a:pPr>
              <a:buNone/>
            </a:pPr>
            <a:r>
              <a:rPr lang="en-US" sz="2000" dirty="0" smtClean="0">
                <a:latin typeface="Times New Roman" pitchFamily="18" charset="0"/>
                <a:cs typeface="Times New Roman" pitchFamily="18" charset="0"/>
              </a:rPr>
              <a:t>&gt;#we add lines with </a:t>
            </a:r>
            <a:r>
              <a:rPr lang="en-US" sz="2000" dirty="0" err="1" smtClean="0">
                <a:latin typeface="Times New Roman" pitchFamily="18" charset="0"/>
                <a:cs typeface="Times New Roman" pitchFamily="18" charset="0"/>
              </a:rPr>
              <a:t>geom_line</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&gt;#x- and y- axis labels with labs(x=“</a:t>
            </a:r>
            <a:r>
              <a:rPr lang="en-US" sz="2000" dirty="0" err="1" smtClean="0">
                <a:latin typeface="Times New Roman" pitchFamily="18" charset="0"/>
                <a:cs typeface="Times New Roman" pitchFamily="18" charset="0"/>
              </a:rPr>
              <a:t>x”,y</a:t>
            </a:r>
            <a:r>
              <a:rPr lang="en-US" sz="2000" dirty="0" smtClean="0">
                <a:latin typeface="Times New Roman" pitchFamily="18" charset="0"/>
                <a:cs typeface="Times New Roman" pitchFamily="18" charset="0"/>
              </a:rPr>
              <a:t>=“Density”)</a:t>
            </a:r>
          </a:p>
          <a:p>
            <a:pPr>
              <a:buNone/>
            </a:pPr>
            <a:r>
              <a:rPr lang="en-US" sz="2000" dirty="0" smtClean="0">
                <a:latin typeface="Times New Roman" pitchFamily="18" charset="0"/>
                <a:cs typeface="Times New Roman" pitchFamily="18" charset="0"/>
              </a:rPr>
              <a:t>&gt;p&lt;- </a:t>
            </a:r>
            <a:r>
              <a:rPr lang="en-US" sz="2000" dirty="0" err="1" smtClean="0">
                <a:latin typeface="Times New Roman" pitchFamily="18" charset="0"/>
                <a:cs typeface="Times New Roman" pitchFamily="18" charset="0"/>
              </a:rPr>
              <a:t>ggplot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data.frame</a:t>
            </a:r>
            <a:r>
              <a:rPr lang="en-US" sz="2000" dirty="0" smtClean="0">
                <a:latin typeface="Times New Roman" pitchFamily="18" charset="0"/>
                <a:cs typeface="Times New Roman" pitchFamily="18" charset="0"/>
              </a:rPr>
              <a:t>(x=</a:t>
            </a:r>
            <a:r>
              <a:rPr lang="en-US" sz="2000" dirty="0" err="1" smtClean="0">
                <a:latin typeface="Times New Roman" pitchFamily="18" charset="0"/>
                <a:cs typeface="Times New Roman" pitchFamily="18" charset="0"/>
              </a:rPr>
              <a:t>randNorm,y</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randDensity</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aes</a:t>
            </a:r>
            <a:r>
              <a:rPr lang="en-US" sz="2000" dirty="0" smtClean="0">
                <a:latin typeface="Times New Roman" pitchFamily="18" charset="0"/>
                <a:cs typeface="Times New Roman" pitchFamily="18" charset="0"/>
              </a:rPr>
              <a:t>(x=</a:t>
            </a:r>
            <a:r>
              <a:rPr lang="en-US" sz="2000" dirty="0" err="1" smtClean="0">
                <a:latin typeface="Times New Roman" pitchFamily="18" charset="0"/>
                <a:cs typeface="Times New Roman" pitchFamily="18" charset="0"/>
              </a:rPr>
              <a:t>x,y</a:t>
            </a:r>
            <a:r>
              <a:rPr lang="en-US" sz="2000" dirty="0" smtClean="0">
                <a:latin typeface="Times New Roman" pitchFamily="18" charset="0"/>
                <a:cs typeface="Times New Roman" pitchFamily="18" charset="0"/>
              </a:rPr>
              <a:t>=y)+ </a:t>
            </a:r>
            <a:r>
              <a:rPr lang="en-US" sz="2000" dirty="0" err="1" smtClean="0">
                <a:latin typeface="Times New Roman" pitchFamily="18" charset="0"/>
                <a:cs typeface="Times New Roman" pitchFamily="18" charset="0"/>
              </a:rPr>
              <a:t>geom_line</a:t>
            </a:r>
            <a:r>
              <a:rPr lang="en-US" sz="2000" dirty="0" smtClean="0">
                <a:latin typeface="Times New Roman" pitchFamily="18" charset="0"/>
                <a:cs typeface="Times New Roman" pitchFamily="18" charset="0"/>
              </a:rPr>
              <a:t>()+labs(x=“</a:t>
            </a:r>
            <a:r>
              <a:rPr lang="en-US" sz="2000" dirty="0" err="1" smtClean="0">
                <a:latin typeface="Times New Roman" pitchFamily="18" charset="0"/>
                <a:cs typeface="Times New Roman" pitchFamily="18" charset="0"/>
              </a:rPr>
              <a:t>x”,y</a:t>
            </a:r>
            <a:r>
              <a:rPr lang="en-US" sz="2000" dirty="0" smtClean="0">
                <a:latin typeface="Times New Roman" pitchFamily="18" charset="0"/>
                <a:cs typeface="Times New Roman" pitchFamily="18" charset="0"/>
              </a:rPr>
              <a:t>=“Density”)</a:t>
            </a:r>
          </a:p>
          <a:p>
            <a:pPr>
              <a:buNone/>
            </a:pPr>
            <a:r>
              <a:rPr lang="en-US" sz="2000" dirty="0" smtClean="0">
                <a:latin typeface="Times New Roman" pitchFamily="18" charset="0"/>
                <a:cs typeface="Times New Roman" pitchFamily="18" charset="0"/>
              </a:rPr>
              <a:t>&gt;#plotting p will print a nice distribution</a:t>
            </a:r>
          </a:p>
          <a:p>
            <a:pPr>
              <a:buNone/>
            </a:pPr>
            <a:r>
              <a:rPr lang="en-US" sz="2000" dirty="0" smtClean="0">
                <a:latin typeface="Times New Roman" pitchFamily="18" charset="0"/>
                <a:cs typeface="Times New Roman" pitchFamily="18" charset="0"/>
              </a:rPr>
              <a:t>&gt;#to create a shaded area under the curve we first calculate that area</a:t>
            </a:r>
          </a:p>
          <a:p>
            <a:pPr>
              <a:buNone/>
            </a:pPr>
            <a:r>
              <a:rPr lang="en-US" sz="2000" dirty="0" smtClean="0">
                <a:latin typeface="Times New Roman" pitchFamily="18" charset="0"/>
                <a:cs typeface="Times New Roman" pitchFamily="18" charset="0"/>
              </a:rPr>
              <a:t>&gt;#generate a sequence of numbers going from far left to -1</a:t>
            </a:r>
          </a:p>
          <a:p>
            <a:pPr>
              <a:buNone/>
            </a:pPr>
            <a:r>
              <a:rPr lang="en-US" sz="2000" dirty="0" smtClean="0">
                <a:latin typeface="Times New Roman" pitchFamily="18" charset="0"/>
                <a:cs typeface="Times New Roman" pitchFamily="18" charset="0"/>
              </a:rPr>
              <a:t>&gt;neg1Seq&lt;-</a:t>
            </a:r>
            <a:r>
              <a:rPr lang="en-US" sz="2000" dirty="0" err="1" smtClean="0">
                <a:latin typeface="Times New Roman" pitchFamily="18" charset="0"/>
                <a:cs typeface="Times New Roman" pitchFamily="18" charset="0"/>
              </a:rPr>
              <a:t>seq</a:t>
            </a:r>
            <a:r>
              <a:rPr lang="en-US" sz="2000" dirty="0" smtClean="0">
                <a:latin typeface="Times New Roman" pitchFamily="18" charset="0"/>
                <a:cs typeface="Times New Roman" pitchFamily="18" charset="0"/>
              </a:rPr>
              <a:t>(from=min(</a:t>
            </a:r>
            <a:r>
              <a:rPr lang="en-US" sz="2000" dirty="0" err="1" smtClean="0">
                <a:latin typeface="Times New Roman" pitchFamily="18" charset="0"/>
                <a:cs typeface="Times New Roman" pitchFamily="18" charset="0"/>
              </a:rPr>
              <a:t>randNorm</a:t>
            </a:r>
            <a:r>
              <a:rPr lang="en-US" sz="2000" dirty="0" smtClean="0">
                <a:latin typeface="Times New Roman" pitchFamily="18" charset="0"/>
                <a:cs typeface="Times New Roman" pitchFamily="18" charset="0"/>
              </a:rPr>
              <a:t>), to=-1, by=1)</a:t>
            </a:r>
          </a:p>
          <a:p>
            <a:pPr>
              <a:buNone/>
            </a:pPr>
            <a:r>
              <a:rPr lang="en-US" sz="2000" dirty="0" smtClean="0">
                <a:latin typeface="Times New Roman" pitchFamily="18" charset="0"/>
                <a:cs typeface="Times New Roman" pitchFamily="18" charset="0"/>
              </a:rPr>
              <a:t>&gt;#build a </a:t>
            </a:r>
            <a:r>
              <a:rPr lang="en-US" sz="2000" dirty="0" err="1" smtClean="0">
                <a:latin typeface="Times New Roman" pitchFamily="18" charset="0"/>
                <a:cs typeface="Times New Roman" pitchFamily="18" charset="0"/>
              </a:rPr>
              <a:t>data.frame</a:t>
            </a:r>
            <a:r>
              <a:rPr lang="en-US" sz="2000" dirty="0" smtClean="0">
                <a:latin typeface="Times New Roman" pitchFamily="18" charset="0"/>
                <a:cs typeface="Times New Roman" pitchFamily="18" charset="0"/>
              </a:rPr>
              <a:t> of that sequence as x</a:t>
            </a:r>
          </a:p>
          <a:p>
            <a:pPr>
              <a:buNone/>
            </a:pPr>
            <a:r>
              <a:rPr lang="en-US" sz="2000" dirty="0" smtClean="0">
                <a:latin typeface="Times New Roman" pitchFamily="18" charset="0"/>
                <a:cs typeface="Times New Roman" pitchFamily="18" charset="0"/>
              </a:rPr>
              <a:t>&gt;#the distribution values for that sequence as y</a:t>
            </a:r>
          </a:p>
          <a:p>
            <a:pPr>
              <a:buNone/>
            </a:pPr>
            <a:r>
              <a:rPr lang="en-US" sz="2000" dirty="0" smtClean="0">
                <a:latin typeface="Times New Roman" pitchFamily="18" charset="0"/>
                <a:cs typeface="Times New Roman" pitchFamily="18" charset="0"/>
              </a:rPr>
              <a:t>&gt;lessThanNeg1&lt;-</a:t>
            </a:r>
            <a:r>
              <a:rPr lang="en-US" sz="2000" dirty="0" err="1" smtClean="0">
                <a:latin typeface="Times New Roman" pitchFamily="18" charset="0"/>
                <a:cs typeface="Times New Roman" pitchFamily="18" charset="0"/>
              </a:rPr>
              <a:t>data.frame</a:t>
            </a:r>
            <a:r>
              <a:rPr lang="en-US" sz="2000" dirty="0" smtClean="0">
                <a:latin typeface="Times New Roman" pitchFamily="18" charset="0"/>
                <a:cs typeface="Times New Roman" pitchFamily="18" charset="0"/>
              </a:rPr>
              <a:t>(x=neg1Seq,y=</a:t>
            </a:r>
            <a:r>
              <a:rPr lang="en-US" sz="2000" dirty="0" err="1" smtClean="0">
                <a:latin typeface="Times New Roman" pitchFamily="18" charset="0"/>
                <a:cs typeface="Times New Roman" pitchFamily="18" charset="0"/>
              </a:rPr>
              <a:t>dnorm</a:t>
            </a:r>
            <a:r>
              <a:rPr lang="en-US" sz="2000" dirty="0" smtClean="0">
                <a:latin typeface="Times New Roman" pitchFamily="18" charset="0"/>
                <a:cs typeface="Times New Roman" pitchFamily="18" charset="0"/>
              </a:rPr>
              <a:t>(neg1Seq1))</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8283</TotalTime>
  <Words>4423</Words>
  <Application>Microsoft Office PowerPoint</Application>
  <PresentationFormat>On-screen Show (4:3)</PresentationFormat>
  <Paragraphs>925</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TOPICS(Probability Distributions &amp; Basic Statistics)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dc:title>
  <dc:creator>Ch Nanda Krishna</dc:creator>
  <cp:lastModifiedBy>Ch Nanda Krishna</cp:lastModifiedBy>
  <cp:revision>215</cp:revision>
  <dcterms:created xsi:type="dcterms:W3CDTF">2006-08-16T00:00:00Z</dcterms:created>
  <dcterms:modified xsi:type="dcterms:W3CDTF">2019-03-08T10:08:41Z</dcterms:modified>
</cp:coreProperties>
</file>