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6" r:id="rId9"/>
    <p:sldId id="275" r:id="rId10"/>
    <p:sldId id="267" r:id="rId11"/>
    <p:sldId id="268" r:id="rId12"/>
    <p:sldId id="269" r:id="rId13"/>
    <p:sldId id="270" r:id="rId14"/>
    <p:sldId id="271" r:id="rId15"/>
    <p:sldId id="272" r:id="rId16"/>
    <p:sldId id="273" r:id="rId17"/>
    <p:sldId id="274" r:id="rId18"/>
    <p:sldId id="26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1631D6-9F43-4C3F-A1E4-5543C1B38057}" type="datetimeFigureOut">
              <a:rPr lang="en-US" smtClean="0"/>
              <a:t>8/29/2023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985CA8-0794-4F9A-BC89-83B9025D5B0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FF6D96-C2F7-4039-99F5-89E81EBBA6A8}" type="slidenum">
              <a:rPr lang="en-IN" smtClean="0"/>
              <a:pPr/>
              <a:t>16</a:t>
            </a:fld>
            <a:endParaRPr lang="en-IN"/>
          </a:p>
        </p:txBody>
      </p:sp>
    </p:spTree>
    <p:extLst>
      <p:ext uri="{BB962C8B-B14F-4D97-AF65-F5344CB8AC3E}">
        <p14:creationId xmlns="" xmlns:p14="http://schemas.microsoft.com/office/powerpoint/2010/main" val="289234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2D9337-394E-4C2F-95A6-4D9E7DAC254C}"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3FA28-510A-4C85-9CEB-ED6EE01957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2D9337-394E-4C2F-95A6-4D9E7DAC254C}"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3FA28-510A-4C85-9CEB-ED6EE01957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2D9337-394E-4C2F-95A6-4D9E7DAC254C}"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3FA28-510A-4C85-9CEB-ED6EE01957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2D9337-394E-4C2F-95A6-4D9E7DAC254C}"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3FA28-510A-4C85-9CEB-ED6EE01957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2D9337-394E-4C2F-95A6-4D9E7DAC254C}" type="datetimeFigureOut">
              <a:rPr lang="en-US" smtClean="0"/>
              <a:pPr/>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3FA28-510A-4C85-9CEB-ED6EE01957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2D9337-394E-4C2F-95A6-4D9E7DAC254C}"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3FA28-510A-4C85-9CEB-ED6EE01957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2D9337-394E-4C2F-95A6-4D9E7DAC254C}" type="datetimeFigureOut">
              <a:rPr lang="en-US" smtClean="0"/>
              <a:pPr/>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03FA28-510A-4C85-9CEB-ED6EE01957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2D9337-394E-4C2F-95A6-4D9E7DAC254C}" type="datetimeFigureOut">
              <a:rPr lang="en-US" smtClean="0"/>
              <a:pPr/>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03FA28-510A-4C85-9CEB-ED6EE01957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D9337-394E-4C2F-95A6-4D9E7DAC254C}" type="datetimeFigureOut">
              <a:rPr lang="en-US" smtClean="0"/>
              <a:pPr/>
              <a:t>8/29/2023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03FA28-510A-4C85-9CEB-ED6EE01957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2D9337-394E-4C2F-95A6-4D9E7DAC254C}"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3FA28-510A-4C85-9CEB-ED6EE01957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2D9337-394E-4C2F-95A6-4D9E7DAC254C}" type="datetimeFigureOut">
              <a:rPr lang="en-US" smtClean="0"/>
              <a:pPr/>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3FA28-510A-4C85-9CEB-ED6EE01957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D9337-394E-4C2F-95A6-4D9E7DAC254C}" type="datetimeFigureOut">
              <a:rPr lang="en-US" smtClean="0"/>
              <a:pPr/>
              <a:t>8/29/2023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3FA28-510A-4C85-9CEB-ED6EE01957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owardsdatascience.com/a-comprehensive-guide-to-convolutional-neural-networks-the-eli5-way-3bd2b1164a53------%20-" TargetMode="External"/><Relationship Id="rId7" Type="http://schemas.openxmlformats.org/officeDocument/2006/relationships/hyperlink" Target="https://cs231n.github.io/convolutional-networks/" TargetMode="External"/><Relationship Id="rId2" Type="http://schemas.openxmlformats.org/officeDocument/2006/relationships/hyperlink" Target="https://www.saama.com/different-kinds-convolutional-filters/" TargetMode="External"/><Relationship Id="rId1" Type="http://schemas.openxmlformats.org/officeDocument/2006/relationships/slideLayout" Target="../slideLayouts/slideLayout2.xml"/><Relationship Id="rId6" Type="http://schemas.openxmlformats.org/officeDocument/2006/relationships/hyperlink" Target="https://adeshpande3.github.io/A-Beginner's-Guide-To-Understanding-Convolutional-Neural-Networks-Part-2/" TargetMode="External"/><Relationship Id="rId5" Type="http://schemas.openxmlformats.org/officeDocument/2006/relationships/hyperlink" Target="https://www.superdatascience.com/blogs/convolutional-neural-networks-cnn-step-1-convolution-operation" TargetMode="External"/><Relationship Id="rId4" Type="http://schemas.openxmlformats.org/officeDocument/2006/relationships/hyperlink" Target="https://www.analyticsvidhya.com/blog/2018/12/guide-convolutional-neural-network-cn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1470025"/>
          </a:xfrm>
        </p:spPr>
        <p:txBody>
          <a:bodyPr/>
          <a:lstStyle/>
          <a:p>
            <a:r>
              <a:rPr lang="en-US" dirty="0" smtClean="0"/>
              <a:t>Convolution Filters, Padding  and Pooling </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B73F97-0ED5-4591-9A3F-EA5BE3B7ED8A}"/>
              </a:ext>
            </a:extLst>
          </p:cNvPr>
          <p:cNvSpPr>
            <a:spLocks noGrp="1"/>
          </p:cNvSpPr>
          <p:nvPr>
            <p:ph type="title"/>
          </p:nvPr>
        </p:nvSpPr>
        <p:spPr>
          <a:xfrm>
            <a:off x="628650" y="365126"/>
            <a:ext cx="7886700" cy="779463"/>
          </a:xfrm>
        </p:spPr>
        <p:txBody>
          <a:bodyPr/>
          <a:lstStyle/>
          <a:p>
            <a:r>
              <a:rPr lang="en-IN" b="1" dirty="0"/>
              <a:t>Non Linearity (</a:t>
            </a:r>
            <a:r>
              <a:rPr lang="en-IN" b="1" dirty="0" err="1"/>
              <a:t>ReLU</a:t>
            </a:r>
            <a:r>
              <a:rPr lang="en-IN" b="1" dirty="0"/>
              <a:t>)</a:t>
            </a:r>
            <a:endParaRPr lang="en-IN" dirty="0"/>
          </a:p>
        </p:txBody>
      </p:sp>
      <p:sp>
        <p:nvSpPr>
          <p:cNvPr id="3" name="Content Placeholder 2">
            <a:extLst>
              <a:ext uri="{FF2B5EF4-FFF2-40B4-BE49-F238E27FC236}">
                <a16:creationId xmlns="" xmlns:a16="http://schemas.microsoft.com/office/drawing/2014/main" id="{D0745CDC-1B65-4AF6-A750-DD4EAEAE5535}"/>
              </a:ext>
            </a:extLst>
          </p:cNvPr>
          <p:cNvSpPr>
            <a:spLocks noGrp="1"/>
          </p:cNvSpPr>
          <p:nvPr>
            <p:ph idx="1"/>
          </p:nvPr>
        </p:nvSpPr>
        <p:spPr>
          <a:xfrm>
            <a:off x="628650" y="1144589"/>
            <a:ext cx="7886700" cy="5032375"/>
          </a:xfrm>
        </p:spPr>
        <p:txBody>
          <a:bodyPr/>
          <a:lstStyle/>
          <a:p>
            <a:r>
              <a:rPr lang="en-US" sz="2400" dirty="0" err="1"/>
              <a:t>ReLU</a:t>
            </a:r>
            <a:r>
              <a:rPr lang="en-US" sz="2400" dirty="0"/>
              <a:t> stands for Rectified Linear Unit for a non-linear operation. The output is </a:t>
            </a:r>
            <a:r>
              <a:rPr lang="en-US" sz="2400" i="1" dirty="0"/>
              <a:t>ƒ(x) = max(0,x).</a:t>
            </a:r>
          </a:p>
          <a:p>
            <a:r>
              <a:rPr lang="en-US" sz="2400" dirty="0"/>
              <a:t>Why </a:t>
            </a:r>
            <a:r>
              <a:rPr lang="en-US" sz="2400" dirty="0" err="1"/>
              <a:t>ReLU</a:t>
            </a:r>
            <a:r>
              <a:rPr lang="en-US" sz="2400" dirty="0"/>
              <a:t> is important : </a:t>
            </a:r>
            <a:r>
              <a:rPr lang="en-US" sz="2400" dirty="0" err="1"/>
              <a:t>ReLU’s</a:t>
            </a:r>
            <a:r>
              <a:rPr lang="en-US" sz="2400" dirty="0"/>
              <a:t> purpose is to introduce non-linearity in our </a:t>
            </a:r>
            <a:r>
              <a:rPr lang="en-US" sz="2400" dirty="0" err="1"/>
              <a:t>ConvNet</a:t>
            </a:r>
            <a:r>
              <a:rPr lang="en-US" sz="2400" dirty="0"/>
              <a:t>. Since, the real world data would want our </a:t>
            </a:r>
            <a:r>
              <a:rPr lang="en-US" sz="2400" dirty="0" err="1"/>
              <a:t>ConvNet</a:t>
            </a:r>
            <a:r>
              <a:rPr lang="en-US" sz="2400" dirty="0"/>
              <a:t> to learn would be non-negative linear values.</a:t>
            </a:r>
          </a:p>
          <a:p>
            <a:r>
              <a:rPr lang="en-US" sz="2400" dirty="0"/>
              <a:t>There are other non linear functions such as tanh or sigmoid that can also be used instead of </a:t>
            </a:r>
            <a:r>
              <a:rPr lang="en-US" sz="2400" dirty="0" err="1"/>
              <a:t>ReLU</a:t>
            </a:r>
            <a:r>
              <a:rPr lang="en-US" sz="2400" dirty="0"/>
              <a:t>. Most of the data scientists use </a:t>
            </a:r>
            <a:r>
              <a:rPr lang="en-US" sz="2400" dirty="0" err="1"/>
              <a:t>ReLU</a:t>
            </a:r>
            <a:r>
              <a:rPr lang="en-US" sz="2400" dirty="0"/>
              <a:t> since performance wise </a:t>
            </a:r>
            <a:r>
              <a:rPr lang="en-US" sz="2400" dirty="0" err="1"/>
              <a:t>ReLU</a:t>
            </a:r>
            <a:r>
              <a:rPr lang="en-US" sz="2400" dirty="0"/>
              <a:t> is better than the other two</a:t>
            </a:r>
          </a:p>
          <a:p>
            <a:endParaRPr lang="en-IN" dirty="0"/>
          </a:p>
        </p:txBody>
      </p:sp>
      <p:pic>
        <p:nvPicPr>
          <p:cNvPr id="6" name="Picture 5">
            <a:extLst>
              <a:ext uri="{FF2B5EF4-FFF2-40B4-BE49-F238E27FC236}">
                <a16:creationId xmlns="" xmlns:a16="http://schemas.microsoft.com/office/drawing/2014/main" id="{5E3508C3-18BC-487D-8C63-ECE9D1B5C467}"/>
              </a:ext>
            </a:extLst>
          </p:cNvPr>
          <p:cNvPicPr/>
          <p:nvPr/>
        </p:nvPicPr>
        <p:blipFill>
          <a:blip r:embed="rId2"/>
          <a:stretch>
            <a:fillRect/>
          </a:stretch>
        </p:blipFill>
        <p:spPr>
          <a:xfrm>
            <a:off x="1611631" y="4273232"/>
            <a:ext cx="6480810" cy="2880360"/>
          </a:xfrm>
          <a:prstGeom prst="rect">
            <a:avLst/>
          </a:prstGeom>
        </p:spPr>
      </p:pic>
    </p:spTree>
    <p:extLst>
      <p:ext uri="{BB962C8B-B14F-4D97-AF65-F5344CB8AC3E}">
        <p14:creationId xmlns="" xmlns:p14="http://schemas.microsoft.com/office/powerpoint/2010/main" val="913700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2530A3-C137-42C8-94E6-2E0C3698A1E8}"/>
              </a:ext>
            </a:extLst>
          </p:cNvPr>
          <p:cNvSpPr>
            <a:spLocks noGrp="1"/>
          </p:cNvSpPr>
          <p:nvPr>
            <p:ph type="title"/>
          </p:nvPr>
        </p:nvSpPr>
        <p:spPr/>
        <p:txBody>
          <a:bodyPr>
            <a:normAutofit fontScale="90000"/>
          </a:bodyPr>
          <a:lstStyle/>
          <a:p>
            <a:r>
              <a:rPr lang="en-IN" b="1" dirty="0"/>
              <a:t>Pooling Layer</a:t>
            </a:r>
            <a:br>
              <a:rPr lang="en-IN" b="1" dirty="0"/>
            </a:br>
            <a:endParaRPr lang="en-IN" dirty="0"/>
          </a:p>
        </p:txBody>
      </p:sp>
      <p:sp>
        <p:nvSpPr>
          <p:cNvPr id="3" name="Content Placeholder 2">
            <a:extLst>
              <a:ext uri="{FF2B5EF4-FFF2-40B4-BE49-F238E27FC236}">
                <a16:creationId xmlns="" xmlns:a16="http://schemas.microsoft.com/office/drawing/2014/main" id="{D13138FF-E822-4DB1-84D3-46251827D9F8}"/>
              </a:ext>
            </a:extLst>
          </p:cNvPr>
          <p:cNvSpPr>
            <a:spLocks noGrp="1"/>
          </p:cNvSpPr>
          <p:nvPr>
            <p:ph idx="1"/>
          </p:nvPr>
        </p:nvSpPr>
        <p:spPr/>
        <p:txBody>
          <a:bodyPr>
            <a:normAutofit fontScale="85000" lnSpcReduction="20000"/>
          </a:bodyPr>
          <a:lstStyle/>
          <a:p>
            <a:r>
              <a:rPr lang="en-US" dirty="0"/>
              <a:t>Similar to the Convolutional Layer, the Pooling layer is responsible for reducing the spatial size of the Convolved Feature.</a:t>
            </a:r>
          </a:p>
          <a:p>
            <a:r>
              <a:rPr lang="en-US" dirty="0"/>
              <a:t> This is to </a:t>
            </a:r>
            <a:r>
              <a:rPr lang="en-US" b="1" dirty="0"/>
              <a:t>decrease the computational power required to process the data</a:t>
            </a:r>
            <a:r>
              <a:rPr lang="en-US" dirty="0"/>
              <a:t> through dimensionality </a:t>
            </a:r>
            <a:r>
              <a:rPr lang="en-US" dirty="0" smtClean="0"/>
              <a:t>reduction and hence speed up the computation.</a:t>
            </a:r>
            <a:r>
              <a:rPr lang="en-US" dirty="0"/>
              <a:t> </a:t>
            </a:r>
          </a:p>
          <a:p>
            <a:r>
              <a:rPr lang="en-US" dirty="0"/>
              <a:t>There are two types of Pooling: Max Pooling and Average Pooling. </a:t>
            </a:r>
            <a:r>
              <a:rPr lang="en-US" b="1" dirty="0"/>
              <a:t>Max Pooling</a:t>
            </a:r>
            <a:r>
              <a:rPr lang="en-US" dirty="0"/>
              <a:t> returns the </a:t>
            </a:r>
            <a:r>
              <a:rPr lang="en-US" b="1" dirty="0"/>
              <a:t>maximum value</a:t>
            </a:r>
            <a:r>
              <a:rPr lang="en-US" dirty="0"/>
              <a:t> from the portion of the image covered by the Kernel. On the other hand, </a:t>
            </a:r>
            <a:r>
              <a:rPr lang="en-US" b="1" dirty="0"/>
              <a:t>Average Pooling </a:t>
            </a:r>
            <a:r>
              <a:rPr lang="en-US" dirty="0"/>
              <a:t>returns the </a:t>
            </a:r>
            <a:r>
              <a:rPr lang="en-US" b="1" dirty="0"/>
              <a:t>average of all the values </a:t>
            </a:r>
            <a:r>
              <a:rPr lang="en-US" dirty="0"/>
              <a:t>from the portion of the image covered by the Kernel.</a:t>
            </a:r>
            <a:endParaRPr lang="en-IN" dirty="0"/>
          </a:p>
        </p:txBody>
      </p:sp>
    </p:spTree>
    <p:extLst>
      <p:ext uri="{BB962C8B-B14F-4D97-AF65-F5344CB8AC3E}">
        <p14:creationId xmlns="" xmlns:p14="http://schemas.microsoft.com/office/powerpoint/2010/main" val="49831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22D5BB-13F8-431F-B427-A4FC05A81D91}"/>
              </a:ext>
            </a:extLst>
          </p:cNvPr>
          <p:cNvSpPr>
            <a:spLocks noGrp="1"/>
          </p:cNvSpPr>
          <p:nvPr>
            <p:ph type="title"/>
          </p:nvPr>
        </p:nvSpPr>
        <p:spPr/>
        <p:txBody>
          <a:bodyPr>
            <a:normAutofit/>
          </a:bodyPr>
          <a:lstStyle/>
          <a:p>
            <a:r>
              <a:rPr lang="en-US" sz="2400" dirty="0"/>
              <a:t>Max Pooling also performs as a Noise Suppressant. Max Pooling performs a lot better than Average Pooling.</a:t>
            </a:r>
            <a:endParaRPr lang="en-IN" sz="2400" dirty="0"/>
          </a:p>
        </p:txBody>
      </p:sp>
      <p:pic>
        <p:nvPicPr>
          <p:cNvPr id="4" name="Content Placeholder 3">
            <a:extLst>
              <a:ext uri="{FF2B5EF4-FFF2-40B4-BE49-F238E27FC236}">
                <a16:creationId xmlns="" xmlns:a16="http://schemas.microsoft.com/office/drawing/2014/main" id="{40BDCF0D-92F9-4F0C-80D1-E9B9ED36F6DC}"/>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443163" y="1910556"/>
            <a:ext cx="4257675" cy="4181475"/>
          </a:xfrm>
          <a:prstGeom prst="rect">
            <a:avLst/>
          </a:prstGeom>
          <a:noFill/>
          <a:ln>
            <a:noFill/>
          </a:ln>
        </p:spPr>
      </p:pic>
    </p:spTree>
    <p:extLst>
      <p:ext uri="{BB962C8B-B14F-4D97-AF65-F5344CB8AC3E}">
        <p14:creationId xmlns="" xmlns:p14="http://schemas.microsoft.com/office/powerpoint/2010/main" val="58652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7FEAAD-604D-474F-8999-47B74700EF73}"/>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B03FBA4A-7447-4098-913D-A0FEBDB9D563}"/>
              </a:ext>
            </a:extLst>
          </p:cNvPr>
          <p:cNvSpPr>
            <a:spLocks noGrp="1"/>
          </p:cNvSpPr>
          <p:nvPr>
            <p:ph idx="1"/>
          </p:nvPr>
        </p:nvSpPr>
        <p:spPr/>
        <p:txBody>
          <a:bodyPr>
            <a:normAutofit fontScale="85000" lnSpcReduction="20000"/>
          </a:bodyPr>
          <a:lstStyle/>
          <a:p>
            <a:r>
              <a:rPr lang="en-US" dirty="0"/>
              <a:t>The Convolutional Layer and the Pooling Layer, together form the </a:t>
            </a:r>
            <a:r>
              <a:rPr lang="en-US" dirty="0" err="1"/>
              <a:t>i-th</a:t>
            </a:r>
            <a:r>
              <a:rPr lang="en-US" dirty="0"/>
              <a:t> layer of a Convolutional Neural Network.</a:t>
            </a:r>
          </a:p>
          <a:p>
            <a:r>
              <a:rPr lang="en-US" dirty="0"/>
              <a:t> Depending on the complexities in the images, the number of such layers may be increased for capturing low-levels details even further, but at the cost of more computational power.</a:t>
            </a:r>
          </a:p>
          <a:p>
            <a:r>
              <a:rPr lang="en-US" dirty="0"/>
              <a:t>After going through the above process, we have successfully enabled the model to understand the features. Moving on, we are going to flatten the final output and feed it to a regular Neural Network for classification purposes.</a:t>
            </a:r>
          </a:p>
          <a:p>
            <a:pPr marL="0" indent="0">
              <a:buNone/>
            </a:pPr>
            <a:endParaRPr lang="en-IN" dirty="0"/>
          </a:p>
        </p:txBody>
      </p:sp>
    </p:spTree>
    <p:extLst>
      <p:ext uri="{BB962C8B-B14F-4D97-AF65-F5344CB8AC3E}">
        <p14:creationId xmlns="" xmlns:p14="http://schemas.microsoft.com/office/powerpoint/2010/main" val="1333950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9D9596-4C45-4B58-A523-57DC01E41702}"/>
              </a:ext>
            </a:extLst>
          </p:cNvPr>
          <p:cNvSpPr>
            <a:spLocks noGrp="1"/>
          </p:cNvSpPr>
          <p:nvPr>
            <p:ph type="title"/>
          </p:nvPr>
        </p:nvSpPr>
        <p:spPr/>
        <p:txBody>
          <a:bodyPr/>
          <a:lstStyle/>
          <a:p>
            <a:r>
              <a:rPr lang="en-IN" b="1" dirty="0"/>
              <a:t>Fully Connected Layer</a:t>
            </a:r>
            <a:endParaRPr lang="en-IN" dirty="0"/>
          </a:p>
        </p:txBody>
      </p:sp>
      <p:sp>
        <p:nvSpPr>
          <p:cNvPr id="3" name="Content Placeholder 2">
            <a:extLst>
              <a:ext uri="{FF2B5EF4-FFF2-40B4-BE49-F238E27FC236}">
                <a16:creationId xmlns="" xmlns:a16="http://schemas.microsoft.com/office/drawing/2014/main" id="{E1CB6E7B-B6C7-43DF-956B-956CDDE658CF}"/>
              </a:ext>
            </a:extLst>
          </p:cNvPr>
          <p:cNvSpPr>
            <a:spLocks noGrp="1"/>
          </p:cNvSpPr>
          <p:nvPr>
            <p:ph idx="1"/>
          </p:nvPr>
        </p:nvSpPr>
        <p:spPr>
          <a:xfrm>
            <a:off x="628650" y="1234441"/>
            <a:ext cx="7886700" cy="4942523"/>
          </a:xfrm>
        </p:spPr>
        <p:txBody>
          <a:bodyPr>
            <a:normAutofit fontScale="77500" lnSpcReduction="20000"/>
          </a:bodyPr>
          <a:lstStyle/>
          <a:p>
            <a:r>
              <a:rPr lang="en-US" dirty="0"/>
              <a:t>After going through the above process, we have successfully enabled the model to understand the features. Moving on, we are going to flatten the final output and feed it to a regular Neural Network for classification purposes.</a:t>
            </a:r>
          </a:p>
          <a:p>
            <a:r>
              <a:rPr lang="en-US" dirty="0"/>
              <a:t>The layer we call as FC layer, we flattened our matrix into column vector and feed it into a fully connected layer.</a:t>
            </a:r>
          </a:p>
          <a:p>
            <a:r>
              <a:rPr lang="en-US" dirty="0"/>
              <a:t> In this layer, the flattened output is fed to a feed-forward neural network and backpropagation applied to every iteration of training. Over a series of epochs, the model is able to distinguish between dominating and certain low-level features in images and classify them using the </a:t>
            </a:r>
            <a:r>
              <a:rPr lang="en-US" b="1" dirty="0" err="1"/>
              <a:t>Softmax</a:t>
            </a:r>
            <a:r>
              <a:rPr lang="en-US" b="1" dirty="0"/>
              <a:t> Classification</a:t>
            </a:r>
            <a:r>
              <a:rPr lang="en-US" dirty="0"/>
              <a:t> technique.</a:t>
            </a:r>
            <a:endParaRPr lang="en-IN" dirty="0"/>
          </a:p>
        </p:txBody>
      </p:sp>
    </p:spTree>
    <p:extLst>
      <p:ext uri="{BB962C8B-B14F-4D97-AF65-F5344CB8AC3E}">
        <p14:creationId xmlns="" xmlns:p14="http://schemas.microsoft.com/office/powerpoint/2010/main" val="403922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816815-0FDA-4543-9996-5DFAB110DF88}"/>
              </a:ext>
            </a:extLst>
          </p:cNvPr>
          <p:cNvSpPr>
            <a:spLocks noGrp="1"/>
          </p:cNvSpPr>
          <p:nvPr>
            <p:ph type="title"/>
          </p:nvPr>
        </p:nvSpPr>
        <p:spPr/>
        <p:txBody>
          <a:bodyPr/>
          <a:lstStyle/>
          <a:p>
            <a:r>
              <a:rPr lang="en-IN" dirty="0"/>
              <a:t>FC Layer</a:t>
            </a:r>
          </a:p>
        </p:txBody>
      </p:sp>
      <p:pic>
        <p:nvPicPr>
          <p:cNvPr id="4" name="Content Placeholder 3">
            <a:extLst>
              <a:ext uri="{FF2B5EF4-FFF2-40B4-BE49-F238E27FC236}">
                <a16:creationId xmlns="" xmlns:a16="http://schemas.microsoft.com/office/drawing/2014/main" id="{3545D68A-8770-4FCF-B65A-5BA9C43116F9}"/>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769720" y="1825625"/>
            <a:ext cx="5604560" cy="4351338"/>
          </a:xfrm>
          <a:prstGeom prst="rect">
            <a:avLst/>
          </a:prstGeom>
          <a:noFill/>
          <a:ln>
            <a:noFill/>
          </a:ln>
        </p:spPr>
      </p:pic>
    </p:spTree>
    <p:extLst>
      <p:ext uri="{BB962C8B-B14F-4D97-AF65-F5344CB8AC3E}">
        <p14:creationId xmlns="" xmlns:p14="http://schemas.microsoft.com/office/powerpoint/2010/main" val="2299792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B49528-263A-49FE-81D5-B2D221C6FD52}"/>
              </a:ext>
            </a:extLst>
          </p:cNvPr>
          <p:cNvSpPr>
            <a:spLocks noGrp="1"/>
          </p:cNvSpPr>
          <p:nvPr>
            <p:ph type="title"/>
          </p:nvPr>
        </p:nvSpPr>
        <p:spPr/>
        <p:txBody>
          <a:bodyPr>
            <a:normAutofit/>
          </a:bodyPr>
          <a:lstStyle/>
          <a:p>
            <a:r>
              <a:rPr lang="en-IN" dirty="0"/>
              <a:t>Complete CNN architecture</a:t>
            </a:r>
          </a:p>
        </p:txBody>
      </p:sp>
      <p:pic>
        <p:nvPicPr>
          <p:cNvPr id="4" name="Content Placeholder 3">
            <a:extLst>
              <a:ext uri="{FF2B5EF4-FFF2-40B4-BE49-F238E27FC236}">
                <a16:creationId xmlns="" xmlns:a16="http://schemas.microsoft.com/office/drawing/2014/main" id="{EC029D50-8BA1-4111-9994-A1454EE5CE3B}"/>
              </a:ext>
            </a:extLst>
          </p:cNvPr>
          <p:cNvPicPr>
            <a:picLocks noGrp="1"/>
          </p:cNvPicPr>
          <p:nvPr>
            <p:ph idx="1"/>
          </p:nvPr>
        </p:nvPicPr>
        <p:blipFill>
          <a:blip r:embed="rId3">
            <a:extLst>
              <a:ext uri="{28A0092B-C50C-407E-A947-70E740481C1C}">
                <a14:useLocalDpi xmlns="" xmlns:a14="http://schemas.microsoft.com/office/drawing/2010/main" val="0"/>
              </a:ext>
            </a:extLst>
          </a:blip>
          <a:srcRect/>
          <a:stretch>
            <a:fillRect/>
          </a:stretch>
        </p:blipFill>
        <p:spPr bwMode="auto">
          <a:xfrm>
            <a:off x="1185863" y="2905919"/>
            <a:ext cx="6772275" cy="2190750"/>
          </a:xfrm>
          <a:prstGeom prst="rect">
            <a:avLst/>
          </a:prstGeom>
          <a:noFill/>
          <a:ln>
            <a:noFill/>
          </a:ln>
        </p:spPr>
      </p:pic>
    </p:spTree>
    <p:extLst>
      <p:ext uri="{BB962C8B-B14F-4D97-AF65-F5344CB8AC3E}">
        <p14:creationId xmlns="" xmlns:p14="http://schemas.microsoft.com/office/powerpoint/2010/main" val="948264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D75094-D4D7-4283-8B61-DF2E2DDA4CA5}"/>
              </a:ext>
            </a:extLst>
          </p:cNvPr>
          <p:cNvSpPr>
            <a:spLocks noGrp="1"/>
          </p:cNvSpPr>
          <p:nvPr>
            <p:ph type="title"/>
          </p:nvPr>
        </p:nvSpPr>
        <p:spPr/>
        <p:txBody>
          <a:bodyPr/>
          <a:lstStyle/>
          <a:p>
            <a:r>
              <a:rPr lang="en-IN" b="1" dirty="0"/>
              <a:t>Summary</a:t>
            </a:r>
            <a:endParaRPr lang="en-IN" dirty="0"/>
          </a:p>
        </p:txBody>
      </p:sp>
      <p:sp>
        <p:nvSpPr>
          <p:cNvPr id="3" name="Content Placeholder 2">
            <a:extLst>
              <a:ext uri="{FF2B5EF4-FFF2-40B4-BE49-F238E27FC236}">
                <a16:creationId xmlns="" xmlns:a16="http://schemas.microsoft.com/office/drawing/2014/main" id="{BF6FAEBB-A472-4D71-A6C5-0389E0BDE440}"/>
              </a:ext>
            </a:extLst>
          </p:cNvPr>
          <p:cNvSpPr>
            <a:spLocks noGrp="1"/>
          </p:cNvSpPr>
          <p:nvPr>
            <p:ph idx="1"/>
          </p:nvPr>
        </p:nvSpPr>
        <p:spPr/>
        <p:txBody>
          <a:bodyPr>
            <a:normAutofit fontScale="85000" lnSpcReduction="10000"/>
          </a:bodyPr>
          <a:lstStyle/>
          <a:p>
            <a:r>
              <a:rPr lang="en-US" dirty="0"/>
              <a:t>Provide input image into convolution layer</a:t>
            </a:r>
          </a:p>
          <a:p>
            <a:r>
              <a:rPr lang="en-US" dirty="0"/>
              <a:t>Choose parameters, apply filters with strides, padding if requires. Perform convolution on the image and apply </a:t>
            </a:r>
            <a:r>
              <a:rPr lang="en-US" dirty="0" err="1"/>
              <a:t>ReLU</a:t>
            </a:r>
            <a:r>
              <a:rPr lang="en-US" dirty="0"/>
              <a:t> activation to the matrix.</a:t>
            </a:r>
          </a:p>
          <a:p>
            <a:r>
              <a:rPr lang="en-US" dirty="0"/>
              <a:t>Perform pooling to reduce dimensionality size</a:t>
            </a:r>
          </a:p>
          <a:p>
            <a:r>
              <a:rPr lang="en-US" dirty="0"/>
              <a:t>Add as many convolutional layers until satisfied</a:t>
            </a:r>
          </a:p>
          <a:p>
            <a:r>
              <a:rPr lang="en-US" dirty="0"/>
              <a:t>Flatten the output and feed into a fully connected layer (FC Layer)</a:t>
            </a:r>
          </a:p>
          <a:p>
            <a:r>
              <a:rPr lang="en-US" dirty="0"/>
              <a:t>Output the class using an activation function (Logistic Regression with cost functions) and classifies images.</a:t>
            </a:r>
          </a:p>
          <a:p>
            <a:endParaRPr lang="en-IN" dirty="0"/>
          </a:p>
        </p:txBody>
      </p:sp>
    </p:spTree>
    <p:extLst>
      <p:ext uri="{BB962C8B-B14F-4D97-AF65-F5344CB8AC3E}">
        <p14:creationId xmlns="" xmlns:p14="http://schemas.microsoft.com/office/powerpoint/2010/main" val="784987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references</a:t>
            </a: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r>
              <a:rPr lang="en-US" dirty="0" smtClean="0"/>
              <a:t>https://</a:t>
            </a:r>
            <a:r>
              <a:rPr lang="en-US" dirty="0" smtClean="0"/>
              <a:t>pavisj.medium.com/convolutions-and-backpropagations-46026a8f5d2c (</a:t>
            </a:r>
            <a:r>
              <a:rPr lang="en-US" dirty="0" smtClean="0">
                <a:solidFill>
                  <a:srgbClr val="FF0000"/>
                </a:solidFill>
              </a:rPr>
              <a:t>CNN back propagation)</a:t>
            </a:r>
            <a:endParaRPr lang="en-US" dirty="0" smtClean="0">
              <a:solidFill>
                <a:srgbClr val="FF0000"/>
              </a:solidFill>
              <a:hlinkClick r:id="rId2"/>
            </a:endParaRPr>
          </a:p>
          <a:p>
            <a:r>
              <a:rPr lang="en-US" dirty="0" smtClean="0">
                <a:hlinkClick r:id="rId2"/>
              </a:rPr>
              <a:t>https</a:t>
            </a:r>
            <a:r>
              <a:rPr lang="en-US" dirty="0" smtClean="0">
                <a:hlinkClick r:id="rId2"/>
              </a:rPr>
              <a:t>://www.saama.com/different-kinds-convolutional-filters</a:t>
            </a:r>
            <a:r>
              <a:rPr lang="en-US" dirty="0" smtClean="0">
                <a:hlinkClick r:id="rId2"/>
              </a:rPr>
              <a:t>/</a:t>
            </a:r>
            <a:endParaRPr lang="en-US" dirty="0" smtClean="0"/>
          </a:p>
          <a:p>
            <a:r>
              <a:rPr lang="en-US" u="sng" dirty="0" smtClean="0">
                <a:solidFill>
                  <a:srgbClr val="FF0000"/>
                </a:solidFill>
                <a:hlinkClick r:id="rId3"/>
              </a:rPr>
              <a:t>https://towardsdatascience.com/a-comprehensive-guide-to-convolutional-neural-networks-the-eli5-way-3bd2b1164a53------ -</a:t>
            </a:r>
            <a:endParaRPr lang="en-US" u="sng" dirty="0" smtClean="0">
              <a:solidFill>
                <a:srgbClr val="FF0000"/>
              </a:solidFill>
            </a:endParaRPr>
          </a:p>
          <a:p>
            <a:r>
              <a:rPr lang="en-IN" dirty="0" smtClean="0">
                <a:solidFill>
                  <a:srgbClr val="FF0000"/>
                </a:solidFill>
              </a:rPr>
              <a:t>https://www.cs.toronto.edu/~lczhang/360/lec/w04/convnet.html#:~:text=There%20is%20one%20bias%20for,Nevertheless%2C%20the%20biases%20are%20there</a:t>
            </a:r>
            <a:endParaRPr lang="en-US" dirty="0" smtClean="0"/>
          </a:p>
          <a:p>
            <a:r>
              <a:rPr lang="en-US" dirty="0" smtClean="0">
                <a:hlinkClick r:id="rId4"/>
              </a:rPr>
              <a:t>https://www.analyticsvidhya.com/blog/2018/12/guide-convolutional-neural-network-cnn/</a:t>
            </a:r>
            <a:endParaRPr lang="en-US" dirty="0" smtClean="0"/>
          </a:p>
          <a:p>
            <a:r>
              <a:rPr lang="en-US" dirty="0" smtClean="0">
                <a:hlinkClick r:id="rId5"/>
              </a:rPr>
              <a:t>https://www.superdatascience.com/blogs/convolutional-neural-networks-cnn-step-1-convolution-operation</a:t>
            </a:r>
            <a:endParaRPr lang="en-US" dirty="0" smtClean="0"/>
          </a:p>
          <a:p>
            <a:r>
              <a:rPr lang="en-US" dirty="0" smtClean="0">
                <a:hlinkClick r:id="rId6"/>
              </a:rPr>
              <a:t>https://adeshpande3.github.io/A-Beginner%27s-Guide-To-Understanding-Convolutional-Neural-Networks-Part-2/</a:t>
            </a:r>
            <a:endParaRPr lang="en-US" dirty="0" smtClean="0"/>
          </a:p>
          <a:p>
            <a:r>
              <a:rPr lang="en-US" dirty="0" smtClean="0">
                <a:hlinkClick r:id="rId7"/>
              </a:rPr>
              <a:t>https://cs231n.github.io/convolutional-networks/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CONVOLUTION?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A convolution is an operation that changes a function into something else. We do convolutions so that we can transform the original function into a form to get more information</a:t>
            </a:r>
            <a:r>
              <a:rPr lang="en-US" dirty="0" smtClean="0"/>
              <a:t>.</a:t>
            </a:r>
          </a:p>
          <a:p>
            <a:pPr algn="just"/>
            <a:r>
              <a:rPr lang="en-US" dirty="0"/>
              <a:t>Convolutions have been used for a long time in image processing to blur and sharpen images, and perform other operations, such as, enhance edges and emboss.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685799"/>
          </a:xfrm>
        </p:spPr>
        <p:txBody>
          <a:bodyPr>
            <a:normAutofit fontScale="90000"/>
          </a:bodyPr>
          <a:lstStyle/>
          <a:p>
            <a:r>
              <a:rPr lang="en-US" dirty="0"/>
              <a:t>T</a:t>
            </a:r>
            <a:r>
              <a:rPr lang="en-US" dirty="0" smtClean="0"/>
              <a:t>he three elements that enter into the convolution operation:</a:t>
            </a:r>
            <a:br>
              <a:rPr lang="en-US" dirty="0" smtClean="0"/>
            </a:br>
            <a:endParaRPr lang="en-US" dirty="0"/>
          </a:p>
        </p:txBody>
      </p:sp>
      <p:sp>
        <p:nvSpPr>
          <p:cNvPr id="3" name="Subtitle 2"/>
          <p:cNvSpPr>
            <a:spLocks noGrp="1"/>
          </p:cNvSpPr>
          <p:nvPr>
            <p:ph type="subTitle" idx="1"/>
          </p:nvPr>
        </p:nvSpPr>
        <p:spPr>
          <a:xfrm>
            <a:off x="1143000" y="1371600"/>
            <a:ext cx="7239000" cy="5029200"/>
          </a:xfrm>
        </p:spPr>
        <p:txBody>
          <a:bodyPr>
            <a:normAutofit fontScale="40000" lnSpcReduction="20000"/>
          </a:bodyPr>
          <a:lstStyle/>
          <a:p>
            <a:pPr algn="l">
              <a:lnSpc>
                <a:spcPct val="120000"/>
              </a:lnSpc>
              <a:spcBef>
                <a:spcPts val="0"/>
              </a:spcBef>
            </a:pPr>
            <a:r>
              <a:rPr lang="en-US" dirty="0"/>
              <a:t/>
            </a:r>
            <a:br>
              <a:rPr lang="en-US" dirty="0"/>
            </a:br>
            <a:r>
              <a:rPr lang="en-US" sz="5900" dirty="0" smtClean="0">
                <a:solidFill>
                  <a:schemeClr val="tx1"/>
                </a:solidFill>
              </a:rPr>
              <a:t>Input </a:t>
            </a:r>
            <a:r>
              <a:rPr lang="en-US" sz="5900" dirty="0">
                <a:solidFill>
                  <a:schemeClr val="tx1"/>
                </a:solidFill>
              </a:rPr>
              <a:t>image</a:t>
            </a:r>
            <a:br>
              <a:rPr lang="en-US" sz="5900" dirty="0">
                <a:solidFill>
                  <a:schemeClr val="tx1"/>
                </a:solidFill>
              </a:rPr>
            </a:br>
            <a:r>
              <a:rPr lang="en-US" sz="5900" dirty="0" smtClean="0">
                <a:solidFill>
                  <a:schemeClr val="tx1"/>
                </a:solidFill>
              </a:rPr>
              <a:t>Feature </a:t>
            </a:r>
            <a:r>
              <a:rPr lang="en-US" sz="5900" dirty="0">
                <a:solidFill>
                  <a:schemeClr val="tx1"/>
                </a:solidFill>
              </a:rPr>
              <a:t>detector</a:t>
            </a:r>
            <a:br>
              <a:rPr lang="en-US" sz="5900" dirty="0">
                <a:solidFill>
                  <a:schemeClr val="tx1"/>
                </a:solidFill>
              </a:rPr>
            </a:br>
            <a:r>
              <a:rPr lang="en-US" sz="5900" dirty="0" smtClean="0">
                <a:solidFill>
                  <a:schemeClr val="tx1"/>
                </a:solidFill>
              </a:rPr>
              <a:t>Feature map</a:t>
            </a:r>
          </a:p>
          <a:p>
            <a:pPr algn="just"/>
            <a:endParaRPr lang="en-US" sz="5900" dirty="0" smtClean="0">
              <a:solidFill>
                <a:schemeClr val="tx1"/>
              </a:solidFill>
            </a:endParaRPr>
          </a:p>
          <a:p>
            <a:pPr algn="just"/>
            <a:r>
              <a:rPr lang="en-US" sz="7000" dirty="0" smtClean="0">
                <a:solidFill>
                  <a:schemeClr val="tx1"/>
                </a:solidFill>
              </a:rPr>
              <a:t>A </a:t>
            </a:r>
            <a:r>
              <a:rPr lang="en-US" sz="7000" dirty="0">
                <a:solidFill>
                  <a:schemeClr val="tx1"/>
                </a:solidFill>
              </a:rPr>
              <a:t>convolution operation is an element wise matrix multiplication operation. Where one of the matrices is the image, and the other is the filter or kernel that turns the image into something else. The output of this is the final convoluted image.</a:t>
            </a:r>
          </a:p>
          <a:p>
            <a:pPr algn="just"/>
            <a:r>
              <a:rPr lang="en-US" sz="7000" dirty="0" smtClean="0">
                <a:solidFill>
                  <a:schemeClr val="tx1"/>
                </a:solidFill>
              </a:rPr>
              <a:t/>
            </a:r>
            <a:br>
              <a:rPr lang="en-US" sz="7000" dirty="0" smtClean="0">
                <a:solidFill>
                  <a:schemeClr val="tx1"/>
                </a:solidFill>
              </a:rPr>
            </a:br>
            <a:endParaRPr lang="en-US" sz="7000" dirty="0">
              <a:solidFill>
                <a:schemeClr val="tx1"/>
              </a:solidFill>
            </a:endParaRPr>
          </a:p>
          <a:p>
            <a:endParaRPr lang="en-US" sz="7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pPr marL="0" marR="0" algn="l">
              <a:spcBef>
                <a:spcPts val="0"/>
              </a:spcBef>
            </a:pPr>
            <a:r>
              <a:rPr lang="en-US" dirty="0" smtClean="0"/>
              <a:t/>
            </a:r>
            <a:br>
              <a:rPr lang="en-US" dirty="0" smtClean="0"/>
            </a:br>
            <a:r>
              <a:rPr lang="en-US" dirty="0" smtClean="0"/>
              <a:t>Example </a:t>
            </a:r>
            <a:br>
              <a:rPr lang="en-US" dirty="0" smtClean="0"/>
            </a:br>
            <a:r>
              <a:rPr lang="en-US" sz="2700" b="0" spc="60" dirty="0" smtClean="0">
                <a:solidFill>
                  <a:srgbClr val="6D6E70"/>
                </a:solidFill>
                <a:latin typeface="Arial"/>
                <a:ea typeface="Times New Roman"/>
              </a:rPr>
              <a:t>If the image is larger than the size of the filter, we slide the filter to the various parts of the image and perform the convolution operation. Each time we do that, we generate a new pixel in output image.</a:t>
            </a:r>
            <a:endParaRPr lang="en-US" dirty="0"/>
          </a:p>
        </p:txBody>
      </p:sp>
      <p:pic>
        <p:nvPicPr>
          <p:cNvPr id="5" name="Content Placeholder 4"/>
          <p:cNvPicPr>
            <a:picLocks noGrp="1"/>
          </p:cNvPicPr>
          <p:nvPr>
            <p:ph idx="1"/>
          </p:nvPr>
        </p:nvPicPr>
        <p:blipFill>
          <a:blip r:embed="rId2"/>
          <a:srcRect/>
          <a:stretch>
            <a:fillRect/>
          </a:stretch>
        </p:blipFill>
        <p:spPr bwMode="auto">
          <a:xfrm>
            <a:off x="685800" y="2514600"/>
            <a:ext cx="7848599" cy="3581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dirty="0"/>
              <a:t>We have seen that convolving an input of </a:t>
            </a:r>
            <a:r>
              <a:rPr lang="en-US" dirty="0" smtClean="0"/>
              <a:t>7 </a:t>
            </a:r>
            <a:r>
              <a:rPr lang="en-US" dirty="0"/>
              <a:t>X </a:t>
            </a:r>
            <a:r>
              <a:rPr lang="en-US" dirty="0" smtClean="0"/>
              <a:t>7 </a:t>
            </a:r>
            <a:r>
              <a:rPr lang="en-US" dirty="0"/>
              <a:t>dimension with a 3 X 3 filter results in </a:t>
            </a:r>
            <a:r>
              <a:rPr lang="en-US" dirty="0" smtClean="0"/>
              <a:t>5 </a:t>
            </a:r>
            <a:r>
              <a:rPr lang="en-US" dirty="0"/>
              <a:t>X </a:t>
            </a:r>
            <a:r>
              <a:rPr lang="en-US" dirty="0" smtClean="0"/>
              <a:t>5 </a:t>
            </a:r>
            <a:r>
              <a:rPr lang="en-US" dirty="0"/>
              <a:t>output. We can generalize it and say that if the input is n X n and the filter size is f X f, then the output size will be (n-f+1) X (n-f+1</a:t>
            </a:r>
            <a:r>
              <a:rPr lang="en-US" dirty="0" smtClean="0"/>
              <a:t>)</a:t>
            </a:r>
          </a:p>
          <a:p>
            <a:r>
              <a:rPr lang="en-US" dirty="0"/>
              <a:t>There are primarily two disadvantages here:</a:t>
            </a:r>
          </a:p>
          <a:p>
            <a:r>
              <a:rPr lang="en-US" dirty="0"/>
              <a:t>Every time we apply a </a:t>
            </a:r>
            <a:r>
              <a:rPr lang="en-US" dirty="0" err="1"/>
              <a:t>convolutional</a:t>
            </a:r>
            <a:r>
              <a:rPr lang="en-US" dirty="0"/>
              <a:t> operation, the size of the image shrinks</a:t>
            </a:r>
          </a:p>
          <a:p>
            <a:r>
              <a:rPr lang="en-US" dirty="0"/>
              <a:t>Pixels present in the corner of the image are used only a few number of times during convolution as compared to the central pixels. Hence, we do not focus too much on the corners since that can lead to information loss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To overcome these issues, we can pad the image with an additional border, i.e., we add one pixel all around the edges. This means that the input will be an </a:t>
            </a:r>
            <a:r>
              <a:rPr lang="en-US" dirty="0" smtClean="0"/>
              <a:t>9 </a:t>
            </a:r>
            <a:r>
              <a:rPr lang="en-US" dirty="0"/>
              <a:t>X </a:t>
            </a:r>
            <a:r>
              <a:rPr lang="en-US" dirty="0" smtClean="0"/>
              <a:t>9 </a:t>
            </a:r>
            <a:r>
              <a:rPr lang="en-US" dirty="0"/>
              <a:t>matrix (instead of a </a:t>
            </a:r>
            <a:r>
              <a:rPr lang="en-US" dirty="0" smtClean="0"/>
              <a:t>7 </a:t>
            </a:r>
            <a:r>
              <a:rPr lang="en-US" dirty="0"/>
              <a:t>X </a:t>
            </a:r>
            <a:r>
              <a:rPr lang="en-US" dirty="0" smtClean="0"/>
              <a:t>7 </a:t>
            </a:r>
            <a:r>
              <a:rPr lang="en-US" dirty="0"/>
              <a:t>matrix). Applying convolution of 3 X 3 on it will result in a </a:t>
            </a:r>
            <a:r>
              <a:rPr lang="en-US" dirty="0" smtClean="0"/>
              <a:t>7 </a:t>
            </a:r>
            <a:r>
              <a:rPr lang="en-US" dirty="0"/>
              <a:t>X </a:t>
            </a:r>
            <a:r>
              <a:rPr lang="en-US" dirty="0" smtClean="0"/>
              <a:t>7 </a:t>
            </a:r>
            <a:r>
              <a:rPr lang="en-US" dirty="0"/>
              <a:t>matrix which is the original shape of the image. </a:t>
            </a:r>
            <a:endParaRPr lang="en-US" dirty="0" smtClean="0"/>
          </a:p>
          <a:p>
            <a:r>
              <a:rPr lang="en-US" b="1" dirty="0"/>
              <a:t>Input:</a:t>
            </a:r>
            <a:r>
              <a:rPr lang="en-US" dirty="0"/>
              <a:t> n X n</a:t>
            </a:r>
          </a:p>
          <a:p>
            <a:r>
              <a:rPr lang="en-US" b="1" dirty="0"/>
              <a:t>Padding:</a:t>
            </a:r>
            <a:r>
              <a:rPr lang="en-US" dirty="0"/>
              <a:t> p</a:t>
            </a:r>
          </a:p>
          <a:p>
            <a:r>
              <a:rPr lang="en-US" b="1" dirty="0"/>
              <a:t>Filter size:</a:t>
            </a:r>
            <a:r>
              <a:rPr lang="en-US" dirty="0"/>
              <a:t> f X f</a:t>
            </a:r>
          </a:p>
          <a:p>
            <a:r>
              <a:rPr lang="en-US" b="1" dirty="0"/>
              <a:t>Output:</a:t>
            </a:r>
            <a:r>
              <a:rPr lang="en-US" dirty="0"/>
              <a:t> (n+2p-f+1) X (n+2p-f+1)</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Striding</a:t>
            </a:r>
            <a:endParaRPr lang="en-US" dirty="0"/>
          </a:p>
        </p:txBody>
      </p:sp>
      <p:sp>
        <p:nvSpPr>
          <p:cNvPr id="3" name="Content Placeholder 2"/>
          <p:cNvSpPr>
            <a:spLocks noGrp="1"/>
          </p:cNvSpPr>
          <p:nvPr>
            <p:ph idx="1"/>
          </p:nvPr>
        </p:nvSpPr>
        <p:spPr/>
        <p:txBody>
          <a:bodyPr/>
          <a:lstStyle/>
          <a:p>
            <a:r>
              <a:rPr lang="en-US" dirty="0" smtClean="0"/>
              <a:t>No of steps taken for convolution.</a:t>
            </a:r>
          </a:p>
          <a:p>
            <a:r>
              <a:rPr lang="en-US" dirty="0"/>
              <a:t>Suppose we choose a stride of 2. So, while convoluting through the image, we will take two steps – both in the horizontal and vertical directions separately. </a:t>
            </a:r>
          </a:p>
          <a:p>
            <a:r>
              <a:rPr lang="en-US" dirty="0"/>
              <a:t>Stride helps to reduce the size of the image, a particularly useful feature.</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Autofit/>
          </a:bodyPr>
          <a:lstStyle/>
          <a:p>
            <a:pPr algn="l"/>
            <a:r>
              <a:rPr lang="en-US" sz="2800" i="1" dirty="0"/>
              <a:t/>
            </a:r>
            <a:br>
              <a:rPr lang="en-US" sz="2800" i="1" dirty="0"/>
            </a:br>
            <a:r>
              <a:rPr lang="en-US" sz="2800" i="1" dirty="0"/>
              <a:t>A </a:t>
            </a:r>
            <a:r>
              <a:rPr lang="en-US" sz="2800" i="1" dirty="0" err="1"/>
              <a:t>convolutional</a:t>
            </a:r>
            <a:r>
              <a:rPr lang="en-US" sz="2800" i="1" dirty="0"/>
              <a:t> layer with an input volume that has width 5, height 5, depth 3, and zero padding 1. There are 2 filters, with spatial extent 3 and applied with</a:t>
            </a:r>
            <a:br>
              <a:rPr lang="en-US" sz="2800" i="1" dirty="0"/>
            </a:br>
            <a:r>
              <a:rPr lang="en-US" sz="2800" i="1" dirty="0"/>
              <a:t>a stride of 2. It results in an output volume with width 3, height 3, and depth 2.</a:t>
            </a:r>
            <a:endParaRPr lang="en-US" sz="2800" dirty="0"/>
          </a:p>
        </p:txBody>
      </p:sp>
      <p:pic>
        <p:nvPicPr>
          <p:cNvPr id="5122" name="Picture 2"/>
          <p:cNvPicPr>
            <a:picLocks noGrp="1" noChangeAspect="1" noChangeArrowheads="1"/>
          </p:cNvPicPr>
          <p:nvPr>
            <p:ph idx="1"/>
          </p:nvPr>
        </p:nvPicPr>
        <p:blipFill>
          <a:blip r:embed="rId2"/>
          <a:srcRect/>
          <a:stretch>
            <a:fillRect/>
          </a:stretch>
        </p:blipFill>
        <p:spPr bwMode="auto">
          <a:xfrm>
            <a:off x="1066800" y="2133601"/>
            <a:ext cx="73152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Convolution operation on a MxNx3 image matrix with a 3x3x3 Kernel</a:t>
            </a:r>
            <a:endParaRPr lang="en-US" dirty="0"/>
          </a:p>
        </p:txBody>
      </p:sp>
      <p:pic>
        <p:nvPicPr>
          <p:cNvPr id="4" name="Content Placeholder 3">
            <a:extLst>
              <a:ext uri="{FF2B5EF4-FFF2-40B4-BE49-F238E27FC236}">
                <a16:creationId xmlns="" xmlns:a16="http://schemas.microsoft.com/office/drawing/2014/main" id="{3322F11B-14A5-4671-A6D5-94D0DA9887B2}"/>
              </a:ext>
            </a:extLst>
          </p:cNvPr>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548922" y="1600200"/>
            <a:ext cx="8046156" cy="452596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732</Words>
  <Application>Microsoft Office PowerPoint</Application>
  <PresentationFormat>On-screen Show (4:3)</PresentationFormat>
  <Paragraphs>62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Convolution Filters, Padding  and Pooling </vt:lpstr>
      <vt:lpstr>WHAT IS A CONVOLUTION?</vt:lpstr>
      <vt:lpstr>The three elements that enter into the convolution operation: </vt:lpstr>
      <vt:lpstr> Example  If the image is larger than the size of the filter, we slide the filter to the various parts of the image and perform the convolution operation. Each time we do that, we generate a new pixel in output image.</vt:lpstr>
      <vt:lpstr>Padding</vt:lpstr>
      <vt:lpstr>padding</vt:lpstr>
      <vt:lpstr>Striding</vt:lpstr>
      <vt:lpstr> A convolutional layer with an input volume that has width 5, height 5, depth 3, and zero padding 1. There are 2 filters, with spatial extent 3 and applied with a stride of 2. It results in an output volume with width 3, height 3, and depth 2.</vt:lpstr>
      <vt:lpstr>Convolution operation on a MxNx3 image matrix with a 3x3x3 Kernel</vt:lpstr>
      <vt:lpstr>Non Linearity (ReLU)</vt:lpstr>
      <vt:lpstr>Pooling Layer </vt:lpstr>
      <vt:lpstr>Max Pooling also performs as a Noise Suppressant. Max Pooling performs a lot better than Average Pooling.</vt:lpstr>
      <vt:lpstr>Slide 13</vt:lpstr>
      <vt:lpstr>Fully Connected Layer</vt:lpstr>
      <vt:lpstr>FC Layer</vt:lpstr>
      <vt:lpstr>Complete CNN architecture</vt:lpstr>
      <vt:lpstr>Summary</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 Filters, Padding  and Pooling</dc:title>
  <dc:creator>Asus</dc:creator>
  <cp:lastModifiedBy>Windows User</cp:lastModifiedBy>
  <cp:revision>11</cp:revision>
  <dcterms:created xsi:type="dcterms:W3CDTF">2020-04-30T08:50:03Z</dcterms:created>
  <dcterms:modified xsi:type="dcterms:W3CDTF">2023-08-29T05:33:11Z</dcterms:modified>
</cp:coreProperties>
</file>