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56AFD-75EF-4DF9-BBDD-E5CCD5C63A8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457CD-C29B-4061-9645-ADFF032A9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583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457CD-C29B-4061-9645-ADFF032A95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654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Starts at : 11am </a:t>
            </a:r>
          </a:p>
          <a:p>
            <a:r>
              <a:rPr lang="en-US" dirty="0" err="1" smtClean="0"/>
              <a:t>Dr.T.Anuradha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0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/>
              <a:t>) </a:t>
            </a:r>
            <a:r>
              <a:rPr lang="en-US" dirty="0" smtClean="0"/>
              <a:t>is </a:t>
            </a:r>
            <a:r>
              <a:rPr lang="en-US" dirty="0"/>
              <a:t>a kind of </a:t>
            </a:r>
            <a:r>
              <a:rPr lang="en-US" dirty="0" err="1" smtClean="0"/>
              <a:t>lossy</a:t>
            </a:r>
            <a:r>
              <a:rPr lang="en-US" dirty="0" smtClean="0"/>
              <a:t> summary </a:t>
            </a:r>
            <a:r>
              <a:rPr lang="en-US" dirty="0"/>
              <a:t>of the task-relevant aspects of the past sequence of inputs up to </a:t>
            </a:r>
            <a:r>
              <a:rPr lang="en-US" i="1" dirty="0"/>
              <a:t>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summary </a:t>
            </a:r>
            <a:r>
              <a:rPr lang="en-US" dirty="0"/>
              <a:t>is in general necessarily </a:t>
            </a:r>
            <a:r>
              <a:rPr lang="en-US" dirty="0" err="1"/>
              <a:t>lossy</a:t>
            </a:r>
            <a:r>
              <a:rPr lang="en-US" dirty="0"/>
              <a:t>, since it maps an arbitrary length sequence</a:t>
            </a:r>
          </a:p>
          <a:p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  <a:r>
              <a:rPr lang="en-US" i="1" dirty="0"/>
              <a:t>, x</a:t>
            </a:r>
            <a:r>
              <a:rPr lang="en-US" dirty="0"/>
              <a:t>(</a:t>
            </a:r>
            <a:r>
              <a:rPr lang="en-US" i="1" dirty="0"/>
              <a:t>t−</a:t>
            </a:r>
            <a:r>
              <a:rPr lang="en-US" dirty="0"/>
              <a:t>1) </a:t>
            </a:r>
            <a:r>
              <a:rPr lang="en-US" i="1" dirty="0"/>
              <a:t>, x</a:t>
            </a:r>
            <a:r>
              <a:rPr lang="en-US" dirty="0"/>
              <a:t>(</a:t>
            </a:r>
            <a:r>
              <a:rPr lang="en-US" i="1" dirty="0"/>
              <a:t>t−</a:t>
            </a:r>
            <a:r>
              <a:rPr lang="en-US" dirty="0"/>
              <a:t>2)</a:t>
            </a:r>
            <a:r>
              <a:rPr lang="en-US" i="1" dirty="0"/>
              <a:t>, . . . , x</a:t>
            </a:r>
            <a:r>
              <a:rPr lang="en-US" dirty="0"/>
              <a:t>(2) </a:t>
            </a:r>
            <a:r>
              <a:rPr lang="en-US" i="1" dirty="0"/>
              <a:t>, x</a:t>
            </a:r>
            <a:r>
              <a:rPr lang="en-US" dirty="0"/>
              <a:t>(1)) to a </a:t>
            </a:r>
            <a:r>
              <a:rPr lang="en-US" dirty="0" smtClean="0"/>
              <a:t>fixed length </a:t>
            </a:r>
            <a:r>
              <a:rPr lang="en-US" dirty="0"/>
              <a:t>vector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. </a:t>
            </a:r>
            <a:endParaRPr lang="en-US" dirty="0" smtClean="0"/>
          </a:p>
          <a:p>
            <a:r>
              <a:rPr lang="en-US" dirty="0" smtClean="0"/>
              <a:t>Depending </a:t>
            </a:r>
            <a:r>
              <a:rPr lang="en-US" dirty="0"/>
              <a:t>on </a:t>
            </a:r>
            <a:r>
              <a:rPr lang="en-US" dirty="0" smtClean="0"/>
              <a:t>the training </a:t>
            </a:r>
            <a:r>
              <a:rPr lang="en-US" dirty="0"/>
              <a:t>criterion, this summary might selectively keep some aspects of the </a:t>
            </a:r>
            <a:r>
              <a:rPr lang="en-US" dirty="0" smtClean="0"/>
              <a:t>past sequence </a:t>
            </a:r>
            <a:r>
              <a:rPr lang="en-US" dirty="0"/>
              <a:t>with more precision than other aspects.</a:t>
            </a:r>
          </a:p>
        </p:txBody>
      </p:sp>
    </p:spTree>
    <p:extLst>
      <p:ext uri="{BB962C8B-B14F-4D97-AF65-F5344CB8AC3E}">
        <p14:creationId xmlns:p14="http://schemas.microsoft.com/office/powerpoint/2010/main" xmlns="" val="255517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>
                <a:latin typeface="ComputerModernRoman"/>
              </a:rPr>
              <a:t>A </a:t>
            </a:r>
            <a:r>
              <a:rPr lang="en-US" dirty="0" smtClean="0">
                <a:latin typeface="ComputerModernRoman"/>
              </a:rPr>
              <a:t>recurrent </a:t>
            </a:r>
            <a:r>
              <a:rPr lang="en-US" dirty="0">
                <a:latin typeface="ComputerModernRoman"/>
              </a:rPr>
              <a:t>network with </a:t>
            </a:r>
            <a:r>
              <a:rPr lang="en-US" dirty="0" smtClean="0">
                <a:latin typeface="ComputerModernRoman"/>
              </a:rPr>
              <a:t>no outputs</a:t>
            </a:r>
          </a:p>
          <a:p>
            <a:pPr marL="0" indent="0" algn="ctr">
              <a:buNone/>
            </a:pPr>
            <a:endParaRPr lang="en-US" dirty="0">
              <a:latin typeface="ComputerModernRoman"/>
            </a:endParaRPr>
          </a:p>
          <a:p>
            <a:pPr marL="0" indent="0" algn="ctr">
              <a:buNone/>
            </a:pPr>
            <a:endParaRPr lang="en-US" dirty="0" smtClean="0">
              <a:latin typeface="ComputerModernRoman"/>
            </a:endParaRPr>
          </a:p>
          <a:p>
            <a:pPr marL="0" indent="0" algn="ctr">
              <a:buNone/>
            </a:pPr>
            <a:endParaRPr lang="en-US" dirty="0">
              <a:latin typeface="ComputerModernRoman"/>
            </a:endParaRPr>
          </a:p>
          <a:p>
            <a:pPr marL="0" indent="0" algn="ctr">
              <a:buNone/>
            </a:pPr>
            <a:endParaRPr lang="en-US" dirty="0" smtClean="0">
              <a:latin typeface="ComputerModernRoman"/>
            </a:endParaRPr>
          </a:p>
          <a:p>
            <a:pPr marL="0" indent="0" algn="ctr">
              <a:buNone/>
            </a:pPr>
            <a:endParaRPr lang="en-US" dirty="0" smtClean="0">
              <a:latin typeface="ComputerModernRoman"/>
            </a:endParaRPr>
          </a:p>
          <a:p>
            <a:pPr algn="just"/>
            <a:r>
              <a:rPr lang="en-US" dirty="0"/>
              <a:t>This recurrent network just </a:t>
            </a:r>
            <a:r>
              <a:rPr lang="en-US" dirty="0" smtClean="0"/>
              <a:t>processes information </a:t>
            </a:r>
            <a:r>
              <a:rPr lang="en-US" dirty="0"/>
              <a:t>from the input </a:t>
            </a:r>
            <a:r>
              <a:rPr lang="en-US" i="1" dirty="0"/>
              <a:t>x </a:t>
            </a:r>
            <a:r>
              <a:rPr lang="en-US" dirty="0"/>
              <a:t>by incorporating it into the state </a:t>
            </a:r>
            <a:r>
              <a:rPr lang="en-US" i="1" dirty="0"/>
              <a:t>h </a:t>
            </a:r>
            <a:r>
              <a:rPr lang="en-US" dirty="0"/>
              <a:t>that is passed </a:t>
            </a:r>
            <a:r>
              <a:rPr lang="en-US" dirty="0" smtClean="0"/>
              <a:t>forward through </a:t>
            </a:r>
            <a:r>
              <a:rPr lang="en-US" dirty="0"/>
              <a:t>time. </a:t>
            </a:r>
            <a:endParaRPr lang="en-US" dirty="0" smtClean="0"/>
          </a:p>
          <a:p>
            <a:pPr algn="just"/>
            <a:r>
              <a:rPr lang="en-US" i="1" dirty="0" smtClean="0"/>
              <a:t>(</a:t>
            </a:r>
            <a:r>
              <a:rPr lang="en-US" i="1" dirty="0"/>
              <a:t>Left)</a:t>
            </a:r>
            <a:r>
              <a:rPr lang="en-US" dirty="0"/>
              <a:t>Circuit diagram. The black square indicates a delay of a single </a:t>
            </a:r>
            <a:r>
              <a:rPr lang="en-US" dirty="0" smtClean="0"/>
              <a:t>time step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i="1" dirty="0" smtClean="0"/>
              <a:t>(</a:t>
            </a:r>
            <a:r>
              <a:rPr lang="en-US" i="1" dirty="0"/>
              <a:t>Right)</a:t>
            </a:r>
            <a:r>
              <a:rPr lang="en-US" dirty="0"/>
              <a:t>The same network seen as an unfolded computational graph, where </a:t>
            </a:r>
            <a:r>
              <a:rPr lang="en-US" dirty="0" smtClean="0"/>
              <a:t>each node </a:t>
            </a:r>
            <a:r>
              <a:rPr lang="en-US" dirty="0"/>
              <a:t>is now associated with one particular time instance.</a:t>
            </a:r>
          </a:p>
          <a:p>
            <a:pPr marL="0" indent="0" algn="just">
              <a:buNone/>
            </a:pPr>
            <a:endParaRPr lang="en-US" dirty="0" smtClean="0">
              <a:latin typeface="ComputerModernRoman"/>
            </a:endParaRP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6291" y="914400"/>
            <a:ext cx="67913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10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Recurrent neural networks </a:t>
            </a:r>
            <a:r>
              <a:rPr lang="en-US" dirty="0" smtClean="0"/>
              <a:t>or RNNs (</a:t>
            </a:r>
            <a:r>
              <a:rPr lang="en-US" dirty="0" err="1" smtClean="0"/>
              <a:t>Rumelhart</a:t>
            </a:r>
            <a:r>
              <a:rPr lang="en-US" dirty="0" smtClean="0"/>
              <a:t> </a:t>
            </a:r>
            <a:r>
              <a:rPr lang="en-US" i="1" dirty="0" smtClean="0"/>
              <a:t>et al.</a:t>
            </a:r>
            <a:r>
              <a:rPr lang="en-US" dirty="0" smtClean="0"/>
              <a:t>, 1986a) are a family of  neural networks for processing sequential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7425173"/>
              </p:ext>
            </p:extLst>
          </p:nvPr>
        </p:nvGraphicFramePr>
        <p:xfrm>
          <a:off x="1524000" y="1447800"/>
          <a:ext cx="62484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RNN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neural network that is specialized for processing a grid of values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such as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neural network that is specialized for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 a sequence of values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. . . , x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τ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 images with large width and 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longer sequences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Mostly process  images of fixed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Most recurrent networks can process sequences of variable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 will not dependent on   previous members of the output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 member of the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is a function of the previous members of the output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54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RNN takes advantage </a:t>
            </a:r>
            <a:r>
              <a:rPr lang="en-US" dirty="0" smtClean="0"/>
              <a:t>of one of the early ideas found in machine learning and statistical </a:t>
            </a:r>
            <a:r>
              <a:rPr lang="en-US" dirty="0" smtClean="0"/>
              <a:t>models sharing </a:t>
            </a:r>
            <a:r>
              <a:rPr lang="en-US" dirty="0" smtClean="0"/>
              <a:t>parameters across different parts of a </a:t>
            </a:r>
            <a:r>
              <a:rPr lang="en-US" dirty="0" smtClean="0"/>
              <a:t>model.</a:t>
            </a:r>
          </a:p>
          <a:p>
            <a:r>
              <a:rPr lang="en-US" dirty="0" smtClean="0"/>
              <a:t>Parameter sharing makes it possible to extend and apply the model to examples of different forms (different lengths, here) and generalize across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Such </a:t>
            </a:r>
            <a:r>
              <a:rPr lang="en-US" dirty="0" smtClean="0"/>
              <a:t>sharing is particularly important when a specific piece of information can occur at multiple positions within the sequence. For example, consider the two sentences “I went to Nepal in 2009” and “In 2009, I went to Nepal.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smtClean="0"/>
              <a:t>A traditional fully connected </a:t>
            </a:r>
            <a:r>
              <a:rPr lang="en-US" dirty="0" smtClean="0"/>
              <a:t>feed forward </a:t>
            </a:r>
            <a:r>
              <a:rPr lang="en-US" dirty="0" smtClean="0"/>
              <a:t>network would have separate parameters for each input feature, so it would need to learn all the rules of the language separately at each position in the sentence.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recurrent neural network shares the same weights across several time steps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RNNs </a:t>
            </a:r>
            <a:r>
              <a:rPr lang="en-US" dirty="0" smtClean="0"/>
              <a:t> operate </a:t>
            </a:r>
            <a:r>
              <a:rPr lang="en-US" dirty="0" smtClean="0"/>
              <a:t>on a sequence that contains vectors x (t) with the time step index t ranging from 1 to τ 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In practice, recurrent networks usually operate on </a:t>
            </a:r>
            <a:r>
              <a:rPr lang="en-US" dirty="0" err="1" smtClean="0"/>
              <a:t>minibatches</a:t>
            </a:r>
            <a:r>
              <a:rPr lang="en-US" dirty="0" smtClean="0"/>
              <a:t> of such sequences, with a different sequence length τ for each member of the </a:t>
            </a:r>
            <a:r>
              <a:rPr lang="en-US" dirty="0" err="1" smtClean="0"/>
              <a:t>minibatch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time step index need not literally refer to the passage of time in the real world. Sometimes it refers only to the position in the sequence. </a:t>
            </a:r>
            <a:endParaRPr lang="en-US" dirty="0" smtClean="0"/>
          </a:p>
          <a:p>
            <a:pPr algn="just"/>
            <a:r>
              <a:rPr lang="en-US" dirty="0" smtClean="0"/>
              <a:t>RNNs </a:t>
            </a:r>
            <a:r>
              <a:rPr lang="en-US" dirty="0" smtClean="0"/>
              <a:t>may also be applied in two dimensions across spatial data such as images, and even when applied to data involving </a:t>
            </a:r>
            <a:r>
              <a:rPr lang="en-US" dirty="0" smtClean="0"/>
              <a:t>time,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network may have connections that go backward in time, provided that the entire sequence is observed before it is provided to the network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Unfolding </a:t>
            </a:r>
            <a:r>
              <a:rPr lang="en-US" sz="2800" dirty="0"/>
              <a:t>a recursive or recurrent computation into </a:t>
            </a:r>
            <a:r>
              <a:rPr lang="en-US" sz="2800" dirty="0" smtClean="0"/>
              <a:t>a computational graph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results in the sharing of parameters across a deep </a:t>
            </a:r>
            <a:r>
              <a:rPr lang="en-US" dirty="0" smtClean="0"/>
              <a:t>network structure.</a:t>
            </a:r>
          </a:p>
          <a:p>
            <a:r>
              <a:rPr lang="en-US" dirty="0"/>
              <a:t>consider the classical form of a dynamical </a:t>
            </a:r>
            <a:r>
              <a:rPr lang="en-US" dirty="0" smtClean="0"/>
              <a:t>system</a:t>
            </a:r>
            <a:endParaRPr lang="en-US" dirty="0"/>
          </a:p>
          <a:p>
            <a:pPr marL="0" indent="0" algn="ctr">
              <a:buNone/>
            </a:pP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t−</a:t>
            </a:r>
            <a:r>
              <a:rPr lang="en-US" dirty="0"/>
              <a:t>1); </a:t>
            </a:r>
            <a:r>
              <a:rPr lang="en-US" i="1" dirty="0"/>
              <a:t>θ</a:t>
            </a:r>
            <a:r>
              <a:rPr lang="en-US" dirty="0" smtClean="0"/>
              <a:t>)     ---(1)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where 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is called the state of the system</a:t>
            </a:r>
            <a:r>
              <a:rPr lang="en-US" dirty="0" smtClean="0"/>
              <a:t>.</a:t>
            </a:r>
          </a:p>
          <a:p>
            <a:r>
              <a:rPr lang="en-US" dirty="0"/>
              <a:t>Equation </a:t>
            </a:r>
            <a:r>
              <a:rPr lang="en-US" dirty="0" smtClean="0"/>
              <a:t>1 </a:t>
            </a:r>
            <a:r>
              <a:rPr lang="en-US" dirty="0"/>
              <a:t>is recurrent because the definition of </a:t>
            </a:r>
            <a:r>
              <a:rPr lang="en-US" i="1" dirty="0"/>
              <a:t>s </a:t>
            </a:r>
            <a:r>
              <a:rPr lang="en-US" dirty="0"/>
              <a:t>at time </a:t>
            </a:r>
            <a:r>
              <a:rPr lang="en-US" i="1" dirty="0"/>
              <a:t>t </a:t>
            </a:r>
            <a:r>
              <a:rPr lang="en-US" dirty="0"/>
              <a:t>refers back </a:t>
            </a:r>
            <a:r>
              <a:rPr lang="en-US" dirty="0" smtClean="0"/>
              <a:t>to the </a:t>
            </a:r>
            <a:r>
              <a:rPr lang="en-US" dirty="0"/>
              <a:t>same definition at time </a:t>
            </a:r>
            <a:r>
              <a:rPr lang="en-US" i="1" dirty="0"/>
              <a:t>t − </a:t>
            </a:r>
            <a:r>
              <a:rPr lang="en-US" dirty="0"/>
              <a:t>1.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14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For a finite number of time steps </a:t>
            </a:r>
            <a:r>
              <a:rPr lang="en-US" sz="2400" i="1" dirty="0"/>
              <a:t>τ </a:t>
            </a:r>
            <a:r>
              <a:rPr lang="en-US" sz="2400" dirty="0"/>
              <a:t>, the graph can be unfolded by </a:t>
            </a:r>
            <a:r>
              <a:rPr lang="en-US" sz="2400" dirty="0" smtClean="0"/>
              <a:t>applying the </a:t>
            </a:r>
            <a:r>
              <a:rPr lang="en-US" sz="2400" dirty="0"/>
              <a:t>definition </a:t>
            </a:r>
            <a:r>
              <a:rPr lang="en-US" sz="2400" i="1" dirty="0"/>
              <a:t>τ − </a:t>
            </a:r>
            <a:r>
              <a:rPr lang="en-US" sz="2400" dirty="0"/>
              <a:t>1 times.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if we unfold equation 10.1 for </a:t>
            </a:r>
            <a:r>
              <a:rPr lang="en-US" sz="2400" i="1" dirty="0"/>
              <a:t>τ </a:t>
            </a:r>
            <a:r>
              <a:rPr lang="en-US" sz="2400" dirty="0"/>
              <a:t>= 3 time</a:t>
            </a:r>
          </a:p>
          <a:p>
            <a:pPr marL="0" indent="0">
              <a:buNone/>
            </a:pPr>
            <a:r>
              <a:rPr lang="en-US" sz="2400" dirty="0" smtClean="0"/>
              <a:t>    steps</a:t>
            </a:r>
            <a:r>
              <a:rPr lang="en-US" sz="2400" dirty="0"/>
              <a:t>, we </a:t>
            </a:r>
            <a:r>
              <a:rPr lang="en-US" sz="2400" dirty="0" smtClean="0"/>
              <a:t>obtain 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i="1" dirty="0" smtClean="0"/>
              <a:t> s</a:t>
            </a:r>
            <a:r>
              <a:rPr lang="en-US" sz="2400" dirty="0" smtClean="0"/>
              <a:t>(3</a:t>
            </a:r>
            <a:r>
              <a:rPr lang="en-US" sz="2400" dirty="0"/>
              <a:t>) =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s</a:t>
            </a:r>
            <a:r>
              <a:rPr lang="en-US" sz="2400" dirty="0"/>
              <a:t>(2) ; </a:t>
            </a:r>
            <a:r>
              <a:rPr lang="el-GR" sz="2400" i="1" dirty="0"/>
              <a:t>θ</a:t>
            </a:r>
            <a:r>
              <a:rPr lang="el-GR" sz="2400" dirty="0"/>
              <a:t>) </a:t>
            </a:r>
            <a:r>
              <a:rPr lang="en-US" sz="2400" dirty="0" smtClean="0"/>
              <a:t>----(2)</a:t>
            </a:r>
            <a:endParaRPr lang="el-GR" sz="2400" dirty="0"/>
          </a:p>
          <a:p>
            <a:pPr marL="0" indent="0" algn="ctr">
              <a:buNone/>
            </a:pPr>
            <a:r>
              <a:rPr lang="en-US" sz="2400" dirty="0"/>
              <a:t>=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s</a:t>
            </a:r>
            <a:r>
              <a:rPr lang="en-US" sz="2400" dirty="0"/>
              <a:t>(1); </a:t>
            </a:r>
            <a:r>
              <a:rPr lang="el-GR" sz="2400" i="1" dirty="0"/>
              <a:t>θ</a:t>
            </a:r>
            <a:r>
              <a:rPr lang="el-GR" sz="2400" dirty="0"/>
              <a:t>); </a:t>
            </a:r>
            <a:r>
              <a:rPr lang="el-GR" sz="2400" i="1" dirty="0"/>
              <a:t>θ</a:t>
            </a:r>
            <a:r>
              <a:rPr lang="el-GR" sz="2400" dirty="0"/>
              <a:t>) </a:t>
            </a:r>
            <a:r>
              <a:rPr lang="en-US" sz="2400" dirty="0" smtClean="0"/>
              <a:t>-----(3)</a:t>
            </a:r>
            <a:endParaRPr lang="el-GR" sz="2400" dirty="0"/>
          </a:p>
          <a:p>
            <a:r>
              <a:rPr lang="en-US" sz="2400" dirty="0"/>
              <a:t>Unfolding the equation by repeatedly applying the definition in this way </a:t>
            </a:r>
            <a:r>
              <a:rPr lang="en-US" sz="2400" dirty="0" smtClean="0"/>
              <a:t>has yielded </a:t>
            </a:r>
            <a:r>
              <a:rPr lang="en-US" sz="2400" dirty="0"/>
              <a:t>an </a:t>
            </a:r>
            <a:r>
              <a:rPr lang="en-US" sz="2400" dirty="0" smtClean="0"/>
              <a:t>expression </a:t>
            </a:r>
            <a:r>
              <a:rPr lang="en-US" sz="2400" dirty="0"/>
              <a:t>that does not involve recurrence. 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The unfolded computational </a:t>
            </a:r>
            <a:r>
              <a:rPr lang="en-US" sz="2400" dirty="0"/>
              <a:t>graph of equation 10.1 and equation 10.3 is illustrated </a:t>
            </a:r>
            <a:r>
              <a:rPr lang="en-US" sz="2400" dirty="0" smtClean="0"/>
              <a:t>in the form of </a:t>
            </a:r>
            <a:r>
              <a:rPr lang="en-US" sz="2400" dirty="0"/>
              <a:t>a traditional directed acyclic computational graph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Each node represents the state at some time </a:t>
            </a:r>
            <a:r>
              <a:rPr lang="en-US" sz="2400" i="1" dirty="0"/>
              <a:t>t </a:t>
            </a:r>
            <a:r>
              <a:rPr lang="en-US" sz="2400" dirty="0"/>
              <a:t>and </a:t>
            </a:r>
            <a:r>
              <a:rPr lang="en-US" sz="2400" dirty="0" smtClean="0"/>
              <a:t>the function </a:t>
            </a:r>
            <a:r>
              <a:rPr lang="en-US" sz="2400" i="1" dirty="0"/>
              <a:t>f </a:t>
            </a:r>
            <a:r>
              <a:rPr lang="en-US" sz="2400" dirty="0"/>
              <a:t>maps the state at </a:t>
            </a:r>
            <a:r>
              <a:rPr lang="en-US" sz="2400" i="1" dirty="0"/>
              <a:t>t </a:t>
            </a:r>
            <a:r>
              <a:rPr lang="en-US" sz="2400" dirty="0"/>
              <a:t>to the state at </a:t>
            </a:r>
            <a:r>
              <a:rPr lang="en-US" sz="2400" i="1" dirty="0"/>
              <a:t>t </a:t>
            </a:r>
            <a:r>
              <a:rPr lang="en-US" sz="2400" dirty="0"/>
              <a:t>+ 1. The same parameters (the same </a:t>
            </a:r>
            <a:r>
              <a:rPr lang="en-US" sz="2400" dirty="0" smtClean="0"/>
              <a:t>value of </a:t>
            </a:r>
            <a:r>
              <a:rPr lang="en-US" sz="2400" i="1" dirty="0"/>
              <a:t>θ </a:t>
            </a:r>
            <a:r>
              <a:rPr lang="en-US" sz="2400" dirty="0"/>
              <a:t>used to </a:t>
            </a:r>
            <a:r>
              <a:rPr lang="en-US" sz="2400" dirty="0" err="1"/>
              <a:t>parametrize</a:t>
            </a:r>
            <a:r>
              <a:rPr lang="en-US" sz="2400" dirty="0"/>
              <a:t> </a:t>
            </a:r>
            <a:r>
              <a:rPr lang="en-US" sz="2400" i="1" dirty="0"/>
              <a:t>f</a:t>
            </a:r>
            <a:r>
              <a:rPr lang="en-US" sz="2400" dirty="0"/>
              <a:t>) are used for all time steps.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86200"/>
            <a:ext cx="55721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2219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Example: a </a:t>
            </a:r>
            <a:r>
              <a:rPr lang="en-US" dirty="0"/>
              <a:t>dynamical system driven by an </a:t>
            </a:r>
            <a:r>
              <a:rPr lang="en-US" dirty="0" smtClean="0"/>
              <a:t>external signal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 smtClean="0"/>
              <a:t>)  will be represented as </a:t>
            </a:r>
            <a:endParaRPr lang="en-US" dirty="0"/>
          </a:p>
          <a:p>
            <a:pPr marL="0" indent="0" algn="ctr">
              <a:buNone/>
            </a:pP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t−</a:t>
            </a:r>
            <a:r>
              <a:rPr lang="en-US" dirty="0"/>
              <a:t>1) </a:t>
            </a:r>
            <a:r>
              <a:rPr lang="en-US" i="1" dirty="0"/>
              <a:t>, 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); </a:t>
            </a:r>
            <a:r>
              <a:rPr lang="el-GR" i="1" dirty="0"/>
              <a:t>θ</a:t>
            </a:r>
            <a:r>
              <a:rPr lang="el-GR" dirty="0" smtClean="0"/>
              <a:t>)</a:t>
            </a:r>
            <a:r>
              <a:rPr lang="en-US" i="1" dirty="0"/>
              <a:t> </a:t>
            </a:r>
            <a:r>
              <a:rPr lang="en-US" dirty="0" smtClean="0"/>
              <a:t>---(4)</a:t>
            </a:r>
          </a:p>
          <a:p>
            <a:r>
              <a:rPr lang="en-US" dirty="0"/>
              <a:t>Many recurrent neural networks use equation (</a:t>
            </a:r>
            <a:r>
              <a:rPr lang="en-US" dirty="0" smtClean="0"/>
              <a:t>5) </a:t>
            </a:r>
            <a:r>
              <a:rPr lang="en-US" dirty="0"/>
              <a:t>or a similar equation </a:t>
            </a:r>
            <a:r>
              <a:rPr lang="en-US" dirty="0" smtClean="0"/>
              <a:t>to define </a:t>
            </a:r>
            <a:r>
              <a:rPr lang="en-US" dirty="0"/>
              <a:t>the values of their hidden </a:t>
            </a:r>
            <a:r>
              <a:rPr lang="en-US" dirty="0" smtClean="0"/>
              <a:t>units</a:t>
            </a:r>
          </a:p>
          <a:p>
            <a:pPr marL="0" indent="0">
              <a:buNone/>
            </a:pPr>
            <a:r>
              <a:rPr lang="de-DE" i="1" dirty="0" smtClean="0"/>
              <a:t>              h</a:t>
            </a:r>
            <a:r>
              <a:rPr lang="de-DE" dirty="0" smtClean="0"/>
              <a:t>(</a:t>
            </a:r>
            <a:r>
              <a:rPr lang="de-DE" i="1" dirty="0" smtClean="0"/>
              <a:t>t</a:t>
            </a:r>
            <a:r>
              <a:rPr lang="de-DE" dirty="0"/>
              <a:t>) = </a:t>
            </a:r>
            <a:r>
              <a:rPr lang="de-DE" i="1" dirty="0"/>
              <a:t>f</a:t>
            </a:r>
            <a:r>
              <a:rPr lang="de-DE" dirty="0"/>
              <a:t>(</a:t>
            </a:r>
            <a:r>
              <a:rPr lang="de-DE" i="1" dirty="0"/>
              <a:t>h</a:t>
            </a:r>
            <a:r>
              <a:rPr lang="de-DE" dirty="0"/>
              <a:t>(</a:t>
            </a:r>
            <a:r>
              <a:rPr lang="de-DE" i="1" dirty="0"/>
              <a:t>t−</a:t>
            </a:r>
            <a:r>
              <a:rPr lang="de-DE" dirty="0"/>
              <a:t>1) </a:t>
            </a:r>
            <a:r>
              <a:rPr lang="de-DE" i="1" dirty="0"/>
              <a:t>, x</a:t>
            </a:r>
            <a:r>
              <a:rPr lang="de-DE" dirty="0"/>
              <a:t>(</a:t>
            </a:r>
            <a:r>
              <a:rPr lang="de-DE" i="1" dirty="0"/>
              <a:t>t</a:t>
            </a:r>
            <a:r>
              <a:rPr lang="de-DE" dirty="0"/>
              <a:t>); </a:t>
            </a:r>
            <a:r>
              <a:rPr lang="de-DE" i="1" dirty="0"/>
              <a:t>θ</a:t>
            </a:r>
            <a:r>
              <a:rPr lang="de-DE" dirty="0" smtClean="0"/>
              <a:t>)</a:t>
            </a:r>
            <a:r>
              <a:rPr lang="de-DE" i="1" dirty="0"/>
              <a:t> </a:t>
            </a:r>
            <a:r>
              <a:rPr lang="de-DE" i="1" dirty="0" smtClean="0"/>
              <a:t>  </a:t>
            </a:r>
            <a:r>
              <a:rPr lang="de-DE" dirty="0" smtClean="0"/>
              <a:t>-----(5)</a:t>
            </a:r>
          </a:p>
          <a:p>
            <a:r>
              <a:rPr lang="en-US" dirty="0" smtClean="0"/>
              <a:t>typical </a:t>
            </a:r>
            <a:r>
              <a:rPr lang="en-US" dirty="0"/>
              <a:t>RNNs will add extra architectural features such as output layers that read information out of the state </a:t>
            </a:r>
            <a:r>
              <a:rPr lang="en-US" i="1" dirty="0"/>
              <a:t>h </a:t>
            </a:r>
            <a:r>
              <a:rPr lang="en-US" dirty="0"/>
              <a:t>to make predictions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310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875</Words>
  <Application>Microsoft Office PowerPoint</Application>
  <PresentationFormat>On-screen Show (4:3)</PresentationFormat>
  <Paragraphs>65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Sequence modeling</vt:lpstr>
      <vt:lpstr>Slide 2</vt:lpstr>
      <vt:lpstr>Recurrent Neural Networks</vt:lpstr>
      <vt:lpstr>Slide 4</vt:lpstr>
      <vt:lpstr>Slide 5</vt:lpstr>
      <vt:lpstr>Slide 6</vt:lpstr>
      <vt:lpstr>Unfolding a recursive or recurrent computation into a computational graph 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modeling</dc:title>
  <dc:creator>Anuradha</dc:creator>
  <cp:lastModifiedBy>Windows User</cp:lastModifiedBy>
  <cp:revision>13</cp:revision>
  <dcterms:created xsi:type="dcterms:W3CDTF">2006-08-16T00:00:00Z</dcterms:created>
  <dcterms:modified xsi:type="dcterms:W3CDTF">2021-02-02T04:31:56Z</dcterms:modified>
</cp:coreProperties>
</file>