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 id="262" r:id="rId10"/>
    <p:sldId id="267" r:id="rId11"/>
    <p:sldId id="268" r:id="rId12"/>
    <p:sldId id="269" r:id="rId13"/>
    <p:sldId id="270" r:id="rId14"/>
    <p:sldId id="271" r:id="rId15"/>
    <p:sldId id="263" r:id="rId16"/>
    <p:sldId id="272" r:id="rId17"/>
    <p:sldId id="273" r:id="rId18"/>
    <p:sldId id="274" r:id="rId19"/>
    <p:sldId id="275" r:id="rId20"/>
    <p:sldId id="276"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varScale="1">
        <p:scale>
          <a:sx n="69" d="100"/>
          <a:sy n="69" d="100"/>
        </p:scale>
        <p:origin x="-67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6A890-42C9-4419-AA56-32B4BB2205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59C8DFB-761D-40CB-95FD-BEEFB284A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92A9D85-75C4-4580-9BB6-5334F5C5FD26}"/>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5" name="Footer Placeholder 4">
            <a:extLst>
              <a:ext uri="{FF2B5EF4-FFF2-40B4-BE49-F238E27FC236}">
                <a16:creationId xmlns:a16="http://schemas.microsoft.com/office/drawing/2014/main" xmlns="" id="{429899AF-B908-41B7-A438-42A66238D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44BC517-FD9F-406C-AE3A-8FCCEE2680AD}"/>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522268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14C54D-4769-4A68-9ACF-E3430C2532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67CCE8C-1DA8-4445-A949-1935BAD7B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FCB986E-7C0D-42E6-B072-4BE54DC6CE0B}"/>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5" name="Footer Placeholder 4">
            <a:extLst>
              <a:ext uri="{FF2B5EF4-FFF2-40B4-BE49-F238E27FC236}">
                <a16:creationId xmlns:a16="http://schemas.microsoft.com/office/drawing/2014/main" xmlns="" id="{F06C8116-7998-43AC-9389-B26C841579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AE7B00-E3F8-474A-9F8B-C4F65DACD2C0}"/>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245961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8E99B7-5860-4507-A370-FE121748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B0D3994-7EAD-427F-BAA0-7525E9838B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8CA6DC-5760-4FD6-B9B3-EBA895B4776D}"/>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5" name="Footer Placeholder 4">
            <a:extLst>
              <a:ext uri="{FF2B5EF4-FFF2-40B4-BE49-F238E27FC236}">
                <a16:creationId xmlns:a16="http://schemas.microsoft.com/office/drawing/2014/main" xmlns="" id="{54AF37AF-9715-4DBF-A4BE-B189551EB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58BE54A-0838-4FB4-8AEC-8FA12134502D}"/>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20186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38983-A9FD-4EE6-AC1B-B0ED175D2A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EE85C1C-ADD8-4B5F-A35B-F022825FE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005767-1D53-4859-92CE-A2B38FB95D03}"/>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5" name="Footer Placeholder 4">
            <a:extLst>
              <a:ext uri="{FF2B5EF4-FFF2-40B4-BE49-F238E27FC236}">
                <a16:creationId xmlns:a16="http://schemas.microsoft.com/office/drawing/2014/main" xmlns="" id="{B5C10BAF-2655-468B-BB84-09D2C3E65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39E037-667F-4E63-8B19-354F45C73804}"/>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124341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6E5376-2129-4AD0-90AB-F886E03AC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E465F0-1A5F-45F9-86B4-92A053758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EBDF981-3B9F-48B8-9762-426DDF9E81FE}"/>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5" name="Footer Placeholder 4">
            <a:extLst>
              <a:ext uri="{FF2B5EF4-FFF2-40B4-BE49-F238E27FC236}">
                <a16:creationId xmlns:a16="http://schemas.microsoft.com/office/drawing/2014/main" xmlns="" id="{81888A3A-02DC-4F40-8EB5-3C576F7C3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951FBD6-B53B-4F2A-98DA-DACDB6730A79}"/>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291047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4E82F-9FD5-4DBC-B7B6-3F0F983D29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B0870A-DB73-49A6-AFE5-5F7CEC9915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E800AE4-34C7-4587-A974-AE31891F12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341C4CC-BC98-4995-937E-E421FD615DC8}"/>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6" name="Footer Placeholder 5">
            <a:extLst>
              <a:ext uri="{FF2B5EF4-FFF2-40B4-BE49-F238E27FC236}">
                <a16:creationId xmlns:a16="http://schemas.microsoft.com/office/drawing/2014/main" xmlns="" id="{9C4C3602-DF4D-40AC-A51B-01647B2C5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5DAB7F4-6C99-4EDE-BBFB-A474C5CF2441}"/>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3033351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C221A-BEAC-4836-AB18-31F24FEF6E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097B552-C1A2-4EC2-A68B-5915293D1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B32C149-1BB1-413C-AB19-F59BFFF3EA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C83496A-6049-4E48-80F7-F531D3B57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120CEF7-0AA7-4E81-9E5D-7257023569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8261E16-202D-401A-BF6C-696257936CCD}"/>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8" name="Footer Placeholder 7">
            <a:extLst>
              <a:ext uri="{FF2B5EF4-FFF2-40B4-BE49-F238E27FC236}">
                <a16:creationId xmlns:a16="http://schemas.microsoft.com/office/drawing/2014/main" xmlns="" id="{968E880D-45C0-4E12-B153-8B740BC199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037BAC3-3B50-4448-8BC9-1D15F5A490C2}"/>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3478203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6CA19B-20ED-4A29-9897-929A60C4D6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F11C141-1F07-4E30-ADC8-669BEB2CA4C1}"/>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4" name="Footer Placeholder 3">
            <a:extLst>
              <a:ext uri="{FF2B5EF4-FFF2-40B4-BE49-F238E27FC236}">
                <a16:creationId xmlns:a16="http://schemas.microsoft.com/office/drawing/2014/main" xmlns="" id="{CAF0A7D9-69BD-4AB9-B6D3-73D2455C0B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C82F91E-13D6-4025-8918-8B9A27BC7A3C}"/>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17287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BBE9E15-4037-4884-8823-C74FA29E893D}"/>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3" name="Footer Placeholder 2">
            <a:extLst>
              <a:ext uri="{FF2B5EF4-FFF2-40B4-BE49-F238E27FC236}">
                <a16:creationId xmlns:a16="http://schemas.microsoft.com/office/drawing/2014/main" xmlns="" id="{99013B8E-5F33-41B1-89FD-090228F444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3461E44-65C8-4F92-861A-F29D7A146365}"/>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2292536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6174D-0516-4A93-B857-1A89DCE18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A338B65-A017-44E5-B717-960947CAE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C974D5D-698F-41EB-AE50-FDB15D2B5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D84008-A8CD-4A4F-B9A1-4FD6D717B7E1}"/>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6" name="Footer Placeholder 5">
            <a:extLst>
              <a:ext uri="{FF2B5EF4-FFF2-40B4-BE49-F238E27FC236}">
                <a16:creationId xmlns:a16="http://schemas.microsoft.com/office/drawing/2014/main" xmlns="" id="{B3F91232-8EA0-421A-B519-9EEA912636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4F479F-8A22-47F5-BE32-C1B24D7F601A}"/>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138359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855646-D9AD-4421-B657-6AC84086C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45D2947-0F1E-4172-8A2F-F63941C0E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46B83AC-DA2D-4970-B6AD-BD0B7597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0B43360-8790-4A99-A179-C18E201181F9}"/>
              </a:ext>
            </a:extLst>
          </p:cNvPr>
          <p:cNvSpPr>
            <a:spLocks noGrp="1"/>
          </p:cNvSpPr>
          <p:nvPr>
            <p:ph type="dt" sz="half" idx="10"/>
          </p:nvPr>
        </p:nvSpPr>
        <p:spPr/>
        <p:txBody>
          <a:bodyPr/>
          <a:lstStyle/>
          <a:p>
            <a:fld id="{6BB13AEF-BBE1-4E9D-B3DA-3886A3F0C4B2}" type="datetimeFigureOut">
              <a:rPr lang="en-IN" smtClean="0"/>
              <a:pPr/>
              <a:t>19-09-2023</a:t>
            </a:fld>
            <a:endParaRPr lang="en-IN"/>
          </a:p>
        </p:txBody>
      </p:sp>
      <p:sp>
        <p:nvSpPr>
          <p:cNvPr id="6" name="Footer Placeholder 5">
            <a:extLst>
              <a:ext uri="{FF2B5EF4-FFF2-40B4-BE49-F238E27FC236}">
                <a16:creationId xmlns:a16="http://schemas.microsoft.com/office/drawing/2014/main" xmlns="" id="{10AEE118-B438-44F9-BE3C-3558A9F56E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0CA24E3-D5E1-4013-B680-45C4BF9398D5}"/>
              </a:ext>
            </a:extLst>
          </p:cNvPr>
          <p:cNvSpPr>
            <a:spLocks noGrp="1"/>
          </p:cNvSpPr>
          <p:nvPr>
            <p:ph type="sldNum" sz="quarter" idx="12"/>
          </p:nvPr>
        </p:nvSpPr>
        <p:spPr/>
        <p:txBody>
          <a:body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160402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91CDD44-5324-4371-BFB5-31D479A5E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0DC5AC-DD8C-413C-AA92-BA78E7BD8E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723945A-FA5C-4AF1-B91C-057478B75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B13AEF-BBE1-4E9D-B3DA-3886A3F0C4B2}" type="datetimeFigureOut">
              <a:rPr lang="en-IN" smtClean="0"/>
              <a:pPr/>
              <a:t>19-09-2023</a:t>
            </a:fld>
            <a:endParaRPr lang="en-IN"/>
          </a:p>
        </p:txBody>
      </p:sp>
      <p:sp>
        <p:nvSpPr>
          <p:cNvPr id="5" name="Footer Placeholder 4">
            <a:extLst>
              <a:ext uri="{FF2B5EF4-FFF2-40B4-BE49-F238E27FC236}">
                <a16:creationId xmlns:a16="http://schemas.microsoft.com/office/drawing/2014/main" xmlns="" id="{F651EF4D-198C-4D08-9A53-C3129E1D8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AE566F1-8CA2-4041-866C-D8CA3CEEE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2E36B-802A-4E45-93AD-588F2053BD8D}" type="slidenum">
              <a:rPr lang="en-IN" smtClean="0"/>
              <a:pPr/>
              <a:t>‹#›</a:t>
            </a:fld>
            <a:endParaRPr lang="en-IN"/>
          </a:p>
        </p:txBody>
      </p:sp>
    </p:spTree>
    <p:extLst>
      <p:ext uri="{BB962C8B-B14F-4D97-AF65-F5344CB8AC3E}">
        <p14:creationId xmlns:p14="http://schemas.microsoft.com/office/powerpoint/2010/main" xmlns="" val="1735442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eb.stanford.edu/class/cs294a/sparseAutoencoder_2011new.pdf" TargetMode="External"/><Relationship Id="rId2" Type="http://schemas.openxmlformats.org/officeDocument/2006/relationships/hyperlink" Target="https://towardsdatascience.com/applied-deep-learning-part-3-autoencoders-1c083af4d798" TargetMode="External"/><Relationship Id="rId1" Type="http://schemas.openxmlformats.org/officeDocument/2006/relationships/slideLayout" Target="../slideLayouts/slideLayout2.xml"/><Relationship Id="rId5" Type="http://schemas.openxmlformats.org/officeDocument/2006/relationships/hyperlink" Target="https://towardsdatascience.com/generating-images-with-autoencoders-77fd3a8dd368" TargetMode="External"/><Relationship Id="rId4" Type="http://schemas.openxmlformats.org/officeDocument/2006/relationships/hyperlink" Target="https://towardsdatascience.com/deep-inside-autoencoders-7e41f319999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B0007-8370-44D6-A4DE-64762DB77579}"/>
              </a:ext>
            </a:extLst>
          </p:cNvPr>
          <p:cNvSpPr>
            <a:spLocks noGrp="1"/>
          </p:cNvSpPr>
          <p:nvPr>
            <p:ph type="ctrTitle"/>
          </p:nvPr>
        </p:nvSpPr>
        <p:spPr>
          <a:xfrm>
            <a:off x="1524000" y="1122363"/>
            <a:ext cx="9144000" cy="1655762"/>
          </a:xfrm>
        </p:spPr>
        <p:txBody>
          <a:bodyPr/>
          <a:lstStyle/>
          <a:p>
            <a:r>
              <a:rPr lang="en-IN" dirty="0"/>
              <a:t>Denoising Autoencoders</a:t>
            </a:r>
          </a:p>
        </p:txBody>
      </p:sp>
      <p:sp>
        <p:nvSpPr>
          <p:cNvPr id="3" name="Subtitle 2">
            <a:extLst>
              <a:ext uri="{FF2B5EF4-FFF2-40B4-BE49-F238E27FC236}">
                <a16:creationId xmlns:a16="http://schemas.microsoft.com/office/drawing/2014/main" xmlns="" id="{54FCC41D-1BD4-41C9-BCF2-F82B1C372CE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3092464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10692-9C35-44D2-9F17-745FFA99FFB0}"/>
              </a:ext>
            </a:extLst>
          </p:cNvPr>
          <p:cNvSpPr>
            <a:spLocks noGrp="1"/>
          </p:cNvSpPr>
          <p:nvPr>
            <p:ph type="title"/>
          </p:nvPr>
        </p:nvSpPr>
        <p:spPr>
          <a:xfrm>
            <a:off x="838200" y="243841"/>
            <a:ext cx="10515600" cy="838200"/>
          </a:xfrm>
        </p:spPr>
        <p:txBody>
          <a:bodyPr>
            <a:normAutofit fontScale="90000"/>
          </a:bodyPr>
          <a:lstStyle/>
          <a:p>
            <a:r>
              <a:rPr lang="en-IN" b="1" dirty="0"/>
              <a:t>Sparsity in Autoencoders</a:t>
            </a:r>
            <a:br>
              <a:rPr lang="en-IN" b="1" dirty="0"/>
            </a:br>
            <a:endParaRPr lang="en-IN" dirty="0"/>
          </a:p>
        </p:txBody>
      </p:sp>
      <p:sp>
        <p:nvSpPr>
          <p:cNvPr id="3" name="Content Placeholder 2">
            <a:extLst>
              <a:ext uri="{FF2B5EF4-FFF2-40B4-BE49-F238E27FC236}">
                <a16:creationId xmlns:a16="http://schemas.microsoft.com/office/drawing/2014/main" xmlns="" id="{AB98CFBE-AFB0-4382-A4ED-04CE938AD64D}"/>
              </a:ext>
            </a:extLst>
          </p:cNvPr>
          <p:cNvSpPr>
            <a:spLocks noGrp="1"/>
          </p:cNvSpPr>
          <p:nvPr>
            <p:ph idx="1"/>
          </p:nvPr>
        </p:nvSpPr>
        <p:spPr>
          <a:xfrm>
            <a:off x="838200" y="929640"/>
            <a:ext cx="10515600" cy="5247323"/>
          </a:xfrm>
        </p:spPr>
        <p:txBody>
          <a:bodyPr>
            <a:normAutofit fontScale="77500" lnSpcReduction="20000"/>
          </a:bodyPr>
          <a:lstStyle/>
          <a:p>
            <a:r>
              <a:rPr lang="en-US" dirty="0"/>
              <a:t>One of the most difficult aspects of deep learning is a problem known as </a:t>
            </a:r>
            <a:r>
              <a:rPr lang="en-US" dirty="0" err="1"/>
              <a:t>interpretabil</a:t>
            </a:r>
            <a:r>
              <a:rPr lang="en-US" dirty="0"/>
              <a:t>-</a:t>
            </a:r>
          </a:p>
          <a:p>
            <a:pPr marL="0" indent="0">
              <a:buNone/>
            </a:pPr>
            <a:r>
              <a:rPr lang="en-US" dirty="0"/>
              <a:t> </a:t>
            </a:r>
            <a:r>
              <a:rPr lang="en-US" dirty="0" err="1"/>
              <a:t>ity</a:t>
            </a:r>
            <a:r>
              <a:rPr lang="en-US" dirty="0"/>
              <a:t>.</a:t>
            </a:r>
          </a:p>
          <a:p>
            <a:r>
              <a:rPr lang="en-US" dirty="0"/>
              <a:t> Interpretability is a property of a machine learning model that measures how easy</a:t>
            </a:r>
          </a:p>
          <a:p>
            <a:pPr marL="0" indent="0">
              <a:buNone/>
            </a:pPr>
            <a:r>
              <a:rPr lang="en-US" dirty="0"/>
              <a:t>    it is to inspect and explain its process and/or output.  </a:t>
            </a:r>
          </a:p>
          <a:p>
            <a:r>
              <a:rPr lang="en-US" dirty="0"/>
              <a:t>Deep models are generally very difficult to interpret because of the nonlinearities and massive numbers of parameters that make up a model. </a:t>
            </a:r>
          </a:p>
          <a:p>
            <a:r>
              <a:rPr lang="en-US" dirty="0"/>
              <a:t>While deep models are generally more accurate, a lack of interpretability often hinders their adoption in highly valuable, but highly risky, applications. </a:t>
            </a:r>
          </a:p>
          <a:p>
            <a:r>
              <a:rPr lang="en-US" dirty="0"/>
              <a:t>For example, if a machine learning model is predicting that a patient has or does not have cancer, the doctor will likely want an explanation to confirm the</a:t>
            </a:r>
          </a:p>
          <a:p>
            <a:pPr marL="0" indent="0">
              <a:buNone/>
            </a:pPr>
            <a:r>
              <a:rPr lang="en-IN" dirty="0"/>
              <a:t>    model’s conclusion.</a:t>
            </a:r>
          </a:p>
          <a:p>
            <a:r>
              <a:rPr lang="en-US" dirty="0"/>
              <a:t>We can address one aspect of interpretability by exploring the characteristics of the </a:t>
            </a:r>
          </a:p>
          <a:p>
            <a:pPr marL="0" indent="0">
              <a:buNone/>
            </a:pPr>
            <a:r>
              <a:rPr lang="en-US" dirty="0"/>
              <a:t>    output of an autoencoder.  </a:t>
            </a:r>
          </a:p>
          <a:p>
            <a:r>
              <a:rPr lang="en-IN" dirty="0"/>
              <a:t>In general, an autoencoder’s representations are dense, </a:t>
            </a:r>
            <a:r>
              <a:rPr lang="en-US" dirty="0"/>
              <a:t>and this has implications with respect to how the representation changes as we make coherent modifications to the input.</a:t>
            </a:r>
            <a:endParaRPr lang="en-IN" dirty="0"/>
          </a:p>
        </p:txBody>
      </p:sp>
    </p:spTree>
    <p:extLst>
      <p:ext uri="{BB962C8B-B14F-4D97-AF65-F5344CB8AC3E}">
        <p14:creationId xmlns:p14="http://schemas.microsoft.com/office/powerpoint/2010/main" xmlns="" val="762141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4990E-1868-416D-8E72-54050467C1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0F987D7-D07C-4335-88F0-3B7E1C635007}"/>
              </a:ext>
            </a:extLst>
          </p:cNvPr>
          <p:cNvSpPr>
            <a:spLocks noGrp="1"/>
          </p:cNvSpPr>
          <p:nvPr>
            <p:ph idx="1"/>
          </p:nvPr>
        </p:nvSpPr>
        <p:spPr/>
        <p:txBody>
          <a:bodyPr>
            <a:normAutofit/>
          </a:bodyPr>
          <a:lstStyle/>
          <a:p>
            <a:r>
              <a:rPr lang="en-US" dirty="0"/>
              <a:t>Sparse autoencoders offer us an alternative method for introducing an information bottleneck without </a:t>
            </a:r>
            <a:r>
              <a:rPr lang="en-US" i="1" dirty="0"/>
              <a:t>requiring</a:t>
            </a:r>
            <a:r>
              <a:rPr lang="en-US" dirty="0"/>
              <a:t> a reduction in the number of nodes at our hidden layers. </a:t>
            </a:r>
          </a:p>
          <a:p>
            <a:r>
              <a:rPr lang="en-US" dirty="0"/>
              <a:t>Rather, we'll construct our loss function such that we penalize </a:t>
            </a:r>
            <a:r>
              <a:rPr lang="en-US" i="1" dirty="0"/>
              <a:t>activations</a:t>
            </a:r>
            <a:r>
              <a:rPr lang="en-US" dirty="0"/>
              <a:t> within a layer. </a:t>
            </a:r>
          </a:p>
          <a:p>
            <a:r>
              <a:rPr lang="en-US" dirty="0"/>
              <a:t>For any given observation, we'll encourage our network to learn an encoding and decoding which only relies on activating a small number of neurons. </a:t>
            </a:r>
          </a:p>
          <a:p>
            <a:r>
              <a:rPr lang="en-US" dirty="0"/>
              <a:t>This is a different approach towards regularization, as we normally regularize the </a:t>
            </a:r>
            <a:r>
              <a:rPr lang="en-US" i="1" dirty="0"/>
              <a:t>weights</a:t>
            </a:r>
            <a:r>
              <a:rPr lang="en-US" dirty="0"/>
              <a:t> of a network, not the activations.</a:t>
            </a:r>
            <a:endParaRPr lang="en-IN" dirty="0"/>
          </a:p>
        </p:txBody>
      </p:sp>
    </p:spTree>
    <p:extLst>
      <p:ext uri="{BB962C8B-B14F-4D97-AF65-F5344CB8AC3E}">
        <p14:creationId xmlns:p14="http://schemas.microsoft.com/office/powerpoint/2010/main" xmlns="" val="2886140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C74A2-96BB-4953-AA25-72B0F042B3B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3AB5B383-B517-41EA-A38A-1E7EE8BE566F}"/>
              </a:ext>
            </a:extLst>
          </p:cNvPr>
          <p:cNvPicPr>
            <a:picLocks noGrp="1"/>
          </p:cNvPicPr>
          <p:nvPr>
            <p:ph idx="1"/>
          </p:nvPr>
        </p:nvPicPr>
        <p:blipFill>
          <a:blip r:embed="rId2"/>
          <a:stretch>
            <a:fillRect/>
          </a:stretch>
        </p:blipFill>
        <p:spPr>
          <a:xfrm>
            <a:off x="3256328" y="1825625"/>
            <a:ext cx="5679343" cy="4351338"/>
          </a:xfrm>
          <a:prstGeom prst="rect">
            <a:avLst/>
          </a:prstGeom>
        </p:spPr>
      </p:pic>
    </p:spTree>
    <p:extLst>
      <p:ext uri="{BB962C8B-B14F-4D97-AF65-F5344CB8AC3E}">
        <p14:creationId xmlns:p14="http://schemas.microsoft.com/office/powerpoint/2010/main" xmlns="" val="433998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15071-49E5-473A-A3C8-335F2D3C3C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188B219-99C9-4488-AF47-59CEE1136322}"/>
              </a:ext>
            </a:extLst>
          </p:cNvPr>
          <p:cNvSpPr>
            <a:spLocks noGrp="1"/>
          </p:cNvSpPr>
          <p:nvPr>
            <p:ph idx="1"/>
          </p:nvPr>
        </p:nvSpPr>
        <p:spPr/>
        <p:txBody>
          <a:bodyPr/>
          <a:lstStyle/>
          <a:p>
            <a:r>
              <a:rPr lang="en-US" b="1" dirty="0"/>
              <a:t>we allow our network to sensitize individual hidden layer nodes toward specific attributes of the input data</a:t>
            </a:r>
            <a:r>
              <a:rPr lang="en-US" dirty="0"/>
              <a:t>. </a:t>
            </a:r>
          </a:p>
          <a:p>
            <a:r>
              <a:rPr lang="en-US" dirty="0"/>
              <a:t>Where as an undercomplete autoencoder will use the entire network for every observation, a sparse autoencoder will be forced to selectively activate regions of the network depending on the input data.</a:t>
            </a:r>
            <a:endParaRPr lang="en-IN" dirty="0"/>
          </a:p>
        </p:txBody>
      </p:sp>
    </p:spTree>
    <p:extLst>
      <p:ext uri="{BB962C8B-B14F-4D97-AF65-F5344CB8AC3E}">
        <p14:creationId xmlns:p14="http://schemas.microsoft.com/office/powerpoint/2010/main" xmlns="" val="102534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F33F8-E07E-4C0F-ADFB-E6FB5442A436}"/>
              </a:ext>
            </a:extLst>
          </p:cNvPr>
          <p:cNvSpPr>
            <a:spLocks noGrp="1"/>
          </p:cNvSpPr>
          <p:nvPr>
            <p:ph type="title"/>
          </p:nvPr>
        </p:nvSpPr>
        <p:spPr>
          <a:xfrm>
            <a:off x="259080" y="227965"/>
            <a:ext cx="10515600" cy="1325563"/>
          </a:xfrm>
        </p:spPr>
        <p:txBody>
          <a:bodyPr>
            <a:normAutofit/>
          </a:bodyPr>
          <a:lstStyle/>
          <a:p>
            <a:r>
              <a:rPr lang="en-IN" sz="2800" dirty="0"/>
              <a:t>Example: </a:t>
            </a:r>
            <a:r>
              <a:rPr lang="en-US" sz="2800" dirty="0"/>
              <a:t>The activations of a dense representation combine and overlay information from multiple features in ways that are difficult to interpret</a:t>
            </a:r>
            <a:endParaRPr lang="en-IN" sz="2800" dirty="0"/>
          </a:p>
        </p:txBody>
      </p:sp>
      <p:pic>
        <p:nvPicPr>
          <p:cNvPr id="4" name="Content Placeholder 3">
            <a:extLst>
              <a:ext uri="{FF2B5EF4-FFF2-40B4-BE49-F238E27FC236}">
                <a16:creationId xmlns:a16="http://schemas.microsoft.com/office/drawing/2014/main" xmlns="" id="{4A347CC7-E9C7-49E6-B4B2-84FE674354AC}"/>
              </a:ext>
            </a:extLst>
          </p:cNvPr>
          <p:cNvPicPr>
            <a:picLocks noGrp="1" noChangeAspect="1"/>
          </p:cNvPicPr>
          <p:nvPr>
            <p:ph idx="1"/>
          </p:nvPr>
        </p:nvPicPr>
        <p:blipFill>
          <a:blip r:embed="rId2"/>
          <a:stretch>
            <a:fillRect/>
          </a:stretch>
        </p:blipFill>
        <p:spPr>
          <a:xfrm>
            <a:off x="1310640" y="1798320"/>
            <a:ext cx="7771447" cy="3269774"/>
          </a:xfrm>
          <a:prstGeom prst="rect">
            <a:avLst/>
          </a:prstGeom>
        </p:spPr>
      </p:pic>
    </p:spTree>
    <p:extLst>
      <p:ext uri="{BB962C8B-B14F-4D97-AF65-F5344CB8AC3E}">
        <p14:creationId xmlns:p14="http://schemas.microsoft.com/office/powerpoint/2010/main" xmlns="" val="40515463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E97758-1A25-4696-8CC2-16A7A3E45757}"/>
              </a:ext>
            </a:extLst>
          </p:cNvPr>
          <p:cNvSpPr>
            <a:spLocks noGrp="1"/>
          </p:cNvSpPr>
          <p:nvPr>
            <p:ph type="title"/>
          </p:nvPr>
        </p:nvSpPr>
        <p:spPr>
          <a:xfrm>
            <a:off x="838200" y="365125"/>
            <a:ext cx="10515600" cy="1113155"/>
          </a:xfrm>
        </p:spPr>
        <p:txBody>
          <a:bodyPr>
            <a:normAutofit fontScale="90000"/>
          </a:bodyPr>
          <a:lstStyle/>
          <a:p>
            <a:r>
              <a:rPr lang="en-IN" b="1" dirty="0"/>
              <a:t>Sparsity in Autoencoders</a:t>
            </a:r>
            <a:br>
              <a:rPr lang="en-IN" b="1" dirty="0"/>
            </a:br>
            <a:endParaRPr lang="en-IN" dirty="0"/>
          </a:p>
        </p:txBody>
      </p:sp>
      <p:sp>
        <p:nvSpPr>
          <p:cNvPr id="3" name="Content Placeholder 2">
            <a:extLst>
              <a:ext uri="{FF2B5EF4-FFF2-40B4-BE49-F238E27FC236}">
                <a16:creationId xmlns:a16="http://schemas.microsoft.com/office/drawing/2014/main" xmlns="" id="{63705CF8-2615-48D4-9AA4-590AC40B0BFD}"/>
              </a:ext>
            </a:extLst>
          </p:cNvPr>
          <p:cNvSpPr>
            <a:spLocks noGrp="1"/>
          </p:cNvSpPr>
          <p:nvPr>
            <p:ph idx="1"/>
          </p:nvPr>
        </p:nvSpPr>
        <p:spPr>
          <a:xfrm>
            <a:off x="838200" y="1219200"/>
            <a:ext cx="10515600" cy="4957763"/>
          </a:xfrm>
        </p:spPr>
        <p:txBody>
          <a:bodyPr>
            <a:normAutofit/>
          </a:bodyPr>
          <a:lstStyle/>
          <a:p>
            <a:r>
              <a:rPr lang="en-US" dirty="0"/>
              <a:t>The autoencoder produces a dense representation, that is, the representation of the original image is highly compressed. Because we only have so many dimensions to work with in the representation, the activations of the representation combine information from multiple features in ways that are extremely difficult to disentangle. </a:t>
            </a:r>
          </a:p>
          <a:p>
            <a:endParaRPr lang="en-US" dirty="0"/>
          </a:p>
          <a:p>
            <a:r>
              <a:rPr lang="en-US" dirty="0"/>
              <a:t>The result is that as we add components or remove components, the output representation changes in unexpected ways. </a:t>
            </a:r>
          </a:p>
          <a:p>
            <a:r>
              <a:rPr lang="en-US" dirty="0"/>
              <a:t>It’s virtually impossible to interpret how and why the representation is generated in the way it is.</a:t>
            </a:r>
            <a:endParaRPr lang="en-IN" dirty="0"/>
          </a:p>
        </p:txBody>
      </p:sp>
    </p:spTree>
    <p:extLst>
      <p:ext uri="{BB962C8B-B14F-4D97-AF65-F5344CB8AC3E}">
        <p14:creationId xmlns:p14="http://schemas.microsoft.com/office/powerpoint/2010/main" xmlns="" val="2600466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A289D5-6B97-49FA-A9A7-1790BC0579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D3FF553-00B4-4B22-A24B-0F8B7B4B6C6A}"/>
              </a:ext>
            </a:extLst>
          </p:cNvPr>
          <p:cNvSpPr>
            <a:spLocks noGrp="1"/>
          </p:cNvSpPr>
          <p:nvPr>
            <p:ph idx="1"/>
          </p:nvPr>
        </p:nvSpPr>
        <p:spPr/>
        <p:txBody>
          <a:bodyPr/>
          <a:lstStyle/>
          <a:p>
            <a:r>
              <a:rPr lang="en-US" dirty="0"/>
              <a:t>The ideal outcome for us is if we can build a representation where there is a 1-to-1 correspondence, or close to a 1-to-1correspondence, between high-level features and individual components in the code. </a:t>
            </a:r>
          </a:p>
          <a:p>
            <a:r>
              <a:rPr lang="en-US" dirty="0"/>
              <a:t>When we are able to achieve this, we get very close to the system described in next figure.</a:t>
            </a:r>
          </a:p>
          <a:p>
            <a:r>
              <a:rPr lang="en-IN" dirty="0"/>
              <a:t>In this setup, it’s </a:t>
            </a:r>
            <a:r>
              <a:rPr lang="en-US" dirty="0"/>
              <a:t>quite clear how and why  the representation changes—the representation is the sum of the individual strokes in the image.</a:t>
            </a:r>
          </a:p>
          <a:p>
            <a:endParaRPr lang="en-US" dirty="0"/>
          </a:p>
          <a:p>
            <a:endParaRPr lang="en-IN" dirty="0"/>
          </a:p>
        </p:txBody>
      </p:sp>
    </p:spTree>
    <p:extLst>
      <p:ext uri="{BB962C8B-B14F-4D97-AF65-F5344CB8AC3E}">
        <p14:creationId xmlns:p14="http://schemas.microsoft.com/office/powerpoint/2010/main" xmlns="" val="2769949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5BDF76-292B-41F3-9E3B-E88A82BC96C2}"/>
              </a:ext>
            </a:extLst>
          </p:cNvPr>
          <p:cNvSpPr>
            <a:spLocks noGrp="1"/>
          </p:cNvSpPr>
          <p:nvPr>
            <p:ph type="title"/>
          </p:nvPr>
        </p:nvSpPr>
        <p:spPr>
          <a:xfrm>
            <a:off x="1097280" y="137477"/>
            <a:ext cx="10515600" cy="1325563"/>
          </a:xfrm>
        </p:spPr>
        <p:txBody>
          <a:bodyPr>
            <a:normAutofit fontScale="90000"/>
          </a:bodyPr>
          <a:lstStyle/>
          <a:p>
            <a:r>
              <a:rPr lang="en-US" sz="2400" dirty="0"/>
              <a:t>With the right combination of space and sparsity, a representation is more</a:t>
            </a:r>
            <a:br>
              <a:rPr lang="en-US" sz="2400" dirty="0"/>
            </a:br>
            <a:r>
              <a:rPr lang="en-IN" sz="2400" dirty="0"/>
              <a:t>interpretable. </a:t>
            </a:r>
            <a:r>
              <a:rPr lang="en-US" sz="2700" dirty="0"/>
              <a:t>In B, we color-code the activations that correspond to each</a:t>
            </a:r>
            <a:br>
              <a:rPr lang="en-US" sz="2700" dirty="0"/>
            </a:br>
            <a:r>
              <a:rPr lang="en-US" sz="2700" dirty="0"/>
              <a:t>stroke to highlight our ability to interpret how a stroke </a:t>
            </a:r>
            <a:r>
              <a:rPr lang="en-IN" sz="2700" dirty="0"/>
              <a:t>affects the representation</a:t>
            </a:r>
          </a:p>
        </p:txBody>
      </p:sp>
      <p:pic>
        <p:nvPicPr>
          <p:cNvPr id="4" name="Content Placeholder 3">
            <a:extLst>
              <a:ext uri="{FF2B5EF4-FFF2-40B4-BE49-F238E27FC236}">
                <a16:creationId xmlns:a16="http://schemas.microsoft.com/office/drawing/2014/main" xmlns="" id="{81FB6AE6-C859-4D19-8875-038FA9A20C3B}"/>
              </a:ext>
            </a:extLst>
          </p:cNvPr>
          <p:cNvPicPr>
            <a:picLocks noGrp="1" noChangeAspect="1"/>
          </p:cNvPicPr>
          <p:nvPr>
            <p:ph idx="1"/>
          </p:nvPr>
        </p:nvPicPr>
        <p:blipFill>
          <a:blip r:embed="rId2"/>
          <a:stretch>
            <a:fillRect/>
          </a:stretch>
        </p:blipFill>
        <p:spPr>
          <a:xfrm>
            <a:off x="1783081" y="1463040"/>
            <a:ext cx="8473440" cy="5394960"/>
          </a:xfrm>
          <a:prstGeom prst="rect">
            <a:avLst/>
          </a:prstGeom>
        </p:spPr>
      </p:pic>
    </p:spTree>
    <p:extLst>
      <p:ext uri="{BB962C8B-B14F-4D97-AF65-F5344CB8AC3E}">
        <p14:creationId xmlns:p14="http://schemas.microsoft.com/office/powerpoint/2010/main" xmlns="" val="4001745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99D67E-93B4-4F7C-BC12-20C62FEF0D14}"/>
              </a:ext>
            </a:extLst>
          </p:cNvPr>
          <p:cNvSpPr>
            <a:spLocks noGrp="1"/>
          </p:cNvSpPr>
          <p:nvPr>
            <p:ph idx="1"/>
          </p:nvPr>
        </p:nvSpPr>
        <p:spPr>
          <a:xfrm>
            <a:off x="838200" y="762000"/>
            <a:ext cx="10515600" cy="5414963"/>
          </a:xfrm>
        </p:spPr>
        <p:txBody>
          <a:bodyPr>
            <a:normAutofit lnSpcReduction="10000"/>
          </a:bodyPr>
          <a:lstStyle/>
          <a:p>
            <a:r>
              <a:rPr lang="en-US" dirty="0"/>
              <a:t>Here, we force the autoencoder to utilize as few components of the</a:t>
            </a:r>
          </a:p>
          <a:p>
            <a:r>
              <a:rPr lang="en-US" dirty="0"/>
              <a:t>representation vector as possible, while still effectively reconstructing the input. </a:t>
            </a:r>
          </a:p>
          <a:p>
            <a:r>
              <a:rPr lang="en-US" dirty="0"/>
              <a:t>This is very similar to the rationale behind using regularization to prevent overfitting in </a:t>
            </a:r>
            <a:r>
              <a:rPr lang="en-IN" dirty="0"/>
              <a:t>simple neural networks</a:t>
            </a:r>
          </a:p>
          <a:p>
            <a:r>
              <a:rPr lang="en-US" dirty="0"/>
              <a:t>We achieve this by modifying the objective function with a sparsity penalty, which increases the cost of any representation that has a large number of nonzero components:</a:t>
            </a:r>
          </a:p>
          <a:p>
            <a:endParaRPr lang="en-US" dirty="0"/>
          </a:p>
          <a:p>
            <a:endParaRPr lang="en-US" dirty="0"/>
          </a:p>
          <a:p>
            <a:r>
              <a:rPr lang="en-US" dirty="0"/>
              <a:t>The value of β  determines how strongly we favor sparsity at the expense of generating Sparse better reconstructions</a:t>
            </a:r>
          </a:p>
          <a:p>
            <a:endParaRPr lang="en-IN" dirty="0"/>
          </a:p>
        </p:txBody>
      </p:sp>
      <p:pic>
        <p:nvPicPr>
          <p:cNvPr id="4" name="Picture 3">
            <a:extLst>
              <a:ext uri="{FF2B5EF4-FFF2-40B4-BE49-F238E27FC236}">
                <a16:creationId xmlns:a16="http://schemas.microsoft.com/office/drawing/2014/main" xmlns="" id="{F3B223CA-F468-4A18-9164-FC22A5DC221C}"/>
              </a:ext>
            </a:extLst>
          </p:cNvPr>
          <p:cNvPicPr>
            <a:picLocks noChangeAspect="1"/>
          </p:cNvPicPr>
          <p:nvPr/>
        </p:nvPicPr>
        <p:blipFill>
          <a:blip r:embed="rId2"/>
          <a:stretch>
            <a:fillRect/>
          </a:stretch>
        </p:blipFill>
        <p:spPr>
          <a:xfrm>
            <a:off x="3807142" y="4033361"/>
            <a:ext cx="4315778" cy="914400"/>
          </a:xfrm>
          <a:prstGeom prst="rect">
            <a:avLst/>
          </a:prstGeom>
        </p:spPr>
      </p:pic>
    </p:spTree>
    <p:extLst>
      <p:ext uri="{BB962C8B-B14F-4D97-AF65-F5344CB8AC3E}">
        <p14:creationId xmlns:p14="http://schemas.microsoft.com/office/powerpoint/2010/main" xmlns="" val="4260902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5344E-E463-4C98-8BD7-3F8474929F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53575616-F426-4AFC-8DEC-A528D3793588}"/>
              </a:ext>
            </a:extLst>
          </p:cNvPr>
          <p:cNvSpPr>
            <a:spLocks noGrp="1"/>
          </p:cNvSpPr>
          <p:nvPr>
            <p:ph idx="1"/>
          </p:nvPr>
        </p:nvSpPr>
        <p:spPr/>
        <p:txBody>
          <a:bodyPr/>
          <a:lstStyle/>
          <a:p>
            <a:r>
              <a:rPr lang="en-US" dirty="0"/>
              <a:t>There are two main ways by which we can impose this sparsity constraint; both involve measuring the hidden layer activations for each training batch and adding some term to the loss function in order to penalize excessive activations. These terms are:</a:t>
            </a:r>
          </a:p>
          <a:p>
            <a:r>
              <a:rPr lang="en-US" dirty="0"/>
              <a:t>L1 Regularization: We can add a term to our loss function that penalizes the absolute value of the vector of activations a in layer h for observation </a:t>
            </a:r>
            <a:r>
              <a:rPr lang="en-US" dirty="0" err="1"/>
              <a:t>i</a:t>
            </a:r>
            <a:r>
              <a:rPr lang="en-US" dirty="0"/>
              <a:t>, scaled by a tuning parameter λ.</a:t>
            </a:r>
          </a:p>
          <a:p>
            <a:endParaRPr lang="en-IN" dirty="0"/>
          </a:p>
        </p:txBody>
      </p:sp>
      <p:pic>
        <p:nvPicPr>
          <p:cNvPr id="5" name="Picture 4">
            <a:extLst>
              <a:ext uri="{FF2B5EF4-FFF2-40B4-BE49-F238E27FC236}">
                <a16:creationId xmlns:a16="http://schemas.microsoft.com/office/drawing/2014/main" xmlns="" id="{8C328453-5239-40EE-BBCA-2CBE70816518}"/>
              </a:ext>
            </a:extLst>
          </p:cNvPr>
          <p:cNvPicPr/>
          <p:nvPr/>
        </p:nvPicPr>
        <p:blipFill>
          <a:blip r:embed="rId2"/>
          <a:stretch>
            <a:fillRect/>
          </a:stretch>
        </p:blipFill>
        <p:spPr>
          <a:xfrm>
            <a:off x="4488180" y="4754880"/>
            <a:ext cx="4137660" cy="1271587"/>
          </a:xfrm>
          <a:prstGeom prst="rect">
            <a:avLst/>
          </a:prstGeom>
        </p:spPr>
      </p:pic>
    </p:spTree>
    <p:extLst>
      <p:ext uri="{BB962C8B-B14F-4D97-AF65-F5344CB8AC3E}">
        <p14:creationId xmlns:p14="http://schemas.microsoft.com/office/powerpoint/2010/main" xmlns="" val="1858924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67701-3BBF-4EA5-ACA7-92978E1E316B}"/>
              </a:ext>
            </a:extLst>
          </p:cNvPr>
          <p:cNvSpPr>
            <a:spLocks noGrp="1"/>
          </p:cNvSpPr>
          <p:nvPr>
            <p:ph type="title"/>
          </p:nvPr>
        </p:nvSpPr>
        <p:spPr/>
        <p:txBody>
          <a:bodyPr/>
          <a:lstStyle/>
          <a:p>
            <a:r>
              <a:rPr lang="en-US" dirty="0"/>
              <a:t>Denoising</a:t>
            </a:r>
            <a:r>
              <a:rPr lang="en-IN" b="1" dirty="0"/>
              <a:t>?</a:t>
            </a:r>
            <a:endParaRPr lang="en-IN" dirty="0"/>
          </a:p>
        </p:txBody>
      </p:sp>
      <p:sp>
        <p:nvSpPr>
          <p:cNvPr id="3" name="Content Placeholder 2">
            <a:extLst>
              <a:ext uri="{FF2B5EF4-FFF2-40B4-BE49-F238E27FC236}">
                <a16:creationId xmlns:a16="http://schemas.microsoft.com/office/drawing/2014/main" xmlns="" id="{F81D159D-6473-4137-AFAE-2FDC14D18A45}"/>
              </a:ext>
            </a:extLst>
          </p:cNvPr>
          <p:cNvSpPr>
            <a:spLocks noGrp="1"/>
          </p:cNvSpPr>
          <p:nvPr>
            <p:ph idx="1"/>
          </p:nvPr>
        </p:nvSpPr>
        <p:spPr>
          <a:xfrm>
            <a:off x="838200" y="1338942"/>
            <a:ext cx="10515600" cy="4703083"/>
          </a:xfrm>
        </p:spPr>
        <p:txBody>
          <a:bodyPr>
            <a:normAutofit/>
          </a:bodyPr>
          <a:lstStyle/>
          <a:p>
            <a:r>
              <a:rPr lang="en-US" dirty="0"/>
              <a:t>The human ability for perception is surprisingly resistant to noise.</a:t>
            </a:r>
          </a:p>
          <a:p>
            <a:r>
              <a:rPr lang="en-US" dirty="0"/>
              <a:t>Even though, half of the pixels are corrupted in each image, we still have no problem making out the digit. In fact, even easily confused digits (like the 2 and the 7) are still distinguishable</a:t>
            </a:r>
            <a:endParaRPr lang="en-US" b="1" dirty="0"/>
          </a:p>
          <a:p>
            <a:endParaRPr lang="en-US" dirty="0"/>
          </a:p>
          <a:p>
            <a:endParaRPr lang="en-IN" dirty="0"/>
          </a:p>
        </p:txBody>
      </p:sp>
      <p:pic>
        <p:nvPicPr>
          <p:cNvPr id="4" name="Picture 3">
            <a:extLst>
              <a:ext uri="{FF2B5EF4-FFF2-40B4-BE49-F238E27FC236}">
                <a16:creationId xmlns:a16="http://schemas.microsoft.com/office/drawing/2014/main" xmlns="" id="{8923E873-8831-4C07-B502-6F7CD236BE0F}"/>
              </a:ext>
            </a:extLst>
          </p:cNvPr>
          <p:cNvPicPr/>
          <p:nvPr/>
        </p:nvPicPr>
        <p:blipFill>
          <a:blip r:embed="rId2"/>
          <a:stretch>
            <a:fillRect/>
          </a:stretch>
        </p:blipFill>
        <p:spPr>
          <a:xfrm>
            <a:off x="3720103" y="3690483"/>
            <a:ext cx="5731510" cy="2351542"/>
          </a:xfrm>
          <a:prstGeom prst="rect">
            <a:avLst/>
          </a:prstGeom>
        </p:spPr>
      </p:pic>
    </p:spTree>
    <p:extLst>
      <p:ext uri="{BB962C8B-B14F-4D97-AF65-F5344CB8AC3E}">
        <p14:creationId xmlns:p14="http://schemas.microsoft.com/office/powerpoint/2010/main" xmlns="" val="659126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3A300-AD46-4DB9-8229-B9C9CA6B5C10}"/>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xmlns="" id="{93878DEC-110D-4AB2-B551-2E170DF88ACF}"/>
              </a:ext>
            </a:extLst>
          </p:cNvPr>
          <p:cNvSpPr>
            <a:spLocks noGrp="1"/>
          </p:cNvSpPr>
          <p:nvPr>
            <p:ph idx="1"/>
          </p:nvPr>
        </p:nvSpPr>
        <p:spPr/>
        <p:txBody>
          <a:bodyPr>
            <a:normAutofit fontScale="92500" lnSpcReduction="20000"/>
          </a:bodyPr>
          <a:lstStyle/>
          <a:p>
            <a:r>
              <a:rPr lang="en-US" dirty="0"/>
              <a:t>KL-Divergence: In essence, KL-divergence is a measure of the difference between two probability distributions. We can define a sparsity parameter ρ which denotes the average activation of a neuron over a collection of samples.</a:t>
            </a:r>
          </a:p>
          <a:p>
            <a:r>
              <a:rPr lang="en-US" dirty="0"/>
              <a:t>This expectation can be calculated as</a:t>
            </a:r>
          </a:p>
          <a:p>
            <a:endParaRPr lang="en-US" dirty="0"/>
          </a:p>
          <a:p>
            <a:endParaRPr lang="en-US" dirty="0"/>
          </a:p>
          <a:p>
            <a:r>
              <a:rPr lang="en-US" dirty="0"/>
              <a:t> where the subscript j denotes the specific neuron in layer h, summing the activations for m training observations denoted individually as x. In essence, by constraining the average activation of a neuron over a collection of samples we're encouraging neurons to only fire for a subset of the observations. </a:t>
            </a:r>
          </a:p>
          <a:p>
            <a:pPr marL="0" indent="0">
              <a:buNone/>
            </a:pPr>
            <a:r>
              <a:rPr lang="en-US" dirty="0"/>
              <a:t>    </a:t>
            </a:r>
            <a:endParaRPr lang="en-IN" dirty="0"/>
          </a:p>
        </p:txBody>
      </p:sp>
      <p:pic>
        <p:nvPicPr>
          <p:cNvPr id="8" name="Picture 7">
            <a:extLst>
              <a:ext uri="{FF2B5EF4-FFF2-40B4-BE49-F238E27FC236}">
                <a16:creationId xmlns:a16="http://schemas.microsoft.com/office/drawing/2014/main" xmlns="" id="{3F7D56BE-EF41-417F-B2FD-06F0B1D78969}"/>
              </a:ext>
            </a:extLst>
          </p:cNvPr>
          <p:cNvPicPr/>
          <p:nvPr/>
        </p:nvPicPr>
        <p:blipFill>
          <a:blip r:embed="rId2"/>
          <a:stretch>
            <a:fillRect/>
          </a:stretch>
        </p:blipFill>
        <p:spPr>
          <a:xfrm>
            <a:off x="5121592" y="3677602"/>
            <a:ext cx="2986088" cy="650558"/>
          </a:xfrm>
          <a:prstGeom prst="rect">
            <a:avLst/>
          </a:prstGeom>
        </p:spPr>
      </p:pic>
    </p:spTree>
    <p:extLst>
      <p:ext uri="{BB962C8B-B14F-4D97-AF65-F5344CB8AC3E}">
        <p14:creationId xmlns:p14="http://schemas.microsoft.com/office/powerpoint/2010/main" xmlns="" val="85593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DFFC47-468A-49AD-B215-8F08D4EA0A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E4DFB2F-CB86-4F96-83F3-51D05F4DF613}"/>
              </a:ext>
            </a:extLst>
          </p:cNvPr>
          <p:cNvSpPr>
            <a:spLocks noGrp="1"/>
          </p:cNvSpPr>
          <p:nvPr>
            <p:ph idx="1"/>
          </p:nvPr>
        </p:nvSpPr>
        <p:spPr/>
        <p:txBody>
          <a:bodyPr/>
          <a:lstStyle/>
          <a:p>
            <a:r>
              <a:rPr lang="en-IN" dirty="0">
                <a:hlinkClick r:id="rId2"/>
              </a:rPr>
              <a:t>https://towardsdatascience.com/applied-deep-learning-part-3-autoencoders-1c083af4d798</a:t>
            </a:r>
            <a:endParaRPr lang="en-IN" dirty="0"/>
          </a:p>
          <a:p>
            <a:r>
              <a:rPr lang="en-IN" dirty="0">
                <a:hlinkClick r:id="rId3"/>
              </a:rPr>
              <a:t>https://web.stanford.edu/class/cs294a/sparseAutoencoder_2011new.pdf</a:t>
            </a:r>
            <a:endParaRPr lang="en-IN" dirty="0"/>
          </a:p>
          <a:p>
            <a:r>
              <a:rPr lang="en-IN" dirty="0">
                <a:hlinkClick r:id="rId4"/>
              </a:rPr>
              <a:t>https://towardsdatascience.com/deep-inside-autoencoders-7e41f319999f</a:t>
            </a:r>
            <a:endParaRPr lang="en-IN" dirty="0"/>
          </a:p>
          <a:p>
            <a:r>
              <a:rPr lang="en-IN" dirty="0">
                <a:hlinkClick r:id="rId5"/>
              </a:rPr>
              <a:t>https://towardsdatascience.com/generating-images-with-autoencoders-77fd3a8dd368</a:t>
            </a:r>
            <a:endParaRPr lang="en-IN" dirty="0"/>
          </a:p>
        </p:txBody>
      </p:sp>
    </p:spTree>
    <p:extLst>
      <p:ext uri="{BB962C8B-B14F-4D97-AF65-F5344CB8AC3E}">
        <p14:creationId xmlns:p14="http://schemas.microsoft.com/office/powerpoint/2010/main" xmlns="" val="1956142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B83F4D-10D5-481B-9273-A3522234C3E8}"/>
              </a:ext>
            </a:extLst>
          </p:cNvPr>
          <p:cNvSpPr>
            <a:spLocks noGrp="1"/>
          </p:cNvSpPr>
          <p:nvPr>
            <p:ph idx="1"/>
          </p:nvPr>
        </p:nvSpPr>
        <p:spPr>
          <a:xfrm>
            <a:off x="838200" y="441960"/>
            <a:ext cx="10515600" cy="5735003"/>
          </a:xfrm>
        </p:spPr>
        <p:txBody>
          <a:bodyPr>
            <a:normAutofit lnSpcReduction="10000"/>
          </a:bodyPr>
          <a:lstStyle/>
          <a:p>
            <a:r>
              <a:rPr lang="en-US" dirty="0"/>
              <a:t>This phenomenon is based on probability. Even if we’re exposed to a</a:t>
            </a:r>
          </a:p>
          <a:p>
            <a:pPr marL="0" indent="0">
              <a:buNone/>
            </a:pPr>
            <a:r>
              <a:rPr lang="en-US" dirty="0"/>
              <a:t>   random sampling of pixels from an image, if we have enough    </a:t>
            </a:r>
          </a:p>
          <a:p>
            <a:pPr marL="0" indent="0">
              <a:buNone/>
            </a:pPr>
            <a:r>
              <a:rPr lang="en-US" dirty="0"/>
              <a:t>   information, our brain is still capable of concluding the ground truth    </a:t>
            </a:r>
          </a:p>
          <a:p>
            <a:pPr marL="0" indent="0">
              <a:buNone/>
            </a:pPr>
            <a:r>
              <a:rPr lang="en-US" dirty="0"/>
              <a:t>    of what the pixels represent with maximal probability. </a:t>
            </a:r>
          </a:p>
          <a:p>
            <a:r>
              <a:rPr lang="en-US" dirty="0"/>
              <a:t>Our mind is able to, quite literally, fill in the blanks to draw a </a:t>
            </a:r>
            <a:r>
              <a:rPr lang="en-US" dirty="0" err="1"/>
              <a:t>conclu</a:t>
            </a:r>
            <a:r>
              <a:rPr lang="en-IN" dirty="0" err="1"/>
              <a:t>sion</a:t>
            </a:r>
            <a:r>
              <a:rPr lang="en-IN" dirty="0"/>
              <a:t>. </a:t>
            </a:r>
          </a:p>
          <a:p>
            <a:r>
              <a:rPr lang="en-US" dirty="0"/>
              <a:t>Even though only a corrupted version of a digit hits our retina, our brain is still able to reproduce the set of activations (i.e., the code or embedding) that we normally would use to represent the image of that digit.  </a:t>
            </a:r>
          </a:p>
          <a:p>
            <a:r>
              <a:rPr lang="en-US" dirty="0"/>
              <a:t>This is a property we might hope to enforce in our embedding algorithm, and it was first explored by Vincent et al. in 2008, when they introduced the denoising autoencoder.</a:t>
            </a:r>
          </a:p>
          <a:p>
            <a:pPr marL="0" indent="0">
              <a:buNone/>
            </a:pPr>
            <a:endParaRPr lang="en-IN" dirty="0"/>
          </a:p>
        </p:txBody>
      </p:sp>
    </p:spTree>
    <p:extLst>
      <p:ext uri="{BB962C8B-B14F-4D97-AF65-F5344CB8AC3E}">
        <p14:creationId xmlns:p14="http://schemas.microsoft.com/office/powerpoint/2010/main" xmlns="" val="208232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BD5A6B-201B-47AF-9297-655C84A32CE9}"/>
              </a:ext>
            </a:extLst>
          </p:cNvPr>
          <p:cNvSpPr>
            <a:spLocks noGrp="1"/>
          </p:cNvSpPr>
          <p:nvPr>
            <p:ph idx="1"/>
          </p:nvPr>
        </p:nvSpPr>
        <p:spPr>
          <a:xfrm>
            <a:off x="838200" y="518160"/>
            <a:ext cx="10515600" cy="5658803"/>
          </a:xfrm>
        </p:spPr>
        <p:txBody>
          <a:bodyPr>
            <a:normAutofit/>
          </a:bodyPr>
          <a:lstStyle/>
          <a:p>
            <a:r>
              <a:rPr lang="en-US" dirty="0"/>
              <a:t>The basic principles behind denoising are quite simple. We corrupt some fixed percentage of the pixels in the input image by setting them to zero. </a:t>
            </a:r>
          </a:p>
          <a:p>
            <a:r>
              <a:rPr lang="en-US" dirty="0"/>
              <a:t>Given an original </a:t>
            </a:r>
            <a:r>
              <a:rPr lang="en-IN" dirty="0"/>
              <a:t>input X</a:t>
            </a:r>
            <a:r>
              <a:rPr lang="en-US" dirty="0"/>
              <a:t>, let’s call the corrupted version </a:t>
            </a:r>
            <a:r>
              <a:rPr lang="en-IN" dirty="0"/>
              <a:t>C (X)</a:t>
            </a:r>
          </a:p>
          <a:p>
            <a:r>
              <a:rPr lang="en-US" dirty="0"/>
              <a:t>The denoising autoencoder is identical to the vanilla autoencoder except for one detail: the input to the encoder network is </a:t>
            </a:r>
            <a:r>
              <a:rPr lang="en-IN" dirty="0"/>
              <a:t>the corrupted C (X)  instead of X.</a:t>
            </a:r>
          </a:p>
          <a:p>
            <a:r>
              <a:rPr lang="en-US" dirty="0"/>
              <a:t>In other words, the autoencoder is forced to learn code for each input that is resistant to the corruption mechanism and is able to interpolate through the missing information to recreate the original, uncorrupted image. </a:t>
            </a:r>
            <a:endParaRPr lang="en-IN" dirty="0"/>
          </a:p>
        </p:txBody>
      </p:sp>
    </p:spTree>
    <p:extLst>
      <p:ext uri="{BB962C8B-B14F-4D97-AF65-F5344CB8AC3E}">
        <p14:creationId xmlns:p14="http://schemas.microsoft.com/office/powerpoint/2010/main" xmlns="" val="2195393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E6C8E64B-C59F-4060-8E3C-DB78ABCB04E6}"/>
              </a:ext>
            </a:extLst>
          </p:cNvPr>
          <p:cNvPicPr>
            <a:picLocks noGrp="1"/>
          </p:cNvPicPr>
          <p:nvPr>
            <p:ph idx="1"/>
          </p:nvPr>
        </p:nvPicPr>
        <p:blipFill>
          <a:blip r:embed="rId2"/>
          <a:stretch>
            <a:fillRect/>
          </a:stretch>
        </p:blipFill>
        <p:spPr>
          <a:xfrm>
            <a:off x="1249680" y="1143000"/>
            <a:ext cx="9814560" cy="5033963"/>
          </a:xfrm>
          <a:prstGeom prst="rect">
            <a:avLst/>
          </a:prstGeom>
        </p:spPr>
      </p:pic>
    </p:spTree>
    <p:extLst>
      <p:ext uri="{BB962C8B-B14F-4D97-AF65-F5344CB8AC3E}">
        <p14:creationId xmlns:p14="http://schemas.microsoft.com/office/powerpoint/2010/main" xmlns="" val="2425842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94ABB3-3AD1-459A-A6C6-2AAB651DA8F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98A5E91C-F09E-48D2-8561-917EE9DBA585}"/>
              </a:ext>
            </a:extLst>
          </p:cNvPr>
          <p:cNvPicPr>
            <a:picLocks noGrp="1" noChangeAspect="1"/>
          </p:cNvPicPr>
          <p:nvPr>
            <p:ph idx="1"/>
          </p:nvPr>
        </p:nvPicPr>
        <p:blipFill>
          <a:blip r:embed="rId2"/>
          <a:stretch>
            <a:fillRect/>
          </a:stretch>
        </p:blipFill>
        <p:spPr>
          <a:xfrm>
            <a:off x="2566987" y="3129756"/>
            <a:ext cx="7058025" cy="1743075"/>
          </a:xfrm>
          <a:prstGeom prst="rect">
            <a:avLst/>
          </a:prstGeom>
        </p:spPr>
      </p:pic>
    </p:spTree>
    <p:extLst>
      <p:ext uri="{BB962C8B-B14F-4D97-AF65-F5344CB8AC3E}">
        <p14:creationId xmlns:p14="http://schemas.microsoft.com/office/powerpoint/2010/main" xmlns="" val="3147147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FBAD6A3-A1D4-442B-A520-CD171A49D360}"/>
              </a:ext>
            </a:extLst>
          </p:cNvPr>
          <p:cNvSpPr>
            <a:spLocks noGrp="1"/>
          </p:cNvSpPr>
          <p:nvPr>
            <p:ph idx="1"/>
          </p:nvPr>
        </p:nvSpPr>
        <p:spPr>
          <a:xfrm>
            <a:off x="838200" y="335280"/>
            <a:ext cx="10515600" cy="5841683"/>
          </a:xfrm>
        </p:spPr>
        <p:txBody>
          <a:bodyPr>
            <a:normAutofit/>
          </a:bodyPr>
          <a:lstStyle/>
          <a:p>
            <a:r>
              <a:rPr lang="en-US" dirty="0"/>
              <a:t>There is only one small difference between the implementation of denoising autoencoder and the regular one. The architecture doesn’t change at all, only the fit function. We trained the regular autoencoder as follows:</a:t>
            </a:r>
          </a:p>
          <a:p>
            <a:pPr marL="0" indent="0">
              <a:buNone/>
            </a:pPr>
            <a:r>
              <a:rPr lang="en-US" dirty="0" err="1"/>
              <a:t>autoencoder.fit</a:t>
            </a:r>
            <a:r>
              <a:rPr lang="en-US" dirty="0"/>
              <a:t>(</a:t>
            </a:r>
            <a:r>
              <a:rPr lang="en-US" dirty="0" err="1"/>
              <a:t>x_train</a:t>
            </a:r>
            <a:r>
              <a:rPr lang="en-US" dirty="0"/>
              <a:t>, </a:t>
            </a:r>
            <a:r>
              <a:rPr lang="en-US" dirty="0" err="1"/>
              <a:t>x_train</a:t>
            </a:r>
            <a:r>
              <a:rPr lang="en-US" dirty="0"/>
              <a:t>)</a:t>
            </a:r>
          </a:p>
          <a:p>
            <a:r>
              <a:rPr lang="en-US" dirty="0"/>
              <a:t>Denoising autoencoder is trained as:</a:t>
            </a:r>
          </a:p>
          <a:p>
            <a:pPr marL="0" indent="0">
              <a:buNone/>
            </a:pPr>
            <a:r>
              <a:rPr lang="en-US" dirty="0"/>
              <a:t>   </a:t>
            </a:r>
            <a:r>
              <a:rPr lang="en-US" dirty="0" err="1"/>
              <a:t>autoencoder.fit</a:t>
            </a:r>
            <a:r>
              <a:rPr lang="en-US" dirty="0"/>
              <a:t>(</a:t>
            </a:r>
            <a:r>
              <a:rPr lang="en-US" dirty="0" err="1"/>
              <a:t>x_train_noisy</a:t>
            </a:r>
            <a:r>
              <a:rPr lang="en-US" dirty="0"/>
              <a:t>, </a:t>
            </a:r>
            <a:r>
              <a:rPr lang="en-US" dirty="0" err="1"/>
              <a:t>x_train</a:t>
            </a:r>
            <a:r>
              <a:rPr lang="en-US" dirty="0"/>
              <a:t>)</a:t>
            </a:r>
          </a:p>
          <a:p>
            <a:r>
              <a:rPr lang="en-US" dirty="0"/>
              <a:t>Simple as that, everything else is exactly the same. The input to the autoencoder is the noisy image, and the expected target is the original noise-free one.</a:t>
            </a:r>
            <a:endParaRPr lang="en-IN" dirty="0"/>
          </a:p>
        </p:txBody>
      </p:sp>
    </p:spTree>
    <p:extLst>
      <p:ext uri="{BB962C8B-B14F-4D97-AF65-F5344CB8AC3E}">
        <p14:creationId xmlns:p14="http://schemas.microsoft.com/office/powerpoint/2010/main" xmlns="" val="127491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CB176-6675-49E3-AF0D-746B1D53E0A9}"/>
              </a:ext>
            </a:extLst>
          </p:cNvPr>
          <p:cNvSpPr>
            <a:spLocks noGrp="1"/>
          </p:cNvSpPr>
          <p:nvPr>
            <p:ph type="title"/>
          </p:nvPr>
        </p:nvSpPr>
        <p:spPr>
          <a:xfrm>
            <a:off x="838200" y="365125"/>
            <a:ext cx="10515600" cy="2286635"/>
          </a:xfrm>
        </p:spPr>
        <p:txBody>
          <a:bodyPr>
            <a:normAutofit fontScale="90000"/>
          </a:bodyPr>
          <a:lstStyle/>
          <a:p>
            <a:pPr algn="just"/>
            <a:r>
              <a:rPr lang="en-US" sz="2700" dirty="0"/>
              <a:t>With this approach, </a:t>
            </a:r>
            <a:r>
              <a:rPr lang="en-US" sz="2700" b="1" dirty="0"/>
              <a:t>our model isn't able to simply develop a mapping which memorizes the training data because our input and target output are no longer the same</a:t>
            </a:r>
            <a:r>
              <a:rPr lang="en-US" sz="2700" dirty="0"/>
              <a:t>. Rather, the model learns a vector field for mapping the input data towards a lower-dimensional manifold</a:t>
            </a:r>
            <a:br>
              <a:rPr lang="en-US" sz="2700" dirty="0"/>
            </a:br>
            <a:r>
              <a:rPr lang="en-US" sz="2700" dirty="0"/>
              <a:t/>
            </a:r>
            <a:br>
              <a:rPr lang="en-US" sz="2700" dirty="0"/>
            </a:br>
            <a:r>
              <a:rPr lang="en-US" sz="2700" dirty="0">
                <a:latin typeface="Abadi" panose="020B0604020202020204" pitchFamily="34" charset="0"/>
              </a:rPr>
              <a:t>The denoising objective enables our model to learn the manifold (black </a:t>
            </a:r>
            <a:r>
              <a:rPr lang="en-US" sz="2700" dirty="0" err="1">
                <a:latin typeface="Abadi" panose="020B0604020202020204" pitchFamily="34" charset="0"/>
              </a:rPr>
              <a:t>cir</a:t>
            </a:r>
            <a:r>
              <a:rPr lang="en-US" sz="2700" dirty="0">
                <a:latin typeface="Abadi" panose="020B0604020202020204" pitchFamily="34" charset="0"/>
              </a:rPr>
              <a:t>-</a:t>
            </a:r>
            <a:br>
              <a:rPr lang="en-US" sz="2700" dirty="0">
                <a:latin typeface="Abadi" panose="020B0604020202020204" pitchFamily="34" charset="0"/>
              </a:rPr>
            </a:br>
            <a:r>
              <a:rPr lang="en-US" sz="2700" dirty="0" err="1">
                <a:latin typeface="Abadi" panose="020B0604020202020204" pitchFamily="34" charset="0"/>
              </a:rPr>
              <a:t>cle</a:t>
            </a:r>
            <a:r>
              <a:rPr lang="en-US" sz="2700" dirty="0">
                <a:latin typeface="Abadi" panose="020B0604020202020204" pitchFamily="34" charset="0"/>
              </a:rPr>
              <a:t>) by learning to map corrupted data (red x’s) to uncorrupted data (black x’s) by minimizing the error (green arrows) between their representations</a:t>
            </a:r>
            <a:br>
              <a:rPr lang="en-US" sz="2700" dirty="0">
                <a:latin typeface="Abadi" panose="020B0604020202020204" pitchFamily="34" charset="0"/>
              </a:rPr>
            </a:br>
            <a:endParaRPr lang="en-IN" sz="2700" dirty="0">
              <a:latin typeface="Abadi" panose="020B0604020202020204" pitchFamily="34" charset="0"/>
            </a:endParaRPr>
          </a:p>
        </p:txBody>
      </p:sp>
      <p:pic>
        <p:nvPicPr>
          <p:cNvPr id="4" name="Content Placeholder 3">
            <a:extLst>
              <a:ext uri="{FF2B5EF4-FFF2-40B4-BE49-F238E27FC236}">
                <a16:creationId xmlns:a16="http://schemas.microsoft.com/office/drawing/2014/main" xmlns="" id="{94DBB0AC-21E7-4357-9F70-2AD74AC00D0D}"/>
              </a:ext>
            </a:extLst>
          </p:cNvPr>
          <p:cNvPicPr>
            <a:picLocks noGrp="1" noChangeAspect="1"/>
          </p:cNvPicPr>
          <p:nvPr>
            <p:ph idx="1"/>
          </p:nvPr>
        </p:nvPicPr>
        <p:blipFill>
          <a:blip r:embed="rId2"/>
          <a:stretch>
            <a:fillRect/>
          </a:stretch>
        </p:blipFill>
        <p:spPr>
          <a:xfrm>
            <a:off x="2743201" y="3307080"/>
            <a:ext cx="7254240" cy="2736374"/>
          </a:xfrm>
          <a:prstGeom prst="rect">
            <a:avLst/>
          </a:prstGeom>
        </p:spPr>
      </p:pic>
    </p:spTree>
    <p:extLst>
      <p:ext uri="{BB962C8B-B14F-4D97-AF65-F5344CB8AC3E}">
        <p14:creationId xmlns:p14="http://schemas.microsoft.com/office/powerpoint/2010/main" xmlns="" val="3411582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AC073-517D-476D-BAF8-50EC73EC2C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0BA05CF7-FE45-4618-8B36-F92FAF96729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xmlns="" id="{058BB1A8-8D26-488A-82BE-C924D1AC8DE3}"/>
              </a:ext>
            </a:extLst>
          </p:cNvPr>
          <p:cNvPicPr>
            <a:picLocks noChangeAspect="1"/>
          </p:cNvPicPr>
          <p:nvPr/>
        </p:nvPicPr>
        <p:blipFill>
          <a:blip r:embed="rId2"/>
          <a:stretch>
            <a:fillRect/>
          </a:stretch>
        </p:blipFill>
        <p:spPr>
          <a:xfrm>
            <a:off x="3228975" y="1924050"/>
            <a:ext cx="5734050" cy="3009900"/>
          </a:xfrm>
          <a:prstGeom prst="rect">
            <a:avLst/>
          </a:prstGeom>
        </p:spPr>
      </p:pic>
    </p:spTree>
    <p:extLst>
      <p:ext uri="{BB962C8B-B14F-4D97-AF65-F5344CB8AC3E}">
        <p14:creationId xmlns:p14="http://schemas.microsoft.com/office/powerpoint/2010/main" xmlns="" val="1751258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1133</Words>
  <Application>Microsoft Office PowerPoint</Application>
  <PresentationFormat>Custom</PresentationFormat>
  <Paragraphs>68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Denoising Autoencoders</vt:lpstr>
      <vt:lpstr>Denoising?</vt:lpstr>
      <vt:lpstr>Slide 3</vt:lpstr>
      <vt:lpstr>Slide 4</vt:lpstr>
      <vt:lpstr>Slide 5</vt:lpstr>
      <vt:lpstr>Slide 6</vt:lpstr>
      <vt:lpstr>Slide 7</vt:lpstr>
      <vt:lpstr>With this approach, our model isn't able to simply develop a mapping which memorizes the training data because our input and target output are no longer the same. Rather, the model learns a vector field for mapping the input data towards a lower-dimensional manifold  The denoising objective enables our model to learn the manifold (black cir- cle) by learning to map corrupted data (red x’s) to uncorrupted data (black x’s) by minimizing the error (green arrows) between their representations </vt:lpstr>
      <vt:lpstr>Slide 9</vt:lpstr>
      <vt:lpstr>Sparsity in Autoencoders </vt:lpstr>
      <vt:lpstr>Slide 11</vt:lpstr>
      <vt:lpstr>Slide 12</vt:lpstr>
      <vt:lpstr>Slide 13</vt:lpstr>
      <vt:lpstr>Example: The activations of a dense representation combine and overlay information from multiple features in ways that are difficult to interpret</vt:lpstr>
      <vt:lpstr>Sparsity in Autoencoders </vt:lpstr>
      <vt:lpstr>Slide 16</vt:lpstr>
      <vt:lpstr>With the right combination of space and sparsity, a representation is more interpretable. In B, we color-code the activations that correspond to each stroke to highlight our ability to interpret how a stroke affects the representation</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Autoencoders</dc:title>
  <dc:creator>umrvanga@gmail.com</dc:creator>
  <cp:lastModifiedBy>Windows User</cp:lastModifiedBy>
  <cp:revision>32</cp:revision>
  <dcterms:created xsi:type="dcterms:W3CDTF">2020-05-12T03:49:00Z</dcterms:created>
  <dcterms:modified xsi:type="dcterms:W3CDTF">2023-09-19T04:46:51Z</dcterms:modified>
</cp:coreProperties>
</file>