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2" r:id="rId5"/>
    <p:sldId id="263" r:id="rId6"/>
    <p:sldId id="266" r:id="rId7"/>
    <p:sldId id="264" r:id="rId8"/>
    <p:sldId id="267" r:id="rId9"/>
    <p:sldId id="265" r:id="rId10"/>
    <p:sldId id="268" r:id="rId11"/>
    <p:sldId id="269" r:id="rId12"/>
    <p:sldId id="270" r:id="rId13"/>
    <p:sldId id="271" r:id="rId14"/>
    <p:sldId id="272" r:id="rId15"/>
    <p:sldId id="273" r:id="rId16"/>
    <p:sldId id="274" r:id="rId17"/>
    <p:sldId id="275"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4" d="100"/>
          <a:sy n="64" d="100"/>
        </p:scale>
        <p:origin x="-876"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937556-68F4-49B5-B942-4A32BBB5B7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4067B93-0AC6-4027-B840-CDE03EE588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B4A066F8-B229-42C7-A42F-92EF9318587D}"/>
              </a:ext>
            </a:extLst>
          </p:cNvPr>
          <p:cNvSpPr>
            <a:spLocks noGrp="1"/>
          </p:cNvSpPr>
          <p:nvPr>
            <p:ph type="dt" sz="half" idx="10"/>
          </p:nvPr>
        </p:nvSpPr>
        <p:spPr/>
        <p:txBody>
          <a:bodyPr/>
          <a:lstStyle/>
          <a:p>
            <a:fld id="{39AE6F4F-1AC3-4258-87B4-566A96AA6B6A}" type="datetimeFigureOut">
              <a:rPr lang="en-IN" smtClean="0"/>
              <a:pPr/>
              <a:t>11-09-2023</a:t>
            </a:fld>
            <a:endParaRPr lang="en-IN"/>
          </a:p>
        </p:txBody>
      </p:sp>
      <p:sp>
        <p:nvSpPr>
          <p:cNvPr id="5" name="Footer Placeholder 4">
            <a:extLst>
              <a:ext uri="{FF2B5EF4-FFF2-40B4-BE49-F238E27FC236}">
                <a16:creationId xmlns:a16="http://schemas.microsoft.com/office/drawing/2014/main" xmlns="" id="{A89E7594-CFFE-4409-B0A8-F21A966F87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BC92CFC-6E27-4B00-B266-2B273241322A}"/>
              </a:ext>
            </a:extLst>
          </p:cNvPr>
          <p:cNvSpPr>
            <a:spLocks noGrp="1"/>
          </p:cNvSpPr>
          <p:nvPr>
            <p:ph type="sldNum" sz="quarter" idx="12"/>
          </p:nvPr>
        </p:nvSpPr>
        <p:spPr/>
        <p:txBody>
          <a:bodyPr/>
          <a:lstStyle/>
          <a:p>
            <a:fld id="{8F63E61C-BA76-42DA-9A44-6BDE520427E4}" type="slidenum">
              <a:rPr lang="en-IN" smtClean="0"/>
              <a:pPr/>
              <a:t>‹#›</a:t>
            </a:fld>
            <a:endParaRPr lang="en-IN"/>
          </a:p>
        </p:txBody>
      </p:sp>
    </p:spTree>
    <p:extLst>
      <p:ext uri="{BB962C8B-B14F-4D97-AF65-F5344CB8AC3E}">
        <p14:creationId xmlns:p14="http://schemas.microsoft.com/office/powerpoint/2010/main" xmlns="" val="3327330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7E4CF4-97AE-4BE5-B53F-880A0C67FF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370E76A-90A3-4D9F-B9BE-200134FBAD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2796ADC-9FDD-4190-BF38-4AD96A948CC7}"/>
              </a:ext>
            </a:extLst>
          </p:cNvPr>
          <p:cNvSpPr>
            <a:spLocks noGrp="1"/>
          </p:cNvSpPr>
          <p:nvPr>
            <p:ph type="dt" sz="half" idx="10"/>
          </p:nvPr>
        </p:nvSpPr>
        <p:spPr/>
        <p:txBody>
          <a:bodyPr/>
          <a:lstStyle/>
          <a:p>
            <a:fld id="{39AE6F4F-1AC3-4258-87B4-566A96AA6B6A}" type="datetimeFigureOut">
              <a:rPr lang="en-IN" smtClean="0"/>
              <a:pPr/>
              <a:t>11-09-2023</a:t>
            </a:fld>
            <a:endParaRPr lang="en-IN"/>
          </a:p>
        </p:txBody>
      </p:sp>
      <p:sp>
        <p:nvSpPr>
          <p:cNvPr id="5" name="Footer Placeholder 4">
            <a:extLst>
              <a:ext uri="{FF2B5EF4-FFF2-40B4-BE49-F238E27FC236}">
                <a16:creationId xmlns:a16="http://schemas.microsoft.com/office/drawing/2014/main" xmlns="" id="{22FABE48-E767-4FB5-93DC-52E2282B1F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6352BAB-4E36-4AB8-B9FD-7AEE7F3860FC}"/>
              </a:ext>
            </a:extLst>
          </p:cNvPr>
          <p:cNvSpPr>
            <a:spLocks noGrp="1"/>
          </p:cNvSpPr>
          <p:nvPr>
            <p:ph type="sldNum" sz="quarter" idx="12"/>
          </p:nvPr>
        </p:nvSpPr>
        <p:spPr/>
        <p:txBody>
          <a:bodyPr/>
          <a:lstStyle/>
          <a:p>
            <a:fld id="{8F63E61C-BA76-42DA-9A44-6BDE520427E4}" type="slidenum">
              <a:rPr lang="en-IN" smtClean="0"/>
              <a:pPr/>
              <a:t>‹#›</a:t>
            </a:fld>
            <a:endParaRPr lang="en-IN"/>
          </a:p>
        </p:txBody>
      </p:sp>
    </p:spTree>
    <p:extLst>
      <p:ext uri="{BB962C8B-B14F-4D97-AF65-F5344CB8AC3E}">
        <p14:creationId xmlns:p14="http://schemas.microsoft.com/office/powerpoint/2010/main" xmlns="" val="3225972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26E95FA-08C7-4F1E-B388-6741041E43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C520D5E-3FED-48CC-AD3D-CD4F1003F2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2636C31-BD1E-41FA-BB81-0317D5BAA679}"/>
              </a:ext>
            </a:extLst>
          </p:cNvPr>
          <p:cNvSpPr>
            <a:spLocks noGrp="1"/>
          </p:cNvSpPr>
          <p:nvPr>
            <p:ph type="dt" sz="half" idx="10"/>
          </p:nvPr>
        </p:nvSpPr>
        <p:spPr/>
        <p:txBody>
          <a:bodyPr/>
          <a:lstStyle/>
          <a:p>
            <a:fld id="{39AE6F4F-1AC3-4258-87B4-566A96AA6B6A}" type="datetimeFigureOut">
              <a:rPr lang="en-IN" smtClean="0"/>
              <a:pPr/>
              <a:t>11-09-2023</a:t>
            </a:fld>
            <a:endParaRPr lang="en-IN"/>
          </a:p>
        </p:txBody>
      </p:sp>
      <p:sp>
        <p:nvSpPr>
          <p:cNvPr id="5" name="Footer Placeholder 4">
            <a:extLst>
              <a:ext uri="{FF2B5EF4-FFF2-40B4-BE49-F238E27FC236}">
                <a16:creationId xmlns:a16="http://schemas.microsoft.com/office/drawing/2014/main" xmlns="" id="{441783EA-478A-4181-9810-C9C5B1A997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FDF2C90-BB6E-416A-9710-7355300F5224}"/>
              </a:ext>
            </a:extLst>
          </p:cNvPr>
          <p:cNvSpPr>
            <a:spLocks noGrp="1"/>
          </p:cNvSpPr>
          <p:nvPr>
            <p:ph type="sldNum" sz="quarter" idx="12"/>
          </p:nvPr>
        </p:nvSpPr>
        <p:spPr/>
        <p:txBody>
          <a:bodyPr/>
          <a:lstStyle/>
          <a:p>
            <a:fld id="{8F63E61C-BA76-42DA-9A44-6BDE520427E4}" type="slidenum">
              <a:rPr lang="en-IN" smtClean="0"/>
              <a:pPr/>
              <a:t>‹#›</a:t>
            </a:fld>
            <a:endParaRPr lang="en-IN"/>
          </a:p>
        </p:txBody>
      </p:sp>
    </p:spTree>
    <p:extLst>
      <p:ext uri="{BB962C8B-B14F-4D97-AF65-F5344CB8AC3E}">
        <p14:creationId xmlns:p14="http://schemas.microsoft.com/office/powerpoint/2010/main" xmlns="" val="98584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BBA90-7EC3-4B94-AB7B-6CC9A57B80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5463592-7486-4066-A98E-E2A3A5431F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9124822-64B5-416A-982C-767821989C97}"/>
              </a:ext>
            </a:extLst>
          </p:cNvPr>
          <p:cNvSpPr>
            <a:spLocks noGrp="1"/>
          </p:cNvSpPr>
          <p:nvPr>
            <p:ph type="dt" sz="half" idx="10"/>
          </p:nvPr>
        </p:nvSpPr>
        <p:spPr/>
        <p:txBody>
          <a:bodyPr/>
          <a:lstStyle/>
          <a:p>
            <a:fld id="{39AE6F4F-1AC3-4258-87B4-566A96AA6B6A}" type="datetimeFigureOut">
              <a:rPr lang="en-IN" smtClean="0"/>
              <a:pPr/>
              <a:t>11-09-2023</a:t>
            </a:fld>
            <a:endParaRPr lang="en-IN"/>
          </a:p>
        </p:txBody>
      </p:sp>
      <p:sp>
        <p:nvSpPr>
          <p:cNvPr id="5" name="Footer Placeholder 4">
            <a:extLst>
              <a:ext uri="{FF2B5EF4-FFF2-40B4-BE49-F238E27FC236}">
                <a16:creationId xmlns:a16="http://schemas.microsoft.com/office/drawing/2014/main" xmlns="" id="{5C0AA661-DE4B-4141-B65F-C734321FDE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586F620-415A-4ED9-B3B6-8A0C52B52759}"/>
              </a:ext>
            </a:extLst>
          </p:cNvPr>
          <p:cNvSpPr>
            <a:spLocks noGrp="1"/>
          </p:cNvSpPr>
          <p:nvPr>
            <p:ph type="sldNum" sz="quarter" idx="12"/>
          </p:nvPr>
        </p:nvSpPr>
        <p:spPr/>
        <p:txBody>
          <a:bodyPr/>
          <a:lstStyle/>
          <a:p>
            <a:fld id="{8F63E61C-BA76-42DA-9A44-6BDE520427E4}" type="slidenum">
              <a:rPr lang="en-IN" smtClean="0"/>
              <a:pPr/>
              <a:t>‹#›</a:t>
            </a:fld>
            <a:endParaRPr lang="en-IN"/>
          </a:p>
        </p:txBody>
      </p:sp>
    </p:spTree>
    <p:extLst>
      <p:ext uri="{BB962C8B-B14F-4D97-AF65-F5344CB8AC3E}">
        <p14:creationId xmlns:p14="http://schemas.microsoft.com/office/powerpoint/2010/main" xmlns="" val="69543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7D131D-93E4-4CD5-BFF5-53F0CE87C3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F02D152-D1E7-40C8-BD95-CAC25471BE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BA099DB-F896-4788-B6AB-A28CDABAB350}"/>
              </a:ext>
            </a:extLst>
          </p:cNvPr>
          <p:cNvSpPr>
            <a:spLocks noGrp="1"/>
          </p:cNvSpPr>
          <p:nvPr>
            <p:ph type="dt" sz="half" idx="10"/>
          </p:nvPr>
        </p:nvSpPr>
        <p:spPr/>
        <p:txBody>
          <a:bodyPr/>
          <a:lstStyle/>
          <a:p>
            <a:fld id="{39AE6F4F-1AC3-4258-87B4-566A96AA6B6A}" type="datetimeFigureOut">
              <a:rPr lang="en-IN" smtClean="0"/>
              <a:pPr/>
              <a:t>11-09-2023</a:t>
            </a:fld>
            <a:endParaRPr lang="en-IN"/>
          </a:p>
        </p:txBody>
      </p:sp>
      <p:sp>
        <p:nvSpPr>
          <p:cNvPr id="5" name="Footer Placeholder 4">
            <a:extLst>
              <a:ext uri="{FF2B5EF4-FFF2-40B4-BE49-F238E27FC236}">
                <a16:creationId xmlns:a16="http://schemas.microsoft.com/office/drawing/2014/main" xmlns="" id="{01A9ACC2-86F2-45E0-839D-CD995AB69F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225A55A-D286-4AFF-9387-5D1289304A6E}"/>
              </a:ext>
            </a:extLst>
          </p:cNvPr>
          <p:cNvSpPr>
            <a:spLocks noGrp="1"/>
          </p:cNvSpPr>
          <p:nvPr>
            <p:ph type="sldNum" sz="quarter" idx="12"/>
          </p:nvPr>
        </p:nvSpPr>
        <p:spPr/>
        <p:txBody>
          <a:bodyPr/>
          <a:lstStyle/>
          <a:p>
            <a:fld id="{8F63E61C-BA76-42DA-9A44-6BDE520427E4}" type="slidenum">
              <a:rPr lang="en-IN" smtClean="0"/>
              <a:pPr/>
              <a:t>‹#›</a:t>
            </a:fld>
            <a:endParaRPr lang="en-IN"/>
          </a:p>
        </p:txBody>
      </p:sp>
    </p:spTree>
    <p:extLst>
      <p:ext uri="{BB962C8B-B14F-4D97-AF65-F5344CB8AC3E}">
        <p14:creationId xmlns:p14="http://schemas.microsoft.com/office/powerpoint/2010/main" xmlns="" val="41426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1B1627-4062-4A8B-95D3-ADA42ECD47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92D061D-AAE1-47EF-8F20-6F704D87E9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65123A65-D71D-47B5-BE0A-4A2CBFE8FB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F1C202E1-6889-4888-9C0C-B553C61B9B92}"/>
              </a:ext>
            </a:extLst>
          </p:cNvPr>
          <p:cNvSpPr>
            <a:spLocks noGrp="1"/>
          </p:cNvSpPr>
          <p:nvPr>
            <p:ph type="dt" sz="half" idx="10"/>
          </p:nvPr>
        </p:nvSpPr>
        <p:spPr/>
        <p:txBody>
          <a:bodyPr/>
          <a:lstStyle/>
          <a:p>
            <a:fld id="{39AE6F4F-1AC3-4258-87B4-566A96AA6B6A}" type="datetimeFigureOut">
              <a:rPr lang="en-IN" smtClean="0"/>
              <a:pPr/>
              <a:t>11-09-2023</a:t>
            </a:fld>
            <a:endParaRPr lang="en-IN"/>
          </a:p>
        </p:txBody>
      </p:sp>
      <p:sp>
        <p:nvSpPr>
          <p:cNvPr id="6" name="Footer Placeholder 5">
            <a:extLst>
              <a:ext uri="{FF2B5EF4-FFF2-40B4-BE49-F238E27FC236}">
                <a16:creationId xmlns:a16="http://schemas.microsoft.com/office/drawing/2014/main" xmlns="" id="{63E70069-3879-40F9-B0CE-22214610EE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810D948-B16E-4F87-AB2F-5AF1F67C5F1F}"/>
              </a:ext>
            </a:extLst>
          </p:cNvPr>
          <p:cNvSpPr>
            <a:spLocks noGrp="1"/>
          </p:cNvSpPr>
          <p:nvPr>
            <p:ph type="sldNum" sz="quarter" idx="12"/>
          </p:nvPr>
        </p:nvSpPr>
        <p:spPr/>
        <p:txBody>
          <a:bodyPr/>
          <a:lstStyle/>
          <a:p>
            <a:fld id="{8F63E61C-BA76-42DA-9A44-6BDE520427E4}" type="slidenum">
              <a:rPr lang="en-IN" smtClean="0"/>
              <a:pPr/>
              <a:t>‹#›</a:t>
            </a:fld>
            <a:endParaRPr lang="en-IN"/>
          </a:p>
        </p:txBody>
      </p:sp>
    </p:spTree>
    <p:extLst>
      <p:ext uri="{BB962C8B-B14F-4D97-AF65-F5344CB8AC3E}">
        <p14:creationId xmlns:p14="http://schemas.microsoft.com/office/powerpoint/2010/main" xmlns="" val="154687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263014-94C7-4443-B6C1-FBA6DE807E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F98FFE2-EF37-4B6F-904B-5D47CA4EC6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B7E1B76-F660-4F6B-940E-1CAAF27D63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27ECBBC-DEBE-4DA9-834C-3B91475845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5BC4AEE-6EF0-4F35-819D-9B4563920B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87BA0A4C-94DD-4DAD-B4CB-D856E4F90C3D}"/>
              </a:ext>
            </a:extLst>
          </p:cNvPr>
          <p:cNvSpPr>
            <a:spLocks noGrp="1"/>
          </p:cNvSpPr>
          <p:nvPr>
            <p:ph type="dt" sz="half" idx="10"/>
          </p:nvPr>
        </p:nvSpPr>
        <p:spPr/>
        <p:txBody>
          <a:bodyPr/>
          <a:lstStyle/>
          <a:p>
            <a:fld id="{39AE6F4F-1AC3-4258-87B4-566A96AA6B6A}" type="datetimeFigureOut">
              <a:rPr lang="en-IN" smtClean="0"/>
              <a:pPr/>
              <a:t>11-09-2023</a:t>
            </a:fld>
            <a:endParaRPr lang="en-IN"/>
          </a:p>
        </p:txBody>
      </p:sp>
      <p:sp>
        <p:nvSpPr>
          <p:cNvPr id="8" name="Footer Placeholder 7">
            <a:extLst>
              <a:ext uri="{FF2B5EF4-FFF2-40B4-BE49-F238E27FC236}">
                <a16:creationId xmlns:a16="http://schemas.microsoft.com/office/drawing/2014/main" xmlns="" id="{09A7D261-D36B-453D-9CFA-2E0B84EFDB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F982CA8-50F4-451A-948D-EACA537FAB9F}"/>
              </a:ext>
            </a:extLst>
          </p:cNvPr>
          <p:cNvSpPr>
            <a:spLocks noGrp="1"/>
          </p:cNvSpPr>
          <p:nvPr>
            <p:ph type="sldNum" sz="quarter" idx="12"/>
          </p:nvPr>
        </p:nvSpPr>
        <p:spPr/>
        <p:txBody>
          <a:bodyPr/>
          <a:lstStyle/>
          <a:p>
            <a:fld id="{8F63E61C-BA76-42DA-9A44-6BDE520427E4}" type="slidenum">
              <a:rPr lang="en-IN" smtClean="0"/>
              <a:pPr/>
              <a:t>‹#›</a:t>
            </a:fld>
            <a:endParaRPr lang="en-IN"/>
          </a:p>
        </p:txBody>
      </p:sp>
    </p:spTree>
    <p:extLst>
      <p:ext uri="{BB962C8B-B14F-4D97-AF65-F5344CB8AC3E}">
        <p14:creationId xmlns:p14="http://schemas.microsoft.com/office/powerpoint/2010/main" xmlns="" val="341100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69291E-6F86-4985-ACD1-BC68D7DC67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BCDE431-DFC8-4EE5-9D15-373D8E201C98}"/>
              </a:ext>
            </a:extLst>
          </p:cNvPr>
          <p:cNvSpPr>
            <a:spLocks noGrp="1"/>
          </p:cNvSpPr>
          <p:nvPr>
            <p:ph type="dt" sz="half" idx="10"/>
          </p:nvPr>
        </p:nvSpPr>
        <p:spPr/>
        <p:txBody>
          <a:bodyPr/>
          <a:lstStyle/>
          <a:p>
            <a:fld id="{39AE6F4F-1AC3-4258-87B4-566A96AA6B6A}" type="datetimeFigureOut">
              <a:rPr lang="en-IN" smtClean="0"/>
              <a:pPr/>
              <a:t>11-09-2023</a:t>
            </a:fld>
            <a:endParaRPr lang="en-IN"/>
          </a:p>
        </p:txBody>
      </p:sp>
      <p:sp>
        <p:nvSpPr>
          <p:cNvPr id="4" name="Footer Placeholder 3">
            <a:extLst>
              <a:ext uri="{FF2B5EF4-FFF2-40B4-BE49-F238E27FC236}">
                <a16:creationId xmlns:a16="http://schemas.microsoft.com/office/drawing/2014/main" xmlns="" id="{9DE504E3-FAF8-4285-9811-88EF9B9C0A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53A8B187-0692-42B0-BF18-78F271A02E98}"/>
              </a:ext>
            </a:extLst>
          </p:cNvPr>
          <p:cNvSpPr>
            <a:spLocks noGrp="1"/>
          </p:cNvSpPr>
          <p:nvPr>
            <p:ph type="sldNum" sz="quarter" idx="12"/>
          </p:nvPr>
        </p:nvSpPr>
        <p:spPr/>
        <p:txBody>
          <a:bodyPr/>
          <a:lstStyle/>
          <a:p>
            <a:fld id="{8F63E61C-BA76-42DA-9A44-6BDE520427E4}" type="slidenum">
              <a:rPr lang="en-IN" smtClean="0"/>
              <a:pPr/>
              <a:t>‹#›</a:t>
            </a:fld>
            <a:endParaRPr lang="en-IN"/>
          </a:p>
        </p:txBody>
      </p:sp>
    </p:spTree>
    <p:extLst>
      <p:ext uri="{BB962C8B-B14F-4D97-AF65-F5344CB8AC3E}">
        <p14:creationId xmlns:p14="http://schemas.microsoft.com/office/powerpoint/2010/main" xmlns="" val="506983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9E24415-8C29-4E72-8C20-692FA5441168}"/>
              </a:ext>
            </a:extLst>
          </p:cNvPr>
          <p:cNvSpPr>
            <a:spLocks noGrp="1"/>
          </p:cNvSpPr>
          <p:nvPr>
            <p:ph type="dt" sz="half" idx="10"/>
          </p:nvPr>
        </p:nvSpPr>
        <p:spPr/>
        <p:txBody>
          <a:bodyPr/>
          <a:lstStyle/>
          <a:p>
            <a:fld id="{39AE6F4F-1AC3-4258-87B4-566A96AA6B6A}" type="datetimeFigureOut">
              <a:rPr lang="en-IN" smtClean="0"/>
              <a:pPr/>
              <a:t>11-09-2023</a:t>
            </a:fld>
            <a:endParaRPr lang="en-IN"/>
          </a:p>
        </p:txBody>
      </p:sp>
      <p:sp>
        <p:nvSpPr>
          <p:cNvPr id="3" name="Footer Placeholder 2">
            <a:extLst>
              <a:ext uri="{FF2B5EF4-FFF2-40B4-BE49-F238E27FC236}">
                <a16:creationId xmlns:a16="http://schemas.microsoft.com/office/drawing/2014/main" xmlns="" id="{F56158EC-F174-4979-9081-08C2B5A3E7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A4066406-3F7C-4E46-95A5-F71FA1D0446A}"/>
              </a:ext>
            </a:extLst>
          </p:cNvPr>
          <p:cNvSpPr>
            <a:spLocks noGrp="1"/>
          </p:cNvSpPr>
          <p:nvPr>
            <p:ph type="sldNum" sz="quarter" idx="12"/>
          </p:nvPr>
        </p:nvSpPr>
        <p:spPr/>
        <p:txBody>
          <a:bodyPr/>
          <a:lstStyle/>
          <a:p>
            <a:fld id="{8F63E61C-BA76-42DA-9A44-6BDE520427E4}" type="slidenum">
              <a:rPr lang="en-IN" smtClean="0"/>
              <a:pPr/>
              <a:t>‹#›</a:t>
            </a:fld>
            <a:endParaRPr lang="en-IN"/>
          </a:p>
        </p:txBody>
      </p:sp>
    </p:spTree>
    <p:extLst>
      <p:ext uri="{BB962C8B-B14F-4D97-AF65-F5344CB8AC3E}">
        <p14:creationId xmlns:p14="http://schemas.microsoft.com/office/powerpoint/2010/main" xmlns="" val="2090997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895E8F-3D82-4CDD-8D24-08FA524A34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2EDC471-24F0-478E-96C8-5E931306E8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7D105FCF-55F8-4A31-9B1D-E69734EF6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34B907C-9757-4387-AFB2-7676F8E86C2B}"/>
              </a:ext>
            </a:extLst>
          </p:cNvPr>
          <p:cNvSpPr>
            <a:spLocks noGrp="1"/>
          </p:cNvSpPr>
          <p:nvPr>
            <p:ph type="dt" sz="half" idx="10"/>
          </p:nvPr>
        </p:nvSpPr>
        <p:spPr/>
        <p:txBody>
          <a:bodyPr/>
          <a:lstStyle/>
          <a:p>
            <a:fld id="{39AE6F4F-1AC3-4258-87B4-566A96AA6B6A}" type="datetimeFigureOut">
              <a:rPr lang="en-IN" smtClean="0"/>
              <a:pPr/>
              <a:t>11-09-2023</a:t>
            </a:fld>
            <a:endParaRPr lang="en-IN"/>
          </a:p>
        </p:txBody>
      </p:sp>
      <p:sp>
        <p:nvSpPr>
          <p:cNvPr id="6" name="Footer Placeholder 5">
            <a:extLst>
              <a:ext uri="{FF2B5EF4-FFF2-40B4-BE49-F238E27FC236}">
                <a16:creationId xmlns:a16="http://schemas.microsoft.com/office/drawing/2014/main" xmlns="" id="{4493AB58-DC4B-4A47-99BE-CC02CEA14D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E4012BA-8931-4FEE-B9E3-F5583E0471E2}"/>
              </a:ext>
            </a:extLst>
          </p:cNvPr>
          <p:cNvSpPr>
            <a:spLocks noGrp="1"/>
          </p:cNvSpPr>
          <p:nvPr>
            <p:ph type="sldNum" sz="quarter" idx="12"/>
          </p:nvPr>
        </p:nvSpPr>
        <p:spPr/>
        <p:txBody>
          <a:bodyPr/>
          <a:lstStyle/>
          <a:p>
            <a:fld id="{8F63E61C-BA76-42DA-9A44-6BDE520427E4}" type="slidenum">
              <a:rPr lang="en-IN" smtClean="0"/>
              <a:pPr/>
              <a:t>‹#›</a:t>
            </a:fld>
            <a:endParaRPr lang="en-IN"/>
          </a:p>
        </p:txBody>
      </p:sp>
    </p:spTree>
    <p:extLst>
      <p:ext uri="{BB962C8B-B14F-4D97-AF65-F5344CB8AC3E}">
        <p14:creationId xmlns:p14="http://schemas.microsoft.com/office/powerpoint/2010/main" xmlns="" val="2239915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9CAA2-2003-472D-9DAA-8013C740E9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A9999DC-5C5B-46BC-AA67-B059C2E3EC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D92A551-800B-4138-A813-1EBBF76265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BA761CA-EF35-4C22-8802-5D82AE6088A7}"/>
              </a:ext>
            </a:extLst>
          </p:cNvPr>
          <p:cNvSpPr>
            <a:spLocks noGrp="1"/>
          </p:cNvSpPr>
          <p:nvPr>
            <p:ph type="dt" sz="half" idx="10"/>
          </p:nvPr>
        </p:nvSpPr>
        <p:spPr/>
        <p:txBody>
          <a:bodyPr/>
          <a:lstStyle/>
          <a:p>
            <a:fld id="{39AE6F4F-1AC3-4258-87B4-566A96AA6B6A}" type="datetimeFigureOut">
              <a:rPr lang="en-IN" smtClean="0"/>
              <a:pPr/>
              <a:t>11-09-2023</a:t>
            </a:fld>
            <a:endParaRPr lang="en-IN"/>
          </a:p>
        </p:txBody>
      </p:sp>
      <p:sp>
        <p:nvSpPr>
          <p:cNvPr id="6" name="Footer Placeholder 5">
            <a:extLst>
              <a:ext uri="{FF2B5EF4-FFF2-40B4-BE49-F238E27FC236}">
                <a16:creationId xmlns:a16="http://schemas.microsoft.com/office/drawing/2014/main" xmlns="" id="{29D03147-7811-4F49-9918-C2ADC7EC85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1635277-E3EC-4D3E-B67F-100FA6F97068}"/>
              </a:ext>
            </a:extLst>
          </p:cNvPr>
          <p:cNvSpPr>
            <a:spLocks noGrp="1"/>
          </p:cNvSpPr>
          <p:nvPr>
            <p:ph type="sldNum" sz="quarter" idx="12"/>
          </p:nvPr>
        </p:nvSpPr>
        <p:spPr/>
        <p:txBody>
          <a:bodyPr/>
          <a:lstStyle/>
          <a:p>
            <a:fld id="{8F63E61C-BA76-42DA-9A44-6BDE520427E4}" type="slidenum">
              <a:rPr lang="en-IN" smtClean="0"/>
              <a:pPr/>
              <a:t>‹#›</a:t>
            </a:fld>
            <a:endParaRPr lang="en-IN"/>
          </a:p>
        </p:txBody>
      </p:sp>
    </p:spTree>
    <p:extLst>
      <p:ext uri="{BB962C8B-B14F-4D97-AF65-F5344CB8AC3E}">
        <p14:creationId xmlns:p14="http://schemas.microsoft.com/office/powerpoint/2010/main" xmlns="" val="3866834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BEDF11A-66EE-4ACA-B409-AF355882DB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6786E51-55F7-44B1-859C-8D8E0E72F7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5202095-2137-4E3F-9782-4FBDD0390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E6F4F-1AC3-4258-87B4-566A96AA6B6A}" type="datetimeFigureOut">
              <a:rPr lang="en-IN" smtClean="0"/>
              <a:pPr/>
              <a:t>11-09-2023</a:t>
            </a:fld>
            <a:endParaRPr lang="en-IN"/>
          </a:p>
        </p:txBody>
      </p:sp>
      <p:sp>
        <p:nvSpPr>
          <p:cNvPr id="5" name="Footer Placeholder 4">
            <a:extLst>
              <a:ext uri="{FF2B5EF4-FFF2-40B4-BE49-F238E27FC236}">
                <a16:creationId xmlns:a16="http://schemas.microsoft.com/office/drawing/2014/main" xmlns="" id="{89A3DDFB-D2D0-48E1-BF32-5D6700A442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AA48CEE2-F7C8-45E9-9AC4-6C43692D5D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63E61C-BA76-42DA-9A44-6BDE520427E4}" type="slidenum">
              <a:rPr lang="en-IN" smtClean="0"/>
              <a:pPr/>
              <a:t>‹#›</a:t>
            </a:fld>
            <a:endParaRPr lang="en-IN"/>
          </a:p>
        </p:txBody>
      </p:sp>
    </p:spTree>
    <p:extLst>
      <p:ext uri="{BB962C8B-B14F-4D97-AF65-F5344CB8AC3E}">
        <p14:creationId xmlns:p14="http://schemas.microsoft.com/office/powerpoint/2010/main" xmlns="" val="3395141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edium.com/@aptrishu/understanding-principle-component-analysis-e32be0253ef0" TargetMode="External"/><Relationship Id="rId2" Type="http://schemas.openxmlformats.org/officeDocument/2006/relationships/hyperlink" Target="https://idyll.pub/post/dimensionality-reduction-293e465c2a3443e8941b016d/" TargetMode="External"/><Relationship Id="rId1" Type="http://schemas.openxmlformats.org/officeDocument/2006/relationships/slideLayout" Target="../slideLayouts/slideLayout2.xml"/><Relationship Id="rId4" Type="http://schemas.openxmlformats.org/officeDocument/2006/relationships/hyperlink" Target="https://builtin.com/data-science/step-step-explanation-principal-component-analysi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03D72E-D075-44E3-831B-CF8AABFF5E06}"/>
              </a:ext>
            </a:extLst>
          </p:cNvPr>
          <p:cNvSpPr>
            <a:spLocks noGrp="1"/>
          </p:cNvSpPr>
          <p:nvPr>
            <p:ph type="ctrTitle"/>
          </p:nvPr>
        </p:nvSpPr>
        <p:spPr/>
        <p:txBody>
          <a:bodyPr>
            <a:normAutofit fontScale="90000"/>
          </a:bodyPr>
          <a:lstStyle/>
          <a:p>
            <a:r>
              <a:rPr lang="en-IN" b="1" dirty="0"/>
              <a:t>Learning </a:t>
            </a:r>
            <a:r>
              <a:rPr lang="en-IN" b="1"/>
              <a:t>Lower-Dimensional Representations -PCA</a:t>
            </a:r>
            <a:r>
              <a:rPr lang="en-IN" b="1" dirty="0"/>
              <a:t/>
            </a:r>
            <a:br>
              <a:rPr lang="en-IN" b="1" dirty="0"/>
            </a:br>
            <a:endParaRPr lang="en-IN" dirty="0"/>
          </a:p>
        </p:txBody>
      </p:sp>
    </p:spTree>
    <p:extLst>
      <p:ext uri="{BB962C8B-B14F-4D97-AF65-F5344CB8AC3E}">
        <p14:creationId xmlns:p14="http://schemas.microsoft.com/office/powerpoint/2010/main" xmlns="" val="758629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AAC9104-43D0-47EB-9E4E-681CFFC99D48}"/>
              </a:ext>
            </a:extLst>
          </p:cNvPr>
          <p:cNvSpPr>
            <a:spLocks noGrp="1"/>
          </p:cNvSpPr>
          <p:nvPr>
            <p:ph idx="1"/>
          </p:nvPr>
        </p:nvSpPr>
        <p:spPr>
          <a:xfrm>
            <a:off x="838200" y="653143"/>
            <a:ext cx="10515600" cy="5523820"/>
          </a:xfrm>
        </p:spPr>
        <p:txBody>
          <a:bodyPr>
            <a:normAutofit/>
          </a:bodyPr>
          <a:lstStyle/>
          <a:p>
            <a:r>
              <a:rPr lang="en-US" dirty="0"/>
              <a:t>From mathematical point, we can view this operation as a project onto the vector space spanned by the top </a:t>
            </a:r>
            <a:r>
              <a:rPr lang="en-IN" dirty="0"/>
              <a:t>m </a:t>
            </a:r>
            <a:r>
              <a:rPr lang="en-US" dirty="0"/>
              <a:t> eigenvectors of the dataset’s covariance matrix (within constant scaling). </a:t>
            </a:r>
          </a:p>
          <a:p>
            <a:r>
              <a:rPr lang="en-US" dirty="0"/>
              <a:t>Let us represent the dataset as a matrix </a:t>
            </a:r>
            <a:r>
              <a:rPr lang="en-US" b="1" dirty="0"/>
              <a:t>X with dimensions </a:t>
            </a:r>
            <a:r>
              <a:rPr lang="en-IN" dirty="0"/>
              <a:t>n × d</a:t>
            </a:r>
          </a:p>
          <a:p>
            <a:pPr marL="0" indent="0">
              <a:buNone/>
            </a:pPr>
            <a:r>
              <a:rPr lang="en-IN" dirty="0"/>
              <a:t>   (i.e.,  n  inputs of d </a:t>
            </a:r>
            <a:r>
              <a:rPr lang="en-US" dirty="0"/>
              <a:t> dimensions). </a:t>
            </a:r>
          </a:p>
          <a:p>
            <a:r>
              <a:rPr lang="en-US" dirty="0"/>
              <a:t>We’d like to create an embedding matrix </a:t>
            </a:r>
            <a:r>
              <a:rPr lang="en-US" b="1" dirty="0"/>
              <a:t>T with </a:t>
            </a:r>
            <a:r>
              <a:rPr lang="en-IN" dirty="0"/>
              <a:t>dimensions n × m</a:t>
            </a:r>
          </a:p>
          <a:p>
            <a:r>
              <a:rPr lang="en-US" dirty="0"/>
              <a:t>We can compute the matrix using the relationship </a:t>
            </a:r>
            <a:r>
              <a:rPr lang="en-US" b="1" dirty="0"/>
              <a:t>T = X, where</a:t>
            </a:r>
          </a:p>
          <a:p>
            <a:pPr marL="0" indent="0">
              <a:buNone/>
            </a:pPr>
            <a:r>
              <a:rPr lang="en-US" dirty="0"/>
              <a:t>   each column of </a:t>
            </a:r>
            <a:r>
              <a:rPr lang="en-US" b="1" dirty="0"/>
              <a:t>W corresponds to an eigenvector of the matrix </a:t>
            </a:r>
          </a:p>
          <a:p>
            <a:pPr marL="0" indent="0">
              <a:buNone/>
            </a:pPr>
            <a:r>
              <a:rPr lang="en-US" b="1" dirty="0"/>
              <a:t>   X</a:t>
            </a:r>
            <a:r>
              <a:rPr lang="en-US" b="1" baseline="30000" dirty="0"/>
              <a:t>T</a:t>
            </a:r>
            <a:r>
              <a:rPr lang="en-US" b="1" dirty="0"/>
              <a:t>X</a:t>
            </a:r>
          </a:p>
          <a:p>
            <a:pPr marL="0" indent="0">
              <a:buNone/>
            </a:pPr>
            <a:endParaRPr lang="en-US" b="1" dirty="0"/>
          </a:p>
          <a:p>
            <a:pPr marL="0" indent="0">
              <a:buNone/>
            </a:pPr>
            <a:r>
              <a:rPr lang="en-IN" b="1" dirty="0"/>
              <a:t>     </a:t>
            </a:r>
          </a:p>
        </p:txBody>
      </p:sp>
    </p:spTree>
    <p:extLst>
      <p:ext uri="{BB962C8B-B14F-4D97-AF65-F5344CB8AC3E}">
        <p14:creationId xmlns:p14="http://schemas.microsoft.com/office/powerpoint/2010/main" xmlns="" val="2299628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192528-ED63-4692-9441-178C026069C7}"/>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xmlns="" id="{EB27DD12-E270-423A-8B12-9E426340C59E}"/>
              </a:ext>
            </a:extLst>
          </p:cNvPr>
          <p:cNvSpPr>
            <a:spLocks noGrp="1"/>
          </p:cNvSpPr>
          <p:nvPr>
            <p:ph idx="1"/>
          </p:nvPr>
        </p:nvSpPr>
        <p:spPr/>
        <p:txBody>
          <a:bodyPr/>
          <a:lstStyle/>
          <a:p>
            <a:r>
              <a:rPr lang="en-US" dirty="0"/>
              <a:t>Suppose that our data set is 2-dimensional with 2 variables </a:t>
            </a:r>
            <a:r>
              <a:rPr lang="en-US" b="1" i="1" dirty="0" err="1"/>
              <a:t>x,y</a:t>
            </a:r>
            <a:r>
              <a:rPr lang="en-US" b="1" i="1" dirty="0"/>
              <a:t> </a:t>
            </a:r>
            <a:r>
              <a:rPr lang="en-US" dirty="0"/>
              <a:t>and that the eigenvectors and eigenvalues of the covariance matrix are as follows:</a:t>
            </a:r>
          </a:p>
          <a:p>
            <a:endParaRPr lang="en-US" dirty="0"/>
          </a:p>
          <a:p>
            <a:endParaRPr lang="en-IN" dirty="0"/>
          </a:p>
        </p:txBody>
      </p:sp>
      <p:pic>
        <p:nvPicPr>
          <p:cNvPr id="2052" name="Picture 4" descr="Principal Component Analysis Example">
            <a:extLst>
              <a:ext uri="{FF2B5EF4-FFF2-40B4-BE49-F238E27FC236}">
                <a16:creationId xmlns:a16="http://schemas.microsoft.com/office/drawing/2014/main" xmlns="" id="{3C396A3A-3648-45F0-A8A6-D642C9A143C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58217" y="3429000"/>
            <a:ext cx="6867525" cy="208676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08601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D89D23F-4030-4276-8C11-440F432F54BF}"/>
              </a:ext>
            </a:extLst>
          </p:cNvPr>
          <p:cNvSpPr>
            <a:spLocks noGrp="1"/>
          </p:cNvSpPr>
          <p:nvPr>
            <p:ph idx="1"/>
          </p:nvPr>
        </p:nvSpPr>
        <p:spPr>
          <a:xfrm>
            <a:off x="838200" y="375557"/>
            <a:ext cx="10515600" cy="5801406"/>
          </a:xfrm>
        </p:spPr>
        <p:txBody>
          <a:bodyPr>
            <a:normAutofit fontScale="92500" lnSpcReduction="20000"/>
          </a:bodyPr>
          <a:lstStyle/>
          <a:p>
            <a:r>
              <a:rPr lang="en-US" dirty="0"/>
              <a:t>If we rank the eigenvalues in descending order, we get λ1&gt;λ2, which means that the eigenvector that corresponds to the first principal component (PC1) is </a:t>
            </a:r>
            <a:r>
              <a:rPr lang="en-US" i="1" dirty="0"/>
              <a:t>v1 </a:t>
            </a:r>
            <a:r>
              <a:rPr lang="en-US" dirty="0"/>
              <a:t>and the one that corresponds to the second component (PC2) is</a:t>
            </a:r>
            <a:r>
              <a:rPr lang="en-US" i="1" dirty="0"/>
              <a:t>v2.</a:t>
            </a:r>
            <a:endParaRPr lang="en-US" dirty="0"/>
          </a:p>
          <a:p>
            <a:r>
              <a:rPr lang="en-US" dirty="0"/>
              <a:t>After having the principal components, to compute the percentage of variance (information) accounted for by each component, we divide the eigenvalue of each component by the sum of eigenvalues. If we apply this on the example above, we find that PC1 and PC2 carry respectively 96% and 4% of the variance of the data. </a:t>
            </a:r>
          </a:p>
          <a:p>
            <a:r>
              <a:rPr lang="en-US" dirty="0"/>
              <a:t>we can either form a feature vector with both of the eigenvectors </a:t>
            </a:r>
            <a:r>
              <a:rPr lang="en-US" i="1" dirty="0"/>
              <a:t>v</a:t>
            </a:r>
            <a:r>
              <a:rPr lang="en-US" dirty="0"/>
              <a:t>1 and </a:t>
            </a:r>
            <a:r>
              <a:rPr lang="en-US" i="1" dirty="0"/>
              <a:t>v</a:t>
            </a:r>
            <a:r>
              <a:rPr lang="en-US" dirty="0"/>
              <a:t>2. Or discard the eigenvector </a:t>
            </a:r>
            <a:r>
              <a:rPr lang="en-US" i="1" dirty="0"/>
              <a:t>v</a:t>
            </a:r>
            <a:r>
              <a:rPr lang="en-US" dirty="0"/>
              <a:t>2, which is the one of lesser significance.</a:t>
            </a:r>
          </a:p>
          <a:p>
            <a:r>
              <a:rPr lang="en-US" dirty="0"/>
              <a:t>Discarding the eigenvector </a:t>
            </a:r>
            <a:r>
              <a:rPr lang="en-US" i="1" dirty="0"/>
              <a:t>v2 </a:t>
            </a:r>
            <a:r>
              <a:rPr lang="en-US" dirty="0"/>
              <a:t>will reduce dimensionality by 1, and will consequently cause a loss of information in the final data set. But given that </a:t>
            </a:r>
            <a:r>
              <a:rPr lang="en-US" i="1" dirty="0"/>
              <a:t>v</a:t>
            </a:r>
            <a:r>
              <a:rPr lang="en-US" dirty="0"/>
              <a:t>2 was carrying only 4% of the information, the loss will be therefore not important and we will still have 96% of the information that is carried by </a:t>
            </a:r>
            <a:r>
              <a:rPr lang="en-US" i="1" dirty="0"/>
              <a:t>v</a:t>
            </a:r>
            <a:r>
              <a:rPr lang="en-US" dirty="0"/>
              <a:t>1.</a:t>
            </a:r>
          </a:p>
          <a:p>
            <a:endParaRPr lang="en-IN" dirty="0"/>
          </a:p>
        </p:txBody>
      </p:sp>
    </p:spTree>
    <p:extLst>
      <p:ext uri="{BB962C8B-B14F-4D97-AF65-F5344CB8AC3E}">
        <p14:creationId xmlns:p14="http://schemas.microsoft.com/office/powerpoint/2010/main" xmlns="" val="399447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05724B-F73C-4C57-8C7A-7A847C5F1E32}"/>
              </a:ext>
            </a:extLst>
          </p:cNvPr>
          <p:cNvSpPr>
            <a:spLocks noGrp="1"/>
          </p:cNvSpPr>
          <p:nvPr>
            <p:ph type="title"/>
          </p:nvPr>
        </p:nvSpPr>
        <p:spPr/>
        <p:txBody>
          <a:bodyPr/>
          <a:lstStyle/>
          <a:p>
            <a:r>
              <a:rPr lang="en-IN" dirty="0"/>
              <a:t>Last step:</a:t>
            </a:r>
          </a:p>
        </p:txBody>
      </p:sp>
      <p:sp>
        <p:nvSpPr>
          <p:cNvPr id="3" name="Content Placeholder 2">
            <a:extLst>
              <a:ext uri="{FF2B5EF4-FFF2-40B4-BE49-F238E27FC236}">
                <a16:creationId xmlns:a16="http://schemas.microsoft.com/office/drawing/2014/main" xmlns="" id="{BF6F9153-6AB4-469B-8996-C0DAAAFCF50E}"/>
              </a:ext>
            </a:extLst>
          </p:cNvPr>
          <p:cNvSpPr>
            <a:spLocks noGrp="1"/>
          </p:cNvSpPr>
          <p:nvPr>
            <p:ph idx="1"/>
          </p:nvPr>
        </p:nvSpPr>
        <p:spPr/>
        <p:txBody>
          <a:bodyPr/>
          <a:lstStyle/>
          <a:p>
            <a:r>
              <a:rPr lang="en-US" dirty="0"/>
              <a:t>use the feature vector formed using the eigenvectors of the covariance matrix, to reorient the data from the original axes to the ones represented by the principal components (hence the name Principal Components Analysis). This can be done by multiplying the transpose of the original data set by the transpose of the feature vector.</a:t>
            </a:r>
          </a:p>
          <a:p>
            <a:endParaRPr lang="en-US" dirty="0"/>
          </a:p>
          <a:p>
            <a:endParaRPr lang="en-IN" dirty="0"/>
          </a:p>
        </p:txBody>
      </p:sp>
      <p:pic>
        <p:nvPicPr>
          <p:cNvPr id="10" name="Picture 9">
            <a:extLst>
              <a:ext uri="{FF2B5EF4-FFF2-40B4-BE49-F238E27FC236}">
                <a16:creationId xmlns:a16="http://schemas.microsoft.com/office/drawing/2014/main" xmlns="" id="{5161655D-E71B-4D6D-AABD-41761C6FEF13}"/>
              </a:ext>
            </a:extLst>
          </p:cNvPr>
          <p:cNvPicPr/>
          <p:nvPr/>
        </p:nvPicPr>
        <p:blipFill>
          <a:blip r:embed="rId2"/>
          <a:stretch>
            <a:fillRect/>
          </a:stretch>
        </p:blipFill>
        <p:spPr>
          <a:xfrm>
            <a:off x="1796143" y="4837474"/>
            <a:ext cx="8964386" cy="910183"/>
          </a:xfrm>
          <a:prstGeom prst="rect">
            <a:avLst/>
          </a:prstGeom>
        </p:spPr>
      </p:pic>
    </p:spTree>
    <p:extLst>
      <p:ext uri="{BB962C8B-B14F-4D97-AF65-F5344CB8AC3E}">
        <p14:creationId xmlns:p14="http://schemas.microsoft.com/office/powerpoint/2010/main" xmlns="" val="3025065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796348-C367-4654-B809-EB0BD172B1FE}"/>
              </a:ext>
            </a:extLst>
          </p:cNvPr>
          <p:cNvSpPr>
            <a:spLocks noGrp="1"/>
          </p:cNvSpPr>
          <p:nvPr>
            <p:ph type="title"/>
          </p:nvPr>
        </p:nvSpPr>
        <p:spPr/>
        <p:txBody>
          <a:bodyPr>
            <a:normAutofit fontScale="90000"/>
          </a:bodyPr>
          <a:lstStyle/>
          <a:p>
            <a:r>
              <a:rPr lang="en-IN" dirty="0"/>
              <a:t>A situation where PCA fails</a:t>
            </a:r>
            <a:br>
              <a:rPr lang="en-IN" dirty="0"/>
            </a:br>
            <a:r>
              <a:rPr lang="en-US" sz="2700" dirty="0"/>
              <a:t>PCA is not suitable in many cases: For example, if all the components of PCA have quite a high variance, there is no 'good' universal stopping rule that allows you to discard some exact 'k' Principal Components, with a guarantee that there will be no 'significant' ( for your application) loss of data in the compression.</a:t>
            </a:r>
            <a:endParaRPr lang="en-IN" sz="2700" dirty="0"/>
          </a:p>
        </p:txBody>
      </p:sp>
      <p:pic>
        <p:nvPicPr>
          <p:cNvPr id="4" name="Content Placeholder 3">
            <a:extLst>
              <a:ext uri="{FF2B5EF4-FFF2-40B4-BE49-F238E27FC236}">
                <a16:creationId xmlns:a16="http://schemas.microsoft.com/office/drawing/2014/main" xmlns="" id="{58888E1E-90E9-4156-B3E3-4787B669D523}"/>
              </a:ext>
            </a:extLst>
          </p:cNvPr>
          <p:cNvPicPr>
            <a:picLocks noGrp="1"/>
          </p:cNvPicPr>
          <p:nvPr>
            <p:ph idx="1"/>
          </p:nvPr>
        </p:nvPicPr>
        <p:blipFill>
          <a:blip r:embed="rId2"/>
          <a:stretch>
            <a:fillRect/>
          </a:stretch>
        </p:blipFill>
        <p:spPr>
          <a:xfrm>
            <a:off x="3764402" y="2302329"/>
            <a:ext cx="6916537" cy="4351338"/>
          </a:xfrm>
          <a:prstGeom prst="rect">
            <a:avLst/>
          </a:prstGeom>
        </p:spPr>
      </p:pic>
    </p:spTree>
    <p:extLst>
      <p:ext uri="{BB962C8B-B14F-4D97-AF65-F5344CB8AC3E}">
        <p14:creationId xmlns:p14="http://schemas.microsoft.com/office/powerpoint/2010/main" xmlns="" val="778134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2E6C6-6426-4CE5-8CE3-4EA4DD1660BC}"/>
              </a:ext>
            </a:extLst>
          </p:cNvPr>
          <p:cNvSpPr>
            <a:spLocks noGrp="1"/>
          </p:cNvSpPr>
          <p:nvPr>
            <p:ph type="title"/>
          </p:nvPr>
        </p:nvSpPr>
        <p:spPr>
          <a:xfrm>
            <a:off x="838200" y="365125"/>
            <a:ext cx="10515600" cy="663575"/>
          </a:xfrm>
        </p:spPr>
        <p:txBody>
          <a:bodyPr>
            <a:normAutofit fontScale="90000"/>
          </a:bodyPr>
          <a:lstStyle/>
          <a:p>
            <a:r>
              <a:rPr lang="en-IN" b="1" dirty="0"/>
              <a:t>Motivating the Autoencoder Architecture</a:t>
            </a:r>
            <a:br>
              <a:rPr lang="en-IN" b="1" dirty="0"/>
            </a:br>
            <a:endParaRPr lang="en-IN" dirty="0"/>
          </a:p>
        </p:txBody>
      </p:sp>
      <p:sp>
        <p:nvSpPr>
          <p:cNvPr id="3" name="Content Placeholder 2">
            <a:extLst>
              <a:ext uri="{FF2B5EF4-FFF2-40B4-BE49-F238E27FC236}">
                <a16:creationId xmlns:a16="http://schemas.microsoft.com/office/drawing/2014/main" xmlns="" id="{4955705E-27B5-403C-A192-55C8646C4339}"/>
              </a:ext>
            </a:extLst>
          </p:cNvPr>
          <p:cNvSpPr>
            <a:spLocks noGrp="1"/>
          </p:cNvSpPr>
          <p:nvPr>
            <p:ph idx="1"/>
          </p:nvPr>
        </p:nvSpPr>
        <p:spPr>
          <a:xfrm>
            <a:off x="838200" y="783771"/>
            <a:ext cx="10515600" cy="5393192"/>
          </a:xfrm>
        </p:spPr>
        <p:txBody>
          <a:bodyPr>
            <a:normAutofit lnSpcReduction="10000"/>
          </a:bodyPr>
          <a:lstStyle/>
          <a:p>
            <a:r>
              <a:rPr lang="en-IN" dirty="0"/>
              <a:t>PCA fails to  capturing </a:t>
            </a:r>
            <a:r>
              <a:rPr lang="en-IN" dirty="0" err="1"/>
              <a:t>impor</a:t>
            </a:r>
            <a:r>
              <a:rPr lang="en-US" dirty="0" err="1"/>
              <a:t>tant</a:t>
            </a:r>
            <a:r>
              <a:rPr lang="en-US" dirty="0"/>
              <a:t> relationships in complex datasets. </a:t>
            </a:r>
          </a:p>
          <a:p>
            <a:r>
              <a:rPr lang="en-US" dirty="0"/>
              <a:t>Most of the datasets images, text, etc. are characterized by nonlinear relationships, we must develop a theory that will perform nonlinear dimensionality reduction.</a:t>
            </a:r>
          </a:p>
          <a:p>
            <a:r>
              <a:rPr lang="en-US" dirty="0"/>
              <a:t>In feed-forward networks, each layer learns progressively more relevant representations of the input.</a:t>
            </a:r>
          </a:p>
          <a:p>
            <a:r>
              <a:rPr lang="en-IN" dirty="0"/>
              <a:t>There are </a:t>
            </a:r>
            <a:r>
              <a:rPr lang="en-IN" dirty="0" err="1"/>
              <a:t>funda</a:t>
            </a:r>
            <a:r>
              <a:rPr lang="en-US" dirty="0"/>
              <a:t>mental problems with supervised approaches in general. Specifically, while the selected layer does contain information from the input, the network has been trained to pay attention to the aspects of the input that are critical to solving the task at hand.</a:t>
            </a:r>
          </a:p>
          <a:p>
            <a:r>
              <a:rPr lang="en-IN" dirty="0"/>
              <a:t>As a </a:t>
            </a:r>
            <a:r>
              <a:rPr lang="en-US" dirty="0"/>
              <a:t>result, there’s a significant amount of information loss with respect to elements of the input that may be important for other classification tasks, but potentially less important than the one immediately at hand.</a:t>
            </a:r>
          </a:p>
          <a:p>
            <a:endParaRPr lang="en-US" dirty="0"/>
          </a:p>
          <a:p>
            <a:endParaRPr lang="en-IN" dirty="0"/>
          </a:p>
        </p:txBody>
      </p:sp>
    </p:spTree>
    <p:extLst>
      <p:ext uri="{BB962C8B-B14F-4D97-AF65-F5344CB8AC3E}">
        <p14:creationId xmlns:p14="http://schemas.microsoft.com/office/powerpoint/2010/main" xmlns="" val="3916523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B7AFCB-989F-4249-9B63-9A9A1BE8F90D}"/>
              </a:ext>
            </a:extLst>
          </p:cNvPr>
          <p:cNvSpPr>
            <a:spLocks noGrp="1"/>
          </p:cNvSpPr>
          <p:nvPr>
            <p:ph type="title"/>
          </p:nvPr>
        </p:nvSpPr>
        <p:spPr>
          <a:xfrm>
            <a:off x="838200" y="365126"/>
            <a:ext cx="10515600" cy="794204"/>
          </a:xfrm>
        </p:spPr>
        <p:txBody>
          <a:bodyPr/>
          <a:lstStyle/>
          <a:p>
            <a:r>
              <a:rPr lang="en-IN" dirty="0"/>
              <a:t>Autoencoder</a:t>
            </a:r>
          </a:p>
        </p:txBody>
      </p:sp>
      <p:sp>
        <p:nvSpPr>
          <p:cNvPr id="3" name="Content Placeholder 2">
            <a:extLst>
              <a:ext uri="{FF2B5EF4-FFF2-40B4-BE49-F238E27FC236}">
                <a16:creationId xmlns:a16="http://schemas.microsoft.com/office/drawing/2014/main" xmlns="" id="{A3418A94-9241-4BD8-8F84-596C355A2D06}"/>
              </a:ext>
            </a:extLst>
          </p:cNvPr>
          <p:cNvSpPr>
            <a:spLocks noGrp="1"/>
          </p:cNvSpPr>
          <p:nvPr>
            <p:ph idx="1"/>
          </p:nvPr>
        </p:nvSpPr>
        <p:spPr>
          <a:xfrm>
            <a:off x="838200" y="1012371"/>
            <a:ext cx="10515600" cy="5164592"/>
          </a:xfrm>
        </p:spPr>
        <p:txBody>
          <a:bodyPr/>
          <a:lstStyle/>
          <a:p>
            <a:r>
              <a:rPr lang="en-US" dirty="0"/>
              <a:t>We first take the input and compress it into a low-dimensional vector.</a:t>
            </a:r>
          </a:p>
          <a:p>
            <a:r>
              <a:rPr lang="en-US" dirty="0"/>
              <a:t> This part of the network is called the encoder because it is responsible for producing the low-dimensional embedding or code.</a:t>
            </a:r>
          </a:p>
          <a:p>
            <a:r>
              <a:rPr lang="en-IN" dirty="0"/>
              <a:t>The second part </a:t>
            </a:r>
            <a:r>
              <a:rPr lang="en-US" dirty="0"/>
              <a:t>of the network, instead of mapping the embedding to an arbitrary label as we would in a feed-forward network, tries to invert the computation of the first half of the network and reconstruct the original input. This piece is known as the decoder.</a:t>
            </a:r>
          </a:p>
          <a:p>
            <a:endParaRPr lang="en-IN" dirty="0"/>
          </a:p>
        </p:txBody>
      </p:sp>
      <p:pic>
        <p:nvPicPr>
          <p:cNvPr id="4" name="Picture 3">
            <a:extLst>
              <a:ext uri="{FF2B5EF4-FFF2-40B4-BE49-F238E27FC236}">
                <a16:creationId xmlns:a16="http://schemas.microsoft.com/office/drawing/2014/main" xmlns="" id="{59CD0269-A328-4F33-8FE7-C5B6053CA618}"/>
              </a:ext>
            </a:extLst>
          </p:cNvPr>
          <p:cNvPicPr/>
          <p:nvPr/>
        </p:nvPicPr>
        <p:blipFill>
          <a:blip r:embed="rId2"/>
          <a:stretch>
            <a:fillRect/>
          </a:stretch>
        </p:blipFill>
        <p:spPr>
          <a:xfrm>
            <a:off x="636814" y="4114800"/>
            <a:ext cx="10842171" cy="2378074"/>
          </a:xfrm>
          <a:prstGeom prst="rect">
            <a:avLst/>
          </a:prstGeom>
        </p:spPr>
      </p:pic>
    </p:spTree>
    <p:extLst>
      <p:ext uri="{BB962C8B-B14F-4D97-AF65-F5344CB8AC3E}">
        <p14:creationId xmlns:p14="http://schemas.microsoft.com/office/powerpoint/2010/main" xmlns="" val="526926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E3538E-4557-45A6-B370-5D28F319E808}"/>
              </a:ext>
            </a:extLst>
          </p:cNvPr>
          <p:cNvSpPr>
            <a:spLocks noGrp="1"/>
          </p:cNvSpPr>
          <p:nvPr>
            <p:ph type="title"/>
          </p:nvPr>
        </p:nvSpPr>
        <p:spPr>
          <a:xfrm>
            <a:off x="838200" y="365126"/>
            <a:ext cx="10515600" cy="630918"/>
          </a:xfrm>
        </p:spPr>
        <p:txBody>
          <a:bodyPr>
            <a:normAutofit fontScale="90000"/>
          </a:bodyPr>
          <a:lstStyle/>
          <a:p>
            <a:r>
              <a:rPr lang="en-US" sz="2700" dirty="0"/>
              <a:t>The experimental setup for dimensionality reduction of the MNIST dataset</a:t>
            </a:r>
            <a:r>
              <a:rPr lang="en-US" dirty="0"/>
              <a:t/>
            </a:r>
            <a:br>
              <a:rPr lang="en-US" dirty="0"/>
            </a:br>
            <a:endParaRPr lang="en-IN" dirty="0"/>
          </a:p>
        </p:txBody>
      </p:sp>
      <p:pic>
        <p:nvPicPr>
          <p:cNvPr id="4" name="Content Placeholder 3">
            <a:extLst>
              <a:ext uri="{FF2B5EF4-FFF2-40B4-BE49-F238E27FC236}">
                <a16:creationId xmlns:a16="http://schemas.microsoft.com/office/drawing/2014/main" xmlns="" id="{13A1BBC2-AD47-4C20-B5C8-9D347CB6C9D4}"/>
              </a:ext>
            </a:extLst>
          </p:cNvPr>
          <p:cNvPicPr>
            <a:picLocks noGrp="1"/>
          </p:cNvPicPr>
          <p:nvPr>
            <p:ph idx="1"/>
          </p:nvPr>
        </p:nvPicPr>
        <p:blipFill>
          <a:blip r:embed="rId2"/>
          <a:stretch>
            <a:fillRect/>
          </a:stretch>
        </p:blipFill>
        <p:spPr>
          <a:xfrm>
            <a:off x="2792186" y="506187"/>
            <a:ext cx="6629400" cy="6351814"/>
          </a:xfrm>
          <a:prstGeom prst="rect">
            <a:avLst/>
          </a:prstGeom>
        </p:spPr>
      </p:pic>
    </p:spTree>
    <p:extLst>
      <p:ext uri="{BB962C8B-B14F-4D97-AF65-F5344CB8AC3E}">
        <p14:creationId xmlns:p14="http://schemas.microsoft.com/office/powerpoint/2010/main" xmlns="" val="2467429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D750A2-CF93-451F-AC22-CB586805A172}"/>
              </a:ext>
            </a:extLst>
          </p:cNvPr>
          <p:cNvSpPr>
            <a:spLocks noGrp="1"/>
          </p:cNvSpPr>
          <p:nvPr>
            <p:ph type="title"/>
          </p:nvPr>
        </p:nvSpPr>
        <p:spPr>
          <a:xfrm>
            <a:off x="838200" y="365126"/>
            <a:ext cx="10515600" cy="511400"/>
          </a:xfrm>
        </p:spPr>
        <p:txBody>
          <a:bodyPr>
            <a:normAutofit fontScale="90000"/>
          </a:bodyPr>
          <a:lstStyle/>
          <a:p>
            <a:r>
              <a:rPr lang="en-IN" dirty="0"/>
              <a:t>references</a:t>
            </a:r>
          </a:p>
        </p:txBody>
      </p:sp>
      <p:sp>
        <p:nvSpPr>
          <p:cNvPr id="3" name="Content Placeholder 2">
            <a:extLst>
              <a:ext uri="{FF2B5EF4-FFF2-40B4-BE49-F238E27FC236}">
                <a16:creationId xmlns:a16="http://schemas.microsoft.com/office/drawing/2014/main" xmlns="" id="{DD588BC4-B6D0-43FC-89B3-E7E43B7F16F3}"/>
              </a:ext>
            </a:extLst>
          </p:cNvPr>
          <p:cNvSpPr>
            <a:spLocks noGrp="1"/>
          </p:cNvSpPr>
          <p:nvPr>
            <p:ph idx="1"/>
          </p:nvPr>
        </p:nvSpPr>
        <p:spPr>
          <a:xfrm>
            <a:off x="642257" y="876526"/>
            <a:ext cx="10515600" cy="5104949"/>
          </a:xfrm>
        </p:spPr>
        <p:txBody>
          <a:bodyPr>
            <a:normAutofit/>
          </a:bodyPr>
          <a:lstStyle/>
          <a:p>
            <a:endParaRPr lang="en-IN" dirty="0">
              <a:hlinkClick r:id="rId2"/>
            </a:endParaRPr>
          </a:p>
          <a:p>
            <a:r>
              <a:rPr lang="en-IN" dirty="0">
                <a:solidFill>
                  <a:srgbClr val="FF0000"/>
                </a:solidFill>
                <a:hlinkClick r:id="rId3">
                  <a:extLst>
                    <a:ext uri="{A12FA001-AC4F-418D-AE19-62706E023703}">
                      <ahyp:hlinkClr xmlns:ahyp="http://schemas.microsoft.com/office/drawing/2018/hyperlinkcolor" xmlns="" val="tx"/>
                    </a:ext>
                  </a:extLst>
                </a:hlinkClick>
              </a:rPr>
              <a:t>https://medium.com/@aptrishu/understanding-principle-component-analysis-e32be0253ef0</a:t>
            </a:r>
            <a:endParaRPr lang="en-IN" dirty="0">
              <a:solidFill>
                <a:srgbClr val="FF0000"/>
              </a:solidFill>
            </a:endParaRPr>
          </a:p>
          <a:p>
            <a:r>
              <a:rPr lang="en-IN" dirty="0">
                <a:hlinkClick r:id="rId4"/>
              </a:rPr>
              <a:t>https://builtin.com/data-science/step-step-explanation-principal-component-analysis</a:t>
            </a:r>
            <a:endParaRPr lang="en-IN" dirty="0">
              <a:solidFill>
                <a:srgbClr val="FF0000"/>
              </a:solidFill>
            </a:endParaRPr>
          </a:p>
          <a:p>
            <a:endParaRPr lang="en-IN" dirty="0">
              <a:solidFill>
                <a:srgbClr val="FF0000"/>
              </a:solidFill>
            </a:endParaRPr>
          </a:p>
          <a:p>
            <a:endParaRPr lang="en-IN" dirty="0">
              <a:hlinkClick r:id="rId2"/>
            </a:endParaRPr>
          </a:p>
          <a:p>
            <a:endParaRPr lang="en-IN" dirty="0">
              <a:hlinkClick r:id="rId2"/>
            </a:endParaRPr>
          </a:p>
          <a:p>
            <a:endParaRPr lang="en-IN" dirty="0">
              <a:hlinkClick r:id="rId2"/>
            </a:endParaRPr>
          </a:p>
        </p:txBody>
      </p:sp>
    </p:spTree>
    <p:extLst>
      <p:ext uri="{BB962C8B-B14F-4D97-AF65-F5344CB8AC3E}">
        <p14:creationId xmlns:p14="http://schemas.microsoft.com/office/powerpoint/2010/main" xmlns="" val="3916782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A860A0-F75C-4094-9EE7-973FEF53E90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5721597E-D751-46C4-861C-B997B8E9962A}"/>
              </a:ext>
            </a:extLst>
          </p:cNvPr>
          <p:cNvSpPr>
            <a:spLocks noGrp="1"/>
          </p:cNvSpPr>
          <p:nvPr>
            <p:ph idx="1"/>
          </p:nvPr>
        </p:nvSpPr>
        <p:spPr>
          <a:xfrm>
            <a:off x="838200" y="1690688"/>
            <a:ext cx="10515600" cy="4486275"/>
          </a:xfrm>
        </p:spPr>
        <p:txBody>
          <a:bodyPr>
            <a:normAutofit/>
          </a:bodyPr>
          <a:lstStyle/>
          <a:p>
            <a:r>
              <a:rPr lang="en-US" dirty="0"/>
              <a:t>The larger the input vector, the larger our model. </a:t>
            </a:r>
          </a:p>
          <a:p>
            <a:r>
              <a:rPr lang="en-US" dirty="0"/>
              <a:t>Large models with lots of parameters are expressive, but they’re also increasingly data hungry. This means that without sufficiently large volumes of training data, we will likely overfit.</a:t>
            </a:r>
          </a:p>
          <a:p>
            <a:r>
              <a:rPr lang="en-US" dirty="0"/>
              <a:t> Convolutional architectures help us cope with the curse of dimensionality by reducing the number of parameters in our models without necessarily diminishing expressiveness.</a:t>
            </a:r>
            <a:endParaRPr lang="en-IN" dirty="0"/>
          </a:p>
        </p:txBody>
      </p:sp>
    </p:spTree>
    <p:extLst>
      <p:ext uri="{BB962C8B-B14F-4D97-AF65-F5344CB8AC3E}">
        <p14:creationId xmlns:p14="http://schemas.microsoft.com/office/powerpoint/2010/main" xmlns="" val="10386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B142A64-7C28-45FA-86AF-0E7750201486}"/>
              </a:ext>
            </a:extLst>
          </p:cNvPr>
          <p:cNvSpPr>
            <a:spLocks noGrp="1"/>
          </p:cNvSpPr>
          <p:nvPr>
            <p:ph idx="1"/>
          </p:nvPr>
        </p:nvSpPr>
        <p:spPr>
          <a:xfrm>
            <a:off x="838200" y="457200"/>
            <a:ext cx="10515600" cy="5719763"/>
          </a:xfrm>
        </p:spPr>
        <p:txBody>
          <a:bodyPr>
            <a:normAutofit/>
          </a:bodyPr>
          <a:lstStyle/>
          <a:p>
            <a:r>
              <a:rPr lang="en-US" dirty="0"/>
              <a:t>But, convolutional networks still require large amounts of labeled training data. </a:t>
            </a:r>
          </a:p>
          <a:p>
            <a:r>
              <a:rPr lang="en-US" dirty="0"/>
              <a:t>And for many problems, labeled data is scarce and expensive to generate.</a:t>
            </a:r>
          </a:p>
          <a:p>
            <a:r>
              <a:rPr lang="en-IN" dirty="0"/>
              <a:t>This prob</a:t>
            </a:r>
            <a:r>
              <a:rPr lang="en-US" dirty="0" err="1"/>
              <a:t>lem</a:t>
            </a:r>
            <a:r>
              <a:rPr lang="en-US" dirty="0"/>
              <a:t> will be handled  by developing effective learning models in situations where labeled data is scarce but wild, unlabeled data is plentiful. </a:t>
            </a:r>
          </a:p>
          <a:p>
            <a:r>
              <a:rPr lang="en-US" dirty="0"/>
              <a:t>In auto </a:t>
            </a:r>
            <a:r>
              <a:rPr lang="en-US"/>
              <a:t>encoders, embeddings</a:t>
            </a:r>
            <a:r>
              <a:rPr lang="en-US" dirty="0"/>
              <a:t>, or low-dimensional representations, are learnt in an unsupervised </a:t>
            </a:r>
            <a:r>
              <a:rPr lang="en-IN" dirty="0"/>
              <a:t>fashion.</a:t>
            </a:r>
          </a:p>
          <a:p>
            <a:r>
              <a:rPr lang="en-US" dirty="0"/>
              <a:t>we can use the generated embeddings to solve learning problems using smaller models that require less data.</a:t>
            </a:r>
            <a:endParaRPr lang="en-IN" dirty="0"/>
          </a:p>
        </p:txBody>
      </p:sp>
    </p:spTree>
    <p:extLst>
      <p:ext uri="{BB962C8B-B14F-4D97-AF65-F5344CB8AC3E}">
        <p14:creationId xmlns:p14="http://schemas.microsoft.com/office/powerpoint/2010/main" xmlns="" val="3064636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5BEC0D-2E46-4CD8-8341-104E5EAD3B54}"/>
              </a:ext>
            </a:extLst>
          </p:cNvPr>
          <p:cNvSpPr>
            <a:spLocks noGrp="1"/>
          </p:cNvSpPr>
          <p:nvPr>
            <p:ph type="title"/>
          </p:nvPr>
        </p:nvSpPr>
        <p:spPr/>
        <p:txBody>
          <a:bodyPr>
            <a:normAutofit fontScale="90000"/>
          </a:bodyPr>
          <a:lstStyle/>
          <a:p>
            <a:r>
              <a:rPr lang="en-US" dirty="0"/>
              <a:t>This process is summarized in the following diagram:</a:t>
            </a:r>
            <a:br>
              <a:rPr lang="en-US" dirty="0"/>
            </a:br>
            <a:endParaRPr lang="en-IN" dirty="0"/>
          </a:p>
        </p:txBody>
      </p:sp>
      <p:sp>
        <p:nvSpPr>
          <p:cNvPr id="3" name="Content Placeholder 2">
            <a:extLst>
              <a:ext uri="{FF2B5EF4-FFF2-40B4-BE49-F238E27FC236}">
                <a16:creationId xmlns:a16="http://schemas.microsoft.com/office/drawing/2014/main" xmlns="" id="{D276EDD8-FEA5-4F71-87AC-A7BD50DD1E48}"/>
              </a:ext>
            </a:extLst>
          </p:cNvPr>
          <p:cNvSpPr>
            <a:spLocks noGrp="1"/>
          </p:cNvSpPr>
          <p:nvPr>
            <p:ph idx="1"/>
          </p:nvPr>
        </p:nvSpPr>
        <p:spPr/>
        <p:txBody>
          <a:bodyPr/>
          <a:lstStyle/>
          <a:p>
            <a:pPr marL="0" indent="0">
              <a:buNone/>
            </a:pPr>
            <a:endParaRPr lang="en-US" dirty="0"/>
          </a:p>
          <a:p>
            <a:endParaRPr lang="en-IN" dirty="0"/>
          </a:p>
        </p:txBody>
      </p:sp>
      <p:pic>
        <p:nvPicPr>
          <p:cNvPr id="4" name="Picture 3">
            <a:extLst>
              <a:ext uri="{FF2B5EF4-FFF2-40B4-BE49-F238E27FC236}">
                <a16:creationId xmlns:a16="http://schemas.microsoft.com/office/drawing/2014/main" xmlns="" id="{90F87719-B3C2-43E7-B7C9-237A6D34C12C}"/>
              </a:ext>
            </a:extLst>
          </p:cNvPr>
          <p:cNvPicPr/>
          <p:nvPr/>
        </p:nvPicPr>
        <p:blipFill>
          <a:blip r:embed="rId2"/>
          <a:stretch>
            <a:fillRect/>
          </a:stretch>
        </p:blipFill>
        <p:spPr>
          <a:xfrm>
            <a:off x="1191986" y="1371601"/>
            <a:ext cx="9829799" cy="4805362"/>
          </a:xfrm>
          <a:prstGeom prst="rect">
            <a:avLst/>
          </a:prstGeom>
        </p:spPr>
      </p:pic>
    </p:spTree>
    <p:extLst>
      <p:ext uri="{BB962C8B-B14F-4D97-AF65-F5344CB8AC3E}">
        <p14:creationId xmlns:p14="http://schemas.microsoft.com/office/powerpoint/2010/main" xmlns="" val="1597589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718BE9-87D2-4DEF-909F-13B87924BF03}"/>
              </a:ext>
            </a:extLst>
          </p:cNvPr>
          <p:cNvSpPr>
            <a:spLocks noGrp="1"/>
          </p:cNvSpPr>
          <p:nvPr>
            <p:ph type="title"/>
          </p:nvPr>
        </p:nvSpPr>
        <p:spPr>
          <a:xfrm>
            <a:off x="838200" y="538842"/>
            <a:ext cx="10515600" cy="816429"/>
          </a:xfrm>
        </p:spPr>
        <p:txBody>
          <a:bodyPr>
            <a:normAutofit fontScale="90000"/>
          </a:bodyPr>
          <a:lstStyle/>
          <a:p>
            <a:r>
              <a:rPr lang="en-IN" b="1"/>
              <a:t>Principal Component Analysis</a:t>
            </a:r>
            <a:br>
              <a:rPr lang="en-IN" b="1"/>
            </a:br>
            <a:endParaRPr lang="en-IN" dirty="0"/>
          </a:p>
        </p:txBody>
      </p:sp>
      <p:sp>
        <p:nvSpPr>
          <p:cNvPr id="3" name="Content Placeholder 2">
            <a:extLst>
              <a:ext uri="{FF2B5EF4-FFF2-40B4-BE49-F238E27FC236}">
                <a16:creationId xmlns:a16="http://schemas.microsoft.com/office/drawing/2014/main" xmlns="" id="{93AF554F-ADA6-4A14-836C-D8113E5C8801}"/>
              </a:ext>
            </a:extLst>
          </p:cNvPr>
          <p:cNvSpPr>
            <a:spLocks noGrp="1"/>
          </p:cNvSpPr>
          <p:nvPr>
            <p:ph idx="1"/>
          </p:nvPr>
        </p:nvSpPr>
        <p:spPr>
          <a:xfrm>
            <a:off x="838200" y="865414"/>
            <a:ext cx="10515600" cy="5311549"/>
          </a:xfrm>
        </p:spPr>
        <p:txBody>
          <a:bodyPr>
            <a:normAutofit/>
          </a:bodyPr>
          <a:lstStyle/>
          <a:p>
            <a:r>
              <a:rPr lang="en-IN" dirty="0"/>
              <a:t>A classic method for  dimensionality reduction.</a:t>
            </a:r>
          </a:p>
          <a:p>
            <a:r>
              <a:rPr lang="en-US" dirty="0"/>
              <a:t>It finds principal components, the underlying structure in the data. They are the directions where there is the most variance, the directions where the data is most spread out.</a:t>
            </a:r>
            <a:endParaRPr lang="en-IN" dirty="0"/>
          </a:p>
          <a:p>
            <a:r>
              <a:rPr lang="en-US" dirty="0"/>
              <a:t>PCA reduces the dimensionality of large data sets, by transforming a large set of variables into a smaller one that still contains most of the information in the large set.</a:t>
            </a:r>
          </a:p>
          <a:p>
            <a:r>
              <a:rPr lang="en-US" dirty="0"/>
              <a:t>The basic concept behind PCA is to find a set of axes that communicates the most information about our dataset. </a:t>
            </a:r>
          </a:p>
          <a:p>
            <a:pPr>
              <a:lnSpc>
                <a:spcPct val="100000"/>
              </a:lnSpc>
              <a:spcBef>
                <a:spcPts val="0"/>
              </a:spcBef>
            </a:pPr>
            <a:r>
              <a:rPr lang="en-US" dirty="0"/>
              <a:t>If we have </a:t>
            </a:r>
            <a:r>
              <a:rPr lang="en-IN" dirty="0"/>
              <a:t>d dimensional data, we’d </a:t>
            </a:r>
            <a:r>
              <a:rPr lang="en-US" dirty="0"/>
              <a:t>like to find a new set of </a:t>
            </a:r>
            <a:r>
              <a:rPr lang="en-IN" dirty="0"/>
              <a:t>m&lt; d</a:t>
            </a:r>
          </a:p>
          <a:p>
            <a:pPr marL="0" indent="0">
              <a:lnSpc>
                <a:spcPct val="100000"/>
              </a:lnSpc>
              <a:spcBef>
                <a:spcPts val="0"/>
              </a:spcBef>
              <a:buNone/>
            </a:pPr>
            <a:r>
              <a:rPr lang="en-IN" dirty="0"/>
              <a:t>   dimensions that conserves as </a:t>
            </a:r>
            <a:r>
              <a:rPr lang="en-US" dirty="0"/>
              <a:t>much valuable information from the  </a:t>
            </a:r>
          </a:p>
          <a:p>
            <a:pPr marL="0" indent="0">
              <a:lnSpc>
                <a:spcPct val="100000"/>
              </a:lnSpc>
              <a:spcBef>
                <a:spcPts val="0"/>
              </a:spcBef>
              <a:buNone/>
            </a:pPr>
            <a:r>
              <a:rPr lang="en-US" dirty="0"/>
              <a:t>    original dataset.</a:t>
            </a:r>
          </a:p>
          <a:p>
            <a:pPr marL="0" indent="0">
              <a:lnSpc>
                <a:spcPct val="100000"/>
              </a:lnSpc>
              <a:spcBef>
                <a:spcPts val="0"/>
              </a:spcBef>
              <a:buNone/>
            </a:pPr>
            <a:endParaRPr lang="en-US" dirty="0"/>
          </a:p>
          <a:p>
            <a:endParaRPr lang="en-IN" dirty="0"/>
          </a:p>
        </p:txBody>
      </p:sp>
    </p:spTree>
    <p:extLst>
      <p:ext uri="{BB962C8B-B14F-4D97-AF65-F5344CB8AC3E}">
        <p14:creationId xmlns:p14="http://schemas.microsoft.com/office/powerpoint/2010/main" xmlns="" val="2062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A35331-1010-475B-96DA-9DCC9CDBCA29}"/>
              </a:ext>
            </a:extLst>
          </p:cNvPr>
          <p:cNvSpPr>
            <a:spLocks noGrp="1"/>
          </p:cNvSpPr>
          <p:nvPr>
            <p:ph idx="1"/>
          </p:nvPr>
        </p:nvSpPr>
        <p:spPr>
          <a:xfrm>
            <a:off x="838200" y="179614"/>
            <a:ext cx="10515600" cy="5997349"/>
          </a:xfrm>
        </p:spPr>
        <p:txBody>
          <a:bodyPr>
            <a:normAutofit lnSpcReduction="10000"/>
          </a:bodyPr>
          <a:lstStyle/>
          <a:p>
            <a:r>
              <a:rPr lang="en-US" dirty="0"/>
              <a:t>Assuming that variance corresponds to information, we can perform this transformation through an iterative process. </a:t>
            </a:r>
            <a:br>
              <a:rPr lang="en-US" dirty="0"/>
            </a:br>
            <a:endParaRPr lang="en-US" dirty="0"/>
          </a:p>
          <a:p>
            <a:r>
              <a:rPr lang="en-US" dirty="0"/>
              <a:t> First we find a unit vector along which the dataset has maximum variance.  </a:t>
            </a:r>
            <a:br>
              <a:rPr lang="en-US" dirty="0"/>
            </a:br>
            <a:endParaRPr lang="en-US" dirty="0"/>
          </a:p>
          <a:p>
            <a:r>
              <a:rPr lang="en-US" dirty="0"/>
              <a:t>Because this direction contains the most information, we select this direction as our first axis.</a:t>
            </a:r>
            <a:r>
              <a:rPr lang="en-IN" dirty="0"/>
              <a:t/>
            </a:r>
            <a:br>
              <a:rPr lang="en-IN" dirty="0"/>
            </a:br>
            <a:endParaRPr lang="en-IN" dirty="0"/>
          </a:p>
          <a:p>
            <a:r>
              <a:rPr lang="en-IN" dirty="0"/>
              <a:t>For simplicity, let’s choose d = 2, m = 1</a:t>
            </a:r>
          </a:p>
          <a:p>
            <a:r>
              <a:rPr lang="en-US" dirty="0"/>
              <a:t>So, we have to transform a 2 dimensional representation of data points to a one dimensional representation. </a:t>
            </a:r>
          </a:p>
          <a:p>
            <a:r>
              <a:rPr lang="en-US" dirty="0"/>
              <a:t>We can transform 2 dimensional data points to one dimensional data points by projecting them on 1 dimensional space i.e. a straight line. (A straight line is one dimensional). </a:t>
            </a:r>
          </a:p>
          <a:p>
            <a:endParaRPr lang="en-IN" dirty="0"/>
          </a:p>
        </p:txBody>
      </p:sp>
    </p:spTree>
    <p:extLst>
      <p:ext uri="{BB962C8B-B14F-4D97-AF65-F5344CB8AC3E}">
        <p14:creationId xmlns:p14="http://schemas.microsoft.com/office/powerpoint/2010/main" xmlns="" val="118327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D58354-62C5-4015-8167-4744B7370BB6}"/>
              </a:ext>
            </a:extLst>
          </p:cNvPr>
          <p:cNvSpPr>
            <a:spLocks noGrp="1"/>
          </p:cNvSpPr>
          <p:nvPr>
            <p:ph type="ctrTitle"/>
          </p:nvPr>
        </p:nvSpPr>
        <p:spPr>
          <a:xfrm>
            <a:off x="1687286" y="806563"/>
            <a:ext cx="9144000" cy="1077686"/>
          </a:xfrm>
        </p:spPr>
        <p:txBody>
          <a:bodyPr>
            <a:normAutofit fontScale="90000"/>
          </a:bodyPr>
          <a:lstStyle/>
          <a:p>
            <a:pPr algn="l">
              <a:spcBef>
                <a:spcPts val="0"/>
              </a:spcBef>
            </a:pPr>
            <a:r>
              <a:rPr lang="en-US" sz="2700" dirty="0">
                <a:latin typeface="+mn-lt"/>
              </a:rPr>
              <a:t/>
            </a:r>
            <a:br>
              <a:rPr lang="en-US" sz="2700" dirty="0">
                <a:latin typeface="+mn-lt"/>
              </a:rPr>
            </a:br>
            <a:r>
              <a:rPr lang="en-US" sz="2700" dirty="0">
                <a:latin typeface="+mn-lt"/>
              </a:rPr>
              <a:t/>
            </a:r>
            <a:br>
              <a:rPr lang="en-US" sz="2700" dirty="0">
                <a:latin typeface="+mn-lt"/>
              </a:rPr>
            </a:br>
            <a:r>
              <a:rPr lang="en-US" dirty="0"/>
              <a:t>Example</a:t>
            </a:r>
            <a:br>
              <a:rPr lang="en-US" dirty="0"/>
            </a:br>
            <a:r>
              <a:rPr lang="en-US" sz="3100" dirty="0"/>
              <a:t>Our new data points will be the projections (red points) of those original blue data points.</a:t>
            </a:r>
            <a:endParaRPr lang="en-IN" sz="3100" dirty="0"/>
          </a:p>
        </p:txBody>
      </p:sp>
      <p:sp>
        <p:nvSpPr>
          <p:cNvPr id="3" name="Content Placeholder 2">
            <a:extLst>
              <a:ext uri="{FF2B5EF4-FFF2-40B4-BE49-F238E27FC236}">
                <a16:creationId xmlns:a16="http://schemas.microsoft.com/office/drawing/2014/main" xmlns="" id="{7499724B-B235-4F95-9332-DA7C3770149C}"/>
              </a:ext>
            </a:extLst>
          </p:cNvPr>
          <p:cNvSpPr>
            <a:spLocks noGrp="1"/>
          </p:cNvSpPr>
          <p:nvPr>
            <p:ph type="subTitle" idx="1"/>
          </p:nvPr>
        </p:nvSpPr>
        <p:spPr/>
        <p:txBody>
          <a:bodyPr/>
          <a:lstStyle/>
          <a:p>
            <a:pPr marL="0" indent="0">
              <a:spcBef>
                <a:spcPts val="0"/>
              </a:spcBef>
              <a:buNone/>
            </a:pPr>
            <a:r>
              <a:rPr lang="en-US"/>
              <a:t> </a:t>
            </a:r>
            <a:endParaRPr lang="en-IN" dirty="0"/>
          </a:p>
        </p:txBody>
      </p:sp>
      <p:pic>
        <p:nvPicPr>
          <p:cNvPr id="1026" name="Picture 1">
            <a:extLst>
              <a:ext uri="{FF2B5EF4-FFF2-40B4-BE49-F238E27FC236}">
                <a16:creationId xmlns:a16="http://schemas.microsoft.com/office/drawing/2014/main" xmlns="" id="{A932CC9E-9C75-44F2-A47E-68574369CCC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87929" y="2880292"/>
            <a:ext cx="4403272" cy="3455194"/>
          </a:xfrm>
          <a:prstGeom prst="rect">
            <a:avLst/>
          </a:prstGeom>
          <a:noFill/>
          <a:extLst>
            <a:ext uri="{909E8E84-426E-40DD-AFC4-6F175D3DCCD1}">
              <a14:hiddenFill xmlns:a14="http://schemas.microsoft.com/office/drawing/2010/main" xmlns="">
                <a:solidFill>
                  <a:srgbClr val="FFFFFF"/>
                </a:solidFill>
              </a14:hiddenFill>
            </a:ext>
          </a:extLst>
        </p:spPr>
      </p:pic>
      <p:pic>
        <p:nvPicPr>
          <p:cNvPr id="1025" name="Picture 2">
            <a:extLst>
              <a:ext uri="{FF2B5EF4-FFF2-40B4-BE49-F238E27FC236}">
                <a16:creationId xmlns:a16="http://schemas.microsoft.com/office/drawing/2014/main" xmlns="" id="{9DFB7F2E-5937-4105-9F20-331AE48CBE1D}"/>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400800" y="2690018"/>
            <a:ext cx="4555671" cy="364546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9810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3B062-8849-4A0A-A4BF-990853BD8859}"/>
              </a:ext>
            </a:extLst>
          </p:cNvPr>
          <p:cNvSpPr>
            <a:spLocks noGrp="1"/>
          </p:cNvSpPr>
          <p:nvPr>
            <p:ph type="title"/>
          </p:nvPr>
        </p:nvSpPr>
        <p:spPr>
          <a:xfrm>
            <a:off x="838200" y="365126"/>
            <a:ext cx="10515600" cy="794204"/>
          </a:xfrm>
        </p:spPr>
        <p:txBody>
          <a:bodyPr/>
          <a:lstStyle/>
          <a:p>
            <a:r>
              <a:rPr lang="en-IN" dirty="0"/>
              <a:t>Finding the first principal axis</a:t>
            </a:r>
          </a:p>
        </p:txBody>
      </p:sp>
      <p:sp>
        <p:nvSpPr>
          <p:cNvPr id="3" name="Content Placeholder 2">
            <a:extLst>
              <a:ext uri="{FF2B5EF4-FFF2-40B4-BE49-F238E27FC236}">
                <a16:creationId xmlns:a16="http://schemas.microsoft.com/office/drawing/2014/main" xmlns="" id="{E2189482-EC83-4DF1-8255-F5CF5BC90C8A}"/>
              </a:ext>
            </a:extLst>
          </p:cNvPr>
          <p:cNvSpPr>
            <a:spLocks noGrp="1"/>
          </p:cNvSpPr>
          <p:nvPr>
            <p:ph idx="1"/>
          </p:nvPr>
        </p:nvSpPr>
        <p:spPr>
          <a:xfrm>
            <a:off x="838200" y="1159330"/>
            <a:ext cx="10515600" cy="5017633"/>
          </a:xfrm>
        </p:spPr>
        <p:txBody>
          <a:bodyPr>
            <a:normAutofit lnSpcReduction="10000"/>
          </a:bodyPr>
          <a:lstStyle/>
          <a:p>
            <a:r>
              <a:rPr lang="en-US" dirty="0"/>
              <a:t>The red lines (connecting the projection of blue points on magenta line) i.e. the perpendicular distance of each data point from the straight line is the projection error. </a:t>
            </a:r>
          </a:p>
          <a:p>
            <a:r>
              <a:rPr lang="en-US" dirty="0"/>
              <a:t>Sum of the error of all data points will be the total projection error.</a:t>
            </a:r>
          </a:p>
          <a:p>
            <a:r>
              <a:rPr lang="en-US" dirty="0"/>
              <a:t>There can be many straight lines possible.</a:t>
            </a:r>
            <a:br>
              <a:rPr lang="en-US" dirty="0"/>
            </a:br>
            <a:endParaRPr lang="en-US" dirty="0"/>
          </a:p>
          <a:p>
            <a:r>
              <a:rPr lang="en-US" dirty="0"/>
              <a:t>Clearly, Second choice of straight line in magenta color is better because </a:t>
            </a:r>
            <a:br>
              <a:rPr lang="en-US" dirty="0"/>
            </a:br>
            <a:r>
              <a:rPr lang="en-US" dirty="0"/>
              <a:t>* The projection error is less than that in the first case.</a:t>
            </a:r>
            <a:br>
              <a:rPr lang="en-US" dirty="0"/>
            </a:br>
            <a:r>
              <a:rPr lang="en-US" dirty="0"/>
              <a:t>* Newly projected red points are more widely spread out than the first case. i.e. more variance.</a:t>
            </a:r>
          </a:p>
          <a:p>
            <a:r>
              <a:rPr lang="en-US" dirty="0"/>
              <a:t>That  magenta straight line is called </a:t>
            </a:r>
            <a:r>
              <a:rPr lang="en-US" i="1" dirty="0"/>
              <a:t>principal axis.</a:t>
            </a:r>
            <a:endParaRPr lang="en-IN" dirty="0"/>
          </a:p>
        </p:txBody>
      </p:sp>
    </p:spTree>
    <p:extLst>
      <p:ext uri="{BB962C8B-B14F-4D97-AF65-F5344CB8AC3E}">
        <p14:creationId xmlns:p14="http://schemas.microsoft.com/office/powerpoint/2010/main" xmlns="" val="2160654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94D705-7B45-4BEF-9352-EFE2C6EF3F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02B8E160-A6C2-4E32-9C8A-478670877643}"/>
              </a:ext>
            </a:extLst>
          </p:cNvPr>
          <p:cNvSpPr>
            <a:spLocks noGrp="1"/>
          </p:cNvSpPr>
          <p:nvPr>
            <p:ph idx="1"/>
          </p:nvPr>
        </p:nvSpPr>
        <p:spPr/>
        <p:txBody>
          <a:bodyPr/>
          <a:lstStyle/>
          <a:p>
            <a:r>
              <a:rPr lang="en-US" dirty="0"/>
              <a:t>Then from the set of vectors orthogonal to this first choice, we pick a new unit vector along which the dataset has maximum variance. </a:t>
            </a:r>
          </a:p>
          <a:p>
            <a:r>
              <a:rPr lang="en-US" dirty="0"/>
              <a:t>This is our second axis. We continue this process until we have found a total of </a:t>
            </a:r>
            <a:r>
              <a:rPr lang="en-IN" dirty="0"/>
              <a:t>d </a:t>
            </a:r>
            <a:r>
              <a:rPr lang="en-US" dirty="0"/>
              <a:t> new vectors that represent new axes. We project our data onto this new set of axes. </a:t>
            </a:r>
          </a:p>
          <a:p>
            <a:r>
              <a:rPr lang="en-US" dirty="0"/>
              <a:t>We then decide a good value for </a:t>
            </a:r>
            <a:r>
              <a:rPr lang="en-IN" dirty="0"/>
              <a:t>m </a:t>
            </a:r>
            <a:r>
              <a:rPr lang="en-US" dirty="0"/>
              <a:t> and toss out all but the first m axes (the principal components, which store the most information). </a:t>
            </a:r>
            <a:endParaRPr lang="en-IN" dirty="0"/>
          </a:p>
        </p:txBody>
      </p:sp>
    </p:spTree>
    <p:extLst>
      <p:ext uri="{BB962C8B-B14F-4D97-AF65-F5344CB8AC3E}">
        <p14:creationId xmlns:p14="http://schemas.microsoft.com/office/powerpoint/2010/main" xmlns="" val="2881371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919</Words>
  <Application>Microsoft Office PowerPoint</Application>
  <PresentationFormat>Custom</PresentationFormat>
  <Paragraphs>71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Learning Lower-Dimensional Representations -PCA </vt:lpstr>
      <vt:lpstr>Introduction</vt:lpstr>
      <vt:lpstr>Slide 3</vt:lpstr>
      <vt:lpstr>This process is summarized in the following diagram: </vt:lpstr>
      <vt:lpstr>Principal Component Analysis </vt:lpstr>
      <vt:lpstr>Slide 6</vt:lpstr>
      <vt:lpstr>  Example Our new data points will be the projections (red points) of those original blue data points.</vt:lpstr>
      <vt:lpstr>Finding the first principal axis</vt:lpstr>
      <vt:lpstr>Slide 9</vt:lpstr>
      <vt:lpstr>Slide 10</vt:lpstr>
      <vt:lpstr>Example</vt:lpstr>
      <vt:lpstr>Slide 12</vt:lpstr>
      <vt:lpstr>Last step:</vt:lpstr>
      <vt:lpstr>A situation where PCA fails PCA is not suitable in many cases: For example, if all the components of PCA have quite a high variance, there is no 'good' universal stopping rule that allows you to discard some exact 'k' Principal Components, with a guarantee that there will be no 'significant' ( for your application) loss of data in the compression.</vt:lpstr>
      <vt:lpstr>Motivating the Autoencoder Architecture </vt:lpstr>
      <vt:lpstr>Autoencoder</vt:lpstr>
      <vt:lpstr>The experimental setup for dimensionality reduction of the MNIST dataset </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umrvanga@gmail.com</dc:creator>
  <cp:lastModifiedBy>Windows User</cp:lastModifiedBy>
  <cp:revision>33</cp:revision>
  <dcterms:created xsi:type="dcterms:W3CDTF">2020-05-13T08:34:12Z</dcterms:created>
  <dcterms:modified xsi:type="dcterms:W3CDTF">2023-09-11T05:06:07Z</dcterms:modified>
</cp:coreProperties>
</file>