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9"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291" r:id="rId20"/>
    <p:sldId id="292" r:id="rId21"/>
    <p:sldId id="293" r:id="rId22"/>
    <p:sldId id="294" r:id="rId23"/>
    <p:sldId id="285" r:id="rId24"/>
    <p:sldId id="286" r:id="rId25"/>
    <p:sldId id="287" r:id="rId26"/>
    <p:sldId id="288" r:id="rId27"/>
    <p:sldId id="262" r:id="rId28"/>
    <p:sldId id="261" r:id="rId29"/>
    <p:sldId id="276" r:id="rId30"/>
    <p:sldId id="263" r:id="rId31"/>
    <p:sldId id="277" r:id="rId32"/>
    <p:sldId id="264" r:id="rId33"/>
    <p:sldId id="265" r:id="rId34"/>
    <p:sldId id="278" r:id="rId35"/>
    <p:sldId id="266" r:id="rId36"/>
    <p:sldId id="267" r:id="rId37"/>
    <p:sldId id="268" r:id="rId38"/>
    <p:sldId id="269" r:id="rId39"/>
    <p:sldId id="270" r:id="rId40"/>
    <p:sldId id="271" r:id="rId41"/>
    <p:sldId id="272" r:id="rId42"/>
    <p:sldId id="273" r:id="rId43"/>
    <p:sldId id="274" r:id="rId44"/>
    <p:sldId id="27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p:cViewPr>
        <p:scale>
          <a:sx n="76" d="100"/>
          <a:sy n="76" d="100"/>
        </p:scale>
        <p:origin x="-972"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0F600-01BB-46D8-9AE1-3B2EBBFDD38F}" type="datetimeFigureOut">
              <a:rPr lang="en-US" smtClean="0"/>
              <a:pPr/>
              <a:t>3/3/2021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BFF420-3459-4F29-B3BB-F875C0735165}" type="slidenum">
              <a:rPr lang="en-US" smtClean="0"/>
              <a:pPr/>
              <a:t>‹#›</a:t>
            </a:fld>
            <a:endParaRPr lang="en-US"/>
          </a:p>
        </p:txBody>
      </p:sp>
    </p:spTree>
    <p:extLst>
      <p:ext uri="{BB962C8B-B14F-4D97-AF65-F5344CB8AC3E}">
        <p14:creationId xmlns:p14="http://schemas.microsoft.com/office/powerpoint/2010/main" val="85807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8E2572-46EC-45C0-91FA-3F93543B47C1}" type="slidenum">
              <a:rPr lang="en-IN" smtClean="0"/>
              <a:t>5</a:t>
            </a:fld>
            <a:endParaRPr lang="en-IN"/>
          </a:p>
        </p:txBody>
      </p:sp>
    </p:spTree>
    <p:extLst>
      <p:ext uri="{BB962C8B-B14F-4D97-AF65-F5344CB8AC3E}">
        <p14:creationId xmlns:p14="http://schemas.microsoft.com/office/powerpoint/2010/main" val="236020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BFF420-3459-4F29-B3BB-F875C0735165}"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476545-53AC-43F8-8937-3C6040E83D3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76545-53AC-43F8-8937-3C6040E83D3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76545-53AC-43F8-8937-3C6040E83D3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76545-53AC-43F8-8937-3C6040E83D3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476545-53AC-43F8-8937-3C6040E83D3F}"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476545-53AC-43F8-8937-3C6040E83D3F}"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476545-53AC-43F8-8937-3C6040E83D3F}" type="datetimeFigureOut">
              <a:rPr lang="en-US" smtClean="0"/>
              <a:pPr/>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476545-53AC-43F8-8937-3C6040E83D3F}" type="datetimeFigureOut">
              <a:rPr lang="en-US" smtClean="0"/>
              <a:pPr/>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76545-53AC-43F8-8937-3C6040E83D3F}" type="datetimeFigureOut">
              <a:rPr lang="en-US" smtClean="0"/>
              <a:pPr/>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76545-53AC-43F8-8937-3C6040E83D3F}"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76545-53AC-43F8-8937-3C6040E83D3F}"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1552C-3ADC-4E3F-A6D4-5D4AD65D02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76545-53AC-43F8-8937-3C6040E83D3F}" type="datetimeFigureOut">
              <a:rPr lang="en-US" smtClean="0"/>
              <a:pPr/>
              <a:t>3/3/2021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1552C-3ADC-4E3F-A6D4-5D4AD65D02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Delta rule, gradient Descent and Back propagation algorithm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Error function E</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During training, we show the neural net a large number of training examples and iteratively modify the weights to minimize the errors we make on the training examples. </a:t>
            </a:r>
          </a:p>
          <a:p>
            <a:r>
              <a:rPr lang="en-US" dirty="0"/>
              <a:t>we want to minimize the square error over all of the training examples that we </a:t>
            </a:r>
            <a:r>
              <a:rPr lang="en-US" dirty="0" smtClean="0"/>
              <a:t>encounter</a:t>
            </a:r>
          </a:p>
          <a:p>
            <a:endParaRPr lang="en-US" dirty="0" smtClean="0"/>
          </a:p>
          <a:p>
            <a:r>
              <a:rPr lang="en-US" dirty="0"/>
              <a:t>the closer </a:t>
            </a:r>
            <a:r>
              <a:rPr lang="en-US" i="1" dirty="0"/>
              <a:t>E is to 0, the better our model </a:t>
            </a:r>
            <a:r>
              <a:rPr lang="en-US" i="1" dirty="0" smtClean="0"/>
              <a:t>is</a:t>
            </a:r>
          </a:p>
          <a:p>
            <a:r>
              <a:rPr lang="en-US" dirty="0"/>
              <a:t>our goal will be to select our parameter vector </a:t>
            </a:r>
            <a:r>
              <a:rPr lang="en-US" i="1" dirty="0"/>
              <a:t>θ (the values for all the weights </a:t>
            </a:r>
            <a:r>
              <a:rPr lang="en-US" dirty="0"/>
              <a:t>in our model) such that </a:t>
            </a:r>
            <a:r>
              <a:rPr lang="en-US" i="1" dirty="0"/>
              <a:t>E is as close to 0 as possible</a:t>
            </a:r>
            <a:endParaRPr lang="en-US" dirty="0" smtClean="0"/>
          </a:p>
          <a:p>
            <a:endParaRPr lang="en-US" dirty="0"/>
          </a:p>
        </p:txBody>
      </p:sp>
      <p:pic>
        <p:nvPicPr>
          <p:cNvPr id="4" name="Picture 3"/>
          <p:cNvPicPr/>
          <p:nvPr/>
        </p:nvPicPr>
        <p:blipFill>
          <a:blip r:embed="rId2"/>
          <a:srcRect/>
          <a:stretch>
            <a:fillRect/>
          </a:stretch>
        </p:blipFill>
        <p:spPr bwMode="auto">
          <a:xfrm>
            <a:off x="1808018" y="3581400"/>
            <a:ext cx="5791200" cy="762000"/>
          </a:xfrm>
          <a:prstGeom prst="rect">
            <a:avLst/>
          </a:prstGeom>
          <a:noFill/>
          <a:ln w="9525">
            <a:noFill/>
            <a:miter lim="800000"/>
            <a:headEnd/>
            <a:tailEnd/>
          </a:ln>
        </p:spPr>
      </p:pic>
    </p:spTree>
    <p:extLst>
      <p:ext uri="{BB962C8B-B14F-4D97-AF65-F5344CB8AC3E}">
        <p14:creationId xmlns:p14="http://schemas.microsoft.com/office/powerpoint/2010/main" val="21781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Gradient Descent</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If  we visualize how we might minimize the squared error over all of the training examples by simplifying the problem. </a:t>
            </a:r>
          </a:p>
          <a:p>
            <a:r>
              <a:rPr lang="en-US" dirty="0" smtClean="0"/>
              <a:t>If there are two weights, </a:t>
            </a:r>
            <a:r>
              <a:rPr lang="en-US" i="1" dirty="0" smtClean="0"/>
              <a:t>w1 and w2, then we can imagine a three-dimensional </a:t>
            </a:r>
            <a:r>
              <a:rPr lang="en-US" dirty="0" smtClean="0"/>
              <a:t>     space where the horizontal dimensions correspond to the weights </a:t>
            </a:r>
            <a:r>
              <a:rPr lang="en-US" i="1" dirty="0" smtClean="0"/>
              <a:t>w1 and w2, and the </a:t>
            </a:r>
            <a:r>
              <a:rPr lang="en-US" dirty="0" smtClean="0"/>
              <a:t>vertical dimension corresponds to the value of the error function </a:t>
            </a:r>
            <a:r>
              <a:rPr lang="en-US" i="1" dirty="0" smtClean="0"/>
              <a:t>E. </a:t>
            </a:r>
          </a:p>
          <a:p>
            <a:r>
              <a:rPr lang="en-US" i="1" dirty="0" smtClean="0"/>
              <a:t>In this space, </a:t>
            </a:r>
            <a:r>
              <a:rPr lang="en-US" dirty="0" smtClean="0"/>
              <a:t>points in the horizontal plane correspond to different settings of the weights, and the height at those points corresponds to the incurred error.</a:t>
            </a:r>
            <a:endParaRPr lang="en-US" dirty="0"/>
          </a:p>
        </p:txBody>
      </p:sp>
    </p:spTree>
    <p:extLst>
      <p:ext uri="{BB962C8B-B14F-4D97-AF65-F5344CB8AC3E}">
        <p14:creationId xmlns:p14="http://schemas.microsoft.com/office/powerpoint/2010/main" val="359059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If we consider the errors we make over all possible weights, we get a surface in this three-dimensional space, in particular, a quadratic bowl.</a:t>
            </a:r>
          </a:p>
          <a:p>
            <a:endParaRPr lang="en-US" dirty="0" smtClean="0"/>
          </a:p>
          <a:p>
            <a:endParaRPr lang="en-US" dirty="0"/>
          </a:p>
        </p:txBody>
      </p:sp>
      <p:pic>
        <p:nvPicPr>
          <p:cNvPr id="6" name="Picture 5"/>
          <p:cNvPicPr/>
          <p:nvPr/>
        </p:nvPicPr>
        <p:blipFill>
          <a:blip r:embed="rId2"/>
          <a:srcRect/>
          <a:stretch>
            <a:fillRect/>
          </a:stretch>
        </p:blipFill>
        <p:spPr bwMode="auto">
          <a:xfrm>
            <a:off x="3276600" y="2971800"/>
            <a:ext cx="4038600" cy="3295650"/>
          </a:xfrm>
          <a:prstGeom prst="rect">
            <a:avLst/>
          </a:prstGeom>
          <a:noFill/>
          <a:ln w="9525">
            <a:noFill/>
            <a:miter lim="800000"/>
            <a:headEnd/>
            <a:tailEnd/>
          </a:ln>
        </p:spPr>
      </p:pic>
    </p:spTree>
    <p:extLst>
      <p:ext uri="{BB962C8B-B14F-4D97-AF65-F5344CB8AC3E}">
        <p14:creationId xmlns:p14="http://schemas.microsoft.com/office/powerpoint/2010/main" val="61439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1"/>
            <a:ext cx="7772400" cy="685800"/>
          </a:xfrm>
        </p:spPr>
        <p:txBody>
          <a:bodyPr>
            <a:normAutofit fontScale="90000"/>
          </a:bodyPr>
          <a:lstStyle/>
          <a:p>
            <a:endParaRPr lang="en-US" dirty="0"/>
          </a:p>
        </p:txBody>
      </p:sp>
      <p:sp>
        <p:nvSpPr>
          <p:cNvPr id="3" name="Subtitle 2"/>
          <p:cNvSpPr>
            <a:spLocks noGrp="1"/>
          </p:cNvSpPr>
          <p:nvPr>
            <p:ph type="subTitle" idx="1"/>
          </p:nvPr>
        </p:nvSpPr>
        <p:spPr>
          <a:xfrm>
            <a:off x="914400" y="1295400"/>
            <a:ext cx="7696200" cy="4343400"/>
          </a:xfrm>
        </p:spPr>
        <p:txBody>
          <a:bodyPr>
            <a:normAutofit/>
          </a:bodyPr>
          <a:lstStyle/>
          <a:p>
            <a:pPr algn="l"/>
            <a:r>
              <a:rPr lang="en-US" dirty="0" smtClean="0">
                <a:solidFill>
                  <a:schemeClr val="tx1"/>
                </a:solidFill>
              </a:rPr>
              <a:t>We can also conveniently visualize this surface as a set of </a:t>
            </a:r>
            <a:r>
              <a:rPr lang="en-US" dirty="0" err="1" smtClean="0">
                <a:solidFill>
                  <a:schemeClr val="tx1"/>
                </a:solidFill>
              </a:rPr>
              <a:t>ellipticalcontours</a:t>
            </a:r>
            <a:r>
              <a:rPr lang="en-US" dirty="0" smtClean="0">
                <a:solidFill>
                  <a:schemeClr val="tx1"/>
                </a:solidFill>
              </a:rPr>
              <a:t>, where the minimum error is at the center of the ellipses. </a:t>
            </a:r>
          </a:p>
          <a:p>
            <a:pPr algn="l"/>
            <a:endParaRPr lang="en-US" dirty="0">
              <a:solidFill>
                <a:schemeClr val="tx1"/>
              </a:solidFill>
            </a:endParaRPr>
          </a:p>
        </p:txBody>
      </p:sp>
      <p:pic>
        <p:nvPicPr>
          <p:cNvPr id="4" name="Picture 3"/>
          <p:cNvPicPr/>
          <p:nvPr/>
        </p:nvPicPr>
        <p:blipFill>
          <a:blip r:embed="rId2"/>
          <a:srcRect/>
          <a:stretch>
            <a:fillRect/>
          </a:stretch>
        </p:blipFill>
        <p:spPr bwMode="auto">
          <a:xfrm>
            <a:off x="2438400" y="3352800"/>
            <a:ext cx="5391150" cy="2962275"/>
          </a:xfrm>
          <a:prstGeom prst="rect">
            <a:avLst/>
          </a:prstGeom>
          <a:noFill/>
          <a:ln w="9525">
            <a:noFill/>
            <a:miter lim="800000"/>
            <a:headEnd/>
            <a:tailEnd/>
          </a:ln>
        </p:spPr>
      </p:pic>
    </p:spTree>
    <p:extLst>
      <p:ext uri="{BB962C8B-B14F-4D97-AF65-F5344CB8AC3E}">
        <p14:creationId xmlns:p14="http://schemas.microsoft.com/office/powerpoint/2010/main" val="260020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838200"/>
            <a:ext cx="8534400" cy="5287963"/>
          </a:xfrm>
        </p:spPr>
        <p:txBody>
          <a:bodyPr>
            <a:normAutofit fontScale="92500" lnSpcReduction="20000"/>
          </a:bodyPr>
          <a:lstStyle/>
          <a:p>
            <a:r>
              <a:rPr lang="en-US" dirty="0" smtClean="0"/>
              <a:t>In this setup, we are working in a two- dimensional plane where the dimensions correspond to the two weights. </a:t>
            </a:r>
          </a:p>
          <a:p>
            <a:r>
              <a:rPr lang="en-US" dirty="0" smtClean="0"/>
              <a:t>Contours correspond to settings of </a:t>
            </a:r>
            <a:r>
              <a:rPr lang="en-US" i="1" dirty="0" smtClean="0"/>
              <a:t>w1 and w2 that evaluate to the same value of E. </a:t>
            </a:r>
          </a:p>
          <a:p>
            <a:r>
              <a:rPr lang="en-US" i="1" dirty="0" smtClean="0"/>
              <a:t>The </a:t>
            </a:r>
            <a:r>
              <a:rPr lang="en-US" dirty="0" smtClean="0"/>
              <a:t>closer the contours are to each other, the steeper the slope. </a:t>
            </a:r>
          </a:p>
          <a:p>
            <a:r>
              <a:rPr lang="en-US" dirty="0" smtClean="0"/>
              <a:t>In fact, it turns out that the direction of the steepest descent is always perpendicular to the contours. </a:t>
            </a:r>
          </a:p>
          <a:p>
            <a:r>
              <a:rPr lang="en-US" dirty="0" smtClean="0"/>
              <a:t>This direction is expressed as a vector known as the </a:t>
            </a:r>
            <a:r>
              <a:rPr lang="en-US" i="1" dirty="0" smtClean="0"/>
              <a:t>gradient.</a:t>
            </a:r>
            <a:endParaRPr lang="en-US" dirty="0" smtClean="0"/>
          </a:p>
          <a:p>
            <a:endParaRPr lang="en-US" dirty="0"/>
          </a:p>
        </p:txBody>
      </p:sp>
    </p:spTree>
    <p:extLst>
      <p:ext uri="{BB962C8B-B14F-4D97-AF65-F5344CB8AC3E}">
        <p14:creationId xmlns:p14="http://schemas.microsoft.com/office/powerpoint/2010/main" val="272216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This algorithm is known as </a:t>
            </a:r>
            <a:r>
              <a:rPr lang="en-US" i="1" dirty="0" smtClean="0"/>
              <a:t>gradient descent, and we’ll use it to tackle the problem of training individual neurons and the </a:t>
            </a:r>
            <a:r>
              <a:rPr lang="en-US" dirty="0" smtClean="0"/>
              <a:t>more general challenge of training entire network.</a:t>
            </a:r>
            <a:endParaRPr lang="en-US" dirty="0"/>
          </a:p>
        </p:txBody>
      </p:sp>
    </p:spTree>
    <p:extLst>
      <p:ext uri="{BB962C8B-B14F-4D97-AF65-F5344CB8AC3E}">
        <p14:creationId xmlns:p14="http://schemas.microsoft.com/office/powerpoint/2010/main" val="206914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Learning Rates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addition to the weight parameters defined in our neural network, learning algorithms also require a couple of additional parameters to carry out the training process. </a:t>
            </a:r>
          </a:p>
          <a:p>
            <a:r>
              <a:rPr lang="en-US" dirty="0" smtClean="0"/>
              <a:t>One of these hyper parameters is the </a:t>
            </a:r>
            <a:r>
              <a:rPr lang="en-US" i="1" dirty="0" smtClean="0"/>
              <a:t>learning rate.</a:t>
            </a:r>
          </a:p>
          <a:p>
            <a:r>
              <a:rPr lang="en-US" dirty="0" smtClean="0"/>
              <a:t>at each step of moving perpendicular to the contour, we need to determine how far we want to walk before recalculating our new direction. </a:t>
            </a:r>
          </a:p>
          <a:p>
            <a:r>
              <a:rPr lang="en-US" dirty="0" smtClean="0"/>
              <a:t>This distance needs to depend on the steepness of the surface.</a:t>
            </a:r>
            <a:endParaRPr lang="en-US" dirty="0"/>
          </a:p>
        </p:txBody>
      </p:sp>
    </p:spTree>
    <p:extLst>
      <p:ext uri="{BB962C8B-B14F-4D97-AF65-F5344CB8AC3E}">
        <p14:creationId xmlns:p14="http://schemas.microsoft.com/office/powerpoint/2010/main" val="1018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0"/>
            <a:ext cx="8001000" cy="5638800"/>
          </a:xfrm>
        </p:spPr>
        <p:txBody>
          <a:bodyPr>
            <a:normAutofit/>
          </a:bodyPr>
          <a:lstStyle/>
          <a:p>
            <a:pPr algn="l">
              <a:buFont typeface="Arial" pitchFamily="34" charset="0"/>
              <a:buChar char="•"/>
            </a:pPr>
            <a:r>
              <a:rPr lang="en-US" sz="2800" dirty="0" smtClean="0">
                <a:solidFill>
                  <a:schemeClr val="tx1"/>
                </a:solidFill>
              </a:rPr>
              <a:t>The closer we are to the minimum, the shorter we want to step forward. </a:t>
            </a:r>
          </a:p>
          <a:p>
            <a:pPr algn="l">
              <a:buFont typeface="Arial" pitchFamily="34" charset="0"/>
              <a:buChar char="•"/>
            </a:pPr>
            <a:r>
              <a:rPr lang="en-US" sz="2400" dirty="0" smtClean="0">
                <a:solidFill>
                  <a:schemeClr val="tx1"/>
                </a:solidFill>
              </a:rPr>
              <a:t>we  multiply the gradient by a factor , learning rate. </a:t>
            </a:r>
          </a:p>
          <a:p>
            <a:pPr algn="l">
              <a:buFont typeface="Arial" pitchFamily="34" charset="0"/>
              <a:buChar char="•"/>
            </a:pPr>
            <a:r>
              <a:rPr lang="en-US" sz="2400" dirty="0" smtClean="0">
                <a:solidFill>
                  <a:schemeClr val="tx1"/>
                </a:solidFill>
              </a:rPr>
              <a:t>Picking the learning rate is a hard problem, if we pick a learning rate that’s too small, we risk taking too long during the training process. </a:t>
            </a:r>
          </a:p>
          <a:p>
            <a:pPr algn="l">
              <a:buFont typeface="Arial" pitchFamily="34" charset="0"/>
              <a:buChar char="•"/>
            </a:pPr>
            <a:r>
              <a:rPr lang="en-US" sz="2400" dirty="0" smtClean="0">
                <a:solidFill>
                  <a:schemeClr val="tx1"/>
                </a:solidFill>
              </a:rPr>
              <a:t>But if we pick a learning rate that’s too</a:t>
            </a:r>
          </a:p>
          <a:p>
            <a:pPr algn="l"/>
            <a:r>
              <a:rPr lang="en-US" sz="2400" dirty="0" smtClean="0">
                <a:solidFill>
                  <a:schemeClr val="tx1"/>
                </a:solidFill>
              </a:rPr>
              <a:t>big, we’ll mostly likely start diverging away from the minimum.</a:t>
            </a:r>
            <a:endParaRPr lang="en-US" sz="2400" dirty="0">
              <a:solidFill>
                <a:schemeClr val="tx1"/>
              </a:solidFill>
            </a:endParaRPr>
          </a:p>
        </p:txBody>
      </p:sp>
      <p:pic>
        <p:nvPicPr>
          <p:cNvPr id="4" name="Picture 3"/>
          <p:cNvPicPr/>
          <p:nvPr/>
        </p:nvPicPr>
        <p:blipFill>
          <a:blip r:embed="rId2"/>
          <a:srcRect/>
          <a:stretch>
            <a:fillRect/>
          </a:stretch>
        </p:blipFill>
        <p:spPr bwMode="auto">
          <a:xfrm>
            <a:off x="1828800" y="3905250"/>
            <a:ext cx="5429250" cy="2952750"/>
          </a:xfrm>
          <a:prstGeom prst="rect">
            <a:avLst/>
          </a:prstGeom>
          <a:noFill/>
          <a:ln w="9525">
            <a:noFill/>
            <a:miter lim="800000"/>
            <a:headEnd/>
            <a:tailEnd/>
          </a:ln>
        </p:spPr>
      </p:pic>
    </p:spTree>
    <p:extLst>
      <p:ext uri="{BB962C8B-B14F-4D97-AF65-F5344CB8AC3E}">
        <p14:creationId xmlns:p14="http://schemas.microsoft.com/office/powerpoint/2010/main" val="189736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Delta rule for training linear neurons</a:t>
            </a:r>
            <a:br>
              <a:rPr lang="en-US" dirty="0" smtClean="0"/>
            </a:br>
            <a:r>
              <a:rPr lang="en-US" sz="3100" dirty="0" smtClean="0"/>
              <a:t>In order to calculate how to change each weight, we evaluate the </a:t>
            </a:r>
            <a:r>
              <a:rPr lang="en-US" sz="3100" dirty="0" err="1" smtClean="0"/>
              <a:t>gradient,which</a:t>
            </a:r>
            <a:r>
              <a:rPr lang="en-US" sz="3100" dirty="0" smtClean="0"/>
              <a:t> is partial derivative of error function </a:t>
            </a:r>
            <a:r>
              <a:rPr lang="en-US" sz="3100" dirty="0" err="1" smtClean="0"/>
              <a:t>wrt</a:t>
            </a:r>
            <a:r>
              <a:rPr lang="en-US" sz="3100" dirty="0" smtClean="0"/>
              <a:t> each of the weights.</a:t>
            </a:r>
            <a:endParaRPr lang="en-US" sz="3100" dirty="0"/>
          </a:p>
        </p:txBody>
      </p:sp>
      <p:pic>
        <p:nvPicPr>
          <p:cNvPr id="4" name="Content Placeholder 3"/>
          <p:cNvPicPr>
            <a:picLocks noGrp="1"/>
          </p:cNvPicPr>
          <p:nvPr>
            <p:ph idx="1"/>
          </p:nvPr>
        </p:nvPicPr>
        <p:blipFill>
          <a:blip r:embed="rId2"/>
          <a:srcRect/>
          <a:stretch>
            <a:fillRect/>
          </a:stretch>
        </p:blipFill>
        <p:spPr bwMode="auto">
          <a:xfrm>
            <a:off x="457200" y="1752600"/>
            <a:ext cx="8153399" cy="5105400"/>
          </a:xfrm>
          <a:prstGeom prst="rect">
            <a:avLst/>
          </a:prstGeom>
          <a:noFill/>
          <a:ln w="9525">
            <a:noFill/>
            <a:miter lim="800000"/>
            <a:headEnd/>
            <a:tailEnd/>
          </a:ln>
        </p:spPr>
      </p:pic>
    </p:spTree>
    <p:extLst>
      <p:ext uri="{BB962C8B-B14F-4D97-AF65-F5344CB8AC3E}">
        <p14:creationId xmlns:p14="http://schemas.microsoft.com/office/powerpoint/2010/main" val="1139713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Gradient Descent with sigmoidal neurons –</a:t>
            </a:r>
            <a:r>
              <a:rPr lang="en-US" sz="3100" dirty="0" smtClean="0"/>
              <a:t>to train  neurons that utilize nonlinearity</a:t>
            </a:r>
            <a:endParaRPr lang="en-US" sz="3100" dirty="0"/>
          </a:p>
        </p:txBody>
      </p:sp>
      <p:sp>
        <p:nvSpPr>
          <p:cNvPr id="3" name="Content Placeholder 2"/>
          <p:cNvSpPr>
            <a:spLocks noGrp="1"/>
          </p:cNvSpPr>
          <p:nvPr>
            <p:ph idx="1"/>
          </p:nvPr>
        </p:nvSpPr>
        <p:spPr/>
        <p:txBody>
          <a:bodyPr/>
          <a:lstStyle/>
          <a:p>
            <a:pPr>
              <a:buNone/>
            </a:pPr>
            <a:r>
              <a:rPr lang="en-US" dirty="0" smtClean="0"/>
              <a:t>Let us assume that neurons use bias term –for simplicity of derivation</a:t>
            </a:r>
          </a:p>
          <a:p>
            <a:pPr>
              <a:buNone/>
            </a:pPr>
            <a:r>
              <a:rPr lang="en-US" dirty="0" smtClean="0"/>
              <a:t>Output of the neuron is computed from its inputs as:</a:t>
            </a:r>
          </a:p>
          <a:p>
            <a:pPr>
              <a:buNone/>
            </a:pPr>
            <a:r>
              <a:rPr lang="en-US" dirty="0"/>
              <a:t> </a:t>
            </a:r>
            <a:r>
              <a:rPr lang="en-US" dirty="0" smtClean="0"/>
              <a:t> </a:t>
            </a:r>
            <a:endParaRPr lang="en-US" dirty="0"/>
          </a:p>
        </p:txBody>
      </p:sp>
      <p:pic>
        <p:nvPicPr>
          <p:cNvPr id="4" name="Picture 3"/>
          <p:cNvPicPr/>
          <p:nvPr/>
        </p:nvPicPr>
        <p:blipFill>
          <a:blip r:embed="rId2"/>
          <a:srcRect/>
          <a:stretch>
            <a:fillRect/>
          </a:stretch>
        </p:blipFill>
        <p:spPr bwMode="auto">
          <a:xfrm>
            <a:off x="2895600" y="3962400"/>
            <a:ext cx="3657600" cy="2057400"/>
          </a:xfrm>
          <a:prstGeom prst="rect">
            <a:avLst/>
          </a:prstGeom>
          <a:noFill/>
          <a:ln w="9525">
            <a:noFill/>
            <a:miter lim="800000"/>
            <a:headEnd/>
            <a:tailEnd/>
          </a:ln>
        </p:spPr>
      </p:pic>
    </p:spTree>
    <p:extLst>
      <p:ext uri="{BB962C8B-B14F-4D97-AF65-F5344CB8AC3E}">
        <p14:creationId xmlns:p14="http://schemas.microsoft.com/office/powerpoint/2010/main" val="2912040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Delta Rule and Gradient descent</a:t>
            </a: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10000"/>
          </a:bodyPr>
          <a:lstStyle/>
          <a:p>
            <a:r>
              <a:rPr lang="en-US" dirty="0" smtClean="0"/>
              <a:t>Perceptron training rule finds a successful weight vector when the training examples are linearly separable, it can fail to converge if the examples are not linearly separable.</a:t>
            </a:r>
          </a:p>
          <a:p>
            <a:r>
              <a:rPr lang="en-US" dirty="0" smtClean="0"/>
              <a:t>A second training rule , called delta rule, converges toward a best fit approximation, if the training examples are not linearly separable.</a:t>
            </a:r>
          </a:p>
          <a:p>
            <a:r>
              <a:rPr lang="en-US" dirty="0" smtClean="0"/>
              <a:t>Delta rule uses gradient descent to search the hypothesis space of possible weight vectors to find the weights that best fit the training examples.</a:t>
            </a:r>
          </a:p>
          <a:p>
            <a:r>
              <a:rPr lang="en-US" dirty="0" smtClean="0"/>
              <a:t>Gradient descent provides the basis for the back propagation algorithm, which can learn networks with many inter connected units. </a:t>
            </a:r>
            <a:endParaRPr lang="en-US" dirty="0"/>
          </a:p>
        </p:txBody>
      </p:sp>
    </p:spTree>
    <p:extLst>
      <p:ext uri="{BB962C8B-B14F-4D97-AF65-F5344CB8AC3E}">
        <p14:creationId xmlns:p14="http://schemas.microsoft.com/office/powerpoint/2010/main" val="121857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lstStyle/>
          <a:p>
            <a:r>
              <a:rPr lang="en-US" dirty="0" smtClean="0"/>
              <a:t>Derivative of </a:t>
            </a:r>
            <a:r>
              <a:rPr lang="en-US" dirty="0" err="1" smtClean="0"/>
              <a:t>logit</a:t>
            </a:r>
            <a:r>
              <a:rPr lang="en-US" dirty="0" smtClean="0"/>
              <a:t> Z </a:t>
            </a:r>
            <a:r>
              <a:rPr lang="en-US" dirty="0" err="1" smtClean="0"/>
              <a:t>wrt</a:t>
            </a:r>
            <a:r>
              <a:rPr lang="en-US" dirty="0" smtClean="0"/>
              <a:t> inputs and weights:</a:t>
            </a:r>
          </a:p>
          <a:p>
            <a:endParaRPr lang="en-US" dirty="0"/>
          </a:p>
          <a:p>
            <a:endParaRPr lang="en-US" dirty="0" smtClean="0"/>
          </a:p>
          <a:p>
            <a:endParaRPr lang="en-US" dirty="0"/>
          </a:p>
          <a:p>
            <a:r>
              <a:rPr lang="en-US" dirty="0" smtClean="0"/>
              <a:t>Derivative of Output  </a:t>
            </a:r>
            <a:r>
              <a:rPr lang="en-US" dirty="0" err="1" smtClean="0"/>
              <a:t>wrt</a:t>
            </a:r>
            <a:r>
              <a:rPr lang="en-US" dirty="0" smtClean="0"/>
              <a:t> </a:t>
            </a:r>
            <a:r>
              <a:rPr lang="en-US" dirty="0" err="1" smtClean="0"/>
              <a:t>logit</a:t>
            </a:r>
            <a:r>
              <a:rPr lang="en-US" dirty="0" smtClean="0"/>
              <a:t> is:</a:t>
            </a:r>
          </a:p>
          <a:p>
            <a:endParaRPr lang="en-US" dirty="0"/>
          </a:p>
          <a:p>
            <a:endParaRPr lang="en-US" dirty="0" smtClean="0"/>
          </a:p>
          <a:p>
            <a:endParaRPr lang="en-US" dirty="0" smtClean="0"/>
          </a:p>
          <a:p>
            <a:pPr>
              <a:buNone/>
            </a:pPr>
            <a:r>
              <a:rPr lang="en-US" dirty="0"/>
              <a:t> </a:t>
            </a:r>
            <a:r>
              <a:rPr lang="en-US" dirty="0" smtClean="0"/>
              <a:t>  </a:t>
            </a:r>
            <a:endParaRPr lang="en-US" dirty="0"/>
          </a:p>
        </p:txBody>
      </p:sp>
      <p:pic>
        <p:nvPicPr>
          <p:cNvPr id="4" name="Picture 3"/>
          <p:cNvPicPr/>
          <p:nvPr/>
        </p:nvPicPr>
        <p:blipFill>
          <a:blip r:embed="rId2"/>
          <a:srcRect/>
          <a:stretch>
            <a:fillRect/>
          </a:stretch>
        </p:blipFill>
        <p:spPr bwMode="auto">
          <a:xfrm>
            <a:off x="2514600" y="1066800"/>
            <a:ext cx="1981200" cy="12954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524000" y="3276600"/>
            <a:ext cx="1981200" cy="106680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1981200" y="4267200"/>
            <a:ext cx="3124200" cy="2057400"/>
          </a:xfrm>
          <a:prstGeom prst="rect">
            <a:avLst/>
          </a:prstGeom>
          <a:noFill/>
          <a:ln w="9525">
            <a:noFill/>
            <a:miter lim="800000"/>
            <a:headEnd/>
            <a:tailEnd/>
          </a:ln>
        </p:spPr>
      </p:pic>
    </p:spTree>
    <p:extLst>
      <p:ext uri="{BB962C8B-B14F-4D97-AF65-F5344CB8AC3E}">
        <p14:creationId xmlns:p14="http://schemas.microsoft.com/office/powerpoint/2010/main" val="1196529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304800" y="533400"/>
            <a:ext cx="8001000" cy="5791200"/>
          </a:xfrm>
          <a:prstGeom prst="rect">
            <a:avLst/>
          </a:prstGeom>
          <a:noFill/>
          <a:ln w="9525">
            <a:noFill/>
            <a:miter lim="800000"/>
            <a:headEnd/>
            <a:tailEnd/>
          </a:ln>
        </p:spPr>
      </p:pic>
    </p:spTree>
    <p:extLst>
      <p:ext uri="{BB962C8B-B14F-4D97-AF65-F5344CB8AC3E}">
        <p14:creationId xmlns:p14="http://schemas.microsoft.com/office/powerpoint/2010/main" val="20336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algorithm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7469" y="1600200"/>
            <a:ext cx="510906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5793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a:t>
                </a:r>
                <a:r>
                  <a:rPr lang="en-US" dirty="0" smtClean="0"/>
                  <a:t>he </a:t>
                </a:r>
                <a:r>
                  <a:rPr lang="en-US" dirty="0"/>
                  <a:t>error function derivatives at the output </a:t>
                </a:r>
                <a:r>
                  <a:rPr lang="en-US" dirty="0" smtClean="0"/>
                  <a:t>layer</a:t>
                </a:r>
              </a:p>
              <a:p>
                <a:endParaRPr lang="en-US" dirty="0"/>
              </a:p>
              <a:p>
                <a:endParaRPr lang="en-US" dirty="0" smtClean="0"/>
              </a:p>
              <a:p>
                <a:r>
                  <a:rPr lang="en-US" dirty="0" smtClean="0"/>
                  <a:t>                           </a:t>
                </a:r>
                <a14:m>
                  <m:oMath xmlns:m="http://schemas.openxmlformats.org/officeDocument/2006/math">
                    <m:r>
                      <a:rPr lang="en-US" i="1">
                        <a:latin typeface="Cambria Math"/>
                      </a:rPr>
                      <m:t>−</m:t>
                    </m:r>
                    <m:nary>
                      <m:naryPr>
                        <m:chr m:val="∑"/>
                        <m:limLoc m:val="undOvr"/>
                        <m:supHide m:val="on"/>
                        <m:ctrlPr>
                          <a:rPr lang="en-US" i="1">
                            <a:latin typeface="Cambria Math"/>
                          </a:rPr>
                        </m:ctrlPr>
                      </m:naryPr>
                      <m:sub>
                        <m:r>
                          <a:rPr lang="en-US" i="1">
                            <a:latin typeface="Cambria Math"/>
                          </a:rPr>
                          <m:t>𝑗</m:t>
                        </m:r>
                        <m:r>
                          <a:rPr lang="en-US" i="1">
                            <a:latin typeface="Cambria Math"/>
                          </a:rPr>
                          <m:t> ∈</m:t>
                        </m:r>
                        <m:r>
                          <a:rPr lang="en-US" i="1">
                            <a:latin typeface="Cambria Math"/>
                          </a:rPr>
                          <m:t>𝑜𝑢𝑡𝑝𝑢𝑡</m:t>
                        </m:r>
                      </m:sub>
                      <m:sup/>
                      <m:e>
                        <m:r>
                          <a:rPr lang="en-US" i="1">
                            <a:latin typeface="Cambria Math"/>
                          </a:rPr>
                          <m:t>(</m:t>
                        </m:r>
                        <m:r>
                          <a:rPr lang="en-US" i="1">
                            <a:latin typeface="Cambria Math"/>
                          </a:rPr>
                          <m:t>𝑡</m:t>
                        </m:r>
                      </m:e>
                    </m:nary>
                    <m:r>
                      <a:rPr lang="en-US" i="1" baseline="-25000">
                        <a:latin typeface="Cambria Math"/>
                      </a:rPr>
                      <m:t>𝑗</m:t>
                    </m:r>
                    <m:r>
                      <a:rPr lang="en-US" i="1">
                        <a:latin typeface="Cambria Math"/>
                      </a:rPr>
                      <m:t>−</m:t>
                    </m:r>
                    <m:r>
                      <a:rPr lang="en-US" i="1">
                        <a:latin typeface="Cambria Math"/>
                      </a:rPr>
                      <m:t>𝑦𝑗</m:t>
                    </m:r>
                    <m:r>
                      <a:rPr lang="en-US" i="1">
                        <a:latin typeface="Cambria Math"/>
                      </a:rPr>
                      <m:t>)</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711" y="2566890"/>
            <a:ext cx="4973089" cy="1395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753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Algorithm</a:t>
            </a:r>
            <a:endParaRPr lang="en-US" dirty="0"/>
          </a:p>
        </p:txBody>
      </p:sp>
      <p:sp>
        <p:nvSpPr>
          <p:cNvPr id="3" name="Content Placeholder 2"/>
          <p:cNvSpPr>
            <a:spLocks noGrp="1"/>
          </p:cNvSpPr>
          <p:nvPr>
            <p:ph idx="1"/>
          </p:nvPr>
        </p:nvSpPr>
        <p:spPr/>
        <p:txBody>
          <a:bodyPr/>
          <a:lstStyle/>
          <a:p>
            <a:pPr algn="just"/>
            <a:r>
              <a:rPr lang="en-US" dirty="0"/>
              <a:t>T</a:t>
            </a:r>
            <a:r>
              <a:rPr lang="en-US" dirty="0" smtClean="0"/>
              <a:t>he </a:t>
            </a:r>
            <a:r>
              <a:rPr lang="en-US" dirty="0"/>
              <a:t>partial derivative of the </a:t>
            </a:r>
            <a:r>
              <a:rPr lang="en-US" dirty="0" err="1"/>
              <a:t>logit</a:t>
            </a:r>
            <a:r>
              <a:rPr lang="en-US" dirty="0"/>
              <a:t> with respect to the incoming </a:t>
            </a:r>
            <a:r>
              <a:rPr lang="en-US" dirty="0" smtClean="0"/>
              <a:t>output data </a:t>
            </a:r>
            <a:r>
              <a:rPr lang="en-US" dirty="0"/>
              <a:t>from the layer beneath is merely the weight of the connection </a:t>
            </a:r>
            <a:r>
              <a:rPr lang="en-US" i="1" dirty="0" err="1" smtClean="0"/>
              <a:t>w</a:t>
            </a:r>
            <a:r>
              <a:rPr lang="en-US" i="1" baseline="-25000" dirty="0" err="1" smtClean="0"/>
              <a:t>ij</a:t>
            </a:r>
            <a:endParaRPr lang="en-US" i="1" baseline="-25000" dirty="0" smtClean="0"/>
          </a:p>
          <a:p>
            <a:endParaRPr lang="en-US" i="1" dirty="0"/>
          </a:p>
          <a:p>
            <a:endParaRPr lang="en-US" i="1" dirty="0" smtClean="0"/>
          </a:p>
          <a:p>
            <a:r>
              <a:rPr lang="en-US" i="1" dirty="0" smtClean="0"/>
              <a:t>We can write the first term as </a:t>
            </a:r>
          </a:p>
          <a:p>
            <a:endParaRPr lang="en-US" dirty="0"/>
          </a:p>
          <a:p>
            <a:endParaRPr lang="en-US" dirty="0"/>
          </a:p>
        </p:txBody>
      </p:sp>
      <p:pic>
        <p:nvPicPr>
          <p:cNvPr id="4" name="Picture 3"/>
          <p:cNvPicPr/>
          <p:nvPr/>
        </p:nvPicPr>
        <p:blipFill>
          <a:blip r:embed="rId2"/>
          <a:stretch>
            <a:fillRect/>
          </a:stretch>
        </p:blipFill>
        <p:spPr>
          <a:xfrm>
            <a:off x="2133600" y="3962400"/>
            <a:ext cx="5943600" cy="914400"/>
          </a:xfrm>
          <a:prstGeom prst="rect">
            <a:avLst/>
          </a:prstGeom>
        </p:spPr>
      </p:pic>
      <p:pic>
        <p:nvPicPr>
          <p:cNvPr id="5" name="Picture 4"/>
          <p:cNvPicPr/>
          <p:nvPr/>
        </p:nvPicPr>
        <p:blipFill>
          <a:blip r:embed="rId3"/>
          <a:stretch>
            <a:fillRect/>
          </a:stretch>
        </p:blipFill>
        <p:spPr>
          <a:xfrm>
            <a:off x="2895600" y="5320144"/>
            <a:ext cx="4267200" cy="600075"/>
          </a:xfrm>
          <a:prstGeom prst="rect">
            <a:avLst/>
          </a:prstGeom>
        </p:spPr>
      </p:pic>
    </p:spTree>
    <p:extLst>
      <p:ext uri="{BB962C8B-B14F-4D97-AF65-F5344CB8AC3E}">
        <p14:creationId xmlns:p14="http://schemas.microsoft.com/office/powerpoint/2010/main" val="3394484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5668963"/>
          </a:xfrm>
        </p:spPr>
        <p:txBody>
          <a:bodyPr>
            <a:normAutofit/>
          </a:bodyPr>
          <a:lstStyle/>
          <a:p>
            <a:r>
              <a:rPr lang="en-US" dirty="0"/>
              <a:t>Combining these two together, we can </a:t>
            </a:r>
            <a:r>
              <a:rPr lang="en-US" dirty="0" smtClean="0"/>
              <a:t>find </a:t>
            </a:r>
            <a:r>
              <a:rPr lang="en-US" dirty="0"/>
              <a:t>he error derivatives of layer </a:t>
            </a:r>
            <a:r>
              <a:rPr lang="en-US" i="1" dirty="0"/>
              <a:t>i </a:t>
            </a:r>
            <a:r>
              <a:rPr lang="en-US" dirty="0" smtClean="0"/>
              <a:t>in terms </a:t>
            </a:r>
            <a:r>
              <a:rPr lang="en-US" dirty="0"/>
              <a:t>of the error derivatives of layer </a:t>
            </a:r>
            <a:r>
              <a:rPr lang="en-US" i="1" dirty="0"/>
              <a:t>j</a:t>
            </a:r>
            <a:r>
              <a:rPr lang="en-US" dirty="0"/>
              <a:t>:</a:t>
            </a:r>
            <a:endParaRPr lang="en-US" dirty="0" smtClean="0"/>
          </a:p>
          <a:p>
            <a:endParaRPr lang="en-US" dirty="0"/>
          </a:p>
          <a:p>
            <a:r>
              <a:rPr lang="en-US" dirty="0" smtClean="0"/>
              <a:t>After  finding the </a:t>
            </a:r>
            <a:r>
              <a:rPr lang="en-US" dirty="0"/>
              <a:t>error </a:t>
            </a:r>
            <a:r>
              <a:rPr lang="en-US" dirty="0" smtClean="0"/>
              <a:t>function with </a:t>
            </a:r>
            <a:r>
              <a:rPr lang="en-US" dirty="0"/>
              <a:t>respect to the hidden unit </a:t>
            </a:r>
            <a:r>
              <a:rPr lang="en-US" dirty="0" smtClean="0"/>
              <a:t>activities, </a:t>
            </a:r>
            <a:r>
              <a:rPr lang="en-US" dirty="0"/>
              <a:t>we can then determine how the </a:t>
            </a:r>
            <a:r>
              <a:rPr lang="en-US" dirty="0" smtClean="0"/>
              <a:t>error changes </a:t>
            </a:r>
            <a:r>
              <a:rPr lang="en-US" dirty="0"/>
              <a:t>with respect to the weights</a:t>
            </a:r>
            <a:r>
              <a:rPr lang="en-US" dirty="0" smtClean="0"/>
              <a:t>. </a:t>
            </a:r>
          </a:p>
          <a:p>
            <a:r>
              <a:rPr lang="en-US" dirty="0"/>
              <a:t>This gives us how to modify the weights after</a:t>
            </a:r>
          </a:p>
          <a:p>
            <a:pPr marL="0" indent="0">
              <a:buNone/>
            </a:pPr>
            <a:r>
              <a:rPr lang="en-US" dirty="0" smtClean="0"/>
              <a:t>     each </a:t>
            </a:r>
            <a:r>
              <a:rPr lang="en-US" dirty="0"/>
              <a:t>training example</a:t>
            </a:r>
            <a:r>
              <a:rPr lang="en-US" dirty="0" smtClean="0"/>
              <a:t>:</a:t>
            </a:r>
          </a:p>
          <a:p>
            <a:pPr marL="0" indent="0">
              <a:buNone/>
            </a:pPr>
            <a:endParaRPr lang="en-US" dirty="0"/>
          </a:p>
          <a:p>
            <a:endParaRPr lang="en-US" dirty="0"/>
          </a:p>
        </p:txBody>
      </p:sp>
      <p:pic>
        <p:nvPicPr>
          <p:cNvPr id="4" name="Picture 3"/>
          <p:cNvPicPr/>
          <p:nvPr/>
        </p:nvPicPr>
        <p:blipFill>
          <a:blip r:embed="rId2"/>
          <a:stretch>
            <a:fillRect/>
          </a:stretch>
        </p:blipFill>
        <p:spPr>
          <a:xfrm>
            <a:off x="2306782" y="1562101"/>
            <a:ext cx="5429250" cy="990600"/>
          </a:xfrm>
          <a:prstGeom prst="rect">
            <a:avLst/>
          </a:prstGeom>
        </p:spPr>
      </p:pic>
      <p:pic>
        <p:nvPicPr>
          <p:cNvPr id="5" name="Picture 4"/>
          <p:cNvPicPr/>
          <p:nvPr/>
        </p:nvPicPr>
        <p:blipFill>
          <a:blip r:embed="rId3"/>
          <a:stretch>
            <a:fillRect/>
          </a:stretch>
        </p:blipFill>
        <p:spPr>
          <a:xfrm>
            <a:off x="1752600" y="5486400"/>
            <a:ext cx="5334000" cy="914400"/>
          </a:xfrm>
          <a:prstGeom prst="rect">
            <a:avLst/>
          </a:prstGeom>
        </p:spPr>
      </p:pic>
    </p:spTree>
    <p:extLst>
      <p:ext uri="{BB962C8B-B14F-4D97-AF65-F5344CB8AC3E}">
        <p14:creationId xmlns:p14="http://schemas.microsoft.com/office/powerpoint/2010/main" val="437012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propagation Algorithm</a:t>
            </a:r>
          </a:p>
        </p:txBody>
      </p:sp>
      <p:sp>
        <p:nvSpPr>
          <p:cNvPr id="3" name="Content Placeholder 2"/>
          <p:cNvSpPr>
            <a:spLocks noGrp="1"/>
          </p:cNvSpPr>
          <p:nvPr>
            <p:ph idx="1"/>
          </p:nvPr>
        </p:nvSpPr>
        <p:spPr/>
        <p:txBody>
          <a:bodyPr/>
          <a:lstStyle/>
          <a:p>
            <a:r>
              <a:rPr lang="en-US" dirty="0"/>
              <a:t>Finally, to complete the algorithm, </a:t>
            </a:r>
            <a:r>
              <a:rPr lang="en-US" dirty="0" smtClean="0"/>
              <a:t>we </a:t>
            </a:r>
            <a:r>
              <a:rPr lang="en-US" dirty="0"/>
              <a:t>merely sum up the partial </a:t>
            </a:r>
            <a:r>
              <a:rPr lang="en-US" dirty="0" smtClean="0"/>
              <a:t>derivatives over </a:t>
            </a:r>
            <a:r>
              <a:rPr lang="en-US" dirty="0"/>
              <a:t>all the training examples in our dataset</a:t>
            </a:r>
            <a:r>
              <a:rPr lang="en-US" dirty="0" smtClean="0"/>
              <a:t>.</a:t>
            </a:r>
          </a:p>
          <a:p>
            <a:endParaRPr lang="en-US" dirty="0"/>
          </a:p>
        </p:txBody>
      </p:sp>
      <p:pic>
        <p:nvPicPr>
          <p:cNvPr id="5" name="Picture 4"/>
          <p:cNvPicPr/>
          <p:nvPr/>
        </p:nvPicPr>
        <p:blipFill>
          <a:blip r:embed="rId2"/>
          <a:stretch>
            <a:fillRect/>
          </a:stretch>
        </p:blipFill>
        <p:spPr>
          <a:xfrm>
            <a:off x="1371600" y="4191000"/>
            <a:ext cx="6781800" cy="1524000"/>
          </a:xfrm>
          <a:prstGeom prst="rect">
            <a:avLst/>
          </a:prstGeom>
        </p:spPr>
      </p:pic>
    </p:spTree>
    <p:extLst>
      <p:ext uri="{BB962C8B-B14F-4D97-AF65-F5344CB8AC3E}">
        <p14:creationId xmlns:p14="http://schemas.microsoft.com/office/powerpoint/2010/main" val="2884734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 (GD) Optimization</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In gradient descent the error surface is computed and then it follow the gradient to take the path of steepest descent</a:t>
            </a:r>
          </a:p>
          <a:p>
            <a:pPr marL="0" indent="0" algn="just">
              <a:buNone/>
            </a:pPr>
            <a:endParaRPr lang="en-US" dirty="0" smtClean="0"/>
          </a:p>
          <a:p>
            <a:pPr algn="just"/>
            <a:r>
              <a:rPr lang="en-US" dirty="0" smtClean="0"/>
              <a:t> Using </a:t>
            </a:r>
            <a:r>
              <a:rPr lang="en-US" dirty="0"/>
              <a:t>the Gradient Decent optimization algorithm, the weights are updated incrementally after each epoch (= </a:t>
            </a:r>
            <a:r>
              <a:rPr lang="en-US" dirty="0" smtClean="0"/>
              <a:t>a pass </a:t>
            </a:r>
            <a:r>
              <a:rPr lang="en-US" dirty="0"/>
              <a:t>over the training dataset).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457200"/>
            <a:ext cx="8229600" cy="5668963"/>
          </a:xfrm>
        </p:spPr>
        <p:txBody>
          <a:bodyPr>
            <a:normAutofit/>
          </a:bodyPr>
          <a:lstStyle/>
          <a:p>
            <a:pPr marL="0" indent="0" algn="ctr">
              <a:buNone/>
            </a:pPr>
            <a:r>
              <a:rPr lang="en-US" dirty="0" smtClean="0"/>
              <a:t>Batch Gradient Descent </a:t>
            </a:r>
          </a:p>
          <a:p>
            <a:r>
              <a:rPr lang="en-US" dirty="0" smtClean="0"/>
              <a:t>The Back propagation Algorithm we discussed uses </a:t>
            </a:r>
            <a:r>
              <a:rPr lang="en-US" dirty="0"/>
              <a:t>a version of gradient descent known as </a:t>
            </a:r>
            <a:r>
              <a:rPr lang="en-US" i="1" dirty="0"/>
              <a:t>batch gradient descent. </a:t>
            </a:r>
            <a:endParaRPr lang="en-US" i="1" dirty="0" smtClean="0"/>
          </a:p>
          <a:p>
            <a:r>
              <a:rPr lang="en-US" dirty="0" smtClean="0"/>
              <a:t>In </a:t>
            </a:r>
            <a:r>
              <a:rPr lang="en-US" dirty="0"/>
              <a:t>batch gradient </a:t>
            </a:r>
            <a:r>
              <a:rPr lang="en-US" dirty="0" smtClean="0"/>
              <a:t>descent, the </a:t>
            </a:r>
            <a:r>
              <a:rPr lang="en-US" dirty="0"/>
              <a:t>entire dataset </a:t>
            </a:r>
            <a:r>
              <a:rPr lang="en-US" dirty="0" smtClean="0"/>
              <a:t>is used to </a:t>
            </a:r>
            <a:r>
              <a:rPr lang="en-US" dirty="0"/>
              <a:t>compute </a:t>
            </a:r>
            <a:r>
              <a:rPr lang="en-US" dirty="0" smtClean="0"/>
              <a:t>the error surface </a:t>
            </a:r>
          </a:p>
          <a:p>
            <a:r>
              <a:rPr lang="en-US" dirty="0" smtClean="0"/>
              <a:t>For a simple </a:t>
            </a:r>
            <a:r>
              <a:rPr lang="en-US" dirty="0"/>
              <a:t>quadratic error surface, this works quite well</a:t>
            </a:r>
            <a:r>
              <a:rPr lang="en-US" dirty="0" smtClean="0"/>
              <a:t>.</a:t>
            </a:r>
          </a:p>
          <a:p>
            <a:r>
              <a:rPr lang="en-US" dirty="0" smtClean="0"/>
              <a:t> </a:t>
            </a:r>
            <a:r>
              <a:rPr lang="en-US" dirty="0"/>
              <a:t>But in most cases, our error </a:t>
            </a:r>
            <a:r>
              <a:rPr lang="en-US" dirty="0" smtClean="0"/>
              <a:t>surface may </a:t>
            </a:r>
            <a:r>
              <a:rPr lang="en-US" dirty="0"/>
              <a:t>be a lot more </a:t>
            </a:r>
            <a:r>
              <a:rPr lang="en-US" dirty="0" smtClean="0"/>
              <a:t>complicated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Batch Gradient Descent </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a:t>The larger the training set, the slower </a:t>
            </a:r>
            <a:r>
              <a:rPr lang="en-US" dirty="0" smtClean="0"/>
              <a:t>the algorithm </a:t>
            </a:r>
            <a:r>
              <a:rPr lang="en-US" dirty="0"/>
              <a:t>updates the weights </a:t>
            </a:r>
            <a:endParaRPr lang="en-US" dirty="0" smtClean="0"/>
          </a:p>
          <a:p>
            <a:r>
              <a:rPr lang="en-US" dirty="0" smtClean="0"/>
              <a:t>And </a:t>
            </a:r>
            <a:r>
              <a:rPr lang="en-US" dirty="0"/>
              <a:t>the longer it may take until it converges to the global cost minimum (note that the SSE cost function is convex).</a:t>
            </a:r>
          </a:p>
          <a:p>
            <a:r>
              <a:rPr lang="en-US" dirty="0"/>
              <a:t>It is difficult for datasets that don't fit in memory. </a:t>
            </a:r>
            <a:endParaRPr lang="en-US" dirty="0" smtClean="0"/>
          </a:p>
          <a:p>
            <a:r>
              <a:rPr lang="en-US" dirty="0" smtClean="0"/>
              <a:t>Batch </a:t>
            </a:r>
            <a:r>
              <a:rPr lang="en-US" dirty="0"/>
              <a:t>gradient descent also doesn't allow us to update </a:t>
            </a:r>
            <a:r>
              <a:rPr lang="en-US" dirty="0" smtClean="0"/>
              <a:t>the </a:t>
            </a:r>
            <a:r>
              <a:rPr lang="en-US" dirty="0"/>
              <a:t>model </a:t>
            </a:r>
            <a:r>
              <a:rPr lang="en-US" i="1" dirty="0"/>
              <a:t>online</a:t>
            </a:r>
            <a:r>
              <a:rPr lang="en-US" dirty="0"/>
              <a:t>, i.e. with new examples on-the-fly.</a:t>
            </a:r>
          </a:p>
          <a:p>
            <a:endParaRPr lang="en-US" dirty="0"/>
          </a:p>
        </p:txBody>
      </p:sp>
    </p:spTree>
    <p:extLst>
      <p:ext uri="{BB962C8B-B14F-4D97-AF65-F5344CB8AC3E}">
        <p14:creationId xmlns:p14="http://schemas.microsoft.com/office/powerpoint/2010/main" val="26420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Feed forward neural network</a:t>
            </a:r>
            <a:endParaRPr lang="en-US" dirty="0"/>
          </a:p>
        </p:txBody>
      </p:sp>
      <p:pic>
        <p:nvPicPr>
          <p:cNvPr id="6" name="Content Placeholder 5"/>
          <p:cNvPicPr>
            <a:picLocks noGrp="1"/>
          </p:cNvPicPr>
          <p:nvPr>
            <p:ph idx="1"/>
          </p:nvPr>
        </p:nvPicPr>
        <p:blipFill>
          <a:blip r:embed="rId2"/>
          <a:srcRect/>
          <a:stretch>
            <a:fillRect/>
          </a:stretch>
        </p:blipFill>
        <p:spPr bwMode="auto">
          <a:xfrm>
            <a:off x="1066800" y="914400"/>
            <a:ext cx="6324600" cy="5562600"/>
          </a:xfrm>
          <a:prstGeom prst="rect">
            <a:avLst/>
          </a:prstGeom>
          <a:noFill/>
          <a:ln w="9525">
            <a:noFill/>
            <a:miter lim="800000"/>
            <a:headEnd/>
            <a:tailEnd/>
          </a:ln>
        </p:spPr>
      </p:pic>
    </p:spTree>
    <p:extLst>
      <p:ext uri="{BB962C8B-B14F-4D97-AF65-F5344CB8AC3E}">
        <p14:creationId xmlns:p14="http://schemas.microsoft.com/office/powerpoint/2010/main" val="3307745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Stochastic and Mini batch Gradient Descent</a:t>
            </a:r>
            <a:endParaRPr lang="en-US" dirty="0"/>
          </a:p>
        </p:txBody>
      </p:sp>
      <p:sp>
        <p:nvSpPr>
          <p:cNvPr id="3" name="Content Placeholder 2"/>
          <p:cNvSpPr>
            <a:spLocks noGrp="1"/>
          </p:cNvSpPr>
          <p:nvPr>
            <p:ph idx="1"/>
          </p:nvPr>
        </p:nvSpPr>
        <p:spPr>
          <a:xfrm>
            <a:off x="457200" y="1447800"/>
            <a:ext cx="8229600" cy="4678363"/>
          </a:xfrm>
        </p:spPr>
        <p:txBody>
          <a:bodyPr>
            <a:normAutofit fontScale="92500"/>
          </a:bodyPr>
          <a:lstStyle/>
          <a:p>
            <a:r>
              <a:rPr lang="en-US" dirty="0"/>
              <a:t>In Stochastic Gradient Descent (sometimes also referred to as </a:t>
            </a:r>
            <a:r>
              <a:rPr lang="en-US" i="1" dirty="0"/>
              <a:t>iterative</a:t>
            </a:r>
            <a:r>
              <a:rPr lang="en-US" dirty="0"/>
              <a:t> or </a:t>
            </a:r>
            <a:r>
              <a:rPr lang="en-US" i="1" dirty="0"/>
              <a:t>on-line</a:t>
            </a:r>
            <a:r>
              <a:rPr lang="en-US" dirty="0"/>
              <a:t> gradient descent</a:t>
            </a:r>
            <a:r>
              <a:rPr lang="en-US" dirty="0" smtClean="0"/>
              <a:t>) </a:t>
            </a:r>
          </a:p>
          <a:p>
            <a:r>
              <a:rPr lang="en-US" dirty="0" smtClean="0"/>
              <a:t>we </a:t>
            </a:r>
            <a:r>
              <a:rPr lang="en-US" dirty="0"/>
              <a:t>update the weights after each training </a:t>
            </a:r>
            <a:r>
              <a:rPr lang="en-US" dirty="0" smtClean="0"/>
              <a:t>sample</a:t>
            </a:r>
          </a:p>
          <a:p>
            <a:pPr marL="0" indent="0">
              <a:buNone/>
            </a:pPr>
            <a:endParaRPr lang="en-US" dirty="0" smtClean="0"/>
          </a:p>
          <a:p>
            <a:r>
              <a:rPr lang="en-US" dirty="0" smtClean="0"/>
              <a:t>Batch gradient descent performs redundant computations for large datasets, as it </a:t>
            </a:r>
            <a:r>
              <a:rPr lang="en-US" dirty="0" err="1" smtClean="0"/>
              <a:t>recomputes</a:t>
            </a:r>
            <a:r>
              <a:rPr lang="en-US" dirty="0" smtClean="0"/>
              <a:t> gradients for similar examples before each parameter update.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SGD</a:t>
            </a:r>
            <a:endParaRPr lang="en-US" dirty="0"/>
          </a:p>
        </p:txBody>
      </p:sp>
      <p:sp>
        <p:nvSpPr>
          <p:cNvPr id="3" name="Content Placeholder 2"/>
          <p:cNvSpPr>
            <a:spLocks noGrp="1"/>
          </p:cNvSpPr>
          <p:nvPr>
            <p:ph idx="1"/>
          </p:nvPr>
        </p:nvSpPr>
        <p:spPr/>
        <p:txBody>
          <a:bodyPr/>
          <a:lstStyle/>
          <a:p>
            <a:r>
              <a:rPr lang="en-US" dirty="0"/>
              <a:t>SGD does away with this redundancy by performing one update at a time. </a:t>
            </a:r>
            <a:endParaRPr lang="en-US" dirty="0" smtClean="0"/>
          </a:p>
          <a:p>
            <a:r>
              <a:rPr lang="en-US" dirty="0" smtClean="0"/>
              <a:t>It </a:t>
            </a:r>
            <a:r>
              <a:rPr lang="en-US" dirty="0"/>
              <a:t>is therefore usually much faster and can also be used to learn online.</a:t>
            </a:r>
          </a:p>
          <a:p>
            <a:r>
              <a:rPr lang="en-US" dirty="0"/>
              <a:t>SGD performs frequent updates with a high variance that cause the objective function to fluctuate heavily as in Image  shown in next slide.</a:t>
            </a:r>
          </a:p>
          <a:p>
            <a:endParaRPr lang="en-US" dirty="0"/>
          </a:p>
          <a:p>
            <a:endParaRPr lang="en-US" dirty="0"/>
          </a:p>
        </p:txBody>
      </p:sp>
    </p:spTree>
    <p:extLst>
      <p:ext uri="{BB962C8B-B14F-4D97-AF65-F5344CB8AC3E}">
        <p14:creationId xmlns:p14="http://schemas.microsoft.com/office/powerpoint/2010/main" val="1929160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00"/>
            <a:ext cx="8229600" cy="2971800"/>
          </a:xfrm>
        </p:spPr>
        <p:txBody>
          <a:bodyPr>
            <a:normAutofit/>
          </a:bodyPr>
          <a:lstStyle/>
          <a:p>
            <a:pPr algn="l"/>
            <a:r>
              <a:rPr lang="en-US" sz="2800" dirty="0" smtClean="0"/>
              <a:t>As </a:t>
            </a:r>
            <a:r>
              <a:rPr lang="en-US" sz="2800" dirty="0"/>
              <a:t>SGD will keep </a:t>
            </a:r>
            <a:r>
              <a:rPr lang="en-US" sz="2800" dirty="0" smtClean="0"/>
              <a:t>overshooting, </a:t>
            </a:r>
            <a:r>
              <a:rPr lang="en-US" sz="2800" dirty="0"/>
              <a:t>complicates </a:t>
            </a:r>
            <a:r>
              <a:rPr lang="en-US" sz="2800" dirty="0" smtClean="0"/>
              <a:t>convergence </a:t>
            </a:r>
            <a:r>
              <a:rPr lang="en-US" sz="2800" dirty="0"/>
              <a:t>to the exact </a:t>
            </a:r>
            <a:r>
              <a:rPr lang="en-US" sz="2800" dirty="0" smtClean="0"/>
              <a:t>minimum.</a:t>
            </a:r>
            <a:br>
              <a:rPr lang="en-US" sz="2800" dirty="0" smtClean="0"/>
            </a:br>
            <a:r>
              <a:rPr lang="en-US" sz="2800" dirty="0" smtClean="0"/>
              <a:t> </a:t>
            </a:r>
            <a:br>
              <a:rPr lang="en-US" sz="2800" dirty="0" smtClean="0"/>
            </a:br>
            <a:r>
              <a:rPr lang="en-US" sz="2800" dirty="0" smtClean="0"/>
              <a:t>That make gradient descent take a significant amount of time.</a:t>
            </a:r>
            <a:endParaRPr lang="en-US" sz="2800" dirty="0"/>
          </a:p>
        </p:txBody>
      </p:sp>
      <p:pic>
        <p:nvPicPr>
          <p:cNvPr id="2050" name="Picture 2"/>
          <p:cNvPicPr>
            <a:picLocks noGrp="1" noChangeAspect="1" noChangeArrowheads="1"/>
          </p:cNvPicPr>
          <p:nvPr>
            <p:ph idx="1"/>
          </p:nvPr>
        </p:nvPicPr>
        <p:blipFill>
          <a:blip r:embed="rId3"/>
          <a:srcRect/>
          <a:stretch>
            <a:fillRect/>
          </a:stretch>
        </p:blipFill>
        <p:spPr bwMode="auto">
          <a:xfrm>
            <a:off x="2057400" y="0"/>
            <a:ext cx="5700712" cy="351551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92162"/>
          </a:xfrm>
        </p:spPr>
        <p:txBody>
          <a:bodyPr/>
          <a:lstStyle/>
          <a:p>
            <a:r>
              <a:rPr lang="en-US" dirty="0" smtClean="0"/>
              <a:t>Mini batch gradient descent</a:t>
            </a:r>
            <a:endParaRPr lang="en-US" dirty="0"/>
          </a:p>
        </p:txBody>
      </p:sp>
      <p:sp>
        <p:nvSpPr>
          <p:cNvPr id="3" name="Content Placeholder 2"/>
          <p:cNvSpPr>
            <a:spLocks noGrp="1"/>
          </p:cNvSpPr>
          <p:nvPr>
            <p:ph idx="1"/>
          </p:nvPr>
        </p:nvSpPr>
        <p:spPr>
          <a:xfrm>
            <a:off x="609600" y="990600"/>
            <a:ext cx="8229600" cy="5440363"/>
          </a:xfrm>
        </p:spPr>
        <p:txBody>
          <a:bodyPr>
            <a:normAutofit/>
          </a:bodyPr>
          <a:lstStyle/>
          <a:p>
            <a:pPr fontAlgn="base"/>
            <a:endParaRPr lang="en-US" dirty="0" smtClean="0"/>
          </a:p>
          <a:p>
            <a:pPr fontAlgn="base"/>
            <a:r>
              <a:rPr lang="en-US" dirty="0" smtClean="0"/>
              <a:t>Mini-batch </a:t>
            </a:r>
            <a:r>
              <a:rPr lang="en-US" dirty="0"/>
              <a:t>gradient descent </a:t>
            </a:r>
            <a:r>
              <a:rPr lang="en-US" dirty="0" smtClean="0"/>
              <a:t> </a:t>
            </a:r>
            <a:r>
              <a:rPr lang="en-US" dirty="0"/>
              <a:t>takes the best of both </a:t>
            </a:r>
            <a:r>
              <a:rPr lang="en-US" dirty="0" smtClean="0"/>
              <a:t>worlds.</a:t>
            </a:r>
          </a:p>
          <a:p>
            <a:pPr fontAlgn="base"/>
            <a:r>
              <a:rPr lang="en-US" dirty="0" smtClean="0"/>
              <a:t>It </a:t>
            </a:r>
            <a:r>
              <a:rPr lang="en-US" dirty="0"/>
              <a:t>performs an update for every mini-batch of </a:t>
            </a:r>
            <a:r>
              <a:rPr lang="en-US" dirty="0" smtClean="0"/>
              <a:t>n</a:t>
            </a:r>
            <a:r>
              <a:rPr lang="en-US" dirty="0"/>
              <a:t> training </a:t>
            </a:r>
            <a:r>
              <a:rPr lang="en-US" dirty="0" smtClean="0"/>
              <a:t>examples.</a:t>
            </a:r>
          </a:p>
          <a:p>
            <a:r>
              <a:rPr lang="en-US" dirty="0" err="1"/>
              <a:t>Minibatches</a:t>
            </a:r>
            <a:r>
              <a:rPr lang="en-US" dirty="0"/>
              <a:t> strike a balance between the efficiency </a:t>
            </a:r>
            <a:r>
              <a:rPr lang="en-US" dirty="0" smtClean="0"/>
              <a:t>of batch </a:t>
            </a:r>
            <a:r>
              <a:rPr lang="en-US" dirty="0"/>
              <a:t>gradient descent and the local-minima avoidance afforded by stochastic </a:t>
            </a:r>
            <a:r>
              <a:rPr lang="en-US" dirty="0" smtClean="0"/>
              <a:t>gradient descent</a:t>
            </a:r>
            <a:r>
              <a:rPr lang="en-US" dirty="0"/>
              <a:t>. </a:t>
            </a:r>
            <a:endParaRPr lang="en-US" dirty="0" smtClean="0"/>
          </a:p>
          <a:p>
            <a:endParaRPr lang="en-US" dirty="0"/>
          </a:p>
          <a:p>
            <a:endParaRPr lang="en-US" dirty="0"/>
          </a:p>
          <a:p>
            <a:endParaRPr lang="en-US" dirty="0" smtClean="0"/>
          </a:p>
          <a:p>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batch Gradient Descent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the context of </a:t>
            </a:r>
            <a:r>
              <a:rPr lang="en-US" dirty="0" smtClean="0"/>
              <a:t>back propagation</a:t>
            </a:r>
            <a:r>
              <a:rPr lang="en-US" dirty="0"/>
              <a:t>, our weight update step becomes</a:t>
            </a:r>
          </a:p>
          <a:p>
            <a:endParaRPr lang="en-US" dirty="0" smtClean="0"/>
          </a:p>
          <a:p>
            <a:endParaRPr lang="en-US" dirty="0"/>
          </a:p>
          <a:p>
            <a:endParaRPr lang="en-US" dirty="0" smtClean="0"/>
          </a:p>
          <a:p>
            <a:endParaRPr lang="en-US" dirty="0"/>
          </a:p>
          <a:p>
            <a:r>
              <a:rPr lang="en-US" dirty="0" smtClean="0"/>
              <a:t>instead </a:t>
            </a:r>
            <a:r>
              <a:rPr lang="en-US" dirty="0"/>
              <a:t>of summing over all the examples in the dataset, we sum over the examples in the current </a:t>
            </a:r>
            <a:r>
              <a:rPr lang="en-US" dirty="0" smtClean="0"/>
              <a:t>mini batch</a:t>
            </a:r>
            <a:endParaRPr lang="en-US" dirty="0"/>
          </a:p>
          <a:p>
            <a:endParaRPr lang="en-US" dirty="0"/>
          </a:p>
        </p:txBody>
      </p:sp>
      <p:pic>
        <p:nvPicPr>
          <p:cNvPr id="4" name="Picture 3"/>
          <p:cNvPicPr/>
          <p:nvPr/>
        </p:nvPicPr>
        <p:blipFill>
          <a:blip r:embed="rId2"/>
          <a:srcRect/>
          <a:stretch>
            <a:fillRect/>
          </a:stretch>
        </p:blipFill>
        <p:spPr bwMode="auto">
          <a:xfrm>
            <a:off x="1524000" y="2819400"/>
            <a:ext cx="5867400" cy="990600"/>
          </a:xfrm>
          <a:prstGeom prst="rect">
            <a:avLst/>
          </a:prstGeom>
          <a:noFill/>
          <a:ln w="9525">
            <a:noFill/>
            <a:miter lim="800000"/>
            <a:headEnd/>
            <a:tailEnd/>
          </a:ln>
        </p:spPr>
      </p:pic>
    </p:spTree>
    <p:extLst>
      <p:ext uri="{BB962C8B-B14F-4D97-AF65-F5344CB8AC3E}">
        <p14:creationId xmlns:p14="http://schemas.microsoft.com/office/powerpoint/2010/main" val="813334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Test sets, validation sets and </a:t>
            </a:r>
            <a:r>
              <a:rPr lang="en-US" dirty="0" err="1" smtClean="0"/>
              <a:t>overfitting</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of the major issues with artificial neural networks is that the models are quite</a:t>
            </a:r>
          </a:p>
          <a:p>
            <a:pPr>
              <a:buNone/>
            </a:pPr>
            <a:r>
              <a:rPr lang="en-US" dirty="0" smtClean="0"/>
              <a:t>   complicated.</a:t>
            </a:r>
          </a:p>
          <a:p>
            <a:r>
              <a:rPr lang="en-US" dirty="0"/>
              <a:t> </a:t>
            </a:r>
            <a:r>
              <a:rPr lang="en-US" dirty="0" smtClean="0"/>
              <a:t>Example for </a:t>
            </a:r>
            <a:r>
              <a:rPr lang="en-US" dirty="0" err="1" smtClean="0"/>
              <a:t>overfitting</a:t>
            </a:r>
            <a:r>
              <a:rPr lang="en-US" dirty="0" smtClean="0"/>
              <a:t>-</a:t>
            </a:r>
            <a:r>
              <a:rPr lang="en-US" dirty="0"/>
              <a:t>We are given a bunch of data points on a flat plane, and our goal is to find a </a:t>
            </a:r>
            <a:r>
              <a:rPr lang="en-US" dirty="0" smtClean="0"/>
              <a:t>curve that </a:t>
            </a:r>
            <a:r>
              <a:rPr lang="en-US" dirty="0"/>
              <a:t>best describes this dataset (i.e., will allow us to predict the y-coordinate of a </a:t>
            </a:r>
            <a:r>
              <a:rPr lang="en-US" dirty="0" smtClean="0"/>
              <a:t>new point </a:t>
            </a:r>
            <a:r>
              <a:rPr lang="en-US" dirty="0"/>
              <a:t>given its x-coordinate</a:t>
            </a:r>
            <a:r>
              <a:rPr lang="en-US" dirty="0" smtClean="0"/>
              <a:t>).</a:t>
            </a:r>
          </a:p>
          <a:p>
            <a:r>
              <a:rPr lang="en-US" dirty="0"/>
              <a:t>Using the data, we train two different models: a </a:t>
            </a:r>
            <a:r>
              <a:rPr lang="en-US" dirty="0" smtClean="0"/>
              <a:t>linear      model </a:t>
            </a:r>
            <a:r>
              <a:rPr lang="en-US" dirty="0"/>
              <a:t>and a degree 12 polynomial.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295400"/>
          </a:xfrm>
        </p:spPr>
        <p:txBody>
          <a:bodyPr>
            <a:normAutofit fontScale="90000"/>
          </a:bodyPr>
          <a:lstStyle/>
          <a:p>
            <a:pPr algn="l"/>
            <a:r>
              <a:rPr lang="en-US" sz="2800" dirty="0" smtClean="0"/>
              <a:t>Which curve should we trust? The line which gets  almost no training example correctly? Or the complicated curve that hits every single  point in the dataset?</a:t>
            </a:r>
            <a:br>
              <a:rPr lang="en-US" sz="2800" dirty="0" smtClean="0"/>
            </a:br>
            <a:endParaRPr lang="en-US" sz="2800" dirty="0"/>
          </a:p>
        </p:txBody>
      </p:sp>
      <p:sp>
        <p:nvSpPr>
          <p:cNvPr id="3" name="Subtitle 2"/>
          <p:cNvSpPr>
            <a:spLocks noGrp="1"/>
          </p:cNvSpPr>
          <p:nvPr>
            <p:ph type="subTitle" idx="1"/>
          </p:nvPr>
        </p:nvSpPr>
        <p:spPr>
          <a:xfrm>
            <a:off x="838200" y="1371600"/>
            <a:ext cx="7467600" cy="4267200"/>
          </a:xfrm>
        </p:spPr>
        <p:txBody>
          <a:bodyPr>
            <a:normAutofit/>
          </a:bodyPr>
          <a:lstStyle/>
          <a:p>
            <a:pPr algn="l"/>
            <a:r>
              <a:rPr lang="en-US" sz="2800" dirty="0">
                <a:solidFill>
                  <a:schemeClr val="tx1"/>
                </a:solidFill>
              </a:rPr>
              <a:t>At this point we might trust the linear fit because it seems </a:t>
            </a:r>
            <a:r>
              <a:rPr lang="en-US" sz="2800" dirty="0" smtClean="0">
                <a:solidFill>
                  <a:schemeClr val="tx1"/>
                </a:solidFill>
              </a:rPr>
              <a:t>much less artificially created.</a:t>
            </a:r>
          </a:p>
          <a:p>
            <a:pPr algn="l"/>
            <a:endParaRPr lang="en-US" sz="2800" dirty="0">
              <a:solidFill>
                <a:schemeClr val="tx1"/>
              </a:solidFill>
            </a:endParaRPr>
          </a:p>
          <a:p>
            <a:pPr algn="l"/>
            <a:endParaRPr lang="en-US" sz="2800" dirty="0">
              <a:solidFill>
                <a:schemeClr val="tx1"/>
              </a:solidFill>
            </a:endParaRPr>
          </a:p>
        </p:txBody>
      </p:sp>
      <p:pic>
        <p:nvPicPr>
          <p:cNvPr id="4" name="Picture 3"/>
          <p:cNvPicPr/>
          <p:nvPr/>
        </p:nvPicPr>
        <p:blipFill>
          <a:blip r:embed="rId2"/>
          <a:srcRect/>
          <a:stretch>
            <a:fillRect/>
          </a:stretch>
        </p:blipFill>
        <p:spPr bwMode="auto">
          <a:xfrm>
            <a:off x="838200" y="2438400"/>
            <a:ext cx="80010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let’s add more data to our dataset! </a:t>
            </a:r>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the </a:t>
            </a:r>
            <a:r>
              <a:rPr lang="en-US" dirty="0"/>
              <a:t>linear model is not only better subjectively but </a:t>
            </a:r>
            <a:r>
              <a:rPr lang="en-US" dirty="0" smtClean="0"/>
              <a:t>also quantitatively </a:t>
            </a:r>
            <a:r>
              <a:rPr lang="en-US" dirty="0"/>
              <a:t>(measured using the squared error metric</a:t>
            </a:r>
          </a:p>
        </p:txBody>
      </p:sp>
      <p:pic>
        <p:nvPicPr>
          <p:cNvPr id="4" name="Picture 3"/>
          <p:cNvPicPr/>
          <p:nvPr/>
        </p:nvPicPr>
        <p:blipFill>
          <a:blip r:embed="rId2"/>
          <a:srcRect/>
          <a:stretch>
            <a:fillRect/>
          </a:stretch>
        </p:blipFill>
        <p:spPr bwMode="auto">
          <a:xfrm>
            <a:off x="990600" y="1066801"/>
            <a:ext cx="72390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Overfitting</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r>
              <a:rPr lang="en-US" dirty="0" smtClean="0"/>
              <a:t>  This </a:t>
            </a:r>
            <a:r>
              <a:rPr lang="en-US" dirty="0"/>
              <a:t>leads to a </a:t>
            </a:r>
            <a:r>
              <a:rPr lang="en-US" dirty="0" smtClean="0"/>
              <a:t>very interesting </a:t>
            </a:r>
            <a:r>
              <a:rPr lang="en-US" dirty="0"/>
              <a:t>point about training and evaluating machine learning models</a:t>
            </a:r>
            <a:r>
              <a:rPr lang="en-US" dirty="0" smtClean="0"/>
              <a:t>.</a:t>
            </a:r>
          </a:p>
          <a:p>
            <a:r>
              <a:rPr lang="en-US" dirty="0" smtClean="0"/>
              <a:t> </a:t>
            </a:r>
            <a:r>
              <a:rPr lang="en-US" dirty="0"/>
              <a:t>By </a:t>
            </a:r>
            <a:r>
              <a:rPr lang="en-US" dirty="0" smtClean="0"/>
              <a:t>building  a </a:t>
            </a:r>
            <a:r>
              <a:rPr lang="en-US" dirty="0"/>
              <a:t>very complex model, it’s quite easy to perfectly fit our training dataset because </a:t>
            </a:r>
            <a:r>
              <a:rPr lang="en-US" dirty="0" smtClean="0"/>
              <a:t>we give </a:t>
            </a:r>
            <a:r>
              <a:rPr lang="en-US" dirty="0"/>
              <a:t>our model enough degrees of freedom to </a:t>
            </a:r>
            <a:r>
              <a:rPr lang="en-US" dirty="0" smtClean="0"/>
              <a:t> </a:t>
            </a:r>
            <a:r>
              <a:rPr lang="en-US" dirty="0"/>
              <a:t>itself to fit the observations </a:t>
            </a:r>
            <a:r>
              <a:rPr lang="en-US" dirty="0" smtClean="0"/>
              <a:t>in the </a:t>
            </a:r>
            <a:r>
              <a:rPr lang="en-US" dirty="0"/>
              <a:t>training set. </a:t>
            </a:r>
            <a:endParaRPr lang="en-US" dirty="0" smtClean="0"/>
          </a:p>
          <a:p>
            <a:r>
              <a:rPr lang="en-US" dirty="0" smtClean="0"/>
              <a:t>But </a:t>
            </a:r>
            <a:r>
              <a:rPr lang="en-US" dirty="0"/>
              <a:t>when we evaluate such a complex model on new data, it </a:t>
            </a:r>
            <a:r>
              <a:rPr lang="en-US" dirty="0" smtClean="0"/>
              <a:t>performs very </a:t>
            </a:r>
            <a:r>
              <a:rPr lang="en-US" dirty="0"/>
              <a:t>poorly</a:t>
            </a:r>
            <a:r>
              <a:rPr lang="en-US" dirty="0" smtClean="0"/>
              <a:t>.</a:t>
            </a:r>
          </a:p>
          <a:p>
            <a:r>
              <a:rPr lang="en-US" dirty="0" smtClean="0"/>
              <a:t> </a:t>
            </a:r>
            <a:r>
              <a:rPr lang="en-US" dirty="0"/>
              <a:t>In other words, the model does not </a:t>
            </a:r>
            <a:r>
              <a:rPr lang="en-US" i="1" dirty="0"/>
              <a:t>generalize </a:t>
            </a:r>
            <a:r>
              <a:rPr lang="en-US" i="1" dirty="0" smtClean="0"/>
              <a:t>well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a:t>This is a </a:t>
            </a:r>
            <a:r>
              <a:rPr lang="en-US" dirty="0" smtClean="0"/>
              <a:t>phenomenon is called  </a:t>
            </a:r>
            <a:r>
              <a:rPr lang="en-US" i="1" dirty="0" err="1" smtClean="0"/>
              <a:t>overfitting</a:t>
            </a:r>
            <a:r>
              <a:rPr lang="en-US" i="1" dirty="0" smtClean="0"/>
              <a:t>.</a:t>
            </a:r>
          </a:p>
          <a:p>
            <a:r>
              <a:rPr lang="en-US" i="1" dirty="0" smtClean="0"/>
              <a:t>It </a:t>
            </a:r>
            <a:r>
              <a:rPr lang="en-US" i="1" dirty="0"/>
              <a:t>is one of the biggest challenges that a </a:t>
            </a:r>
            <a:r>
              <a:rPr lang="en-US" i="1" dirty="0" smtClean="0"/>
              <a:t>machine </a:t>
            </a:r>
            <a:r>
              <a:rPr lang="en-US" dirty="0" smtClean="0"/>
              <a:t>learning </a:t>
            </a:r>
            <a:r>
              <a:rPr lang="en-US" dirty="0"/>
              <a:t>engineer must combat. </a:t>
            </a:r>
            <a:endParaRPr lang="en-US" dirty="0" smtClean="0"/>
          </a:p>
          <a:p>
            <a:r>
              <a:rPr lang="en-US" dirty="0" smtClean="0"/>
              <a:t>This </a:t>
            </a:r>
            <a:r>
              <a:rPr lang="en-US" dirty="0"/>
              <a:t>becomes an even more significant issue in </a:t>
            </a:r>
            <a:r>
              <a:rPr lang="en-US" dirty="0" smtClean="0"/>
              <a:t>deep learning</a:t>
            </a:r>
            <a:r>
              <a:rPr lang="en-US" dirty="0"/>
              <a:t>, where our neural networks have large numbers of layers containing many</a:t>
            </a:r>
          </a:p>
          <a:p>
            <a:pPr>
              <a:buNone/>
            </a:pPr>
            <a:r>
              <a:rPr lang="en-US" dirty="0" smtClean="0"/>
              <a:t>    neurons</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Multi Layer neural network</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lgn="just"/>
            <a:r>
              <a:rPr lang="en-US" dirty="0" smtClean="0"/>
              <a:t>Input Layer:  The bottom layer of the network pulls in the input data. </a:t>
            </a:r>
          </a:p>
          <a:p>
            <a:pPr algn="just"/>
            <a:r>
              <a:rPr lang="en-US" dirty="0" smtClean="0"/>
              <a:t>Output Layer: The top layer of neurons (output nodes) computes our final answer.</a:t>
            </a:r>
          </a:p>
          <a:p>
            <a:r>
              <a:rPr lang="en-US" dirty="0" smtClean="0"/>
              <a:t>Hidden layer: The middle layer of neurons in between input and output layers are called the </a:t>
            </a:r>
            <a:r>
              <a:rPr lang="en-US" i="1" dirty="0" smtClean="0"/>
              <a:t>hidden layers.</a:t>
            </a:r>
          </a:p>
          <a:p>
            <a:r>
              <a:rPr lang="en-US" dirty="0" smtClean="0"/>
              <a:t>we let </a:t>
            </a:r>
            <a:r>
              <a:rPr lang="en-US" i="1" dirty="0" err="1" smtClean="0"/>
              <a:t>w</a:t>
            </a:r>
            <a:r>
              <a:rPr lang="en-US" i="1" baseline="-25000" dirty="0" err="1" smtClean="0"/>
              <a:t>i</a:t>
            </a:r>
            <a:r>
              <a:rPr lang="en-US" i="1" baseline="-25000" dirty="0" smtClean="0"/>
              <a:t>, j</a:t>
            </a:r>
            <a:r>
              <a:rPr lang="en-US" i="1" baseline="30000" dirty="0" smtClean="0"/>
              <a:t>(k)</a:t>
            </a:r>
            <a:r>
              <a:rPr lang="en-US" i="1" dirty="0" smtClean="0"/>
              <a:t> be the weight of the connection between the </a:t>
            </a:r>
            <a:r>
              <a:rPr lang="en-US" i="1" dirty="0" err="1" smtClean="0"/>
              <a:t>i</a:t>
            </a:r>
            <a:r>
              <a:rPr lang="en-US" i="1" baseline="30000" dirty="0" err="1" smtClean="0"/>
              <a:t>th</a:t>
            </a:r>
            <a:r>
              <a:rPr lang="en-US" i="1" dirty="0" smtClean="0"/>
              <a:t> neuron in </a:t>
            </a:r>
            <a:r>
              <a:rPr lang="en-US" dirty="0" smtClean="0"/>
              <a:t>the </a:t>
            </a:r>
            <a:r>
              <a:rPr lang="en-US" i="1" dirty="0" err="1" smtClean="0"/>
              <a:t>k</a:t>
            </a:r>
            <a:r>
              <a:rPr lang="en-US" i="1" baseline="30000" dirty="0" err="1" smtClean="0"/>
              <a:t>th</a:t>
            </a:r>
            <a:r>
              <a:rPr lang="en-US" i="1" dirty="0" smtClean="0"/>
              <a:t> layer with the </a:t>
            </a:r>
            <a:r>
              <a:rPr lang="en-US" i="1" dirty="0" err="1" smtClean="0"/>
              <a:t>j</a:t>
            </a:r>
            <a:r>
              <a:rPr lang="en-US" i="1" baseline="30000" dirty="0" err="1" smtClean="0"/>
              <a:t>th</a:t>
            </a:r>
            <a:r>
              <a:rPr lang="en-US" i="1" dirty="0" smtClean="0"/>
              <a:t> neuron in the </a:t>
            </a:r>
          </a:p>
          <a:p>
            <a:pPr>
              <a:buNone/>
            </a:pPr>
            <a:r>
              <a:rPr lang="en-US" i="1" dirty="0" smtClean="0"/>
              <a:t>     k + 1</a:t>
            </a:r>
            <a:r>
              <a:rPr lang="en-US" i="1" baseline="30000" dirty="0" smtClean="0"/>
              <a:t>st</a:t>
            </a:r>
            <a:r>
              <a:rPr lang="en-US" i="1" dirty="0" smtClean="0"/>
              <a:t> layer.</a:t>
            </a:r>
          </a:p>
          <a:p>
            <a:r>
              <a:rPr lang="en-US" i="1" dirty="0" smtClean="0"/>
              <a:t>These weights constitute the parameter vector </a:t>
            </a:r>
            <a:r>
              <a:rPr lang="el-GR" dirty="0" smtClean="0"/>
              <a:t>θ</a:t>
            </a:r>
            <a:r>
              <a:rPr lang="en-US" dirty="0" smtClean="0"/>
              <a:t>.</a:t>
            </a:r>
          </a:p>
          <a:p>
            <a:r>
              <a:rPr lang="en-US" i="1" dirty="0" smtClean="0"/>
              <a:t>The ability to solve problems with neural networks depends on finding the optimal values to plug into </a:t>
            </a:r>
            <a:r>
              <a:rPr lang="el-GR" dirty="0" smtClean="0"/>
              <a:t>θ</a:t>
            </a:r>
            <a:r>
              <a:rPr lang="en-US" dirty="0" smtClean="0"/>
              <a:t>.</a:t>
            </a:r>
            <a:endParaRPr lang="en-US" i="1" dirty="0" smtClean="0"/>
          </a:p>
          <a:p>
            <a:endParaRPr lang="en-US" dirty="0" smtClean="0"/>
          </a:p>
          <a:p>
            <a:pPr algn="just"/>
            <a:endParaRPr lang="en-US" dirty="0"/>
          </a:p>
        </p:txBody>
      </p:sp>
    </p:spTree>
    <p:extLst>
      <p:ext uri="{BB962C8B-B14F-4D97-AF65-F5344CB8AC3E}">
        <p14:creationId xmlns:p14="http://schemas.microsoft.com/office/powerpoint/2010/main" val="1215576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smtClean="0"/>
              <a:t>This leads to three major observations. First, the machine learning engineer is always working with a direct trade-off between </a:t>
            </a:r>
            <a:r>
              <a:rPr lang="en-US" dirty="0" err="1" smtClean="0"/>
              <a:t>overfitting</a:t>
            </a:r>
            <a:r>
              <a:rPr lang="en-US" dirty="0" smtClean="0"/>
              <a:t> and model complexity.</a:t>
            </a:r>
          </a:p>
          <a:p>
            <a:r>
              <a:rPr lang="en-US" dirty="0" smtClean="0"/>
              <a:t> If the model isn’t complex enough, it may not be powerful enough to capture all of the useful information necessary to solve a problem. </a:t>
            </a:r>
          </a:p>
          <a:p>
            <a:r>
              <a:rPr lang="en-US" dirty="0" smtClean="0"/>
              <a:t>However, if our model is very complex (especially if we have a limited amount of data at our disposal), we run the risk of </a:t>
            </a:r>
            <a:r>
              <a:rPr lang="en-US" dirty="0" err="1" smtClean="0"/>
              <a:t>overfitting</a:t>
            </a:r>
            <a:r>
              <a:rPr lang="en-US" dirty="0" smtClean="0"/>
              <a:t>.</a:t>
            </a:r>
          </a:p>
          <a:p>
            <a:r>
              <a:rPr lang="en-US" dirty="0" smtClean="0"/>
              <a:t> Deep learning takes the approach of solving very complex problems with complex models and taking additional countermeasures to prevent </a:t>
            </a:r>
            <a:r>
              <a:rPr lang="en-US" dirty="0" err="1" smtClean="0"/>
              <a:t>overfitting</a:t>
            </a:r>
            <a:r>
              <a:rPr lang="en-US" dirty="0" smtClean="0"/>
              <a:t>.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 data</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smtClean="0"/>
              <a:t>Second, it is very misleading to evaluate a model using the data we used to train it. Using the previous example , this would falsely suggest that the degree 12 polynomial model is preferable to a linear fit. </a:t>
            </a:r>
          </a:p>
          <a:p>
            <a:r>
              <a:rPr lang="en-US" dirty="0" smtClean="0"/>
              <a:t>As a result, we almost never train our model on the entire dataset. </a:t>
            </a:r>
          </a:p>
          <a:p>
            <a:r>
              <a:rPr lang="en-US" dirty="0" smtClean="0"/>
              <a:t>Instead, we split up our data into a </a:t>
            </a:r>
            <a:r>
              <a:rPr lang="en-US" i="1" dirty="0" smtClean="0"/>
              <a:t>training set and a test set. </a:t>
            </a:r>
          </a:p>
          <a:p>
            <a:r>
              <a:rPr lang="en-US" dirty="0" smtClean="0"/>
              <a:t>This enables us to make a fair evaluation of our model by directly measuring how well it generalizes on new data it has not yet seen.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fontScale="77500" lnSpcReduction="20000"/>
          </a:bodyPr>
          <a:lstStyle/>
          <a:p>
            <a:r>
              <a:rPr lang="en-US" dirty="0" smtClean="0"/>
              <a:t>Third, it’s quite likely that while we’re training our data, there’s a point in time where instead of learning useful features, we start </a:t>
            </a:r>
            <a:r>
              <a:rPr lang="en-US" dirty="0" err="1" smtClean="0"/>
              <a:t>overfitting</a:t>
            </a:r>
            <a:r>
              <a:rPr lang="en-US" dirty="0" smtClean="0"/>
              <a:t> to the training set.</a:t>
            </a:r>
          </a:p>
          <a:p>
            <a:r>
              <a:rPr lang="en-US" dirty="0" smtClean="0"/>
              <a:t> To avoid that, we want to be able to stop the training process as soon as we start </a:t>
            </a:r>
            <a:r>
              <a:rPr lang="en-US" dirty="0" err="1" smtClean="0"/>
              <a:t>overfitting</a:t>
            </a:r>
            <a:r>
              <a:rPr lang="en-US" dirty="0" smtClean="0"/>
              <a:t>, to prevent poor generalization. To do this, we divide our training process into </a:t>
            </a:r>
            <a:r>
              <a:rPr lang="en-US" i="1" dirty="0" smtClean="0"/>
              <a:t>epochs.</a:t>
            </a:r>
          </a:p>
          <a:p>
            <a:r>
              <a:rPr lang="en-US" dirty="0" smtClean="0"/>
              <a:t>An epoch is a single iteration over the entire training set. In other words, if we have a training set of size </a:t>
            </a:r>
            <a:r>
              <a:rPr lang="en-US" i="1" dirty="0" smtClean="0"/>
              <a:t>d and we are doing mini-batch gradient descent with batch size b, </a:t>
            </a:r>
            <a:r>
              <a:rPr lang="en-US" dirty="0" smtClean="0"/>
              <a:t>then an epoch would be equivalent to </a:t>
            </a:r>
            <a:r>
              <a:rPr lang="en-US" i="1" dirty="0" smtClean="0"/>
              <a:t>d/b </a:t>
            </a:r>
            <a:r>
              <a:rPr lang="en-US" dirty="0" smtClean="0"/>
              <a:t>  model updates. </a:t>
            </a:r>
          </a:p>
          <a:p>
            <a:r>
              <a:rPr lang="en-US" dirty="0" smtClean="0"/>
              <a:t>At the end of each epoch, we want to measure how well our model is generalizing. To do this, we use an additional  </a:t>
            </a:r>
            <a:r>
              <a:rPr lang="en-US" i="1" dirty="0" smtClean="0"/>
              <a:t>validation set</a:t>
            </a:r>
            <a:endParaRPr lang="en-US" dirty="0"/>
          </a:p>
        </p:txBody>
      </p:sp>
      <p:sp>
        <p:nvSpPr>
          <p:cNvPr id="4" name="Title 1"/>
          <p:cNvSpPr>
            <a:spLocks noGrp="1"/>
          </p:cNvSpPr>
          <p:nvPr>
            <p:ph type="title"/>
          </p:nvPr>
        </p:nvSpPr>
        <p:spPr>
          <a:xfrm>
            <a:off x="457200" y="274638"/>
            <a:ext cx="8229600" cy="1143000"/>
          </a:xfrm>
        </p:spPr>
        <p:txBody>
          <a:bodyPr/>
          <a:lstStyle/>
          <a:p>
            <a:r>
              <a:rPr lang="en-US" dirty="0" smtClean="0"/>
              <a:t>Validation set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Validation set</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So, the dataset is divided into Training, Validation and Test data in deep learning.</a:t>
            </a:r>
          </a:p>
          <a:p>
            <a:r>
              <a:rPr lang="en-US" dirty="0" smtClean="0"/>
              <a:t>At the end of an epoch, the validation set will tell us how the model does on data it has yet to see.</a:t>
            </a:r>
          </a:p>
          <a:p>
            <a:r>
              <a:rPr lang="en-US" dirty="0" smtClean="0"/>
              <a:t> If the accuracy on the training set continues to increase while the accuracy on the validation set stays the same (or decreases), it’s a good sign that it’s time to stop training because we’re </a:t>
            </a:r>
            <a:r>
              <a:rPr lang="en-US" dirty="0" err="1" smtClean="0"/>
              <a:t>overfitting</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Hyper parameter optimization</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The validation set is also helpful as a proxy measure of accuracy during the process of </a:t>
            </a:r>
            <a:r>
              <a:rPr lang="en-US" i="1" dirty="0" err="1" smtClean="0"/>
              <a:t>hyperparameter</a:t>
            </a:r>
            <a:r>
              <a:rPr lang="en-US" i="1" dirty="0" smtClean="0"/>
              <a:t> optimization</a:t>
            </a:r>
            <a:r>
              <a:rPr lang="en-US" dirty="0" smtClean="0"/>
              <a:t>.</a:t>
            </a:r>
          </a:p>
          <a:p>
            <a:r>
              <a:rPr lang="en-US" dirty="0" smtClean="0"/>
              <a:t> One potential way to find the optimal setting of </a:t>
            </a:r>
            <a:r>
              <a:rPr lang="en-US" dirty="0" err="1" smtClean="0"/>
              <a:t>hyperparameters</a:t>
            </a:r>
            <a:r>
              <a:rPr lang="en-US" dirty="0" smtClean="0"/>
              <a:t> is by applying a </a:t>
            </a:r>
            <a:r>
              <a:rPr lang="en-US" i="1" dirty="0" smtClean="0"/>
              <a:t>grid search, where</a:t>
            </a:r>
          </a:p>
          <a:p>
            <a:pPr>
              <a:buNone/>
            </a:pPr>
            <a:r>
              <a:rPr lang="en-US" dirty="0" smtClean="0"/>
              <a:t>     we pick a value for each </a:t>
            </a:r>
            <a:r>
              <a:rPr lang="en-US" dirty="0" err="1" smtClean="0"/>
              <a:t>hyperparameter</a:t>
            </a:r>
            <a:r>
              <a:rPr lang="en-US" dirty="0" smtClean="0"/>
              <a:t> from a finite set of options (e.g., learning rate ∈ 0 . 001, 0 . 01, 0 . 1 , batch size ∈ 16, 64, 128 , ...), and train the model with every      possible permutation of </a:t>
            </a:r>
            <a:r>
              <a:rPr lang="en-US" dirty="0" err="1" smtClean="0"/>
              <a:t>hyperparameter</a:t>
            </a:r>
            <a:r>
              <a:rPr lang="en-US" dirty="0" smtClean="0"/>
              <a:t> choices. </a:t>
            </a:r>
          </a:p>
          <a:p>
            <a:r>
              <a:rPr lang="en-US" dirty="0" smtClean="0"/>
              <a:t>We elect the combination of </a:t>
            </a:r>
            <a:r>
              <a:rPr lang="en-US" dirty="0" err="1" smtClean="0"/>
              <a:t>hyperparameters</a:t>
            </a:r>
            <a:r>
              <a:rPr lang="en-US" dirty="0" smtClean="0"/>
              <a:t> with the best performance on the validation set, and report the accuracy of the model trained with best combination on the test set.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Feed-forward networks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Connections only traverse from a lower layer to a higher layer. </a:t>
            </a:r>
          </a:p>
          <a:p>
            <a:r>
              <a:rPr lang="en-US" dirty="0" smtClean="0"/>
              <a:t>There are no connections between neurons in the same layer, and there are no connections that transmit data from a higher layer to a lower layer. </a:t>
            </a:r>
          </a:p>
          <a:p>
            <a:r>
              <a:rPr lang="en-US" dirty="0" smtClean="0"/>
              <a:t>These neural networks are called feed-forward networks</a:t>
            </a:r>
          </a:p>
          <a:p>
            <a:r>
              <a:rPr lang="en-US" dirty="0" smtClean="0"/>
              <a:t>Depending on the complexity of the problem, number of hidden layers may be more than 1.</a:t>
            </a:r>
            <a:endParaRPr lang="en-US" dirty="0"/>
          </a:p>
        </p:txBody>
      </p:sp>
    </p:spTree>
    <p:extLst>
      <p:ext uri="{BB962C8B-B14F-4D97-AF65-F5344CB8AC3E}">
        <p14:creationId xmlns:p14="http://schemas.microsoft.com/office/powerpoint/2010/main" val="210741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Feed forward network cont..</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smtClean="0"/>
              <a:t>It is not necessary  that every layer has the same number of neurons. More often, hidden layers have fewer neurons than the input layer to force the network to learn compressed representations of the original input.</a:t>
            </a:r>
          </a:p>
          <a:p>
            <a:r>
              <a:rPr lang="en-US" dirty="0" smtClean="0"/>
              <a:t> For example, while our eyes obtain raw pixel values from our surroundings, our brain thinks in terms of edges and contours. </a:t>
            </a:r>
          </a:p>
          <a:p>
            <a:r>
              <a:rPr lang="en-US" dirty="0" smtClean="0"/>
              <a:t>It is not required that every neuron has its output connected to the inputs of all neurons in the next layer.</a:t>
            </a:r>
          </a:p>
          <a:p>
            <a:r>
              <a:rPr lang="en-US" dirty="0" smtClean="0"/>
              <a:t>Selecting which neurons to connect to which other neurons in the next layer is an art that comes from experience</a:t>
            </a:r>
          </a:p>
          <a:p>
            <a:endParaRPr lang="en-US" dirty="0" smtClean="0"/>
          </a:p>
        </p:txBody>
      </p:sp>
    </p:spTree>
    <p:extLst>
      <p:ext uri="{BB962C8B-B14F-4D97-AF65-F5344CB8AC3E}">
        <p14:creationId xmlns:p14="http://schemas.microsoft.com/office/powerpoint/2010/main" val="112973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762000" y="533400"/>
            <a:ext cx="7848600" cy="6370609"/>
          </a:xfrm>
          <a:prstGeom prst="rect">
            <a:avLst/>
          </a:prstGeom>
          <a:noFill/>
          <a:ln w="9525">
            <a:noFill/>
            <a:miter lim="800000"/>
            <a:headEnd/>
            <a:tailEnd/>
          </a:ln>
          <a:effectLst/>
        </p:spPr>
      </p:pic>
    </p:spTree>
    <p:extLst>
      <p:ext uri="{BB962C8B-B14F-4D97-AF65-F5344CB8AC3E}">
        <p14:creationId xmlns:p14="http://schemas.microsoft.com/office/powerpoint/2010/main" val="252089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838200" y="1447800"/>
            <a:ext cx="7772400" cy="4952999"/>
          </a:xfrm>
          <a:prstGeom prst="rect">
            <a:avLst/>
          </a:prstGeom>
          <a:noFill/>
          <a:ln w="9525">
            <a:noFill/>
            <a:miter lim="800000"/>
            <a:headEnd/>
            <a:tailEnd/>
          </a:ln>
          <a:effectLst/>
        </p:spPr>
      </p:pic>
    </p:spTree>
    <p:extLst>
      <p:ext uri="{BB962C8B-B14F-4D97-AF65-F5344CB8AC3E}">
        <p14:creationId xmlns:p14="http://schemas.microsoft.com/office/powerpoint/2010/main" val="1676385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neurons and limitations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Linear neurons are easy to compute with, but they run into serious limitations. </a:t>
            </a:r>
          </a:p>
          <a:p>
            <a:r>
              <a:rPr lang="en-US" dirty="0" smtClean="0"/>
              <a:t>In fact, it can be shown that any feed-forward neural network consisting of only linear neurons can be expressed as a network with no hidden layers. </a:t>
            </a:r>
          </a:p>
          <a:p>
            <a:r>
              <a:rPr lang="en-US" dirty="0" smtClean="0"/>
              <a:t>This is problematic because, hidden layers are what enable us to learn important features from the input data. </a:t>
            </a:r>
          </a:p>
          <a:p>
            <a:r>
              <a:rPr lang="en-US" dirty="0" smtClean="0"/>
              <a:t>In other words, in order to learn complex relationships, we need to use neurons that employ some sort of nonlinearity</a:t>
            </a:r>
            <a:endParaRPr lang="en-US" dirty="0"/>
          </a:p>
        </p:txBody>
      </p:sp>
    </p:spTree>
    <p:extLst>
      <p:ext uri="{BB962C8B-B14F-4D97-AF65-F5344CB8AC3E}">
        <p14:creationId xmlns:p14="http://schemas.microsoft.com/office/powerpoint/2010/main" val="2593529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2193</TotalTime>
  <Words>2403</Words>
  <Application>Microsoft Office PowerPoint</Application>
  <PresentationFormat>On-screen Show (4:3)</PresentationFormat>
  <Paragraphs>180</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Delta rule, gradient Descent and Back propagation algorithm</vt:lpstr>
      <vt:lpstr>Delta Rule and Gradient descent</vt:lpstr>
      <vt:lpstr>Feed forward neural network</vt:lpstr>
      <vt:lpstr>Multi Layer neural network</vt:lpstr>
      <vt:lpstr>Feed-forward networks</vt:lpstr>
      <vt:lpstr>Feed forward network cont..</vt:lpstr>
      <vt:lpstr>PowerPoint Presentation</vt:lpstr>
      <vt:lpstr>PowerPoint Presentation</vt:lpstr>
      <vt:lpstr>Linear neurons and limitations</vt:lpstr>
      <vt:lpstr>Error function E</vt:lpstr>
      <vt:lpstr>Gradient Descent</vt:lpstr>
      <vt:lpstr>PowerPoint Presentation</vt:lpstr>
      <vt:lpstr>PowerPoint Presentation</vt:lpstr>
      <vt:lpstr>PowerPoint Presentation</vt:lpstr>
      <vt:lpstr>PowerPoint Presentation</vt:lpstr>
      <vt:lpstr>Hyper parameter- Learning Rates</vt:lpstr>
      <vt:lpstr>PowerPoint Presentation</vt:lpstr>
      <vt:lpstr>Delta rule for training linear neurons In order to calculate how to change each weight, we evaluate the gradient,which is partial derivative of error function wrt each of the weights.</vt:lpstr>
      <vt:lpstr>Gradient Descent with sigmoidal neurons –to train  neurons that utilize nonlinearity</vt:lpstr>
      <vt:lpstr>PowerPoint Presentation</vt:lpstr>
      <vt:lpstr>PowerPoint Presentation</vt:lpstr>
      <vt:lpstr>Back propagation algorithm</vt:lpstr>
      <vt:lpstr>PowerPoint Presentation</vt:lpstr>
      <vt:lpstr>Back propagation Algorithm</vt:lpstr>
      <vt:lpstr>PowerPoint Presentation</vt:lpstr>
      <vt:lpstr>Back propagation Algorithm</vt:lpstr>
      <vt:lpstr>Gradient Descent (GD) Optimization </vt:lpstr>
      <vt:lpstr>  </vt:lpstr>
      <vt:lpstr>Batch Gradient Descent  </vt:lpstr>
      <vt:lpstr>Stochastic and Mini batch Gradient Descent</vt:lpstr>
      <vt:lpstr>SGD</vt:lpstr>
      <vt:lpstr>As SGD will keep overshooting, complicates convergence to the exact minimum.   That make gradient descent take a significant amount of time.</vt:lpstr>
      <vt:lpstr>Mini batch gradient descent</vt:lpstr>
      <vt:lpstr>Mini batch Gradient Descent</vt:lpstr>
      <vt:lpstr>Test sets, validation sets and overfitting –</vt:lpstr>
      <vt:lpstr>Which curve should we trust? The line which gets  almost no training example correctly? Or the complicated curve that hits every single  point in the dataset? </vt:lpstr>
      <vt:lpstr>let’s add more data to our dataset! </vt:lpstr>
      <vt:lpstr>Overfitting</vt:lpstr>
      <vt:lpstr>PowerPoint Presentation</vt:lpstr>
      <vt:lpstr>PowerPoint Presentation</vt:lpstr>
      <vt:lpstr>Training and Test data</vt:lpstr>
      <vt:lpstr>Validation set</vt:lpstr>
      <vt:lpstr>Validation set</vt:lpstr>
      <vt:lpstr>Hyper parameter optimization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and Batch gradient desecnt</dc:title>
  <dc:creator>Asus</dc:creator>
  <cp:lastModifiedBy>Anuradha</cp:lastModifiedBy>
  <cp:revision>47</cp:revision>
  <dcterms:created xsi:type="dcterms:W3CDTF">2020-04-27T08:05:16Z</dcterms:created>
  <dcterms:modified xsi:type="dcterms:W3CDTF">2021-03-03T14:46:35Z</dcterms:modified>
</cp:coreProperties>
</file>