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3" r:id="rId3"/>
    <p:sldId id="261" r:id="rId4"/>
    <p:sldId id="262" r:id="rId5"/>
    <p:sldId id="263" r:id="rId6"/>
    <p:sldId id="260" r:id="rId7"/>
    <p:sldId id="257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9086C-AB8D-487C-A6E9-696DAE192A3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44FCB-67F4-45F2-A68C-2260F08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Workflow 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goal was to train a deep learning model to identify cancer. </a:t>
            </a:r>
          </a:p>
          <a:p>
            <a:r>
              <a:rPr lang="en-US" dirty="0" smtClean="0"/>
              <a:t>Our input would be an RBG image, which can be represented as a vector of pixel values. </a:t>
            </a:r>
          </a:p>
          <a:p>
            <a:r>
              <a:rPr lang="en-US" dirty="0" smtClean="0"/>
              <a:t>Our output would be a probability distribution over three mutually exclusive possibilities: </a:t>
            </a:r>
          </a:p>
          <a:p>
            <a:r>
              <a:rPr lang="en-US" dirty="0" smtClean="0"/>
              <a:t>1) normal,</a:t>
            </a:r>
          </a:p>
          <a:p>
            <a:r>
              <a:rPr lang="en-US" dirty="0" smtClean="0"/>
              <a:t> 2) benign tumor (a cancer that has yet to metastasize), </a:t>
            </a:r>
          </a:p>
          <a:p>
            <a:r>
              <a:rPr lang="en-US" dirty="0" smtClean="0"/>
              <a:t>or 3) malignant tumor (a cancer</a:t>
            </a:r>
          </a:p>
          <a:p>
            <a:pPr>
              <a:buNone/>
            </a:pPr>
            <a:r>
              <a:rPr lang="en-US" dirty="0" smtClean="0"/>
              <a:t>  that has already metastasized to other organs).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common type of regularization is </a:t>
            </a:r>
            <a:r>
              <a:rPr lang="en-US" i="1" dirty="0" smtClean="0"/>
              <a:t>L1 regularization. </a:t>
            </a:r>
          </a:p>
          <a:p>
            <a:r>
              <a:rPr lang="en-US" i="1" dirty="0" smtClean="0"/>
              <a:t>Here, we add the </a:t>
            </a:r>
            <a:r>
              <a:rPr lang="en-US" dirty="0" smtClean="0"/>
              <a:t>term </a:t>
            </a:r>
            <a:r>
              <a:rPr lang="en-US" i="1" dirty="0" err="1" smtClean="0"/>
              <a:t>λ|w</a:t>
            </a:r>
            <a:r>
              <a:rPr lang="en-US" i="1" dirty="0" smtClean="0"/>
              <a:t>| for every weight w in the neural network.</a:t>
            </a:r>
          </a:p>
          <a:p>
            <a:r>
              <a:rPr lang="en-US" dirty="0" smtClean="0"/>
              <a:t>The L1 regularization has the intriguing property that it leads the weight vectors to become sparse during optimization (i.e., very close to exactly zero). </a:t>
            </a:r>
          </a:p>
          <a:p>
            <a:r>
              <a:rPr lang="en-US" dirty="0" smtClean="0"/>
              <a:t>In other words, neurons with L1 regularization end up using only a small subset of their most important inputs and become quite resistant to noise in the inputs. </a:t>
            </a:r>
          </a:p>
          <a:p>
            <a:r>
              <a:rPr lang="en-US" dirty="0" smtClean="0"/>
              <a:t>In comparison, weight vectors from L2 regularization are usually diffuse, small numbers. L1 regularization is very useful when you want to understand exactly which features are contributing to a decision.</a:t>
            </a:r>
          </a:p>
          <a:p>
            <a:pPr>
              <a:buNone/>
            </a:pPr>
            <a:r>
              <a:rPr lang="en-US" dirty="0" smtClean="0"/>
              <a:t> If this level of feature analysis isn’t necessary, we prefer to use L2 regularization because it empirically performs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Max norm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They have a similar goal of attempting to restrict θ from becoming </a:t>
            </a:r>
            <a:r>
              <a:rPr lang="en-US" dirty="0" smtClean="0"/>
              <a:t>too large, but they do this more directly.</a:t>
            </a:r>
          </a:p>
          <a:p>
            <a:r>
              <a:rPr lang="en-US" dirty="0" smtClean="0"/>
              <a:t> Max norm constraints enforce an absolute upper bound on the magnitude of the incoming weight vector for every neuron and use projected gradient descent to enforce the constraint. </a:t>
            </a:r>
          </a:p>
          <a:p>
            <a:pPr>
              <a:buNone/>
            </a:pPr>
            <a:r>
              <a:rPr lang="en-US" dirty="0" smtClean="0"/>
              <a:t>In practice, this corresponds to performing the parameter update as normal, and then enforcing the constraint by clamping the weight vector  of every neuron to satisfy ∥w⃗ ∥</a:t>
            </a:r>
            <a:r>
              <a:rPr lang="en-US" baseline="-25000" dirty="0" smtClean="0"/>
              <a:t>2</a:t>
            </a:r>
            <a:r>
              <a:rPr lang="en-US" dirty="0" smtClean="0"/>
              <a:t>&lt;C</a:t>
            </a:r>
          </a:p>
          <a:p>
            <a:pPr>
              <a:buNone/>
            </a:pPr>
            <a:r>
              <a:rPr lang="en-US" dirty="0" smtClean="0"/>
              <a:t> Typical values of  C are on orders of 3 or 4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some important intricacies to consider. First, we’d like the outputs of neurons during test time to be equivalent to</a:t>
            </a:r>
          </a:p>
          <a:p>
            <a:pPr>
              <a:buNone/>
            </a:pPr>
            <a:r>
              <a:rPr lang="en-US" dirty="0" smtClean="0"/>
              <a:t>     their expected outputs at training time.</a:t>
            </a:r>
          </a:p>
          <a:p>
            <a:r>
              <a:rPr lang="en-US" dirty="0" smtClean="0"/>
              <a:t>We could fix this naively by scaling the output</a:t>
            </a:r>
          </a:p>
          <a:p>
            <a:pPr>
              <a:buNone/>
            </a:pPr>
            <a:r>
              <a:rPr lang="en-US" dirty="0" smtClean="0"/>
              <a:t> a t test time.</a:t>
            </a:r>
          </a:p>
          <a:p>
            <a:r>
              <a:rPr lang="en-US" dirty="0" smtClean="0"/>
              <a:t>This is easy to see because a neuron’s output is set to 0 with probability 1 − </a:t>
            </a:r>
            <a:r>
              <a:rPr lang="en-US" i="1" dirty="0" smtClean="0"/>
              <a:t>p. This means</a:t>
            </a:r>
          </a:p>
          <a:p>
            <a:r>
              <a:rPr lang="en-US" dirty="0" smtClean="0"/>
              <a:t>that if a neuron’s output prior to dropout was </a:t>
            </a:r>
            <a:r>
              <a:rPr lang="en-US" i="1" dirty="0" smtClean="0"/>
              <a:t>x, then after dropout, the expected output</a:t>
            </a:r>
          </a:p>
          <a:p>
            <a:pPr>
              <a:buNone/>
            </a:pPr>
            <a:r>
              <a:rPr lang="en-US" dirty="0" smtClean="0"/>
              <a:t>would be </a:t>
            </a:r>
            <a:r>
              <a:rPr lang="en-US" i="1" dirty="0" smtClean="0"/>
              <a:t>E [output] = </a:t>
            </a:r>
            <a:r>
              <a:rPr lang="en-US" i="1" dirty="0" err="1" smtClean="0"/>
              <a:t>px</a:t>
            </a:r>
            <a:r>
              <a:rPr lang="en-US" i="1" dirty="0" smtClean="0"/>
              <a:t> + (1 − p )・ 0 = </a:t>
            </a:r>
            <a:r>
              <a:rPr lang="en-US" i="1" dirty="0" err="1" smtClean="0"/>
              <a:t>px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naive implementation of dropout is undesirable, however, because it requires scaling of neuron outputs at test time.</a:t>
            </a:r>
          </a:p>
          <a:p>
            <a:r>
              <a:rPr lang="en-US" dirty="0" smtClean="0"/>
              <a:t>Test-time performance is extremely critical to model evaluation</a:t>
            </a:r>
          </a:p>
          <a:p>
            <a:r>
              <a:rPr lang="en-US" dirty="0" smtClean="0"/>
              <a:t>so it’s always preferable to use </a:t>
            </a:r>
            <a:r>
              <a:rPr lang="en-US" i="1" dirty="0" smtClean="0"/>
              <a:t>inverted dropout, where the scaling occurs at training time instead of at test time.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inverted dropout, any neuron whose activation hasn’t been silenced has its </a:t>
            </a:r>
          </a:p>
          <a:p>
            <a:pPr>
              <a:buNone/>
            </a:pPr>
            <a:r>
              <a:rPr lang="en-US" dirty="0" smtClean="0"/>
              <a:t> output divided by </a:t>
            </a:r>
            <a:r>
              <a:rPr lang="en-US" i="1" dirty="0" smtClean="0"/>
              <a:t>p before the value is propagated to the next layer. </a:t>
            </a:r>
          </a:p>
          <a:p>
            <a:pPr>
              <a:buNone/>
            </a:pPr>
            <a:r>
              <a:rPr lang="en-US" i="1" dirty="0" smtClean="0"/>
              <a:t>With this </a:t>
            </a:r>
            <a:r>
              <a:rPr lang="en-US" dirty="0" smtClean="0"/>
              <a:t>fix, </a:t>
            </a:r>
            <a:r>
              <a:rPr lang="en-US" i="1" dirty="0" smtClean="0"/>
              <a:t>E [output ]= p ・ x/p + (1 − p )・ 0 = x, </a:t>
            </a:r>
          </a:p>
          <a:p>
            <a:pPr>
              <a:buNone/>
            </a:pPr>
            <a:r>
              <a:rPr lang="en-US" i="1" dirty="0" smtClean="0"/>
              <a:t>and we can avoid arbitrarily scaling neuronal</a:t>
            </a:r>
          </a:p>
          <a:p>
            <a:pPr>
              <a:buNone/>
            </a:pPr>
            <a:r>
              <a:rPr lang="en-US" dirty="0" smtClean="0"/>
              <a:t>output at test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"/>
            <a:ext cx="64008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2" y="2133600"/>
            <a:ext cx="52863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https://www.analyticsvidhya.com/blog/2018/04/fundamentals-deep-learning-regularization-techniques/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" y="1600200"/>
            <a:ext cx="72415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8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for this is that the complexity of this network is too high</a:t>
            </a:r>
          </a:p>
        </p:txBody>
      </p:sp>
    </p:spTree>
    <p:extLst>
      <p:ext uri="{BB962C8B-B14F-4D97-AF65-F5344CB8AC3E}">
        <p14:creationId xmlns:p14="http://schemas.microsoft.com/office/powerpoint/2010/main" val="258502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need to build a neural network architecture to solve it. </a:t>
            </a:r>
          </a:p>
          <a:p>
            <a:r>
              <a:rPr lang="en-US" dirty="0" smtClean="0"/>
              <a:t>Our input layer would have to be of appropriate size to accept the raw data from the image</a:t>
            </a:r>
          </a:p>
          <a:p>
            <a:r>
              <a:rPr lang="en-US" dirty="0" smtClean="0"/>
              <a:t>our output layer would have to be a </a:t>
            </a:r>
            <a:r>
              <a:rPr lang="en-US" dirty="0" err="1" smtClean="0"/>
              <a:t>softmax</a:t>
            </a:r>
            <a:r>
              <a:rPr lang="en-US" dirty="0" smtClean="0"/>
              <a:t> of size 3. </a:t>
            </a:r>
          </a:p>
          <a:p>
            <a:r>
              <a:rPr lang="en-US" dirty="0" smtClean="0"/>
              <a:t>We need to  define the internal architecture of the network.</a:t>
            </a:r>
          </a:p>
          <a:p>
            <a:r>
              <a:rPr lang="en-US" dirty="0" smtClean="0"/>
              <a:t>we also want to collect a significant amount of data for training or modeling. </a:t>
            </a:r>
          </a:p>
          <a:p>
            <a:r>
              <a:rPr lang="en-US" dirty="0" smtClean="0"/>
              <a:t>This data would probably be in the form of uniformly sized pathological images that have been labeled by a medical expert. </a:t>
            </a:r>
          </a:p>
          <a:p>
            <a:r>
              <a:rPr lang="en-US" dirty="0" smtClean="0"/>
              <a:t>We shuffle and divide this data up into separate training, validation, and test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train the model on our training set for an epoch at a time. </a:t>
            </a:r>
          </a:p>
          <a:p>
            <a:r>
              <a:rPr lang="en-US" dirty="0" smtClean="0"/>
              <a:t>At the end of each epoch, we ensure that our error on the training set and validation set is decreasing.</a:t>
            </a:r>
          </a:p>
          <a:p>
            <a:r>
              <a:rPr lang="en-US" dirty="0" smtClean="0"/>
              <a:t>When one of these stops to improve (means if error is not decreasing), we terminate and make sure we’re happy with the model’s performance on the test data.</a:t>
            </a:r>
          </a:p>
          <a:p>
            <a:r>
              <a:rPr lang="en-US" dirty="0" smtClean="0"/>
              <a:t>If we’re unsatisfied, we need to rethink our architecture or reconsider whether the data we collect has the information required to make the prediction we’re interested in making. </a:t>
            </a:r>
          </a:p>
          <a:p>
            <a:r>
              <a:rPr lang="en-US" dirty="0" smtClean="0"/>
              <a:t>If our training set error stopped improving, we probably need to do a better job of capturing the important features in our data. </a:t>
            </a:r>
          </a:p>
          <a:p>
            <a:r>
              <a:rPr lang="en-US" dirty="0" smtClean="0"/>
              <a:t>If our validation set error stopped improving, we probably need to take measures to prevent over  fitting.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If, however, we are happy with the performance of our model on the training data, </a:t>
            </a:r>
          </a:p>
          <a:p>
            <a:r>
              <a:rPr lang="en-US" dirty="0" smtClean="0"/>
              <a:t>then we can measure its performance on the test data, which the model has never seen before this point.</a:t>
            </a:r>
          </a:p>
          <a:p>
            <a:r>
              <a:rPr lang="en-US" dirty="0" smtClean="0"/>
              <a:t> If it is unsatisfactory, we need more data in our dataset </a:t>
            </a:r>
          </a:p>
          <a:p>
            <a:r>
              <a:rPr lang="en-US" dirty="0" smtClean="0"/>
              <a:t>because the test set seems to consist of example types that weren’t well represented in the training set. </a:t>
            </a:r>
          </a:p>
          <a:p>
            <a:r>
              <a:rPr lang="en-US" dirty="0" smtClean="0"/>
              <a:t>Otherwise, we are finished!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848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prevent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Overfitting</a:t>
            </a:r>
            <a:r>
              <a:rPr lang="en-US" i="1" dirty="0" smtClean="0"/>
              <a:t> is a major problem for Predictive Analytics and especially for Neural Networks</a:t>
            </a:r>
          </a:p>
          <a:p>
            <a:r>
              <a:rPr lang="en-US" i="1" dirty="0" smtClean="0"/>
              <a:t>key methods to avoid </a:t>
            </a:r>
            <a:r>
              <a:rPr lang="en-US" i="1" dirty="0" err="1" smtClean="0"/>
              <a:t>overfitting</a:t>
            </a:r>
            <a:r>
              <a:rPr lang="en-US" i="1" dirty="0" smtClean="0"/>
              <a:t> include 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regularization (L2 and L1)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Max norm constraints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Dropout.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Regularization modifies the objective function that we minimize by adding additional terms that penalize large weights. </a:t>
            </a:r>
          </a:p>
          <a:p>
            <a:r>
              <a:rPr lang="en-US" dirty="0" smtClean="0"/>
              <a:t>In other words, we change the objective function so that it </a:t>
            </a:r>
            <a:r>
              <a:rPr lang="es-ES" dirty="0" err="1" smtClean="0"/>
              <a:t>becomes</a:t>
            </a:r>
            <a:r>
              <a:rPr lang="es-ES" dirty="0" smtClean="0"/>
              <a:t> </a:t>
            </a:r>
            <a:r>
              <a:rPr lang="es-ES" i="1" dirty="0" smtClean="0"/>
              <a:t>Error + λ f( θ) </a:t>
            </a:r>
          </a:p>
          <a:p>
            <a:r>
              <a:rPr lang="en-US" dirty="0" smtClean="0"/>
              <a:t>where </a:t>
            </a:r>
            <a:r>
              <a:rPr lang="en-US" i="1" dirty="0" smtClean="0"/>
              <a:t>f( θ )grows larger as the components of θ grow larger, </a:t>
            </a:r>
            <a:r>
              <a:rPr lang="en-US" dirty="0" smtClean="0"/>
              <a:t>and </a:t>
            </a:r>
            <a:r>
              <a:rPr lang="en-US" i="1" dirty="0" smtClean="0"/>
              <a:t>λ is the regularization strength (another </a:t>
            </a:r>
            <a:r>
              <a:rPr lang="en-US" i="1" dirty="0" err="1" smtClean="0"/>
              <a:t>hyperparameter</a:t>
            </a:r>
            <a:r>
              <a:rPr lang="en-US" i="1" dirty="0" smtClean="0"/>
              <a:t>). </a:t>
            </a:r>
          </a:p>
          <a:p>
            <a:r>
              <a:rPr lang="en-US" i="1" dirty="0" smtClean="0"/>
              <a:t>The value we choose </a:t>
            </a:r>
            <a:r>
              <a:rPr lang="en-US" dirty="0" smtClean="0"/>
              <a:t>for </a:t>
            </a:r>
            <a:r>
              <a:rPr lang="en-US" i="1" dirty="0" smtClean="0"/>
              <a:t>λ determines how much we want to protect against </a:t>
            </a:r>
            <a:r>
              <a:rPr lang="en-US" i="1" dirty="0" err="1" smtClean="0"/>
              <a:t>overfitting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A λ = 0 implies </a:t>
            </a:r>
            <a:r>
              <a:rPr lang="en-US" dirty="0" smtClean="0"/>
              <a:t>that we do not take any measures against the possibility of </a:t>
            </a:r>
            <a:r>
              <a:rPr lang="en-US" dirty="0" err="1" smtClean="0"/>
              <a:t>overfitting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λ is too large, </a:t>
            </a:r>
            <a:r>
              <a:rPr lang="en-US" dirty="0" smtClean="0"/>
              <a:t>then our model will prioritize keeping </a:t>
            </a:r>
            <a:r>
              <a:rPr lang="en-US" i="1" dirty="0" smtClean="0"/>
              <a:t>θ as small as possible </a:t>
            </a:r>
          </a:p>
          <a:p>
            <a:r>
              <a:rPr lang="en-US" dirty="0" smtClean="0"/>
              <a:t>choosing </a:t>
            </a:r>
            <a:r>
              <a:rPr lang="en-US" i="1" dirty="0" smtClean="0"/>
              <a:t>λ is a </a:t>
            </a:r>
            <a:r>
              <a:rPr lang="en-US" dirty="0" smtClean="0"/>
              <a:t>very important task and can require some trial and error.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L2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most common type of regularization in machine learning is </a:t>
            </a:r>
            <a:r>
              <a:rPr lang="en-US" i="1" dirty="0" smtClean="0"/>
              <a:t>L2 regularization.</a:t>
            </a:r>
          </a:p>
          <a:p>
            <a:r>
              <a:rPr lang="en-US" i="1" dirty="0" smtClean="0"/>
              <a:t> It </a:t>
            </a:r>
            <a:r>
              <a:rPr lang="en-US" dirty="0" smtClean="0"/>
              <a:t>can be implemented by augmenting the error function with the squared magnitude of</a:t>
            </a:r>
          </a:p>
          <a:p>
            <a:pPr>
              <a:buNone/>
            </a:pPr>
            <a:r>
              <a:rPr lang="en-US" dirty="0" smtClean="0"/>
              <a:t>   all weights in the neural network. </a:t>
            </a:r>
          </a:p>
          <a:p>
            <a:pPr>
              <a:buNone/>
            </a:pPr>
            <a:r>
              <a:rPr lang="en-US" dirty="0" smtClean="0"/>
              <a:t>In other words, for every weight </a:t>
            </a:r>
            <a:r>
              <a:rPr lang="en-US" i="1" dirty="0" smtClean="0"/>
              <a:t>w in the neural</a:t>
            </a:r>
          </a:p>
          <a:p>
            <a:r>
              <a:rPr lang="en-US" dirty="0" smtClean="0"/>
              <a:t>network, we add                  </a:t>
            </a:r>
            <a:r>
              <a:rPr lang="en-US" i="1" dirty="0" smtClean="0"/>
              <a:t>to the error function</a:t>
            </a:r>
          </a:p>
          <a:p>
            <a:endParaRPr lang="en-US" dirty="0" smtClean="0"/>
          </a:p>
          <a:p>
            <a:r>
              <a:rPr lang="en-US" dirty="0" smtClean="0"/>
              <a:t>using the L2 regularization ultimately means that every weight is decayed linearly to zero. Because of this phenomenon, L2 regularization is also commonly referred to as </a:t>
            </a:r>
            <a:r>
              <a:rPr lang="en-US" i="1" dirty="0" smtClean="0"/>
              <a:t>weight decay.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4527" y="3678382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1114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Workflow  with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to prevent overfitting</vt:lpstr>
      <vt:lpstr>Regularization</vt:lpstr>
      <vt:lpstr>L2 Regularization</vt:lpstr>
      <vt:lpstr>L1 Regularization</vt:lpstr>
      <vt:lpstr>Max norm constraints</vt:lpstr>
      <vt:lpstr>Dropout</vt:lpstr>
      <vt:lpstr>PowerPoint Presentation</vt:lpstr>
      <vt:lpstr>PowerPoint Presentation</vt:lpstr>
      <vt:lpstr>PowerPoint Presentation</vt:lpstr>
      <vt:lpstr>https://www.analyticsvidhya.com/blog/2018/04/fundamentals-deep-learning-regularization-techniques/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preventing over fitting</dc:title>
  <dc:creator>Asus</dc:creator>
  <cp:lastModifiedBy>Anuradha</cp:lastModifiedBy>
  <cp:revision>25</cp:revision>
  <dcterms:created xsi:type="dcterms:W3CDTF">2006-08-16T00:00:00Z</dcterms:created>
  <dcterms:modified xsi:type="dcterms:W3CDTF">2021-03-03T18:32:47Z</dcterms:modified>
</cp:coreProperties>
</file>