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8" r:id="rId4"/>
    <p:sldId id="264" r:id="rId5"/>
    <p:sldId id="286" r:id="rId6"/>
    <p:sldId id="288" r:id="rId7"/>
    <p:sldId id="289" r:id="rId8"/>
    <p:sldId id="290" r:id="rId9"/>
    <p:sldId id="270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2" r:id="rId19"/>
    <p:sldId id="283" r:id="rId20"/>
    <p:sldId id="284" r:id="rId21"/>
    <p:sldId id="285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ctivation-functions-neural-networks-1cbd9f8d91d6" TargetMode="External"/><Relationship Id="rId2" Type="http://schemas.openxmlformats.org/officeDocument/2006/relationships/hyperlink" Target="https://www.analyticsvidhya.com/blog/2020/01/fundamentals-deep-learning-activation-functions-when-to-use-the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3200"/>
            <a:ext cx="7772400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Training a Linear Perceptron</a:t>
            </a:r>
            <a:br>
              <a:rPr lang="en-US" dirty="0" smtClean="0"/>
            </a:br>
            <a:r>
              <a:rPr lang="en-US" dirty="0" smtClean="0"/>
              <a:t>and activation 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Popular types of activation functions 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5668963"/>
          </a:xfrm>
        </p:spPr>
        <p:txBody>
          <a:bodyPr/>
          <a:lstStyle/>
          <a:p>
            <a:r>
              <a:rPr lang="en-US" b="1" dirty="0" smtClean="0"/>
              <a:t>Binary Step Function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sz="2400" dirty="0" smtClean="0"/>
              <a:t>f(x) = 1  if  x&gt;=0</a:t>
            </a:r>
          </a:p>
          <a:p>
            <a:pPr>
              <a:buNone/>
            </a:pPr>
            <a:r>
              <a:rPr lang="en-US" sz="2400" dirty="0" smtClean="0"/>
              <a:t>         = 0 if x&lt;0 </a:t>
            </a:r>
          </a:p>
          <a:p>
            <a:pPr>
              <a:buNone/>
            </a:pPr>
            <a:r>
              <a:rPr lang="en-US" sz="2400" dirty="0" smtClean="0"/>
              <a:t>if the input to the activation function is greater than a threshold, then the neuron is activated, else it is deactivated, i.e. its output is not considered for the next  layer.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581400"/>
            <a:ext cx="624840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binary step function can be used as an activation function while creating a binary classifier. </a:t>
            </a:r>
          </a:p>
          <a:p>
            <a:pPr algn="just"/>
            <a:r>
              <a:rPr lang="en-US" dirty="0" smtClean="0"/>
              <a:t>This function will not be useful when there are multiple classes in the target variable. </a:t>
            </a:r>
          </a:p>
          <a:p>
            <a:pPr algn="just"/>
            <a:r>
              <a:rPr lang="en-US" dirty="0" smtClean="0"/>
              <a:t>That is one of the limitations of binary step function.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Sigmoid, </a:t>
            </a:r>
            <a:r>
              <a:rPr lang="en-US" dirty="0" err="1" smtClean="0"/>
              <a:t>Tanh</a:t>
            </a:r>
            <a:r>
              <a:rPr lang="en-US" dirty="0" smtClean="0"/>
              <a:t> and </a:t>
            </a:r>
            <a:r>
              <a:rPr lang="en-US" dirty="0" err="1" smtClean="0"/>
              <a:t>ReLU</a:t>
            </a:r>
            <a:r>
              <a:rPr lang="en-US" dirty="0" smtClean="0"/>
              <a:t>  -nonlinear  activation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 </a:t>
            </a:r>
            <a:r>
              <a:rPr lang="en-US" i="1" dirty="0" smtClean="0"/>
              <a:t>sigmoid , which uses </a:t>
            </a:r>
            <a:r>
              <a:rPr lang="en-US" dirty="0" smtClean="0"/>
              <a:t>the function:</a:t>
            </a:r>
          </a:p>
          <a:p>
            <a:pPr algn="just"/>
            <a:r>
              <a:rPr lang="en-US" dirty="0" smtClean="0"/>
              <a:t>f(z) = 1/(1+e^(-z))</a:t>
            </a:r>
            <a:endParaRPr lang="en-US" i="1" dirty="0" smtClean="0"/>
          </a:p>
          <a:p>
            <a:pPr algn="just"/>
            <a:r>
              <a:rPr lang="en-US" dirty="0" smtClean="0"/>
              <a:t>when the </a:t>
            </a:r>
            <a:r>
              <a:rPr lang="en-US" dirty="0" err="1" smtClean="0"/>
              <a:t>logit</a:t>
            </a:r>
            <a:r>
              <a:rPr lang="en-US" dirty="0" smtClean="0"/>
              <a:t> is very small, the output of a logistic function is very close to 0. </a:t>
            </a:r>
          </a:p>
          <a:p>
            <a:pPr algn="just"/>
            <a:r>
              <a:rPr lang="en-US" dirty="0" smtClean="0"/>
              <a:t>When the </a:t>
            </a:r>
            <a:r>
              <a:rPr lang="en-US" dirty="0" err="1" smtClean="0"/>
              <a:t>logit</a:t>
            </a:r>
            <a:r>
              <a:rPr lang="en-US" dirty="0" smtClean="0"/>
              <a:t> is very large, the output of the logistic function is close to 1. </a:t>
            </a:r>
          </a:p>
          <a:p>
            <a:pPr algn="just"/>
            <a:r>
              <a:rPr lang="en-US" dirty="0" smtClean="0"/>
              <a:t>In-between these two extremes, the function assumes an S-shape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sigmoid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4425" y="1653381"/>
            <a:ext cx="691515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Tanh</a:t>
            </a:r>
            <a:r>
              <a:rPr lang="en-US" dirty="0" smtClean="0"/>
              <a:t> activation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Tanh</a:t>
            </a:r>
            <a:r>
              <a:rPr lang="en-US" i="1" dirty="0" smtClean="0"/>
              <a:t> functions use a similar kind of S-shaped nonlinearity, but instead of ranging from </a:t>
            </a:r>
            <a:r>
              <a:rPr lang="en-US" dirty="0" smtClean="0"/>
              <a:t>0 to 1, the output of </a:t>
            </a:r>
            <a:r>
              <a:rPr lang="en-US" dirty="0" err="1" smtClean="0"/>
              <a:t>tanh</a:t>
            </a:r>
            <a:r>
              <a:rPr lang="en-US" dirty="0" smtClean="0"/>
              <a:t> function ranges from −1 to 1. </a:t>
            </a:r>
          </a:p>
          <a:p>
            <a:r>
              <a:rPr lang="en-US" i="1" dirty="0" smtClean="0"/>
              <a:t>f( z) = </a:t>
            </a:r>
            <a:r>
              <a:rPr lang="en-US" i="1" dirty="0" err="1" smtClean="0"/>
              <a:t>tanh</a:t>
            </a:r>
            <a:r>
              <a:rPr lang="en-US" i="1" dirty="0" smtClean="0"/>
              <a:t>( z) </a:t>
            </a:r>
            <a:r>
              <a:rPr lang="en-US" dirty="0" smtClean="0"/>
              <a:t> = 1 — e^(-2z) / 1 + e^(-2z)</a:t>
            </a:r>
          </a:p>
          <a:p>
            <a:r>
              <a:rPr lang="en-US" dirty="0" smtClean="0"/>
              <a:t>When S-shaped nonlinearities are used, the </a:t>
            </a:r>
            <a:r>
              <a:rPr lang="en-US" dirty="0" err="1" smtClean="0"/>
              <a:t>tanh</a:t>
            </a:r>
            <a:r>
              <a:rPr lang="en-US" dirty="0" smtClean="0"/>
              <a:t> activation function is often preferred over the sigmoid because it is zero-centered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Tanh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33475" y="1772444"/>
            <a:ext cx="687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RELU activation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Rectified linear unit (</a:t>
            </a:r>
            <a:r>
              <a:rPr lang="en-US" b="1" i="1" dirty="0" err="1" smtClean="0"/>
              <a:t>ReLU</a:t>
            </a:r>
            <a:r>
              <a:rPr lang="en-US" b="1" i="1" dirty="0" smtClean="0"/>
              <a:t>) </a:t>
            </a:r>
            <a:endParaRPr lang="en-US" b="1" dirty="0" smtClean="0"/>
          </a:p>
          <a:p>
            <a:r>
              <a:rPr lang="en-US" dirty="0" smtClean="0"/>
              <a:t>uses the function </a:t>
            </a:r>
            <a:r>
              <a:rPr lang="en-US" i="1" dirty="0" smtClean="0"/>
              <a:t>f( z) = max (0, z) , resulting in a characteristic hockey-stick-shaped </a:t>
            </a:r>
            <a:r>
              <a:rPr lang="en-US" dirty="0" smtClean="0"/>
              <a:t>response</a:t>
            </a:r>
            <a:r>
              <a:rPr lang="en-US" i="1" dirty="0" smtClean="0"/>
              <a:t>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ReLU</a:t>
            </a:r>
            <a:r>
              <a:rPr lang="en-US" dirty="0" smtClean="0"/>
              <a:t> function  is used in most of the deep learning models these days.</a:t>
            </a:r>
            <a:endParaRPr lang="en-US" i="1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RELU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85850" y="1620044"/>
            <a:ext cx="69723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Softmax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 err="1" smtClean="0"/>
              <a:t>softmax</a:t>
            </a:r>
            <a:r>
              <a:rPr lang="en-US" dirty="0" smtClean="0"/>
              <a:t> function can be used for multiclass classification problems. </a:t>
            </a:r>
          </a:p>
          <a:p>
            <a:pPr algn="just"/>
            <a:r>
              <a:rPr lang="en-US" dirty="0" err="1" smtClean="0"/>
              <a:t>Softmax</a:t>
            </a:r>
            <a:r>
              <a:rPr lang="en-US" dirty="0" smtClean="0"/>
              <a:t> function is often described as a combination of multiple </a:t>
            </a:r>
            <a:r>
              <a:rPr lang="en-US" dirty="0" err="1" smtClean="0"/>
              <a:t>sigmoids</a:t>
            </a:r>
            <a:r>
              <a:rPr lang="en-US" dirty="0" smtClean="0"/>
              <a:t>.  </a:t>
            </a:r>
          </a:p>
          <a:p>
            <a:pPr algn="just"/>
            <a:r>
              <a:rPr lang="en-US" dirty="0" smtClean="0"/>
              <a:t>sigmoid returns values between 0 and 1, which can be treated as probabilities of a data point belonging to a particular class.</a:t>
            </a:r>
          </a:p>
          <a:p>
            <a:pPr algn="just"/>
            <a:r>
              <a:rPr lang="en-US" dirty="0" smtClean="0"/>
              <a:t> Thus sigmoid is widely used for binary classification problems.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4237"/>
            <a:ext cx="8229600" cy="5364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This function returns the probability for a data point belonging to each individual class. </a:t>
            </a:r>
          </a:p>
          <a:p>
            <a:r>
              <a:rPr lang="en-US" dirty="0" smtClean="0"/>
              <a:t>Oftentimes, we want our output vector to be a probability distribution over a set of mutually exclusive labels. For example, let’s say we want to build a neural network to  recognize handwritten digits from the MNIST dataset. </a:t>
            </a:r>
          </a:p>
          <a:p>
            <a:r>
              <a:rPr lang="en-US" dirty="0" smtClean="0"/>
              <a:t>Each label (0 through 9) is mutually exclusive, but it’s unlikely that we will be able to recognize digits with 100%  confidence. </a:t>
            </a:r>
          </a:p>
          <a:p>
            <a:r>
              <a:rPr lang="en-US" dirty="0" smtClean="0"/>
              <a:t>Using a probability distribution gives us a better idea of how confident we are in our predictions.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Review- The Biological neuron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229600" cy="421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As a result, the desired output vector is of the form below, </a:t>
            </a:r>
          </a:p>
          <a:p>
            <a:endParaRPr lang="en-US" sz="2800" dirty="0" smtClean="0"/>
          </a:p>
          <a:p>
            <a:r>
              <a:rPr lang="en-US" sz="2800" dirty="0" smtClean="0"/>
              <a:t>This is achieved by using a special output layer called a </a:t>
            </a:r>
            <a:r>
              <a:rPr lang="en-US" sz="2800" i="1" dirty="0" err="1" smtClean="0"/>
              <a:t>softmax</a:t>
            </a:r>
            <a:r>
              <a:rPr lang="en-US" sz="2800" i="1" dirty="0" smtClean="0"/>
              <a:t> layer. </a:t>
            </a:r>
          </a:p>
          <a:p>
            <a:r>
              <a:rPr lang="en-US" sz="2800" i="1" dirty="0" smtClean="0"/>
              <a:t>Unlike in other </a:t>
            </a:r>
            <a:r>
              <a:rPr lang="en-US" sz="2800" dirty="0" smtClean="0"/>
              <a:t>kinds of layers, the output of a neuron in a </a:t>
            </a:r>
            <a:r>
              <a:rPr lang="en-US" sz="2800" dirty="0" err="1" smtClean="0"/>
              <a:t>softmax</a:t>
            </a:r>
            <a:r>
              <a:rPr lang="en-US" sz="2800" dirty="0" smtClean="0"/>
              <a:t> layer depends on the outputs of all the other neurons in its layer. This is because we require the sum of all the outputs to be equal to 1. </a:t>
            </a:r>
          </a:p>
          <a:p>
            <a:r>
              <a:rPr lang="en-US" sz="2800" dirty="0" smtClean="0"/>
              <a:t>Letting </a:t>
            </a:r>
            <a:r>
              <a:rPr lang="en-US" sz="2800" i="1" dirty="0" err="1" smtClean="0"/>
              <a:t>zi</a:t>
            </a:r>
            <a:r>
              <a:rPr lang="en-US" sz="2800" i="1" dirty="0" smtClean="0"/>
              <a:t> be the </a:t>
            </a:r>
            <a:r>
              <a:rPr lang="en-US" sz="2800" i="1" dirty="0" err="1" smtClean="0"/>
              <a:t>logit</a:t>
            </a:r>
            <a:r>
              <a:rPr lang="en-US" sz="2800" i="1" dirty="0" smtClean="0"/>
              <a:t> of the </a:t>
            </a:r>
            <a:r>
              <a:rPr lang="en-US" sz="2800" i="1" dirty="0" err="1" smtClean="0"/>
              <a:t>ith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softmax</a:t>
            </a:r>
            <a:r>
              <a:rPr lang="en-US" sz="2800" i="1" dirty="0" smtClean="0"/>
              <a:t> function, we can achieve this </a:t>
            </a:r>
            <a:r>
              <a:rPr lang="en-US" sz="2800" dirty="0" smtClean="0"/>
              <a:t>normalization by setting its output to: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=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066800"/>
            <a:ext cx="3767137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5715000"/>
            <a:ext cx="480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prediction would have a single entry in the vector close to 1, while the remaining entries were close to 0. </a:t>
            </a:r>
          </a:p>
          <a:p>
            <a:r>
              <a:rPr lang="en-US" dirty="0" smtClean="0"/>
              <a:t>A weak prediction would have multiple possible labels that are more or less equally likely.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Important: Refer  the following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/>
              </a:rPr>
              <a:t>https://www.analyticsvidhya.com/blog/2020/01/fundamentals-deep-learning-activation-functions-when-to-use-them/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---You can have the draw backs and  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    implementations </a:t>
            </a:r>
            <a:r>
              <a:rPr lang="en-US" dirty="0" smtClean="0"/>
              <a:t>of each activation function </a:t>
            </a:r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https://towardsdatascience.com/activation-functions-neural-networks-1cbd9f8d91d6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----See formulas and shapes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Artificial neuron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functional understanding of the neurons in our brain is translated into an artificial model that  can be represented on our computer , by  Warren S. </a:t>
            </a:r>
            <a:r>
              <a:rPr lang="en-US" dirty="0" err="1" smtClean="0"/>
              <a:t>McC</a:t>
            </a:r>
            <a:r>
              <a:rPr lang="en-US" dirty="0" smtClean="0"/>
              <a:t> </a:t>
            </a:r>
            <a:r>
              <a:rPr lang="en-US" dirty="0" err="1" smtClean="0"/>
              <a:t>ulloch</a:t>
            </a:r>
            <a:r>
              <a:rPr lang="en-US" dirty="0" smtClean="0"/>
              <a:t> and Walter H. Pitts.</a:t>
            </a:r>
          </a:p>
          <a:p>
            <a:r>
              <a:rPr lang="en-US" dirty="0" smtClean="0"/>
              <a:t>Just as in biological neurons, our artificial neuron takes in some number of inputs, </a:t>
            </a:r>
            <a:r>
              <a:rPr lang="en-US" i="1" dirty="0" smtClean="0"/>
              <a:t>x1, x2, . . . , </a:t>
            </a:r>
            <a:r>
              <a:rPr lang="en-US" i="1" dirty="0" err="1" smtClean="0"/>
              <a:t>xn</a:t>
            </a:r>
            <a:r>
              <a:rPr lang="en-US" i="1" dirty="0" smtClean="0"/>
              <a:t>, each of which is multiplied by a specific </a:t>
            </a:r>
            <a:r>
              <a:rPr lang="en-US" dirty="0" smtClean="0"/>
              <a:t>weight, </a:t>
            </a:r>
            <a:r>
              <a:rPr lang="en-US" i="1" dirty="0" smtClean="0"/>
              <a:t>w1,w2, . . . ,</a:t>
            </a:r>
            <a:r>
              <a:rPr lang="en-US" i="1" dirty="0" err="1" smtClean="0"/>
              <a:t>wn</a:t>
            </a:r>
            <a:r>
              <a:rPr lang="en-US" i="1" dirty="0" smtClean="0"/>
              <a:t>. </a:t>
            </a:r>
          </a:p>
          <a:p>
            <a:r>
              <a:rPr lang="en-US" i="1" dirty="0" smtClean="0"/>
              <a:t>These weighted inputs are,  summed together to </a:t>
            </a:r>
            <a:r>
              <a:rPr lang="en-US" dirty="0" smtClean="0"/>
              <a:t>produce the </a:t>
            </a:r>
            <a:r>
              <a:rPr lang="en-US" i="1" dirty="0" err="1" smtClean="0"/>
              <a:t>logit</a:t>
            </a:r>
            <a:r>
              <a:rPr lang="en-US" i="1" dirty="0" smtClean="0"/>
              <a:t> (</a:t>
            </a:r>
            <a:r>
              <a:rPr lang="en-US" dirty="0" smtClean="0"/>
              <a:t>output of a </a:t>
            </a:r>
            <a:r>
              <a:rPr lang="en-US" b="1" dirty="0" smtClean="0"/>
              <a:t>neuron</a:t>
            </a:r>
            <a:r>
              <a:rPr lang="en-US" dirty="0" smtClean="0"/>
              <a:t> without applying activation function)</a:t>
            </a:r>
            <a:r>
              <a:rPr lang="en-US" i="1" dirty="0" smtClean="0"/>
              <a:t>of the neuron 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Artificial neuron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sz="2800" i="1" dirty="0" smtClean="0"/>
              <a:t>the </a:t>
            </a:r>
            <a:r>
              <a:rPr lang="en-US" sz="2800" i="1" dirty="0" err="1" smtClean="0"/>
              <a:t>logit</a:t>
            </a:r>
            <a:r>
              <a:rPr lang="en-US" sz="2800" i="1" dirty="0" smtClean="0"/>
              <a:t> also includes </a:t>
            </a:r>
            <a:r>
              <a:rPr lang="en-US" sz="2800" dirty="0" smtClean="0"/>
              <a:t>a </a:t>
            </a:r>
            <a:r>
              <a:rPr lang="en-US" sz="2800" i="1" dirty="0" smtClean="0"/>
              <a:t>bias, which is a constant. The </a:t>
            </a:r>
            <a:r>
              <a:rPr lang="en-US" sz="2800" i="1" dirty="0" err="1" smtClean="0"/>
              <a:t>logit</a:t>
            </a:r>
            <a:r>
              <a:rPr lang="en-US" sz="2800" i="1" dirty="0" smtClean="0"/>
              <a:t> is then passed through </a:t>
            </a:r>
            <a:r>
              <a:rPr lang="en-US" sz="2800" dirty="0" smtClean="0"/>
              <a:t>a function </a:t>
            </a:r>
            <a:r>
              <a:rPr lang="en-US" sz="2800" i="1" dirty="0" smtClean="0"/>
              <a:t>f to produce the output y = f (z) .</a:t>
            </a:r>
          </a:p>
          <a:p>
            <a:r>
              <a:rPr lang="en-US" sz="2800" dirty="0" smtClean="0"/>
              <a:t>This output can be transmitted to other neurons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971800"/>
            <a:ext cx="464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2971800"/>
            <a:ext cx="2590800" cy="1095375"/>
          </a:xfrm>
          <a:prstGeom prst="rect">
            <a:avLst/>
          </a:prstGeom>
          <a:noFill/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 err="1" smtClean="0"/>
              <a:t>Perceptron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95350" y="1676401"/>
            <a:ext cx="7562850" cy="3886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Designing Logical And gate using 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Boolean And gate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18721"/>
              </p:ext>
            </p:extLst>
          </p:nvPr>
        </p:nvGraphicFramePr>
        <p:xfrm>
          <a:off x="1066800" y="2667000"/>
          <a:ext cx="1447800" cy="1711198"/>
        </p:xfrm>
        <a:graphic>
          <a:graphicData uri="http://schemas.openxmlformats.org/drawingml/2006/table">
            <a:tbl>
              <a:tblPr firstRow="1" firstCol="1" bandRow="1"/>
              <a:tblGrid>
                <a:gridCol w="482600"/>
                <a:gridCol w="482600"/>
                <a:gridCol w="482600"/>
              </a:tblGrid>
              <a:tr h="4493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197945"/>
              </p:ext>
            </p:extLst>
          </p:nvPr>
        </p:nvGraphicFramePr>
        <p:xfrm>
          <a:off x="3276600" y="2667000"/>
          <a:ext cx="1295400" cy="1749552"/>
        </p:xfrm>
        <a:graphic>
          <a:graphicData uri="http://schemas.openxmlformats.org/drawingml/2006/table">
            <a:tbl>
              <a:tblPr firstRow="1" firstCol="1" bandRow="1"/>
              <a:tblGrid>
                <a:gridCol w="431800"/>
                <a:gridCol w="431800"/>
                <a:gridCol w="431800"/>
              </a:tblGrid>
              <a:tr h="4876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1350" algn="l"/>
                        </a:tabLs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1350" algn="l"/>
                        </a:tabLs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1350" algn="l"/>
                        </a:tabLs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1350" algn="l"/>
                        </a:tabLs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1350" algn="l"/>
                        </a:tabLs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1350" algn="l"/>
                        </a:tabLs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1350" algn="l"/>
                        </a:tabLs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1350" algn="l"/>
                        </a:tabLs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1350" algn="l"/>
                        </a:tabLs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1350" algn="l"/>
                        </a:tabLs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1350" algn="l"/>
                        </a:tabLs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1350" algn="l"/>
                        </a:tabLs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535" y="2438057"/>
            <a:ext cx="2989865" cy="3124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049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Training Linear Perceptron-identifying </a:t>
            </a:r>
            <a:r>
              <a:rPr lang="en-US" sz="2800" dirty="0"/>
              <a:t>weights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1298561" cy="1926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048000" y="1219200"/>
            <a:ext cx="5105399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3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 err="1" smtClean="0"/>
              <a:t>boolean</a:t>
            </a:r>
            <a:r>
              <a:rPr lang="en-US" dirty="0" smtClean="0"/>
              <a:t> OR 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65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solving XOR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5762" y="1600200"/>
            <a:ext cx="599247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792</Words>
  <Application>Microsoft Office PowerPoint</Application>
  <PresentationFormat>On-screen Show (4:3)</PresentationFormat>
  <Paragraphs>97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Training a Linear Perceptron and activation functions</vt:lpstr>
      <vt:lpstr>Review- The Biological neuron</vt:lpstr>
      <vt:lpstr>Artificial neuron</vt:lpstr>
      <vt:lpstr>Artificial neuron</vt:lpstr>
      <vt:lpstr>Linear Perceptron</vt:lpstr>
      <vt:lpstr>Designing Logical And gate using Perceptron</vt:lpstr>
      <vt:lpstr>Training Linear Perceptron-identifying weights</vt:lpstr>
      <vt:lpstr>Assignment 1</vt:lpstr>
      <vt:lpstr>Try solving XOR</vt:lpstr>
      <vt:lpstr>  Popular types of activation functions   </vt:lpstr>
      <vt:lpstr>drawback</vt:lpstr>
      <vt:lpstr>Sigmoid, Tanh and ReLU  -nonlinear  activation functions</vt:lpstr>
      <vt:lpstr>sigmoid</vt:lpstr>
      <vt:lpstr>Tanh activation function</vt:lpstr>
      <vt:lpstr>Tanh</vt:lpstr>
      <vt:lpstr>RELU activation function</vt:lpstr>
      <vt:lpstr>RELU</vt:lpstr>
      <vt:lpstr>Softmax function</vt:lpstr>
      <vt:lpstr>softmax</vt:lpstr>
      <vt:lpstr>PowerPoint Presentation</vt:lpstr>
      <vt:lpstr>PowerPoint Presentation</vt:lpstr>
      <vt:lpstr>Important: Refer  the following 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neural network</dc:title>
  <dc:creator>Asus</dc:creator>
  <cp:lastModifiedBy>Anuradha</cp:lastModifiedBy>
  <cp:revision>76</cp:revision>
  <dcterms:created xsi:type="dcterms:W3CDTF">2006-08-16T00:00:00Z</dcterms:created>
  <dcterms:modified xsi:type="dcterms:W3CDTF">2021-03-03T14:45:57Z</dcterms:modified>
</cp:coreProperties>
</file>