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learned to recognize a dog by being shown multiple examples and being corrected when we made the wrong guess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our parents said we were wrong, we’d modify our model to incorporate this new information.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 smtClean="0"/>
              <a:t>our lifetime, our model becomes more and more accurate as we assimilate more and more examples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Deep learning is a subset of a more general field of artificial intelligence called machine learning, which is predicated on this idea of learning from example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machine learning, instead of teaching a computer a massive list of rules to solve the problem, we give it a model with which it can evaluate examples, and a small set of instructions to modify the model when it makes a mistake.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expect that, over time, a well-suited model would be able to solve the problem extremely accurately.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Intelligent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 is the most incredible organ in the human body. </a:t>
            </a:r>
            <a:endParaRPr lang="en-US" dirty="0" smtClean="0"/>
          </a:p>
          <a:p>
            <a:r>
              <a:rPr lang="en-US" dirty="0" smtClean="0"/>
              <a:t>It enables us to store memories, experience emotions, and even dream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dictates the way we per‐ </a:t>
            </a:r>
            <a:r>
              <a:rPr lang="en-US" dirty="0" err="1" smtClean="0"/>
              <a:t>ceive</a:t>
            </a:r>
            <a:r>
              <a:rPr lang="en-US" dirty="0" smtClean="0"/>
              <a:t> every sight, sound, smell, taste, and </a:t>
            </a:r>
            <a:r>
              <a:rPr lang="en-US" dirty="0" smtClean="0"/>
              <a:t>touch</a:t>
            </a:r>
          </a:p>
          <a:p>
            <a:r>
              <a:rPr lang="en-US" dirty="0" smtClean="0"/>
              <a:t>The brain is, </a:t>
            </a:r>
            <a:r>
              <a:rPr lang="en-US" dirty="0" err="1" smtClean="0"/>
              <a:t>inher</a:t>
            </a:r>
            <a:r>
              <a:rPr lang="en-US" dirty="0" smtClean="0"/>
              <a:t>‐ </a:t>
            </a:r>
            <a:r>
              <a:rPr lang="en-US" dirty="0" err="1" smtClean="0"/>
              <a:t>ently</a:t>
            </a:r>
            <a:r>
              <a:rPr lang="en-US" dirty="0" smtClean="0"/>
              <a:t>, what makes us intelligent.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The infant brain only weighs a single pound, but </a:t>
            </a:r>
            <a:r>
              <a:rPr lang="en-US" dirty="0" smtClean="0"/>
              <a:t>it can solve </a:t>
            </a:r>
            <a:r>
              <a:rPr lang="en-US" dirty="0" smtClean="0"/>
              <a:t>problems that </a:t>
            </a:r>
            <a:r>
              <a:rPr lang="en-US" dirty="0" smtClean="0"/>
              <a:t>are difficult for most </a:t>
            </a:r>
            <a:r>
              <a:rPr lang="en-US" dirty="0" smtClean="0"/>
              <a:t>powerful </a:t>
            </a:r>
            <a:r>
              <a:rPr lang="en-US" dirty="0" smtClean="0"/>
              <a:t>supercomputers.</a:t>
            </a:r>
          </a:p>
          <a:p>
            <a:r>
              <a:rPr lang="en-US" dirty="0" smtClean="0"/>
              <a:t>Within a matter of months after birth, </a:t>
            </a:r>
            <a:endParaRPr lang="en-US" dirty="0" smtClean="0"/>
          </a:p>
          <a:p>
            <a:r>
              <a:rPr lang="en-US" dirty="0" smtClean="0"/>
              <a:t>infants </a:t>
            </a:r>
            <a:r>
              <a:rPr lang="en-US" dirty="0" smtClean="0"/>
              <a:t>can recognize the faces of their </a:t>
            </a:r>
            <a:r>
              <a:rPr lang="en-US" dirty="0" smtClean="0"/>
              <a:t>parents </a:t>
            </a:r>
          </a:p>
          <a:p>
            <a:r>
              <a:rPr lang="en-US" dirty="0" smtClean="0"/>
              <a:t>discern </a:t>
            </a:r>
            <a:r>
              <a:rPr lang="en-US" dirty="0" smtClean="0"/>
              <a:t>discrete objects from their </a:t>
            </a:r>
            <a:r>
              <a:rPr lang="en-US" dirty="0" smtClean="0"/>
              <a:t>backgrounds 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even tell apart voices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brain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Within a year, </a:t>
            </a:r>
            <a:r>
              <a:rPr lang="en-US" dirty="0" smtClean="0"/>
              <a:t>they </a:t>
            </a:r>
            <a:r>
              <a:rPr lang="en-US" dirty="0" smtClean="0"/>
              <a:t>can track objects even when they become partially or completely </a:t>
            </a:r>
            <a:r>
              <a:rPr lang="en-US" dirty="0" smtClean="0"/>
              <a:t>blocked 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associate sounds with specific mean‐ </a:t>
            </a:r>
            <a:r>
              <a:rPr lang="en-US" dirty="0" err="1" smtClean="0"/>
              <a:t>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by early childhood, they have a sophisticated understanding of grammar and thousands of words in their </a:t>
            </a:r>
            <a:r>
              <a:rPr lang="en-US" dirty="0" smtClean="0"/>
              <a:t>vocabularies</a:t>
            </a:r>
          </a:p>
          <a:p>
            <a:r>
              <a:rPr lang="en-US" dirty="0" smtClean="0"/>
              <a:t>For decades, we’ve dreamed of building intelligent machines with brains like </a:t>
            </a:r>
            <a:r>
              <a:rPr lang="en-US" dirty="0" smtClean="0"/>
              <a:t>ours.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To tackle </a:t>
            </a:r>
            <a:r>
              <a:rPr lang="en-US" dirty="0" smtClean="0"/>
              <a:t>the problems </a:t>
            </a:r>
            <a:r>
              <a:rPr lang="en-US" dirty="0" smtClean="0"/>
              <a:t>that our brains can </a:t>
            </a:r>
            <a:r>
              <a:rPr lang="en-US" dirty="0" smtClean="0"/>
              <a:t>solve </a:t>
            </a:r>
            <a:r>
              <a:rPr lang="en-US" dirty="0" smtClean="0"/>
              <a:t>in a manner of </a:t>
            </a:r>
            <a:r>
              <a:rPr lang="en-US" dirty="0" smtClean="0"/>
              <a:t>microseconds, </a:t>
            </a:r>
          </a:p>
          <a:p>
            <a:r>
              <a:rPr lang="en-US" dirty="0" smtClean="0"/>
              <a:t>we’ll </a:t>
            </a:r>
            <a:r>
              <a:rPr lang="en-US" dirty="0" smtClean="0"/>
              <a:t>have to develop a radically different way of </a:t>
            </a:r>
            <a:r>
              <a:rPr lang="en-US" dirty="0" smtClean="0"/>
              <a:t>programming </a:t>
            </a:r>
            <a:r>
              <a:rPr lang="en-US" dirty="0" smtClean="0"/>
              <a:t>a computer using techniques largely developed over the past decade.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dirty="0" smtClean="0"/>
              <a:t>an extremely active field of artificial computer intelligence often referred to as deep learning.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Limits of Traditional 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smtClean="0"/>
              <a:t>computer programs are designed to be very good at two things: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1</a:t>
            </a:r>
            <a:r>
              <a:rPr lang="en-US" dirty="0" smtClean="0"/>
              <a:t>) performing arithmetic really </a:t>
            </a:r>
            <a:r>
              <a:rPr lang="en-US" dirty="0" smtClean="0"/>
              <a:t>fast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2</a:t>
            </a:r>
            <a:r>
              <a:rPr lang="en-US" dirty="0" smtClean="0"/>
              <a:t>) explicitly following a list of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Traditional computer programs are good at heavy financial number crunching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Recognizing hand written digits program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sz="2400" dirty="0" smtClean="0"/>
              <a:t>Although </a:t>
            </a:r>
            <a:r>
              <a:rPr lang="en-US" sz="2400" dirty="0" smtClean="0"/>
              <a:t>every digit in </a:t>
            </a:r>
            <a:r>
              <a:rPr lang="en-US" sz="2400" dirty="0" smtClean="0"/>
              <a:t>the figure  </a:t>
            </a:r>
            <a:r>
              <a:rPr lang="en-US" sz="2400" dirty="0" smtClean="0"/>
              <a:t>is written in a slightly different way, </a:t>
            </a:r>
            <a:r>
              <a:rPr lang="en-US" sz="2400" dirty="0" smtClean="0"/>
              <a:t>humans </a:t>
            </a:r>
            <a:r>
              <a:rPr lang="en-US" sz="2400" dirty="0" smtClean="0"/>
              <a:t>can easily recognize every digit in the first row as a zero, every digit in the second row as a one, </a:t>
            </a:r>
            <a:r>
              <a:rPr lang="en-US" sz="2400" dirty="0" smtClean="0"/>
              <a:t>etc.</a:t>
            </a:r>
          </a:p>
          <a:p>
            <a:pPr algn="just"/>
            <a:r>
              <a:rPr lang="en-US" sz="2400" dirty="0" smtClean="0"/>
              <a:t>But if want to write </a:t>
            </a:r>
            <a:r>
              <a:rPr lang="en-US" sz="2400" dirty="0" smtClean="0"/>
              <a:t>a program to automatically read someone’s </a:t>
            </a:r>
            <a:r>
              <a:rPr lang="en-US" sz="2400" dirty="0" smtClean="0"/>
              <a:t>handwriting, it will be very difficult.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638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we might state that we have a zero if our image only has a single, closed </a:t>
            </a:r>
            <a:r>
              <a:rPr lang="en-US" dirty="0" smtClean="0"/>
              <a:t>loop.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this isn’t really a sufficient </a:t>
            </a:r>
            <a:r>
              <a:rPr lang="en-US" dirty="0" smtClean="0"/>
              <a:t>condition.</a:t>
            </a:r>
          </a:p>
          <a:p>
            <a:r>
              <a:rPr lang="en-US" dirty="0" smtClean="0"/>
              <a:t>If some one writes a messy zero, it is difficult to distinguish zero and six.</a:t>
            </a:r>
          </a:p>
          <a:p>
            <a:r>
              <a:rPr lang="en-US" dirty="0" smtClean="0"/>
              <a:t>establish some sort of cutoff for the distance between the </a:t>
            </a:r>
            <a:r>
              <a:rPr lang="en-US" dirty="0" smtClean="0"/>
              <a:t>starting </a:t>
            </a:r>
            <a:r>
              <a:rPr lang="en-US" dirty="0" smtClean="0"/>
              <a:t>point of the loop and the ending point,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it’s not exactly clear where we should be drawing the line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086350"/>
            <a:ext cx="46863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Mechanics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the things we learn in school growing up have a lot in common with traditional computer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learn how to multiply numbers, solve </a:t>
            </a:r>
            <a:r>
              <a:rPr lang="en-US" dirty="0" smtClean="0"/>
              <a:t>equations</a:t>
            </a:r>
            <a:r>
              <a:rPr lang="en-US" dirty="0" smtClean="0"/>
              <a:t>, and take derivatives by internalizing a set of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 things we learn at an extremely early age, the things we find most natural, are learned by </a:t>
            </a:r>
            <a:r>
              <a:rPr lang="en-US" dirty="0" smtClean="0"/>
              <a:t>example</a:t>
            </a:r>
            <a:r>
              <a:rPr lang="en-US" dirty="0" smtClean="0"/>
              <a:t>, not by formula.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</vt:lpstr>
      <vt:lpstr>Building Intelligent Machines </vt:lpstr>
      <vt:lpstr>Human brain</vt:lpstr>
      <vt:lpstr>Human brain cont..</vt:lpstr>
      <vt:lpstr>Deep Learning</vt:lpstr>
      <vt:lpstr>The Limits of Traditional Computer Programs</vt:lpstr>
      <vt:lpstr>Recognizing hand written digits program</vt:lpstr>
      <vt:lpstr>Slide 8</vt:lpstr>
      <vt:lpstr>The Mechanics of Machine Learning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Windows User</cp:lastModifiedBy>
  <cp:revision>2</cp:revision>
  <dcterms:created xsi:type="dcterms:W3CDTF">2006-08-16T00:00:00Z</dcterms:created>
  <dcterms:modified xsi:type="dcterms:W3CDTF">2021-08-23T06:02:50Z</dcterms:modified>
</cp:coreProperties>
</file>