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50"/>
  </p:notesMasterIdLst>
  <p:handoutMasterIdLst>
    <p:handoutMasterId r:id="rId51"/>
  </p:handoutMasterIdLst>
  <p:sldIdLst>
    <p:sldId id="416" r:id="rId2"/>
    <p:sldId id="511" r:id="rId3"/>
    <p:sldId id="512" r:id="rId4"/>
    <p:sldId id="513" r:id="rId5"/>
    <p:sldId id="420" r:id="rId6"/>
    <p:sldId id="421" r:id="rId7"/>
    <p:sldId id="473" r:id="rId8"/>
    <p:sldId id="474" r:id="rId9"/>
    <p:sldId id="475" r:id="rId10"/>
    <p:sldId id="472" r:id="rId11"/>
    <p:sldId id="514" r:id="rId12"/>
    <p:sldId id="459" r:id="rId13"/>
    <p:sldId id="483" r:id="rId14"/>
    <p:sldId id="460" r:id="rId15"/>
    <p:sldId id="461" r:id="rId16"/>
    <p:sldId id="515" r:id="rId17"/>
    <p:sldId id="516" r:id="rId18"/>
    <p:sldId id="503" r:id="rId19"/>
    <p:sldId id="517" r:id="rId20"/>
    <p:sldId id="518" r:id="rId21"/>
    <p:sldId id="478" r:id="rId22"/>
    <p:sldId id="479" r:id="rId23"/>
    <p:sldId id="485" r:id="rId24"/>
    <p:sldId id="486" r:id="rId25"/>
    <p:sldId id="481" r:id="rId26"/>
    <p:sldId id="504" r:id="rId27"/>
    <p:sldId id="505" r:id="rId28"/>
    <p:sldId id="519" r:id="rId29"/>
    <p:sldId id="506" r:id="rId30"/>
    <p:sldId id="507" r:id="rId31"/>
    <p:sldId id="493" r:id="rId32"/>
    <p:sldId id="508" r:id="rId33"/>
    <p:sldId id="488" r:id="rId34"/>
    <p:sldId id="489" r:id="rId35"/>
    <p:sldId id="490" r:id="rId36"/>
    <p:sldId id="491" r:id="rId37"/>
    <p:sldId id="492" r:id="rId38"/>
    <p:sldId id="494" r:id="rId39"/>
    <p:sldId id="497" r:id="rId40"/>
    <p:sldId id="499" r:id="rId41"/>
    <p:sldId id="429" r:id="rId42"/>
    <p:sldId id="430" r:id="rId43"/>
    <p:sldId id="431" r:id="rId44"/>
    <p:sldId id="432" r:id="rId45"/>
    <p:sldId id="433" r:id="rId46"/>
    <p:sldId id="509" r:id="rId47"/>
    <p:sldId id="435" r:id="rId48"/>
    <p:sldId id="500" r:id="rId49"/>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0" autoAdjust="0"/>
    <p:restoredTop sz="86871" autoAdjust="0"/>
  </p:normalViewPr>
  <p:slideViewPr>
    <p:cSldViewPr>
      <p:cViewPr>
        <p:scale>
          <a:sx n="93" d="100"/>
          <a:sy n="93" d="100"/>
        </p:scale>
        <p:origin x="-492" y="-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44</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47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48</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9</a:t>
            </a:fld>
            <a:endParaRPr lang="en-US"/>
          </a:p>
        </p:txBody>
      </p:sp>
    </p:spTree>
    <p:extLst>
      <p:ext uri="{BB962C8B-B14F-4D97-AF65-F5344CB8AC3E}">
        <p14:creationId xmlns:p14="http://schemas.microsoft.com/office/powerpoint/2010/main" val="3085664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10</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8696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7/19/2023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7/19/2023</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xmlns="">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7/19/2023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7/19/2023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7/19/2023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7/19/2023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7/19/2023</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7/19/2023</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7/19/2023</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192399545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33600" y="209550"/>
            <a:ext cx="5562600" cy="664614"/>
          </a:xfrm>
        </p:spPr>
        <p:txBody>
          <a:bodyPr/>
          <a:lstStyle/>
          <a:p>
            <a:pPr algn="ctr"/>
            <a:r>
              <a:rPr lang="en-US" b="1" dirty="0">
                <a:solidFill>
                  <a:srgbClr val="FF0000"/>
                </a:solidFill>
              </a:rPr>
              <a:t>Text Normalization</a:t>
            </a:r>
          </a:p>
        </p:txBody>
      </p:sp>
      <p:sp>
        <p:nvSpPr>
          <p:cNvPr id="20483" name="Rectangle 3"/>
          <p:cNvSpPr>
            <a:spLocks noGrp="1" noChangeArrowheads="1"/>
          </p:cNvSpPr>
          <p:nvPr>
            <p:ph idx="1"/>
          </p:nvPr>
        </p:nvSpPr>
        <p:spPr>
          <a:xfrm>
            <a:off x="914400" y="1352550"/>
            <a:ext cx="6019800" cy="1600200"/>
          </a:xfrm>
        </p:spPr>
        <p:txBody>
          <a:bodyPr/>
          <a:lstStyle/>
          <a:p>
            <a:pPr>
              <a:lnSpc>
                <a:spcPct val="90000"/>
              </a:lnSpc>
            </a:pPr>
            <a:r>
              <a:rPr lang="en-US" sz="2400" dirty="0">
                <a:latin typeface="Times New Roman" panose="02020603050405020304" pitchFamily="18" charset="0"/>
                <a:cs typeface="Times New Roman" panose="02020603050405020304" pitchFamily="18" charset="0"/>
              </a:rPr>
              <a:t>Every NLP task requires text normalization: </a:t>
            </a:r>
          </a:p>
          <a:p>
            <a:pPr marL="914400" lvl="1" indent="-457200">
              <a:lnSpc>
                <a:spcPct val="90000"/>
              </a:lnSpc>
              <a:buFont typeface="+mj-lt"/>
              <a:buAutoNum type="arabicPeriod"/>
            </a:pPr>
            <a:r>
              <a:rPr lang="en-US" sz="2000" dirty="0">
                <a:latin typeface="Times New Roman" panose="02020603050405020304" pitchFamily="18" charset="0"/>
                <a:cs typeface="Times New Roman" panose="02020603050405020304" pitchFamily="18" charset="0"/>
              </a:rPr>
              <a:t>Tokenizing (segmenting) words</a:t>
            </a:r>
          </a:p>
          <a:p>
            <a:pPr marL="914400" lvl="1" indent="-457200">
              <a:lnSpc>
                <a:spcPct val="90000"/>
              </a:lnSpc>
              <a:buFont typeface="+mj-lt"/>
              <a:buAutoNum type="arabicPeriod"/>
            </a:pPr>
            <a:r>
              <a:rPr lang="en-US" sz="2000" dirty="0">
                <a:latin typeface="Times New Roman" panose="02020603050405020304" pitchFamily="18" charset="0"/>
                <a:cs typeface="Times New Roman" panose="02020603050405020304" pitchFamily="18" charset="0"/>
              </a:rPr>
              <a:t>Normalizing word formats</a:t>
            </a:r>
          </a:p>
          <a:p>
            <a:pPr marL="914400" lvl="1" indent="-457200">
              <a:lnSpc>
                <a:spcPct val="90000"/>
              </a:lnSpc>
              <a:buFont typeface="+mj-lt"/>
              <a:buAutoNum type="arabicPeriod"/>
            </a:pPr>
            <a:r>
              <a:rPr lang="en-US" sz="2000" dirty="0">
                <a:latin typeface="Times New Roman" panose="02020603050405020304" pitchFamily="18" charset="0"/>
                <a:cs typeface="Times New Roman" panose="02020603050405020304" pitchFamily="18" charset="0"/>
              </a:rPr>
              <a:t>Segmenting sentences</a:t>
            </a:r>
            <a:endParaRPr lang="en-US" sz="1600" b="1" dirty="0">
              <a:latin typeface="Times New Roman" panose="02020603050405020304" pitchFamily="18" charset="0"/>
              <a:cs typeface="Times New Roman" panose="02020603050405020304" pitchFamily="18"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19703"/>
            <a:ext cx="5638800" cy="470848"/>
          </a:xfrm>
        </p:spPr>
        <p:txBody>
          <a:bodyPr>
            <a:normAutofit fontScale="90000"/>
          </a:bodyPr>
          <a:lstStyle/>
          <a:p>
            <a:pPr algn="ctr"/>
            <a:r>
              <a:rPr lang="en-US" sz="2000" b="1" dirty="0">
                <a:latin typeface="Times New Roman" panose="02020603050405020304" pitchFamily="18" charset="0"/>
                <a:cs typeface="Times New Roman" panose="02020603050405020304" pitchFamily="18" charset="0"/>
              </a:rPr>
              <a:t>Unix Tools for Crude Tokenization and Normalization</a:t>
            </a:r>
          </a:p>
        </p:txBody>
      </p:sp>
      <p:sp>
        <p:nvSpPr>
          <p:cNvPr id="3" name="Content Placeholder 2"/>
          <p:cNvSpPr>
            <a:spLocks noGrp="1"/>
          </p:cNvSpPr>
          <p:nvPr>
            <p:ph idx="1"/>
          </p:nvPr>
        </p:nvSpPr>
        <p:spPr>
          <a:xfrm>
            <a:off x="822960" y="895350"/>
            <a:ext cx="7543801" cy="3733800"/>
          </a:xfrm>
        </p:spPr>
        <p:txBody>
          <a:bodyPr>
            <a:normAutofit/>
          </a:bodyPr>
          <a:lstStyle/>
          <a:p>
            <a:r>
              <a:rPr lang="en-US" sz="2000" dirty="0">
                <a:latin typeface="Times" panose="02020603050405020304" pitchFamily="18" charset="0"/>
                <a:cs typeface="Times" panose="02020603050405020304" pitchFamily="18" charset="0"/>
              </a:rPr>
              <a:t>let’s begin with the </a:t>
            </a:r>
            <a:r>
              <a:rPr lang="en-US" sz="2000" b="1" dirty="0">
                <a:solidFill>
                  <a:srgbClr val="FF0000"/>
                </a:solidFill>
                <a:latin typeface="Times" panose="02020603050405020304" pitchFamily="18" charset="0"/>
                <a:cs typeface="Times" panose="02020603050405020304" pitchFamily="18" charset="0"/>
              </a:rPr>
              <a:t>‘complete words’ </a:t>
            </a:r>
            <a:r>
              <a:rPr lang="en-US" sz="2000" dirty="0">
                <a:latin typeface="Times" panose="02020603050405020304" pitchFamily="18" charset="0"/>
                <a:cs typeface="Times" panose="02020603050405020304" pitchFamily="18" charset="0"/>
              </a:rPr>
              <a:t>of Shakespeare in one file, </a:t>
            </a:r>
            <a:r>
              <a:rPr lang="en-US" sz="2000" b="1" dirty="0">
                <a:solidFill>
                  <a:srgbClr val="FF0000"/>
                </a:solidFill>
                <a:latin typeface="Times" panose="02020603050405020304" pitchFamily="18" charset="0"/>
                <a:cs typeface="Times" panose="02020603050405020304" pitchFamily="18" charset="0"/>
              </a:rPr>
              <a:t>sh.txt</a:t>
            </a:r>
            <a:r>
              <a:rPr lang="en-US" sz="2000" dirty="0">
                <a:latin typeface="Times" panose="02020603050405020304" pitchFamily="18" charset="0"/>
                <a:cs typeface="Times" panose="02020603050405020304" pitchFamily="18" charset="0"/>
              </a:rPr>
              <a:t>. </a:t>
            </a:r>
            <a:endParaRPr lang="en-US" sz="2000" dirty="0" smtClean="0">
              <a:latin typeface="Times" panose="02020603050405020304" pitchFamily="18" charset="0"/>
              <a:cs typeface="Times" panose="02020603050405020304" pitchFamily="18" charset="0"/>
            </a:endParaRPr>
          </a:p>
          <a:p>
            <a:endParaRPr lang="en-US" sz="2000" dirty="0" smtClean="0">
              <a:latin typeface="Times" panose="02020603050405020304" pitchFamily="18" charset="0"/>
              <a:cs typeface="Times" panose="02020603050405020304" pitchFamily="18" charset="0"/>
            </a:endParaRPr>
          </a:p>
          <a:p>
            <a:pPr algn="just"/>
            <a:r>
              <a:rPr lang="en-US" sz="2000" dirty="0" smtClean="0">
                <a:latin typeface="Times" panose="02020603050405020304" pitchFamily="18" charset="0"/>
                <a:cs typeface="Times" panose="02020603050405020304" pitchFamily="18" charset="0"/>
              </a:rPr>
              <a:t>We </a:t>
            </a:r>
            <a:r>
              <a:rPr lang="en-US" sz="2000" dirty="0">
                <a:latin typeface="Times" panose="02020603050405020304" pitchFamily="18" charset="0"/>
                <a:cs typeface="Times" panose="02020603050405020304" pitchFamily="18" charset="0"/>
              </a:rPr>
              <a:t>can use </a:t>
            </a:r>
            <a:r>
              <a:rPr lang="en-US" sz="2000" b="1" dirty="0" err="1">
                <a:solidFill>
                  <a:srgbClr val="FF0000"/>
                </a:solidFill>
                <a:latin typeface="Times" panose="02020603050405020304" pitchFamily="18" charset="0"/>
                <a:cs typeface="Times" panose="02020603050405020304" pitchFamily="18" charset="0"/>
              </a:rPr>
              <a:t>tr</a:t>
            </a:r>
            <a:r>
              <a:rPr lang="en-US" sz="2000" b="1" dirty="0">
                <a:solidFill>
                  <a:srgbClr val="FF0000"/>
                </a:solidFill>
                <a:latin typeface="Times" panose="02020603050405020304" pitchFamily="18" charset="0"/>
                <a:cs typeface="Times" panose="02020603050405020304" pitchFamily="18" charset="0"/>
              </a:rPr>
              <a:t> to tokenize the words </a:t>
            </a:r>
            <a:r>
              <a:rPr lang="en-US" sz="2000" dirty="0">
                <a:latin typeface="Times" panose="02020603050405020304" pitchFamily="18" charset="0"/>
                <a:cs typeface="Times" panose="02020603050405020304" pitchFamily="18" charset="0"/>
              </a:rPr>
              <a:t>by changing every sequence of </a:t>
            </a:r>
            <a:r>
              <a:rPr lang="en-US" sz="2000" dirty="0" smtClean="0">
                <a:latin typeface="Times" panose="02020603050405020304" pitchFamily="18" charset="0"/>
                <a:cs typeface="Times" panose="02020603050405020304" pitchFamily="18" charset="0"/>
              </a:rPr>
              <a:t>non alphabetic </a:t>
            </a:r>
            <a:r>
              <a:rPr lang="en-US" sz="2000" dirty="0">
                <a:latin typeface="Times" panose="02020603050405020304" pitchFamily="18" charset="0"/>
                <a:cs typeface="Times" panose="02020603050405020304" pitchFamily="18" charset="0"/>
              </a:rPr>
              <a:t>characters to a newline </a:t>
            </a:r>
            <a:endParaRPr lang="en-US" sz="2000" dirty="0" smtClean="0">
              <a:latin typeface="Times" panose="02020603050405020304" pitchFamily="18" charset="0"/>
              <a:cs typeface="Times" panose="02020603050405020304" pitchFamily="18" charset="0"/>
            </a:endParaRPr>
          </a:p>
          <a:p>
            <a:pPr algn="just"/>
            <a:r>
              <a:rPr lang="en-US" sz="2000" dirty="0" smtClean="0">
                <a:latin typeface="Times" panose="02020603050405020304" pitchFamily="18" charset="0"/>
                <a:cs typeface="Times" panose="02020603050405020304" pitchFamily="18" charset="0"/>
              </a:rPr>
              <a:t>(</a:t>
            </a:r>
            <a:r>
              <a:rPr lang="en-US" sz="2000" dirty="0">
                <a:latin typeface="Times" panose="02020603050405020304" pitchFamily="18" charset="0"/>
                <a:cs typeface="Times" panose="02020603050405020304" pitchFamily="18" charset="0"/>
              </a:rPr>
              <a:t>’</a:t>
            </a:r>
            <a:r>
              <a:rPr lang="en-US" sz="2000" b="1" dirty="0">
                <a:solidFill>
                  <a:srgbClr val="FF0000"/>
                </a:solidFill>
                <a:latin typeface="Times" panose="02020603050405020304" pitchFamily="18" charset="0"/>
                <a:cs typeface="Times" panose="02020603050405020304" pitchFamily="18" charset="0"/>
              </a:rPr>
              <a:t>A-</a:t>
            </a:r>
            <a:r>
              <a:rPr lang="en-US" sz="2000" b="1" dirty="0" err="1">
                <a:solidFill>
                  <a:srgbClr val="FF0000"/>
                </a:solidFill>
                <a:latin typeface="Times" panose="02020603050405020304" pitchFamily="18" charset="0"/>
                <a:cs typeface="Times" panose="02020603050405020304" pitchFamily="18" charset="0"/>
              </a:rPr>
              <a:t>Za</a:t>
            </a:r>
            <a:r>
              <a:rPr lang="en-US" sz="2000" b="1" dirty="0">
                <a:solidFill>
                  <a:srgbClr val="FF0000"/>
                </a:solidFill>
                <a:latin typeface="Times" panose="02020603050405020304" pitchFamily="18" charset="0"/>
                <a:cs typeface="Times" panose="02020603050405020304" pitchFamily="18" charset="0"/>
              </a:rPr>
              <a:t>-z</a:t>
            </a:r>
            <a:r>
              <a:rPr lang="en-US" sz="2000" dirty="0">
                <a:latin typeface="Times" panose="02020603050405020304" pitchFamily="18" charset="0"/>
                <a:cs typeface="Times" panose="02020603050405020304" pitchFamily="18" charset="0"/>
              </a:rPr>
              <a:t>’ means </a:t>
            </a:r>
            <a:r>
              <a:rPr lang="en-US" sz="2000" b="1" dirty="0">
                <a:solidFill>
                  <a:srgbClr val="FF0000"/>
                </a:solidFill>
                <a:latin typeface="Times" panose="02020603050405020304" pitchFamily="18" charset="0"/>
                <a:cs typeface="Times" panose="02020603050405020304" pitchFamily="18" charset="0"/>
              </a:rPr>
              <a:t>alphabetic</a:t>
            </a:r>
            <a:r>
              <a:rPr lang="en-US" sz="2000" dirty="0">
                <a:latin typeface="Times" panose="02020603050405020304" pitchFamily="18" charset="0"/>
                <a:cs typeface="Times" panose="02020603050405020304" pitchFamily="18" charset="0"/>
              </a:rPr>
              <a:t>, the -c option complements to non-alphabet, and the -s option squeezes all sequences into a single character</a:t>
            </a:r>
            <a:r>
              <a:rPr lang="en-US" sz="2000" dirty="0" smtClean="0">
                <a:latin typeface="Times" panose="02020603050405020304" pitchFamily="18" charset="0"/>
                <a:cs typeface="Times" panose="02020603050405020304" pitchFamily="18" charset="0"/>
              </a:rPr>
              <a:t>)</a:t>
            </a:r>
            <a:endParaRPr 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6662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smtClean="0">
                <a:latin typeface="Courier"/>
                <a:cs typeface="Courier"/>
              </a:rPr>
              <a:t>shakes.txt</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550"/>
            <a:ext cx="7543800" cy="318447"/>
          </a:xfrm>
        </p:spPr>
        <p:txBody>
          <a:bodyPr>
            <a:normAutofit fontScale="90000"/>
          </a:bodyPr>
          <a:lstStyle/>
          <a:p>
            <a:pPr algn="ctr"/>
            <a:r>
              <a:rPr lang="en-US" sz="2400" dirty="0"/>
              <a:t>Simple Tokenization in UNIX</a:t>
            </a:r>
          </a:p>
        </p:txBody>
      </p:sp>
      <p:sp>
        <p:nvSpPr>
          <p:cNvPr id="3" name="Content Placeholder 2"/>
          <p:cNvSpPr>
            <a:spLocks noGrp="1"/>
          </p:cNvSpPr>
          <p:nvPr>
            <p:ph idx="1"/>
          </p:nvPr>
        </p:nvSpPr>
        <p:spPr>
          <a:xfrm>
            <a:off x="304800" y="752474"/>
            <a:ext cx="8534400" cy="4333875"/>
          </a:xfrm>
        </p:spPr>
        <p:txBody>
          <a:bodyPr>
            <a:normAutofit/>
          </a:bodyPr>
          <a:lstStyle/>
          <a:p>
            <a:r>
              <a:rPr lang="en-US" sz="2000" dirty="0" smtClean="0"/>
              <a:t>Given </a:t>
            </a:r>
            <a:r>
              <a:rPr lang="en-US" sz="2000" dirty="0"/>
              <a:t>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p:txBody>
      </p:sp>
      <p:sp>
        <p:nvSpPr>
          <p:cNvPr id="6" name="Rectangle 5"/>
          <p:cNvSpPr/>
          <p:nvPr/>
        </p:nvSpPr>
        <p:spPr bwMode="auto">
          <a:xfrm>
            <a:off x="4039884" y="12763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1687720" y="1657136"/>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1744466" y="21907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
        <p:nvSpPr>
          <p:cNvPr id="4" name="Rectangle 3"/>
          <p:cNvSpPr/>
          <p:nvPr/>
        </p:nvSpPr>
        <p:spPr>
          <a:xfrm>
            <a:off x="944366" y="2602144"/>
            <a:ext cx="4572000" cy="2308324"/>
          </a:xfrm>
          <a:prstGeom prst="rect">
            <a:avLst/>
          </a:prstGeom>
        </p:spPr>
        <p:txBody>
          <a:bodyPr>
            <a:spAutoFit/>
          </a:bodyPr>
          <a:lstStyle/>
          <a:p>
            <a:pPr algn="ctr"/>
            <a:r>
              <a:rPr lang="en-US" sz="1600" dirty="0"/>
              <a:t>1945 A </a:t>
            </a:r>
            <a:endParaRPr lang="en-US" sz="1600" dirty="0" smtClean="0"/>
          </a:p>
          <a:p>
            <a:pPr algn="ctr"/>
            <a:r>
              <a:rPr lang="en-US" sz="1600" dirty="0" smtClean="0"/>
              <a:t>72 </a:t>
            </a:r>
            <a:r>
              <a:rPr lang="en-US" sz="1600" dirty="0"/>
              <a:t>AARON </a:t>
            </a:r>
            <a:endParaRPr lang="en-US" sz="1600" dirty="0" smtClean="0"/>
          </a:p>
          <a:p>
            <a:pPr algn="ctr"/>
            <a:r>
              <a:rPr lang="en-US" sz="1600" dirty="0" smtClean="0"/>
              <a:t>19 </a:t>
            </a:r>
            <a:r>
              <a:rPr lang="en-US" sz="1600" dirty="0"/>
              <a:t>ABBESS </a:t>
            </a:r>
            <a:endParaRPr lang="en-US" sz="1600" dirty="0" smtClean="0"/>
          </a:p>
          <a:p>
            <a:pPr algn="ctr"/>
            <a:r>
              <a:rPr lang="en-US" sz="1600" dirty="0" smtClean="0"/>
              <a:t>25 </a:t>
            </a:r>
            <a:r>
              <a:rPr lang="en-US" sz="1600" dirty="0"/>
              <a:t>Aaron </a:t>
            </a:r>
            <a:endParaRPr lang="en-US" sz="1600" dirty="0" smtClean="0"/>
          </a:p>
          <a:p>
            <a:pPr algn="ctr"/>
            <a:r>
              <a:rPr lang="en-US" sz="1600" dirty="0" smtClean="0"/>
              <a:t>6 </a:t>
            </a:r>
            <a:r>
              <a:rPr lang="en-US" sz="1600" dirty="0"/>
              <a:t>Abate </a:t>
            </a:r>
            <a:endParaRPr lang="en-US" sz="1600" dirty="0" smtClean="0"/>
          </a:p>
          <a:p>
            <a:pPr algn="ctr"/>
            <a:r>
              <a:rPr lang="en-US" sz="1600" dirty="0" smtClean="0"/>
              <a:t>1 </a:t>
            </a:r>
            <a:r>
              <a:rPr lang="en-US" sz="1600" dirty="0"/>
              <a:t>Abates </a:t>
            </a:r>
            <a:endParaRPr lang="en-US" sz="1600" dirty="0" smtClean="0"/>
          </a:p>
          <a:p>
            <a:pPr algn="ctr"/>
            <a:r>
              <a:rPr lang="en-US" sz="1600" dirty="0" smtClean="0"/>
              <a:t>5 </a:t>
            </a:r>
            <a:r>
              <a:rPr lang="en-US" sz="1600" dirty="0"/>
              <a:t>Abbess </a:t>
            </a:r>
            <a:endParaRPr lang="en-US" sz="1600" dirty="0" smtClean="0"/>
          </a:p>
          <a:p>
            <a:pPr algn="ctr"/>
            <a:r>
              <a:rPr lang="en-US" sz="1600" dirty="0" smtClean="0"/>
              <a:t>6 </a:t>
            </a:r>
            <a:r>
              <a:rPr lang="en-US" sz="1600" dirty="0"/>
              <a:t>Abbey </a:t>
            </a:r>
            <a:endParaRPr lang="en-US" sz="1600" dirty="0" smtClean="0"/>
          </a:p>
          <a:p>
            <a:pPr algn="ctr"/>
            <a:r>
              <a:rPr lang="en-US" sz="1600" dirty="0" smtClean="0"/>
              <a:t>3 </a:t>
            </a:r>
            <a:r>
              <a:rPr lang="en-US" sz="1600" dirty="0"/>
              <a:t>Abbot ... </a:t>
            </a: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6781800" cy="2819400"/>
          </a:xfrm>
        </p:spPr>
        <p:txBody>
          <a:bodyPr>
            <a:normAutofit/>
          </a:bodyPr>
          <a:lstStyle/>
          <a:p>
            <a:r>
              <a:rPr lang="en-US" sz="2000" dirty="0"/>
              <a:t>Merging upper and lower case</a:t>
            </a:r>
            <a:endParaRPr lang="en-US" sz="1050" dirty="0">
              <a:latin typeface="Courier"/>
              <a:cs typeface="Courier"/>
            </a:endParaRPr>
          </a:p>
          <a:p>
            <a:pPr marL="0" indent="0">
              <a:buNone/>
            </a:pPr>
            <a:r>
              <a:rPr lang="pl-PL" sz="1800" b="1" dirty="0">
                <a:solidFill>
                  <a:srgbClr val="FF0000"/>
                </a:solidFill>
              </a:rPr>
              <a:t>tr -sc ’A-Za-z’ ’\n’ &lt; sh.txt | tr A-Z a-z | sort | uniq </a:t>
            </a:r>
            <a:r>
              <a:rPr lang="pl-PL" sz="1800" b="1" dirty="0" smtClean="0">
                <a:solidFill>
                  <a:srgbClr val="FF0000"/>
                </a:solidFill>
              </a:rPr>
              <a:t>–c</a:t>
            </a:r>
            <a:endParaRPr lang="en-US" sz="1800" b="1" dirty="0" smtClean="0">
              <a:solidFill>
                <a:srgbClr val="FF0000"/>
              </a:solidFill>
            </a:endParaRPr>
          </a:p>
          <a:p>
            <a:pPr marL="0" indent="0">
              <a:buNone/>
            </a:pPr>
            <a:endParaRPr lang="en-US" sz="1800" b="1" dirty="0">
              <a:solidFill>
                <a:srgbClr val="FF0000"/>
              </a:solidFill>
            </a:endParaRPr>
          </a:p>
          <a:p>
            <a:pPr marL="0" indent="0">
              <a:buNone/>
            </a:pPr>
            <a:endParaRPr lang="en-US" sz="3200" b="1" dirty="0">
              <a:solidFill>
                <a:srgbClr val="FF0000"/>
              </a:solidFill>
            </a:endParaRPr>
          </a:p>
          <a:p>
            <a:r>
              <a:rPr lang="en-US" sz="2000" dirty="0"/>
              <a:t>Sorting the counts</a:t>
            </a:r>
          </a:p>
          <a:p>
            <a:pPr marL="0" indent="0">
              <a:buNone/>
            </a:pPr>
            <a:r>
              <a:rPr lang="en-US" sz="1600" b="1" dirty="0" err="1">
                <a:solidFill>
                  <a:srgbClr val="FF0000"/>
                </a:solidFill>
                <a:latin typeface="Courier"/>
                <a:cs typeface="Courier"/>
              </a:rPr>
              <a:t>tr</a:t>
            </a:r>
            <a:r>
              <a:rPr lang="en-US" sz="1600" b="1" dirty="0">
                <a:solidFill>
                  <a:srgbClr val="FF0000"/>
                </a:solidFill>
                <a:latin typeface="Courier"/>
                <a:cs typeface="Courier"/>
              </a:rPr>
              <a:t> ‘A-Z’ ‘a-z</a:t>
            </a:r>
            <a:r>
              <a:rPr lang="fr-FR" sz="1600" b="1" dirty="0">
                <a:solidFill>
                  <a:srgbClr val="FF0000"/>
                </a:solidFill>
                <a:latin typeface="Courier"/>
                <a:cs typeface="Courier"/>
              </a:rPr>
              <a:t>’ &lt; </a:t>
            </a:r>
            <a:r>
              <a:rPr lang="fr-FR" sz="1600" b="1" dirty="0" err="1">
                <a:solidFill>
                  <a:srgbClr val="FF0000"/>
                </a:solidFill>
                <a:latin typeface="Courier"/>
                <a:cs typeface="Courier"/>
              </a:rPr>
              <a:t>shakes.txt</a:t>
            </a:r>
            <a:r>
              <a:rPr lang="fr-FR" sz="1600" b="1" dirty="0">
                <a:solidFill>
                  <a:srgbClr val="FF0000"/>
                </a:solidFill>
                <a:latin typeface="Courier"/>
                <a:cs typeface="Courier"/>
              </a:rPr>
              <a:t> | tr </a:t>
            </a:r>
            <a:r>
              <a:rPr lang="en-US" sz="1600" b="1" dirty="0">
                <a:solidFill>
                  <a:srgbClr val="FF0000"/>
                </a:solidFill>
                <a:latin typeface="Courier"/>
                <a:cs typeface="Courier"/>
              </a:rPr>
              <a:t>–</a:t>
            </a:r>
            <a:r>
              <a:rPr lang="fr-FR" sz="1600" b="1" dirty="0" err="1">
                <a:solidFill>
                  <a:srgbClr val="FF0000"/>
                </a:solidFill>
                <a:latin typeface="Courier"/>
                <a:cs typeface="Courier"/>
              </a:rPr>
              <a:t>sc</a:t>
            </a:r>
            <a:r>
              <a:rPr lang="fr-FR" sz="1600" b="1" dirty="0">
                <a:solidFill>
                  <a:srgbClr val="FF0000"/>
                </a:solidFill>
                <a:latin typeface="Courier"/>
                <a:cs typeface="Courier"/>
              </a:rPr>
              <a:t> ‘A-</a:t>
            </a:r>
            <a:r>
              <a:rPr lang="fr-FR" sz="1600" b="1" dirty="0" err="1">
                <a:solidFill>
                  <a:srgbClr val="FF0000"/>
                </a:solidFill>
                <a:latin typeface="Courier"/>
                <a:cs typeface="Courier"/>
              </a:rPr>
              <a:t>Za</a:t>
            </a:r>
            <a:r>
              <a:rPr lang="fr-FR" sz="1600" b="1" dirty="0">
                <a:solidFill>
                  <a:srgbClr val="FF0000"/>
                </a:solidFill>
                <a:latin typeface="Courier"/>
                <a:cs typeface="Courier"/>
              </a:rPr>
              <a:t>-z’ ‘\n’ | sort | </a:t>
            </a:r>
            <a:r>
              <a:rPr lang="fr-FR" sz="1600" b="1" dirty="0" err="1">
                <a:solidFill>
                  <a:srgbClr val="FF0000"/>
                </a:solidFill>
                <a:latin typeface="Courier"/>
                <a:cs typeface="Courier"/>
              </a:rPr>
              <a:t>uniq</a:t>
            </a:r>
            <a:r>
              <a:rPr lang="fr-FR" sz="1600" b="1" dirty="0">
                <a:solidFill>
                  <a:srgbClr val="FF0000"/>
                </a:solidFill>
                <a:latin typeface="Courier"/>
                <a:cs typeface="Courier"/>
              </a:rPr>
              <a:t> </a:t>
            </a:r>
            <a:r>
              <a:rPr lang="en-US" sz="1600" b="1" dirty="0">
                <a:solidFill>
                  <a:srgbClr val="FF0000"/>
                </a:solidFill>
                <a:latin typeface="Courier"/>
                <a:cs typeface="Courier"/>
              </a:rPr>
              <a:t>–</a:t>
            </a:r>
            <a:r>
              <a:rPr lang="fr-FR" sz="1600" b="1" dirty="0">
                <a:solidFill>
                  <a:srgbClr val="FF0000"/>
                </a:solidFill>
                <a:latin typeface="Courier"/>
                <a:cs typeface="Courier"/>
              </a:rPr>
              <a:t>c | sort </a:t>
            </a:r>
            <a:r>
              <a:rPr lang="en-US" sz="1600" b="1" dirty="0">
                <a:solidFill>
                  <a:srgbClr val="FF0000"/>
                </a:solidFill>
                <a:latin typeface="Courier"/>
                <a:cs typeface="Courier"/>
              </a:rPr>
              <a:t>–</a:t>
            </a:r>
            <a:r>
              <a:rPr lang="fr-FR" sz="1600" b="1" dirty="0">
                <a:solidFill>
                  <a:srgbClr val="FF0000"/>
                </a:solidFill>
                <a:latin typeface="Courier"/>
                <a:cs typeface="Courier"/>
              </a:rPr>
              <a:t>n </a:t>
            </a:r>
            <a:r>
              <a:rPr lang="en-US" sz="1600" b="1" dirty="0">
                <a:solidFill>
                  <a:srgbClr val="FF0000"/>
                </a:solidFill>
                <a:latin typeface="Courier"/>
                <a:cs typeface="Courier"/>
              </a:rPr>
              <a:t>–</a:t>
            </a:r>
            <a:r>
              <a:rPr lang="fr-FR" sz="1600" b="1" dirty="0">
                <a:solidFill>
                  <a:srgbClr val="FF0000"/>
                </a:solidFill>
                <a:latin typeface="Courier"/>
                <a:cs typeface="Courier"/>
              </a:rPr>
              <a:t>r</a:t>
            </a:r>
          </a:p>
        </p:txBody>
      </p:sp>
      <p:sp>
        <p:nvSpPr>
          <p:cNvPr id="7" name="Rectangle 6"/>
          <p:cNvSpPr/>
          <p:nvPr/>
        </p:nvSpPr>
        <p:spPr>
          <a:xfrm>
            <a:off x="527407" y="3486150"/>
            <a:ext cx="7772400" cy="584775"/>
          </a:xfrm>
          <a:prstGeom prst="rect">
            <a:avLst/>
          </a:prstGeom>
        </p:spPr>
        <p:txBody>
          <a:bodyPr wrap="square">
            <a:spAutoFit/>
          </a:bodyPr>
          <a:lstStyle/>
          <a:p>
            <a:pPr algn="just"/>
            <a:r>
              <a:rPr lang="en-US" sz="1600" dirty="0"/>
              <a:t>The -n option to sort means to sort numerically rather than alphabetically, and the -r option means to sort in reverse order (highest-to-lowest): </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61950"/>
            <a:ext cx="7543801" cy="4267200"/>
          </a:xfrm>
        </p:spPr>
        <p:txBody>
          <a:bodyPr>
            <a:normAutofit fontScale="70000" lnSpcReduction="20000"/>
          </a:bodyPr>
          <a:lstStyle/>
          <a:p>
            <a:pPr algn="just"/>
            <a:r>
              <a:rPr lang="en-US" dirty="0"/>
              <a:t>The results show that the most frequent words in Shakespeare, as in any other corpus, are the short function words like articles, pronouns, prepositions: </a:t>
            </a:r>
            <a:endParaRPr lang="en-US" dirty="0" smtClean="0"/>
          </a:p>
          <a:p>
            <a:r>
              <a:rPr lang="en-US" dirty="0" smtClean="0"/>
              <a:t>27378 </a:t>
            </a:r>
            <a:r>
              <a:rPr lang="en-US" dirty="0"/>
              <a:t>the </a:t>
            </a:r>
            <a:endParaRPr lang="en-US" dirty="0" smtClean="0"/>
          </a:p>
          <a:p>
            <a:r>
              <a:rPr lang="en-US" dirty="0" smtClean="0"/>
              <a:t>26084 </a:t>
            </a:r>
            <a:r>
              <a:rPr lang="en-US" dirty="0"/>
              <a:t>and </a:t>
            </a:r>
            <a:endParaRPr lang="en-US" dirty="0" smtClean="0"/>
          </a:p>
          <a:p>
            <a:r>
              <a:rPr lang="en-US" dirty="0" smtClean="0"/>
              <a:t>22538 </a:t>
            </a:r>
            <a:r>
              <a:rPr lang="en-US" dirty="0" err="1"/>
              <a:t>i</a:t>
            </a:r>
            <a:r>
              <a:rPr lang="en-US" dirty="0"/>
              <a:t> </a:t>
            </a:r>
            <a:endParaRPr lang="en-US" dirty="0" smtClean="0"/>
          </a:p>
          <a:p>
            <a:r>
              <a:rPr lang="en-US" dirty="0" smtClean="0"/>
              <a:t>19771 </a:t>
            </a:r>
            <a:r>
              <a:rPr lang="en-US" dirty="0"/>
              <a:t>to </a:t>
            </a:r>
            <a:endParaRPr lang="en-US" dirty="0" smtClean="0"/>
          </a:p>
          <a:p>
            <a:r>
              <a:rPr lang="en-US" dirty="0" smtClean="0"/>
              <a:t>17481 </a:t>
            </a:r>
            <a:r>
              <a:rPr lang="en-US" dirty="0"/>
              <a:t>of </a:t>
            </a:r>
            <a:endParaRPr lang="en-US" dirty="0" smtClean="0"/>
          </a:p>
          <a:p>
            <a:r>
              <a:rPr lang="en-US" dirty="0" smtClean="0"/>
              <a:t>14725 </a:t>
            </a:r>
            <a:r>
              <a:rPr lang="en-US" dirty="0"/>
              <a:t>a </a:t>
            </a:r>
            <a:endParaRPr lang="en-US" dirty="0" smtClean="0"/>
          </a:p>
          <a:p>
            <a:r>
              <a:rPr lang="en-US" dirty="0" smtClean="0"/>
              <a:t>13826 </a:t>
            </a:r>
            <a:r>
              <a:rPr lang="en-US" dirty="0"/>
              <a:t>you </a:t>
            </a:r>
            <a:endParaRPr lang="en-US" dirty="0" smtClean="0"/>
          </a:p>
          <a:p>
            <a:r>
              <a:rPr lang="en-US" dirty="0" smtClean="0"/>
              <a:t>12489 </a:t>
            </a:r>
            <a:r>
              <a:rPr lang="en-US" dirty="0"/>
              <a:t>my </a:t>
            </a:r>
            <a:endParaRPr lang="en-US" dirty="0" smtClean="0"/>
          </a:p>
          <a:p>
            <a:r>
              <a:rPr lang="en-US" dirty="0" smtClean="0"/>
              <a:t>11318 </a:t>
            </a:r>
            <a:r>
              <a:rPr lang="en-US" dirty="0"/>
              <a:t>that </a:t>
            </a:r>
            <a:endParaRPr lang="en-US" dirty="0" smtClean="0"/>
          </a:p>
          <a:p>
            <a:r>
              <a:rPr lang="en-US" dirty="0" smtClean="0"/>
              <a:t>11112 </a:t>
            </a:r>
            <a:r>
              <a:rPr lang="en-US" dirty="0"/>
              <a:t>in</a:t>
            </a:r>
          </a:p>
        </p:txBody>
      </p:sp>
    </p:spTree>
    <p:extLst>
      <p:ext uri="{BB962C8B-B14F-4D97-AF65-F5344CB8AC3E}">
        <p14:creationId xmlns:p14="http://schemas.microsoft.com/office/powerpoint/2010/main" val="362059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3"/>
            <a:ext cx="7543800" cy="470848"/>
          </a:xfrm>
        </p:spPr>
        <p:txBody>
          <a:bodyPr>
            <a:normAutofit/>
          </a:bodyPr>
          <a:lstStyle/>
          <a:p>
            <a:pPr algn="ctr"/>
            <a:r>
              <a:rPr lang="en-US" sz="2400" b="1" dirty="0" smtClean="0">
                <a:solidFill>
                  <a:srgbClr val="FF0000"/>
                </a:solidFill>
                <a:latin typeface="Times" panose="02020603050405020304" pitchFamily="18" charset="0"/>
                <a:cs typeface="Times" panose="02020603050405020304" pitchFamily="18" charset="0"/>
              </a:rPr>
              <a:t>Word Tokenization</a:t>
            </a:r>
            <a:endParaRPr lang="en-US" sz="2400" b="1" dirty="0">
              <a:solidFill>
                <a:srgbClr val="FF0000"/>
              </a:solidFill>
              <a:latin typeface="Times" panose="02020603050405020304" pitchFamily="18" charset="0"/>
              <a:cs typeface="Times" panose="02020603050405020304" pitchFamily="18" charset="0"/>
            </a:endParaRPr>
          </a:p>
        </p:txBody>
      </p:sp>
      <p:sp>
        <p:nvSpPr>
          <p:cNvPr id="3" name="Content Placeholder 2"/>
          <p:cNvSpPr>
            <a:spLocks noGrp="1"/>
          </p:cNvSpPr>
          <p:nvPr>
            <p:ph idx="1"/>
          </p:nvPr>
        </p:nvSpPr>
        <p:spPr>
          <a:xfrm>
            <a:off x="533400" y="666750"/>
            <a:ext cx="7833361" cy="3962400"/>
          </a:xfrm>
        </p:spPr>
        <p:txBody>
          <a:bodyPr>
            <a:normAutofit/>
          </a:bodyPr>
          <a:lstStyle/>
          <a:p>
            <a:pPr algn="just"/>
            <a:r>
              <a:rPr lang="en-US" sz="2000" dirty="0" smtClean="0">
                <a:latin typeface="Times" panose="02020603050405020304" pitchFamily="18" charset="0"/>
                <a:cs typeface="Times" panose="02020603050405020304" pitchFamily="18" charset="0"/>
              </a:rPr>
              <a:t>Tokenization: </a:t>
            </a:r>
            <a:r>
              <a:rPr lang="en-US" sz="2000" dirty="0">
                <a:latin typeface="Times" panose="02020603050405020304" pitchFamily="18" charset="0"/>
                <a:cs typeface="Times" panose="02020603050405020304" pitchFamily="18" charset="0"/>
              </a:rPr>
              <a:t>the task of </a:t>
            </a:r>
            <a:r>
              <a:rPr lang="en-US" sz="2000" dirty="0" smtClean="0">
                <a:latin typeface="Times" panose="02020603050405020304" pitchFamily="18" charset="0"/>
                <a:cs typeface="Times" panose="02020603050405020304" pitchFamily="18" charset="0"/>
              </a:rPr>
              <a:t>segmenting </a:t>
            </a:r>
            <a:r>
              <a:rPr lang="en-US" sz="2000" dirty="0">
                <a:latin typeface="Times" panose="02020603050405020304" pitchFamily="18" charset="0"/>
                <a:cs typeface="Times" panose="02020603050405020304" pitchFamily="18" charset="0"/>
              </a:rPr>
              <a:t>running text into </a:t>
            </a:r>
            <a:r>
              <a:rPr lang="en-US" sz="2000" dirty="0" smtClean="0">
                <a:latin typeface="Times" panose="02020603050405020304" pitchFamily="18" charset="0"/>
                <a:cs typeface="Times" panose="02020603050405020304" pitchFamily="18" charset="0"/>
              </a:rPr>
              <a:t>words.</a:t>
            </a:r>
          </a:p>
          <a:p>
            <a:pPr algn="just"/>
            <a:r>
              <a:rPr lang="en-US" sz="2000" dirty="0" smtClean="0">
                <a:latin typeface="Times" panose="02020603050405020304" pitchFamily="18" charset="0"/>
                <a:cs typeface="Times" panose="02020603050405020304" pitchFamily="18" charset="0"/>
              </a:rPr>
              <a:t>While </a:t>
            </a:r>
            <a:r>
              <a:rPr lang="en-US" sz="2000" dirty="0">
                <a:latin typeface="Times" panose="02020603050405020304" pitchFamily="18" charset="0"/>
                <a:cs typeface="Times" panose="02020603050405020304" pitchFamily="18" charset="0"/>
              </a:rPr>
              <a:t>the Unix command sequence just removed all the numbers and </a:t>
            </a:r>
            <a:r>
              <a:rPr lang="en-US" sz="2000" dirty="0" smtClean="0">
                <a:latin typeface="Times" panose="02020603050405020304" pitchFamily="18" charset="0"/>
                <a:cs typeface="Times" panose="02020603050405020304" pitchFamily="18" charset="0"/>
              </a:rPr>
              <a:t>punctuation</a:t>
            </a:r>
            <a:r>
              <a:rPr lang="en-US" sz="2000" dirty="0">
                <a:latin typeface="Times" panose="02020603050405020304" pitchFamily="18" charset="0"/>
                <a:cs typeface="Times" panose="02020603050405020304" pitchFamily="18" charset="0"/>
              </a:rPr>
              <a:t>, for most NLP applications we’ll need to keep these in our tokenization. </a:t>
            </a:r>
            <a:endParaRPr lang="en-US" sz="2000" dirty="0" smtClean="0">
              <a:latin typeface="Times" panose="02020603050405020304" pitchFamily="18" charset="0"/>
              <a:cs typeface="Times" panose="02020603050405020304" pitchFamily="18" charset="0"/>
            </a:endParaRPr>
          </a:p>
          <a:p>
            <a:pPr algn="just"/>
            <a:endParaRPr lang="en-US" sz="2000" dirty="0" smtClean="0">
              <a:latin typeface="Times" panose="02020603050405020304" pitchFamily="18" charset="0"/>
              <a:cs typeface="Times" panose="02020603050405020304" pitchFamily="18" charset="0"/>
            </a:endParaRPr>
          </a:p>
          <a:p>
            <a:pPr algn="just"/>
            <a:r>
              <a:rPr lang="en-US" sz="2000" dirty="0" smtClean="0">
                <a:latin typeface="Times" panose="02020603050405020304" pitchFamily="18" charset="0"/>
                <a:cs typeface="Times" panose="02020603050405020304" pitchFamily="18" charset="0"/>
              </a:rPr>
              <a:t>We </a:t>
            </a:r>
            <a:r>
              <a:rPr lang="en-US" sz="2000" dirty="0">
                <a:latin typeface="Times" panose="02020603050405020304" pitchFamily="18" charset="0"/>
                <a:cs typeface="Times" panose="02020603050405020304" pitchFamily="18" charset="0"/>
              </a:rPr>
              <a:t>often want to break off punctuation as a separate token; </a:t>
            </a:r>
            <a:endParaRPr lang="en-US" sz="2000" dirty="0" smtClean="0">
              <a:latin typeface="Times" panose="02020603050405020304" pitchFamily="18" charset="0"/>
              <a:cs typeface="Times" panose="02020603050405020304" pitchFamily="18" charset="0"/>
            </a:endParaRPr>
          </a:p>
          <a:p>
            <a:pPr algn="just"/>
            <a:r>
              <a:rPr lang="en-US" sz="2000" dirty="0" smtClean="0">
                <a:latin typeface="Times" panose="02020603050405020304" pitchFamily="18" charset="0"/>
                <a:cs typeface="Times" panose="02020603050405020304" pitchFamily="18" charset="0"/>
              </a:rPr>
              <a:t>commas </a:t>
            </a:r>
            <a:r>
              <a:rPr lang="en-US" sz="2000" dirty="0">
                <a:latin typeface="Times" panose="02020603050405020304" pitchFamily="18" charset="0"/>
                <a:cs typeface="Times" panose="02020603050405020304" pitchFamily="18" charset="0"/>
              </a:rPr>
              <a:t>are a useful piece of information for parsers, periods help indicate sentence boundaries. </a:t>
            </a:r>
            <a:endParaRPr lang="en-US" sz="2000" dirty="0" smtClean="0">
              <a:latin typeface="Times" panose="02020603050405020304" pitchFamily="18" charset="0"/>
              <a:cs typeface="Times" panose="02020603050405020304" pitchFamily="18" charset="0"/>
            </a:endParaRPr>
          </a:p>
          <a:p>
            <a:pPr algn="just"/>
            <a:endParaRPr lang="en-US" sz="2000" dirty="0">
              <a:latin typeface="Times" panose="02020603050405020304" pitchFamily="18" charset="0"/>
              <a:cs typeface="Times" panose="02020603050405020304" pitchFamily="18" charset="0"/>
            </a:endParaRPr>
          </a:p>
          <a:p>
            <a:pPr algn="just"/>
            <a:r>
              <a:rPr lang="en-US" sz="2000" dirty="0" smtClean="0">
                <a:latin typeface="Times" panose="02020603050405020304" pitchFamily="18" charset="0"/>
                <a:cs typeface="Times" panose="02020603050405020304" pitchFamily="18" charset="0"/>
              </a:rPr>
              <a:t>But </a:t>
            </a:r>
            <a:r>
              <a:rPr lang="en-US" sz="2000" dirty="0">
                <a:latin typeface="Times" panose="02020603050405020304" pitchFamily="18" charset="0"/>
                <a:cs typeface="Times" panose="02020603050405020304" pitchFamily="18" charset="0"/>
              </a:rPr>
              <a:t>we’ll often want to keep the punctuation that occurs word internally, in examples like m.p.h.,</a:t>
            </a:r>
          </a:p>
        </p:txBody>
      </p:sp>
    </p:spTree>
    <p:extLst>
      <p:ext uri="{BB962C8B-B14F-4D97-AF65-F5344CB8AC3E}">
        <p14:creationId xmlns:p14="http://schemas.microsoft.com/office/powerpoint/2010/main" val="929572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AB9BE-8B11-6A4D-B09A-61BA89812691}"/>
              </a:ext>
            </a:extLst>
          </p:cNvPr>
          <p:cNvSpPr>
            <a:spLocks noGrp="1"/>
          </p:cNvSpPr>
          <p:nvPr>
            <p:ph type="title"/>
          </p:nvPr>
        </p:nvSpPr>
        <p:spPr>
          <a:xfrm>
            <a:off x="822960" y="119703"/>
            <a:ext cx="7543800" cy="318448"/>
          </a:xfrm>
        </p:spPr>
        <p:txBody>
          <a:bodyPr>
            <a:normAutofit fontScale="90000"/>
          </a:bodyPr>
          <a:lstStyle/>
          <a:p>
            <a:pPr algn="ctr"/>
            <a:r>
              <a:rPr lang="en-US" sz="2800" b="1" dirty="0"/>
              <a:t>Issues in Tokenization</a:t>
            </a:r>
          </a:p>
        </p:txBody>
      </p:sp>
      <p:sp>
        <p:nvSpPr>
          <p:cNvPr id="3" name="Content Placeholder 2">
            <a:extLst>
              <a:ext uri="{FF2B5EF4-FFF2-40B4-BE49-F238E27FC236}">
                <a16:creationId xmlns:a16="http://schemas.microsoft.com/office/drawing/2014/main" xmlns="" id="{FBC2AD46-57B9-E94B-B914-E43733267BFB}"/>
              </a:ext>
            </a:extLst>
          </p:cNvPr>
          <p:cNvSpPr>
            <a:spLocks noGrp="1"/>
          </p:cNvSpPr>
          <p:nvPr>
            <p:ph idx="1"/>
          </p:nvPr>
        </p:nvSpPr>
        <p:spPr>
          <a:xfrm>
            <a:off x="228600" y="590550"/>
            <a:ext cx="8763000" cy="4552950"/>
          </a:xfrm>
        </p:spPr>
        <p:txBody>
          <a:bodyPr>
            <a:normAutofit/>
          </a:bodyPr>
          <a:lstStyle/>
          <a:p>
            <a:r>
              <a:rPr lang="en-US" sz="2400" b="1" dirty="0">
                <a:solidFill>
                  <a:srgbClr val="FF0000"/>
                </a:solidFill>
              </a:rPr>
              <a:t>Can't just blindly remove punctuation:</a:t>
            </a:r>
          </a:p>
          <a:p>
            <a:pPr lvl="1"/>
            <a:r>
              <a:rPr lang="en-US" sz="1800" dirty="0">
                <a:solidFill>
                  <a:srgbClr val="0070C0"/>
                </a:solidFill>
              </a:rPr>
              <a:t>m.p.h., Ph.D., AT&amp;T, </a:t>
            </a:r>
            <a:r>
              <a:rPr lang="en-US" sz="1800" dirty="0" err="1" smtClean="0">
                <a:solidFill>
                  <a:srgbClr val="0070C0"/>
                </a:solidFill>
              </a:rPr>
              <a:t>cap’n</a:t>
            </a:r>
            <a:endParaRPr lang="en-US" sz="1800" dirty="0">
              <a:solidFill>
                <a:srgbClr val="0070C0"/>
              </a:solidFill>
            </a:endParaRPr>
          </a:p>
          <a:p>
            <a:pPr marL="150813" lvl="1" indent="0" algn="just">
              <a:buNone/>
            </a:pPr>
            <a:r>
              <a:rPr lang="en-US" sz="2000" dirty="0"/>
              <a:t>Special characters and numbers will need to be kept in prices </a:t>
            </a:r>
            <a:r>
              <a:rPr lang="en-US" sz="2000" b="1" dirty="0">
                <a:solidFill>
                  <a:srgbClr val="FF0000"/>
                </a:solidFill>
              </a:rPr>
              <a:t>($45.55) </a:t>
            </a:r>
            <a:r>
              <a:rPr lang="en-US" sz="2000" dirty="0"/>
              <a:t>and dates </a:t>
            </a:r>
            <a:r>
              <a:rPr lang="en-US" sz="2000" b="1" dirty="0">
                <a:solidFill>
                  <a:srgbClr val="FF0000"/>
                </a:solidFill>
              </a:rPr>
              <a:t>(01/02/06)</a:t>
            </a:r>
            <a:r>
              <a:rPr lang="en-US" sz="2000" dirty="0"/>
              <a:t>; we don’t want to segment that price into </a:t>
            </a:r>
            <a:r>
              <a:rPr lang="en-US" sz="2000" dirty="0" smtClean="0"/>
              <a:t>separate </a:t>
            </a:r>
            <a:r>
              <a:rPr lang="en-US" sz="2000" dirty="0"/>
              <a:t>tokens of “45” and “55”. </a:t>
            </a:r>
            <a:endParaRPr lang="en-US" sz="2000" dirty="0" smtClean="0"/>
          </a:p>
          <a:p>
            <a:pPr lvl="1"/>
            <a:r>
              <a:rPr lang="en-US" sz="1800" dirty="0" smtClean="0"/>
              <a:t>URLs </a:t>
            </a:r>
            <a:r>
              <a:rPr lang="en-US" sz="1800" dirty="0"/>
              <a:t>(</a:t>
            </a:r>
            <a:r>
              <a:rPr lang="en-US" sz="1800" dirty="0">
                <a:solidFill>
                  <a:srgbClr val="0070C0"/>
                </a:solidFill>
              </a:rPr>
              <a:t>http://www.stanford.edu</a:t>
            </a:r>
            <a:r>
              <a:rPr lang="en-US" sz="1800" dirty="0"/>
              <a:t>)</a:t>
            </a:r>
          </a:p>
          <a:p>
            <a:pPr lvl="1"/>
            <a:r>
              <a:rPr lang="en-US" sz="1800" dirty="0"/>
              <a:t>hashtags (</a:t>
            </a:r>
            <a:r>
              <a:rPr lang="en-US" sz="1800" dirty="0">
                <a:solidFill>
                  <a:srgbClr val="0070C0"/>
                </a:solidFill>
              </a:rPr>
              <a:t>#</a:t>
            </a:r>
            <a:r>
              <a:rPr lang="en-US" sz="1800" dirty="0" err="1">
                <a:solidFill>
                  <a:srgbClr val="0070C0"/>
                </a:solidFill>
              </a:rPr>
              <a:t>nlproc</a:t>
            </a:r>
            <a:r>
              <a:rPr lang="en-US" sz="1800" dirty="0"/>
              <a:t>)</a:t>
            </a:r>
          </a:p>
          <a:p>
            <a:pPr lvl="1"/>
            <a:r>
              <a:rPr lang="en-US" sz="1800" dirty="0"/>
              <a:t>email addresses (</a:t>
            </a:r>
            <a:r>
              <a:rPr lang="en-US" sz="1800" dirty="0" err="1">
                <a:solidFill>
                  <a:srgbClr val="0070C0"/>
                </a:solidFill>
              </a:rPr>
              <a:t>someone@cs.colorado.edu</a:t>
            </a:r>
            <a:r>
              <a:rPr lang="en-US" sz="1800" dirty="0"/>
              <a:t>)</a:t>
            </a:r>
          </a:p>
          <a:p>
            <a:r>
              <a:rPr lang="en-US" sz="2400" b="1" dirty="0">
                <a:solidFill>
                  <a:srgbClr val="FF0000"/>
                </a:solidFill>
              </a:rPr>
              <a:t>Clitic: </a:t>
            </a:r>
            <a:r>
              <a:rPr lang="en-US" sz="2000" dirty="0"/>
              <a:t>a word that doesn't stand on its </a:t>
            </a:r>
            <a:r>
              <a:rPr lang="en-US" sz="2000" dirty="0" smtClean="0"/>
              <a:t>own </a:t>
            </a:r>
            <a:r>
              <a:rPr lang="en-US" sz="2000" dirty="0"/>
              <a:t>and can only occur when it is attached to another </a:t>
            </a:r>
            <a:r>
              <a:rPr lang="en-US" sz="2000" dirty="0" smtClean="0"/>
              <a:t>word.</a:t>
            </a:r>
          </a:p>
          <a:p>
            <a:r>
              <a:rPr lang="en-US" sz="2000" dirty="0"/>
              <a:t>converting </a:t>
            </a:r>
            <a:r>
              <a:rPr lang="en-US" sz="2000" b="1" dirty="0">
                <a:solidFill>
                  <a:srgbClr val="92D050"/>
                </a:solidFill>
              </a:rPr>
              <a:t>what’re</a:t>
            </a:r>
            <a:r>
              <a:rPr lang="en-US" sz="2000" dirty="0"/>
              <a:t> to the two tokens </a:t>
            </a:r>
            <a:r>
              <a:rPr lang="en-US" sz="2000" b="1" dirty="0">
                <a:solidFill>
                  <a:srgbClr val="92D050"/>
                </a:solidFill>
              </a:rPr>
              <a:t>what are</a:t>
            </a:r>
            <a:r>
              <a:rPr lang="en-US" sz="2000" dirty="0"/>
              <a:t>, and </a:t>
            </a:r>
            <a:r>
              <a:rPr lang="en-US" sz="2000" dirty="0">
                <a:solidFill>
                  <a:srgbClr val="92D050"/>
                </a:solidFill>
              </a:rPr>
              <a:t>we’re</a:t>
            </a:r>
            <a:r>
              <a:rPr lang="en-US" sz="2000" dirty="0"/>
              <a:t> to </a:t>
            </a:r>
            <a:r>
              <a:rPr lang="en-US" sz="2000" b="1" dirty="0">
                <a:solidFill>
                  <a:srgbClr val="92D050"/>
                </a:solidFill>
              </a:rPr>
              <a:t>we are</a:t>
            </a:r>
            <a:r>
              <a:rPr lang="en-US" sz="2000" dirty="0"/>
              <a:t>.</a:t>
            </a:r>
            <a:endParaRPr lang="en-US" sz="2000" dirty="0">
              <a:solidFill>
                <a:schemeClr val="tx1"/>
              </a:solidFill>
              <a:sym typeface="Wingdings" pitchFamily="2" charset="2"/>
            </a:endParaRPr>
          </a:p>
          <a:p>
            <a:pPr lvl="1"/>
            <a:r>
              <a:rPr lang="en-US" dirty="0" smtClean="0">
                <a:sym typeface="Wingdings" pitchFamily="2" charset="2"/>
              </a:rPr>
              <a:t>In French </a:t>
            </a:r>
            <a:r>
              <a:rPr lang="en-US" dirty="0">
                <a:sym typeface="Wingdings" pitchFamily="2" charset="2"/>
              </a:rPr>
              <a:t>"</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61950"/>
            <a:ext cx="7543801" cy="4267200"/>
          </a:xfrm>
        </p:spPr>
        <p:txBody>
          <a:bodyPr>
            <a:normAutofit/>
          </a:bodyPr>
          <a:lstStyle/>
          <a:p>
            <a:r>
              <a:rPr lang="en-US" sz="2000" b="1" dirty="0" smtClean="0">
                <a:solidFill>
                  <a:srgbClr val="FF0000"/>
                </a:solidFill>
                <a:sym typeface="Wingdings" pitchFamily="2" charset="2"/>
              </a:rPr>
              <a:t>When </a:t>
            </a:r>
            <a:r>
              <a:rPr lang="en-US" sz="2000" b="1" dirty="0">
                <a:solidFill>
                  <a:srgbClr val="FF0000"/>
                </a:solidFill>
                <a:sym typeface="Wingdings" pitchFamily="2" charset="2"/>
              </a:rPr>
              <a:t>should multiword expressions (MWE) be words</a:t>
            </a:r>
            <a:r>
              <a:rPr lang="en-US" sz="2000" b="1" dirty="0" smtClean="0">
                <a:solidFill>
                  <a:srgbClr val="FF0000"/>
                </a:solidFill>
                <a:sym typeface="Wingdings" pitchFamily="2" charset="2"/>
              </a:rPr>
              <a:t>?</a:t>
            </a:r>
          </a:p>
          <a:p>
            <a:pPr algn="just"/>
            <a:r>
              <a:rPr lang="en-US" sz="1800" dirty="0"/>
              <a:t>tokenization algorithms may also tokenize </a:t>
            </a:r>
            <a:r>
              <a:rPr lang="en-US" sz="1800" dirty="0" smtClean="0"/>
              <a:t>multiword </a:t>
            </a:r>
            <a:r>
              <a:rPr lang="en-US" sz="1800" dirty="0"/>
              <a:t>expressions like New York or rock ’n’ roll as a single token, which </a:t>
            </a:r>
            <a:r>
              <a:rPr lang="en-US" sz="1800" dirty="0" smtClean="0"/>
              <a:t>requires </a:t>
            </a:r>
            <a:r>
              <a:rPr lang="en-US" sz="1800" dirty="0"/>
              <a:t>a multiword expression dictionary of some sort. </a:t>
            </a:r>
            <a:endParaRPr lang="en-US" sz="1800" dirty="0" smtClean="0"/>
          </a:p>
          <a:p>
            <a:pPr algn="just"/>
            <a:r>
              <a:rPr lang="en-US" sz="1800" dirty="0" smtClean="0"/>
              <a:t>Tokenization </a:t>
            </a:r>
            <a:r>
              <a:rPr lang="en-US" sz="1800" dirty="0"/>
              <a:t>is thus </a:t>
            </a:r>
            <a:r>
              <a:rPr lang="en-US" sz="1800" dirty="0" smtClean="0"/>
              <a:t>intimately </a:t>
            </a:r>
            <a:r>
              <a:rPr lang="en-US" sz="1800" dirty="0"/>
              <a:t>tied up with named entity recognition, the task of detecting names, dates, and </a:t>
            </a:r>
            <a:r>
              <a:rPr lang="en-US" sz="1800" dirty="0" smtClean="0"/>
              <a:t>organizations.</a:t>
            </a:r>
            <a:endParaRPr lang="en-US" sz="1800" dirty="0">
              <a:solidFill>
                <a:schemeClr val="tx1"/>
              </a:solidFill>
              <a:sym typeface="Wingdings" pitchFamily="2" charset="2"/>
            </a:endParaRPr>
          </a:p>
          <a:p>
            <a:pPr lvl="1"/>
            <a:r>
              <a:rPr lang="en-US" sz="2000" dirty="0">
                <a:solidFill>
                  <a:srgbClr val="0070C0"/>
                </a:solidFill>
              </a:rPr>
              <a:t>New York, rock ’n’ roll </a:t>
            </a:r>
            <a:endParaRPr lang="en-US" sz="2000" dirty="0">
              <a:solidFill>
                <a:schemeClr val="tx1"/>
              </a:solidFill>
            </a:endParaRPr>
          </a:p>
          <a:p>
            <a:endParaRPr lang="en-US" dirty="0"/>
          </a:p>
        </p:txBody>
      </p:sp>
    </p:spTree>
    <p:extLst>
      <p:ext uri="{BB962C8B-B14F-4D97-AF65-F5344CB8AC3E}">
        <p14:creationId xmlns:p14="http://schemas.microsoft.com/office/powerpoint/2010/main" val="308606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3350"/>
            <a:ext cx="8610600" cy="4343400"/>
          </a:xfrm>
        </p:spPr>
        <p:txBody>
          <a:bodyPr/>
          <a:lstStyle/>
          <a:p>
            <a:pPr algn="just"/>
            <a:r>
              <a:rPr lang="en-US" sz="2000" b="1" dirty="0" smtClean="0">
                <a:solidFill>
                  <a:srgbClr val="FF0000"/>
                </a:solidFill>
              </a:rPr>
              <a:t>Corpus </a:t>
            </a:r>
            <a:r>
              <a:rPr lang="en-US" sz="2000" b="1" dirty="0">
                <a:solidFill>
                  <a:srgbClr val="FF0000"/>
                </a:solidFill>
              </a:rPr>
              <a:t>(plural corpora</a:t>
            </a:r>
            <a:r>
              <a:rPr lang="en-US" sz="2000" b="1" dirty="0" smtClean="0">
                <a:solidFill>
                  <a:srgbClr val="FF0000"/>
                </a:solidFill>
              </a:rPr>
              <a:t>):</a:t>
            </a:r>
          </a:p>
          <a:p>
            <a:pPr algn="just"/>
            <a:r>
              <a:rPr lang="en-US" sz="2000" dirty="0" smtClean="0">
                <a:latin typeface="Times" panose="02020603050405020304" pitchFamily="18" charset="0"/>
                <a:cs typeface="Times" panose="02020603050405020304" pitchFamily="18" charset="0"/>
              </a:rPr>
              <a:t>A </a:t>
            </a:r>
            <a:r>
              <a:rPr lang="en-US" sz="2000" dirty="0">
                <a:latin typeface="Times" panose="02020603050405020304" pitchFamily="18" charset="0"/>
                <a:cs typeface="Times" panose="02020603050405020304" pitchFamily="18" charset="0"/>
              </a:rPr>
              <a:t>computer-readable collection of text or speech.</a:t>
            </a:r>
          </a:p>
          <a:p>
            <a:pPr algn="just"/>
            <a:r>
              <a:rPr lang="en-US" sz="2000" dirty="0">
                <a:latin typeface="Times" panose="02020603050405020304" pitchFamily="18" charset="0"/>
                <a:cs typeface="Times" panose="02020603050405020304" pitchFamily="18" charset="0"/>
              </a:rPr>
              <a:t>The </a:t>
            </a:r>
            <a:r>
              <a:rPr lang="en-US" sz="2000" b="1" dirty="0">
                <a:solidFill>
                  <a:srgbClr val="FF0000"/>
                </a:solidFill>
                <a:latin typeface="Times" panose="02020603050405020304" pitchFamily="18" charset="0"/>
                <a:cs typeface="Times" panose="02020603050405020304" pitchFamily="18" charset="0"/>
              </a:rPr>
              <a:t>Brown corpus </a:t>
            </a:r>
            <a:r>
              <a:rPr lang="en-US" sz="2000" dirty="0">
                <a:latin typeface="Times" panose="02020603050405020304" pitchFamily="18" charset="0"/>
                <a:cs typeface="Times" panose="02020603050405020304" pitchFamily="18" charset="0"/>
              </a:rPr>
              <a:t>is a million-word collection of samples from 500 written English texts from different genres (newspaper, fiction, non-fiction, academic, etc.), assembled at Brown University in 1963</a:t>
            </a:r>
            <a:r>
              <a:rPr lang="en-US" sz="2000" dirty="0" smtClean="0">
                <a:latin typeface="Times" panose="02020603050405020304" pitchFamily="18" charset="0"/>
                <a:cs typeface="Times" panose="02020603050405020304" pitchFamily="18" charset="0"/>
              </a:rPr>
              <a:t>.</a:t>
            </a:r>
          </a:p>
          <a:p>
            <a:pPr algn="just"/>
            <a:endParaRPr lang="en-US" sz="2000" dirty="0">
              <a:latin typeface="Times" panose="02020603050405020304" pitchFamily="18" charset="0"/>
              <a:cs typeface="Times" panose="02020603050405020304" pitchFamily="18" charset="0"/>
            </a:endParaRPr>
          </a:p>
          <a:p>
            <a:r>
              <a:rPr lang="en-US" sz="2000" b="1" dirty="0">
                <a:solidFill>
                  <a:srgbClr val="FF0000"/>
                </a:solidFill>
                <a:latin typeface="Times" panose="02020603050405020304" pitchFamily="18" charset="0"/>
                <a:cs typeface="Times" panose="02020603050405020304" pitchFamily="18" charset="0"/>
              </a:rPr>
              <a:t>He stepped out i</a:t>
            </a:r>
            <a:r>
              <a:rPr lang="en-US" sz="2000" b="1" dirty="0" smtClean="0">
                <a:solidFill>
                  <a:srgbClr val="FF0000"/>
                </a:solidFill>
                <a:latin typeface="Times" panose="02020603050405020304" pitchFamily="18" charset="0"/>
                <a:cs typeface="Times" panose="02020603050405020304" pitchFamily="18" charset="0"/>
              </a:rPr>
              <a:t>nto </a:t>
            </a:r>
            <a:r>
              <a:rPr lang="en-US" sz="2000" b="1" dirty="0">
                <a:solidFill>
                  <a:srgbClr val="FF0000"/>
                </a:solidFill>
                <a:latin typeface="Times" panose="02020603050405020304" pitchFamily="18" charset="0"/>
                <a:cs typeface="Times" panose="02020603050405020304" pitchFamily="18" charset="0"/>
              </a:rPr>
              <a:t>the hall, was delighted to encounter a water brother. </a:t>
            </a:r>
            <a:endParaRPr lang="en-US" sz="2000" b="1" dirty="0" smtClean="0">
              <a:solidFill>
                <a:srgbClr val="FF0000"/>
              </a:solidFill>
              <a:latin typeface="Times" panose="02020603050405020304" pitchFamily="18" charset="0"/>
              <a:cs typeface="Times" panose="02020603050405020304" pitchFamily="18" charset="0"/>
            </a:endParaRPr>
          </a:p>
          <a:p>
            <a:r>
              <a:rPr lang="en-US" sz="2000" dirty="0"/>
              <a:t>This sentence has 13 words if we don’t count punctuation marks as words, 15 if we count punctuation. Whether we treat period (“.”), comma (“,”)</a:t>
            </a:r>
            <a:endParaRPr lang="en-US" sz="2000" b="1" dirty="0">
              <a:solidFill>
                <a:srgbClr val="FF0000"/>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30704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19703"/>
            <a:ext cx="4114800" cy="394648"/>
          </a:xfrm>
        </p:spPr>
        <p:txBody>
          <a:bodyPr>
            <a:normAutofit fontScale="90000"/>
          </a:bodyPr>
          <a:lstStyle/>
          <a:p>
            <a:pPr algn="ctr"/>
            <a:r>
              <a:rPr lang="en-US" sz="2800" b="1" dirty="0">
                <a:solidFill>
                  <a:srgbClr val="FF0000"/>
                </a:solidFill>
              </a:rPr>
              <a:t>Tokenization in NLTK</a:t>
            </a:r>
          </a:p>
        </p:txBody>
      </p:sp>
      <p:sp>
        <p:nvSpPr>
          <p:cNvPr id="3" name="Content Placeholder 2"/>
          <p:cNvSpPr>
            <a:spLocks noGrp="1"/>
          </p:cNvSpPr>
          <p:nvPr>
            <p:ph idx="1"/>
          </p:nvPr>
        </p:nvSpPr>
        <p:spPr>
          <a:xfrm>
            <a:off x="533400" y="590550"/>
            <a:ext cx="8458200" cy="1600200"/>
          </a:xfrm>
        </p:spPr>
        <p:txBody>
          <a:bodyPr>
            <a:normAutofit lnSpcReduction="10000"/>
          </a:bodyPr>
          <a:lstStyle/>
          <a:p>
            <a:pPr algn="just"/>
            <a:r>
              <a:rPr lang="en-US" sz="2000" dirty="0"/>
              <a:t>since tokenization needs to be run before any other language </a:t>
            </a:r>
            <a:r>
              <a:rPr lang="en-US" sz="2000" dirty="0" smtClean="0"/>
              <a:t>processing</a:t>
            </a:r>
            <a:r>
              <a:rPr lang="en-US" sz="2000" dirty="0"/>
              <a:t>, </a:t>
            </a:r>
            <a:r>
              <a:rPr lang="en-US" sz="2000" dirty="0" smtClean="0"/>
              <a:t>it </a:t>
            </a:r>
            <a:r>
              <a:rPr lang="en-US" sz="2000" dirty="0"/>
              <a:t>needs to be very fast. </a:t>
            </a:r>
            <a:endParaRPr lang="en-US" sz="2000" dirty="0" smtClean="0"/>
          </a:p>
          <a:p>
            <a:pPr algn="just"/>
            <a:r>
              <a:rPr lang="en-US" sz="2000" dirty="0" smtClean="0"/>
              <a:t>The </a:t>
            </a:r>
            <a:r>
              <a:rPr lang="en-US" sz="2000" dirty="0"/>
              <a:t>standard method for tokenization is therefore to use deterministic algorithms based on regular expressions compiled into very efficient finite state automata. </a:t>
            </a:r>
          </a:p>
        </p:txBody>
      </p:sp>
      <p:pic>
        <p:nvPicPr>
          <p:cNvPr id="4" name="Picture 3">
            <a:extLst>
              <a:ext uri="{FF2B5EF4-FFF2-40B4-BE49-F238E27FC236}">
                <a16:creationId xmlns:a16="http://schemas.microsoft.com/office/drawing/2014/main" xmlns="" id="{192D168F-4EBE-1143-A9C1-9DCDEFE5540E}"/>
              </a:ext>
            </a:extLst>
          </p:cNvPr>
          <p:cNvPicPr>
            <a:picLocks noChangeAspect="1"/>
          </p:cNvPicPr>
          <p:nvPr/>
        </p:nvPicPr>
        <p:blipFill rotWithShape="1">
          <a:blip r:embed="rId2"/>
          <a:srcRect b="724"/>
          <a:stretch/>
        </p:blipFill>
        <p:spPr>
          <a:xfrm>
            <a:off x="533400" y="2095500"/>
            <a:ext cx="8229600" cy="2914650"/>
          </a:xfrm>
          <a:prstGeom prst="rect">
            <a:avLst/>
          </a:prstGeom>
        </p:spPr>
      </p:pic>
    </p:spTree>
    <p:extLst>
      <p:ext uri="{BB962C8B-B14F-4D97-AF65-F5344CB8AC3E}">
        <p14:creationId xmlns:p14="http://schemas.microsoft.com/office/powerpoint/2010/main" val="70800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xmlns="" id="{05C03CF6-57D8-B14D-ABE4-124A7C4B82F0}"/>
              </a:ext>
            </a:extLst>
          </p:cNvPr>
          <p:cNvSpPr>
            <a:spLocks noGrp="1"/>
          </p:cNvSpPr>
          <p:nvPr>
            <p:ph idx="1"/>
          </p:nvPr>
        </p:nvSpPr>
        <p:spPr>
          <a:xfrm>
            <a:off x="822960" y="1200150"/>
            <a:ext cx="7543801" cy="1600200"/>
          </a:xfrm>
        </p:spPr>
        <p:txBody>
          <a:bodyPr>
            <a:normAutofit/>
          </a:bodyPr>
          <a:lstStyle/>
          <a:p>
            <a:pPr marL="0" indent="0">
              <a:buNone/>
            </a:pPr>
            <a:r>
              <a:rPr lang="en-US" sz="2000" dirty="0"/>
              <a:t>Many languages (like Chinese, Japanese, Thai) don't use spaces to separate words!</a:t>
            </a:r>
          </a:p>
          <a:p>
            <a:pPr marL="0" indent="0">
              <a:buNone/>
            </a:pPr>
            <a:endParaRPr lang="en-US" sz="2000" dirty="0"/>
          </a:p>
          <a:p>
            <a:pPr marL="0" indent="0">
              <a:buNone/>
            </a:pPr>
            <a:r>
              <a:rPr lang="en-US" sz="2000"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80F04-44A7-DC4D-8788-37DA0F961E1C}"/>
              </a:ext>
            </a:extLst>
          </p:cNvPr>
          <p:cNvSpPr>
            <a:spLocks noGrp="1"/>
          </p:cNvSpPr>
          <p:nvPr>
            <p:ph type="title"/>
          </p:nvPr>
        </p:nvSpPr>
        <p:spPr>
          <a:xfrm>
            <a:off x="2057400" y="119702"/>
            <a:ext cx="5410200" cy="680397"/>
          </a:xfrm>
        </p:spPr>
        <p:txBody>
          <a:bodyPr>
            <a:normAutofit/>
          </a:bodyPr>
          <a:lstStyle/>
          <a:p>
            <a:pPr algn="ctr"/>
            <a:r>
              <a:rPr lang="en-US" sz="3200" dirty="0"/>
              <a:t>Word tokenization in Chinese</a:t>
            </a:r>
          </a:p>
        </p:txBody>
      </p:sp>
      <p:sp>
        <p:nvSpPr>
          <p:cNvPr id="3" name="Content Placeholder 2">
            <a:extLst>
              <a:ext uri="{FF2B5EF4-FFF2-40B4-BE49-F238E27FC236}">
                <a16:creationId xmlns:a16="http://schemas.microsoft.com/office/drawing/2014/main" xmlns="" id="{62094314-FDE4-4349-8378-3366BCD9E8C3}"/>
              </a:ext>
            </a:extLst>
          </p:cNvPr>
          <p:cNvSpPr>
            <a:spLocks noGrp="1"/>
          </p:cNvSpPr>
          <p:nvPr>
            <p:ph idx="1"/>
          </p:nvPr>
        </p:nvSpPr>
        <p:spPr>
          <a:xfrm>
            <a:off x="609600" y="1200150"/>
            <a:ext cx="8229600" cy="2895600"/>
          </a:xfrm>
        </p:spPr>
        <p:txBody>
          <a:bodyPr>
            <a:normAutofit/>
          </a:bodyPr>
          <a:lstStyle/>
          <a:p>
            <a:pPr>
              <a:buFont typeface="Wingdings" panose="05000000000000000000" pitchFamily="2" charset="2"/>
              <a:buChar char="Ø"/>
            </a:pPr>
            <a:r>
              <a:rPr lang="en-US" sz="1800" dirty="0"/>
              <a:t>Chinese words are composed of characters called "</a:t>
            </a:r>
            <a:r>
              <a:rPr lang="en-US" sz="1800" b="1" dirty="0" err="1"/>
              <a:t>hanzi</a:t>
            </a:r>
            <a:r>
              <a:rPr lang="en-US" sz="1800" b="1" dirty="0"/>
              <a:t>" </a:t>
            </a:r>
            <a:r>
              <a:rPr lang="en-US" sz="1800" dirty="0"/>
              <a:t>(or sometimes just "</a:t>
            </a:r>
            <a:r>
              <a:rPr lang="en-US" sz="1800" b="1" dirty="0" err="1"/>
              <a:t>zi</a:t>
            </a:r>
            <a:r>
              <a:rPr lang="en-US" sz="1800" dirty="0" smtClean="0"/>
              <a:t>")</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Each one represents a meaning unit called a morpheme</a:t>
            </a:r>
            <a:r>
              <a:rPr lang="en-US" sz="1800" dirty="0" smtClean="0"/>
              <a:t>.</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Each word has on average 2.4 of them</a:t>
            </a:r>
            <a:r>
              <a:rPr lang="en-US" sz="1800" dirty="0" smtClean="0"/>
              <a:t>.</a:t>
            </a:r>
          </a:p>
          <a:p>
            <a:pPr>
              <a:buFont typeface="Wingdings" panose="05000000000000000000" pitchFamily="2" charset="2"/>
              <a:buChar char="Ø"/>
            </a:pPr>
            <a:endParaRPr lang="en-US" sz="1800" dirty="0"/>
          </a:p>
          <a:p>
            <a:pPr>
              <a:buFont typeface="Wingdings" panose="05000000000000000000" pitchFamily="2" charset="2"/>
              <a:buChar char="Ø"/>
            </a:pPr>
            <a:r>
              <a:rPr lang="en-US" sz="1800"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xmlns=""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xmlns=""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xmlns=""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BE2C92-2541-0E44-93DB-9508FAC01BF9}"/>
              </a:ext>
            </a:extLst>
          </p:cNvPr>
          <p:cNvSpPr>
            <a:spLocks noGrp="1"/>
          </p:cNvSpPr>
          <p:nvPr>
            <p:ph type="title"/>
          </p:nvPr>
        </p:nvSpPr>
        <p:spPr>
          <a:xfrm>
            <a:off x="2209800" y="119703"/>
            <a:ext cx="5562600" cy="394648"/>
          </a:xfrm>
        </p:spPr>
        <p:txBody>
          <a:bodyPr>
            <a:normAutofit fontScale="90000"/>
          </a:bodyPr>
          <a:lstStyle/>
          <a:p>
            <a:pPr algn="ctr"/>
            <a:r>
              <a:rPr lang="en-US" sz="2800" dirty="0"/>
              <a:t>Word tokenization / segmentation</a:t>
            </a:r>
          </a:p>
        </p:txBody>
      </p:sp>
      <p:sp>
        <p:nvSpPr>
          <p:cNvPr id="3" name="Content Placeholder 2">
            <a:extLst>
              <a:ext uri="{FF2B5EF4-FFF2-40B4-BE49-F238E27FC236}">
                <a16:creationId xmlns:a16="http://schemas.microsoft.com/office/drawing/2014/main" xmlns="" id="{F216B4AA-FAC2-5544-9D0A-8546AA44132A}"/>
              </a:ext>
            </a:extLst>
          </p:cNvPr>
          <p:cNvSpPr>
            <a:spLocks noGrp="1"/>
          </p:cNvSpPr>
          <p:nvPr>
            <p:ph idx="1"/>
          </p:nvPr>
        </p:nvSpPr>
        <p:spPr>
          <a:xfrm>
            <a:off x="533400" y="819150"/>
            <a:ext cx="8168640" cy="3429000"/>
          </a:xfrm>
        </p:spPr>
        <p:txBody>
          <a:bodyPr>
            <a:normAutofit/>
          </a:bodyPr>
          <a:lstStyle/>
          <a:p>
            <a:pPr marL="0" indent="0">
              <a:buNone/>
            </a:pPr>
            <a:r>
              <a:rPr lang="en-US" sz="2000" dirty="0"/>
              <a:t>So in Chinese it's common to just treat each character (</a:t>
            </a:r>
            <a:r>
              <a:rPr lang="en-US" sz="2000" dirty="0" err="1"/>
              <a:t>zi</a:t>
            </a:r>
            <a:r>
              <a:rPr lang="en-US" sz="2000" dirty="0"/>
              <a:t>) as a token.</a:t>
            </a:r>
          </a:p>
          <a:p>
            <a:pPr marL="473075" indent="-236538">
              <a:buFont typeface="Arial" panose="020B0604020202020204" pitchFamily="34" charset="0"/>
              <a:buChar char="•"/>
            </a:pPr>
            <a:r>
              <a:rPr lang="en-US" sz="2000" dirty="0"/>
              <a:t>So the </a:t>
            </a:r>
            <a:r>
              <a:rPr lang="en-US" sz="2000" b="1" dirty="0"/>
              <a:t>segmentation</a:t>
            </a:r>
            <a:r>
              <a:rPr lang="en-US" sz="2000" dirty="0"/>
              <a:t> step is very </a:t>
            </a:r>
            <a:r>
              <a:rPr lang="en-US" sz="2000" dirty="0" smtClean="0"/>
              <a:t>simple</a:t>
            </a:r>
          </a:p>
          <a:p>
            <a:pPr marL="473075" indent="-236538">
              <a:buFont typeface="Arial" panose="020B0604020202020204" pitchFamily="34" charset="0"/>
              <a:buChar char="•"/>
            </a:pPr>
            <a:endParaRPr lang="en-US" sz="2000" dirty="0"/>
          </a:p>
          <a:p>
            <a:pPr marL="0" indent="0">
              <a:buNone/>
            </a:pPr>
            <a:r>
              <a:rPr lang="en-US" sz="2000" dirty="0"/>
              <a:t>In other languages (like Thai and Japanese), more complex word segmentation is required.</a:t>
            </a:r>
          </a:p>
          <a:p>
            <a:pPr marL="514350" indent="-276225">
              <a:buFont typeface="Arial" panose="020B0604020202020204" pitchFamily="34" charset="0"/>
              <a:buChar char="•"/>
            </a:pPr>
            <a:r>
              <a:rPr lang="en-US" sz="2000"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6"/>
          <p:cNvSpPr>
            <a:spLocks noGrp="1" noChangeArrowheads="1"/>
          </p:cNvSpPr>
          <p:nvPr>
            <p:ph idx="1"/>
          </p:nvPr>
        </p:nvSpPr>
        <p:spPr>
          <a:xfrm>
            <a:off x="3276600" y="590550"/>
            <a:ext cx="5638800" cy="1463040"/>
          </a:xfrm>
        </p:spPr>
        <p:txBody>
          <a:bodyPr>
            <a:normAutofit/>
          </a:bodyPr>
          <a:lstStyle/>
          <a:p>
            <a:pPr marL="0" indent="0">
              <a:buNone/>
            </a:pPr>
            <a:r>
              <a:rPr lang="en-US" sz="3600" dirty="0">
                <a:solidFill>
                  <a:srgbClr val="A4001D"/>
                </a:solidFill>
                <a:latin typeface="Calibri" charset="0"/>
              </a:rPr>
              <a:t>Byte Pair </a:t>
            </a:r>
            <a:r>
              <a:rPr lang="en-US" sz="3600" dirty="0" smtClean="0">
                <a:solidFill>
                  <a:srgbClr val="A4001D"/>
                </a:solidFill>
                <a:latin typeface="Calibri" charset="0"/>
              </a:rPr>
              <a:t>Encoding</a:t>
            </a:r>
          </a:p>
          <a:p>
            <a:pPr marL="0" indent="0">
              <a:buNone/>
            </a:pPr>
            <a:r>
              <a:rPr lang="en-US" sz="2800" dirty="0"/>
              <a:t>T</a:t>
            </a:r>
            <a:r>
              <a:rPr lang="en-US" sz="2800" dirty="0" smtClean="0"/>
              <a:t>hird </a:t>
            </a:r>
            <a:r>
              <a:rPr lang="en-US" sz="2800" dirty="0"/>
              <a:t>option to tokenizing text</a:t>
            </a:r>
            <a:endParaRPr lang="en-US" sz="2800" dirty="0">
              <a:solidFill>
                <a:srgbClr val="A4001D"/>
              </a:solidFill>
              <a:latin typeface="Calibri" charset="0"/>
              <a:ea typeface="ＭＳ Ｐゴシック" charset="0"/>
              <a:cs typeface="ＭＳ Ｐゴシック" charset="0"/>
            </a:endParaRPr>
          </a:p>
          <a:p>
            <a:pPr marL="0" indent="0">
              <a:buNone/>
            </a:pPr>
            <a:endParaRPr lang="en-US" dirty="0">
              <a:latin typeface="Lucida Sans" charset="0"/>
              <a:ea typeface="ＭＳ Ｐゴシック" charset="0"/>
              <a:cs typeface="ＭＳ Ｐゴシック" charset="0"/>
            </a:endParaRPr>
          </a:p>
        </p:txBody>
      </p:sp>
    </p:spTree>
    <p:extLst>
      <p:ext uri="{BB962C8B-B14F-4D97-AF65-F5344CB8AC3E}">
        <p14:creationId xmlns:p14="http://schemas.microsoft.com/office/powerpoint/2010/main" val="352064707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16B4AA-FAC2-5544-9D0A-8546AA44132A}"/>
              </a:ext>
            </a:extLst>
          </p:cNvPr>
          <p:cNvSpPr>
            <a:spLocks noGrp="1"/>
          </p:cNvSpPr>
          <p:nvPr>
            <p:ph idx="1"/>
          </p:nvPr>
        </p:nvSpPr>
        <p:spPr>
          <a:xfrm>
            <a:off x="533400" y="285750"/>
            <a:ext cx="8153400" cy="4572000"/>
          </a:xfrm>
        </p:spPr>
        <p:txBody>
          <a:bodyPr>
            <a:normAutofit/>
          </a:bodyPr>
          <a:lstStyle/>
          <a:p>
            <a:pPr marL="0" indent="0" algn="just">
              <a:buNone/>
            </a:pPr>
            <a:r>
              <a:rPr lang="en-US" sz="2000" dirty="0"/>
              <a:t>Instead of </a:t>
            </a:r>
          </a:p>
          <a:p>
            <a:pPr marL="458788" indent="-225425" algn="just">
              <a:buFont typeface="Arial" panose="020B0604020202020204" pitchFamily="34" charset="0"/>
              <a:buChar char="•"/>
            </a:pPr>
            <a:r>
              <a:rPr lang="en-US" sz="2000" dirty="0"/>
              <a:t>white-space segmentation</a:t>
            </a:r>
          </a:p>
          <a:p>
            <a:pPr marL="458788" indent="-225425" algn="just">
              <a:buFont typeface="Arial" panose="020B0604020202020204" pitchFamily="34" charset="0"/>
              <a:buChar char="•"/>
            </a:pPr>
            <a:r>
              <a:rPr lang="en-US" sz="2000" dirty="0"/>
              <a:t>single-character segmentation (as in Chinese</a:t>
            </a:r>
            <a:r>
              <a:rPr lang="en-US" sz="2000" dirty="0" smtClean="0"/>
              <a:t>)</a:t>
            </a:r>
            <a:endParaRPr lang="en-US" sz="2000" dirty="0"/>
          </a:p>
          <a:p>
            <a:pPr marL="458788" indent="-225425" algn="just">
              <a:buFont typeface="Arial" panose="020B0604020202020204" pitchFamily="34" charset="0"/>
              <a:buChar char="•"/>
            </a:pPr>
            <a:endParaRPr lang="en-US" sz="200" dirty="0"/>
          </a:p>
          <a:p>
            <a:pPr marL="0" indent="0" algn="just">
              <a:buNone/>
            </a:pPr>
            <a:r>
              <a:rPr lang="en-US" sz="2400" b="1" dirty="0"/>
              <a:t>Use the data </a:t>
            </a:r>
            <a:r>
              <a:rPr lang="en-US" sz="2400" dirty="0"/>
              <a:t>to tell us how to tokenize</a:t>
            </a:r>
            <a:r>
              <a:rPr lang="en-US" sz="2400" dirty="0" smtClean="0"/>
              <a:t>.</a:t>
            </a:r>
          </a:p>
          <a:p>
            <a:pPr marL="0" indent="0" algn="just">
              <a:buNone/>
            </a:pPr>
            <a:endParaRPr lang="en-US" dirty="0" smtClean="0"/>
          </a:p>
          <a:p>
            <a:pPr marL="0" indent="0" algn="just">
              <a:buNone/>
            </a:pPr>
            <a:r>
              <a:rPr lang="en-US" sz="2000" dirty="0"/>
              <a:t>if our training corpus contains, say the words low, new, newer, but not lower, then if the word lower appears in our test corpus, our system will not know what to do with it.</a:t>
            </a:r>
          </a:p>
          <a:p>
            <a:pPr marL="0" indent="0" algn="just">
              <a:buNone/>
            </a:pPr>
            <a:endParaRPr lang="en-US" sz="200" dirty="0"/>
          </a:p>
        </p:txBody>
      </p:sp>
    </p:spTree>
    <p:extLst>
      <p:ext uri="{BB962C8B-B14F-4D97-AF65-F5344CB8AC3E}">
        <p14:creationId xmlns:p14="http://schemas.microsoft.com/office/powerpoint/2010/main" val="13266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285750"/>
            <a:ext cx="7543801" cy="4343400"/>
          </a:xfrm>
        </p:spPr>
        <p:txBody>
          <a:bodyPr>
            <a:normAutofit/>
          </a:bodyPr>
          <a:lstStyle/>
          <a:p>
            <a:pPr algn="just"/>
            <a:r>
              <a:rPr lang="en-US" sz="2000" dirty="0"/>
              <a:t>To deal with this unknown word problem, modern tokenizers often </a:t>
            </a:r>
            <a:r>
              <a:rPr lang="en-US" sz="2000" dirty="0" smtClean="0"/>
              <a:t>automatically </a:t>
            </a:r>
            <a:r>
              <a:rPr lang="en-US" sz="2000" dirty="0"/>
              <a:t>induce sets of tokens that include tokens smaller than words, called </a:t>
            </a:r>
            <a:r>
              <a:rPr lang="en-US" sz="2000" dirty="0" err="1"/>
              <a:t>subwords</a:t>
            </a:r>
            <a:r>
              <a:rPr lang="en-US" sz="2000" dirty="0"/>
              <a:t>. </a:t>
            </a:r>
            <a:endParaRPr lang="en-US" sz="2000" dirty="0" smtClean="0"/>
          </a:p>
          <a:p>
            <a:pPr algn="just"/>
            <a:r>
              <a:rPr lang="en-US" sz="2000" dirty="0" err="1" smtClean="0"/>
              <a:t>Subwords</a:t>
            </a:r>
            <a:r>
              <a:rPr lang="en-US" sz="2000" dirty="0" smtClean="0"/>
              <a:t> </a:t>
            </a:r>
            <a:r>
              <a:rPr lang="en-US" sz="2000" dirty="0"/>
              <a:t>can be arbitrary substrings, or they can be meaning-bearing units like the morphemes -</a:t>
            </a:r>
            <a:r>
              <a:rPr lang="en-US" sz="2000" dirty="0" err="1"/>
              <a:t>est</a:t>
            </a:r>
            <a:r>
              <a:rPr lang="en-US" sz="2000" dirty="0"/>
              <a:t> or -</a:t>
            </a:r>
            <a:r>
              <a:rPr lang="en-US" sz="2000" dirty="0" err="1"/>
              <a:t>er</a:t>
            </a:r>
            <a:r>
              <a:rPr lang="en-US" sz="2000" dirty="0" smtClean="0"/>
              <a:t>.</a:t>
            </a:r>
          </a:p>
          <a:p>
            <a:pPr algn="just"/>
            <a:r>
              <a:rPr lang="en-US" sz="2000" b="1" dirty="0" err="1" smtClean="0"/>
              <a:t>Subword</a:t>
            </a:r>
            <a:r>
              <a:rPr lang="en-US" sz="2000" b="1" dirty="0" smtClean="0"/>
              <a:t> </a:t>
            </a:r>
            <a:r>
              <a:rPr lang="en-US" sz="2000" b="1" dirty="0"/>
              <a:t>tokenization </a:t>
            </a:r>
            <a:r>
              <a:rPr lang="en-US" sz="2000" dirty="0"/>
              <a:t>(because tokens can be parts of words as well as whole words)</a:t>
            </a:r>
          </a:p>
          <a:p>
            <a:pPr algn="just"/>
            <a:endParaRPr lang="en-US" sz="2000" dirty="0"/>
          </a:p>
        </p:txBody>
      </p:sp>
    </p:spTree>
    <p:extLst>
      <p:ext uri="{BB962C8B-B14F-4D97-AF65-F5344CB8AC3E}">
        <p14:creationId xmlns:p14="http://schemas.microsoft.com/office/powerpoint/2010/main" val="3776596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C80E2F-EE2A-E642-BFD0-9E347330A177}"/>
              </a:ext>
            </a:extLst>
          </p:cNvPr>
          <p:cNvSpPr>
            <a:spLocks noGrp="1"/>
          </p:cNvSpPr>
          <p:nvPr>
            <p:ph type="title"/>
          </p:nvPr>
        </p:nvSpPr>
        <p:spPr>
          <a:xfrm>
            <a:off x="822960" y="119703"/>
            <a:ext cx="7543800" cy="470848"/>
          </a:xfrm>
        </p:spPr>
        <p:txBody>
          <a:bodyPr>
            <a:normAutofit/>
          </a:bodyPr>
          <a:lstStyle/>
          <a:p>
            <a:pPr algn="ctr"/>
            <a:r>
              <a:rPr lang="en-US" sz="2800" b="1" dirty="0" err="1"/>
              <a:t>Subword</a:t>
            </a:r>
            <a:r>
              <a:rPr lang="en-US" sz="2800" b="1" dirty="0"/>
              <a:t> tokenization</a:t>
            </a:r>
          </a:p>
        </p:txBody>
      </p:sp>
      <p:sp>
        <p:nvSpPr>
          <p:cNvPr id="3" name="Content Placeholder 2">
            <a:extLst>
              <a:ext uri="{FF2B5EF4-FFF2-40B4-BE49-F238E27FC236}">
                <a16:creationId xmlns:a16="http://schemas.microsoft.com/office/drawing/2014/main" xmlns="" id="{EE78749E-F2D9-8A47-AD4D-D41E36DCE5D2}"/>
              </a:ext>
            </a:extLst>
          </p:cNvPr>
          <p:cNvSpPr>
            <a:spLocks noGrp="1"/>
          </p:cNvSpPr>
          <p:nvPr>
            <p:ph idx="1"/>
          </p:nvPr>
        </p:nvSpPr>
        <p:spPr>
          <a:xfrm>
            <a:off x="685800" y="819150"/>
            <a:ext cx="7940040" cy="4095750"/>
          </a:xfrm>
        </p:spPr>
        <p:txBody>
          <a:bodyPr>
            <a:normAutofit/>
          </a:bodyPr>
          <a:lstStyle/>
          <a:p>
            <a:r>
              <a:rPr lang="en-US" sz="2400" dirty="0"/>
              <a:t>Three common algorithms:</a:t>
            </a:r>
          </a:p>
          <a:p>
            <a:pPr lvl="1"/>
            <a:r>
              <a:rPr lang="en-US" b="1" dirty="0"/>
              <a:t>Byte-Pair Encoding (BPE) </a:t>
            </a:r>
            <a:endParaRPr lang="en-US" b="1" dirty="0" smtClean="0"/>
          </a:p>
          <a:p>
            <a:pPr lvl="1"/>
            <a:r>
              <a:rPr lang="en-US" b="1" dirty="0" smtClean="0"/>
              <a:t>Unigram </a:t>
            </a:r>
            <a:r>
              <a:rPr lang="en-US" b="1" dirty="0"/>
              <a:t>language modeling tokenization </a:t>
            </a:r>
            <a:endParaRPr lang="en-US" b="1" dirty="0" smtClean="0"/>
          </a:p>
          <a:p>
            <a:pPr lvl="1"/>
            <a:r>
              <a:rPr lang="en-US" b="1" dirty="0" err="1" smtClean="0"/>
              <a:t>WordPiece</a:t>
            </a:r>
            <a:endParaRPr lang="en-US" dirty="0"/>
          </a:p>
          <a:p>
            <a:r>
              <a:rPr lang="en-US" sz="2400" dirty="0"/>
              <a:t>All have 2 parts:</a:t>
            </a:r>
          </a:p>
          <a:p>
            <a:pPr lvl="1"/>
            <a:r>
              <a:rPr lang="en-US" sz="2000" dirty="0"/>
              <a:t>A token </a:t>
            </a:r>
            <a:r>
              <a:rPr lang="en-US" sz="2000" b="1" dirty="0"/>
              <a:t>learner</a:t>
            </a:r>
            <a:r>
              <a:rPr lang="en-US" sz="2000" dirty="0"/>
              <a:t> that takes a raw training corpus and induces a vocabulary (a set of tokens). </a:t>
            </a:r>
          </a:p>
          <a:p>
            <a:pPr lvl="1"/>
            <a:r>
              <a:rPr lang="en-US" sz="2000" dirty="0"/>
              <a:t>A token </a:t>
            </a:r>
            <a:r>
              <a:rPr lang="en-US" sz="2000" b="1" dirty="0" err="1"/>
              <a:t>segmenter</a:t>
            </a:r>
            <a:r>
              <a:rPr lang="en-US" sz="2000" dirty="0"/>
              <a:t> that takes a raw test sentence and tokenizes it according to that vocabulary</a:t>
            </a:r>
            <a:endParaRPr lang="en-US" sz="28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61950"/>
            <a:ext cx="8153400" cy="4495800"/>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The </a:t>
            </a:r>
            <a:r>
              <a:rPr lang="en-US" sz="1800" b="1" dirty="0">
                <a:solidFill>
                  <a:srgbClr val="FF0000"/>
                </a:solidFill>
                <a:latin typeface="Times New Roman" panose="02020603050405020304" pitchFamily="18" charset="0"/>
                <a:cs typeface="Times New Roman" panose="02020603050405020304" pitchFamily="18" charset="0"/>
              </a:rPr>
              <a:t>Switchboard corpus </a:t>
            </a:r>
            <a:r>
              <a:rPr lang="en-US" sz="1800" dirty="0">
                <a:latin typeface="Times New Roman" panose="02020603050405020304" pitchFamily="18" charset="0"/>
                <a:cs typeface="Times New Roman" panose="02020603050405020304" pitchFamily="18" charset="0"/>
              </a:rPr>
              <a:t>of American English telephone conversations between strangers was collected in the early 1990s; it contains 2430 conversations averaging 6 minutes each, totaling 240 hours of speech and about 3 million </a:t>
            </a:r>
            <a:r>
              <a:rPr lang="en-US" sz="1800" dirty="0" smtClean="0">
                <a:latin typeface="Times New Roman" panose="02020603050405020304" pitchFamily="18" charset="0"/>
                <a:cs typeface="Times New Roman" panose="02020603050405020304" pitchFamily="18" charset="0"/>
              </a:rPr>
              <a:t>words.</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solidFill>
                  <a:srgbClr val="FF0000"/>
                </a:solidFill>
                <a:latin typeface="Times New Roman" panose="02020603050405020304" pitchFamily="18" charset="0"/>
                <a:cs typeface="Times New Roman" panose="02020603050405020304" pitchFamily="18" charset="0"/>
              </a:rPr>
              <a:t>I do uh main- mainly business data processing </a:t>
            </a:r>
            <a:endParaRPr lang="en-US" sz="1800" b="1" dirty="0" smtClean="0">
              <a:solidFill>
                <a:srgbClr val="FF0000"/>
              </a:solidFill>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utterance has two kinds of disfluencies.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broken-off word main- </a:t>
            </a: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called a fragment. </a:t>
            </a:r>
            <a:endParaRPr lang="en-US" sz="1800" dirty="0" smtClean="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Words </a:t>
            </a:r>
            <a:r>
              <a:rPr lang="en-US" sz="1800" dirty="0">
                <a:latin typeface="Times New Roman" panose="02020603050405020304" pitchFamily="18" charset="0"/>
                <a:cs typeface="Times New Roman" panose="02020603050405020304" pitchFamily="18" charset="0"/>
              </a:rPr>
              <a:t>like uh and um are called fillers or filled pauses. </a:t>
            </a:r>
            <a:endParaRPr lang="en-US" sz="1800" dirty="0" smtClean="0">
              <a:latin typeface="Times New Roman" panose="02020603050405020304" pitchFamily="18" charset="0"/>
              <a:cs typeface="Times New Roman" panose="02020603050405020304" pitchFamily="18" charset="0"/>
            </a:endParaRPr>
          </a:p>
          <a:p>
            <a:pPr algn="just"/>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Should we </a:t>
            </a:r>
            <a:r>
              <a:rPr lang="en-US" sz="1800" dirty="0">
                <a:latin typeface="Times New Roman" panose="02020603050405020304" pitchFamily="18" charset="0"/>
                <a:cs typeface="Times New Roman" panose="02020603050405020304" pitchFamily="18" charset="0"/>
              </a:rPr>
              <a:t>consider these to be words? Again, it depends on the application. If we are building a speech transcription system, we might want to eventually strip out the disfluencies.</a:t>
            </a:r>
          </a:p>
        </p:txBody>
      </p:sp>
    </p:spTree>
    <p:extLst>
      <p:ext uri="{BB962C8B-B14F-4D97-AF65-F5344CB8AC3E}">
        <p14:creationId xmlns:p14="http://schemas.microsoft.com/office/powerpoint/2010/main" val="2797529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006DBC-1841-5A4A-8BA4-FBF3E9823153}"/>
              </a:ext>
            </a:extLst>
          </p:cNvPr>
          <p:cNvSpPr>
            <a:spLocks noGrp="1"/>
          </p:cNvSpPr>
          <p:nvPr>
            <p:ph type="title"/>
          </p:nvPr>
        </p:nvSpPr>
        <p:spPr/>
        <p:txBody>
          <a:bodyPr>
            <a:normAutofit/>
          </a:bodyPr>
          <a:lstStyle/>
          <a:p>
            <a:pPr algn="r"/>
            <a:r>
              <a:rPr lang="en-US" sz="2800" b="1" dirty="0"/>
              <a:t>Byte Pair Encoding (BPE) token learner</a:t>
            </a:r>
          </a:p>
        </p:txBody>
      </p:sp>
      <p:sp>
        <p:nvSpPr>
          <p:cNvPr id="3" name="Content Placeholder 2">
            <a:extLst>
              <a:ext uri="{FF2B5EF4-FFF2-40B4-BE49-F238E27FC236}">
                <a16:creationId xmlns:a16="http://schemas.microsoft.com/office/drawing/2014/main" xmlns=""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xmlns=""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xmlns=""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xmlns=""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xmlns=""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xmlns=""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xmlns=""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xmlns=""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xmlns=""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xmlns=""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xmlns=""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xmlns=""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xmlns=""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xmlns=""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xmlns=""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xmlns=""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xmlns=""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xmlns=""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xmlns=""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xmlns=""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xmlns=""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61950"/>
            <a:ext cx="7543801" cy="4267200"/>
          </a:xfrm>
        </p:spPr>
        <p:txBody>
          <a:bodyPr/>
          <a:lstStyle/>
          <a:p>
            <a:r>
              <a:rPr lang="en-US" sz="1800" dirty="0">
                <a:latin typeface="Times New Roman" panose="02020603050405020304" pitchFamily="18" charset="0"/>
                <a:cs typeface="Times New Roman" panose="02020603050405020304" pitchFamily="18" charset="0"/>
              </a:rPr>
              <a:t>How about inflected forms like cats versus cat?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These </a:t>
            </a:r>
            <a:r>
              <a:rPr lang="en-US" sz="1800" dirty="0">
                <a:latin typeface="Times New Roman" panose="02020603050405020304" pitchFamily="18" charset="0"/>
                <a:cs typeface="Times New Roman" panose="02020603050405020304" pitchFamily="18" charset="0"/>
              </a:rPr>
              <a:t>two words have the same </a:t>
            </a:r>
            <a:r>
              <a:rPr lang="en-US" sz="1800" dirty="0" smtClean="0">
                <a:latin typeface="Times New Roman" panose="02020603050405020304" pitchFamily="18" charset="0"/>
                <a:cs typeface="Times New Roman" panose="02020603050405020304" pitchFamily="18" charset="0"/>
              </a:rPr>
              <a:t>lemma </a:t>
            </a:r>
            <a:r>
              <a:rPr lang="en-US" sz="1800" dirty="0">
                <a:latin typeface="Times New Roman" panose="02020603050405020304" pitchFamily="18" charset="0"/>
                <a:cs typeface="Times New Roman" panose="02020603050405020304" pitchFamily="18" charset="0"/>
              </a:rPr>
              <a:t>cat but are different </a:t>
            </a:r>
            <a:r>
              <a:rPr lang="en-US" sz="1800" dirty="0" err="1">
                <a:latin typeface="Times New Roman" panose="02020603050405020304" pitchFamily="18" charset="0"/>
                <a:cs typeface="Times New Roman" panose="02020603050405020304" pitchFamily="18" charset="0"/>
              </a:rPr>
              <a:t>wordforms</a:t>
            </a:r>
            <a:r>
              <a:rPr lang="en-US" sz="1800" dirty="0" smtClean="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 lemma is a set of lexical forms having the same stem, the same </a:t>
            </a:r>
            <a:r>
              <a:rPr lang="en-US" sz="1800" dirty="0" smtClean="0">
                <a:latin typeface="Times New Roman" panose="02020603050405020304" pitchFamily="18" charset="0"/>
                <a:cs typeface="Times New Roman" panose="02020603050405020304" pitchFamily="18" charset="0"/>
              </a:rPr>
              <a:t>major part-of-speech, and the same word sense.</a:t>
            </a:r>
          </a:p>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wordform</a:t>
            </a:r>
            <a:r>
              <a:rPr lang="en-US" sz="1800" dirty="0">
                <a:latin typeface="Times New Roman" panose="02020603050405020304" pitchFamily="18" charset="0"/>
                <a:cs typeface="Times New Roman" panose="02020603050405020304" pitchFamily="18" charset="0"/>
              </a:rPr>
              <a:t> is the full inflected or derived form of the word.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morphologically complex languages like Arabic, we often need to deal with lemmatization.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For </a:t>
            </a:r>
            <a:r>
              <a:rPr lang="en-US" sz="1800" dirty="0">
                <a:latin typeface="Times New Roman" panose="02020603050405020304" pitchFamily="18" charset="0"/>
                <a:cs typeface="Times New Roman" panose="02020603050405020304" pitchFamily="18" charset="0"/>
              </a:rPr>
              <a:t>many tasks in English, however, </a:t>
            </a:r>
            <a:r>
              <a:rPr lang="en-US" sz="1800" dirty="0" err="1">
                <a:latin typeface="Times New Roman" panose="02020603050405020304" pitchFamily="18" charset="0"/>
                <a:cs typeface="Times New Roman" panose="02020603050405020304" pitchFamily="18" charset="0"/>
              </a:rPr>
              <a:t>wordforms</a:t>
            </a:r>
            <a:r>
              <a:rPr lang="en-US" sz="1800" dirty="0">
                <a:latin typeface="Times New Roman" panose="02020603050405020304" pitchFamily="18" charset="0"/>
                <a:cs typeface="Times New Roman" panose="02020603050405020304" pitchFamily="18" charset="0"/>
              </a:rPr>
              <a:t> are sufficient.</a:t>
            </a:r>
          </a:p>
        </p:txBody>
      </p:sp>
    </p:spTree>
    <p:extLst>
      <p:ext uri="{BB962C8B-B14F-4D97-AF65-F5344CB8AC3E}">
        <p14:creationId xmlns:p14="http://schemas.microsoft.com/office/powerpoint/2010/main" val="4038176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200400" y="285750"/>
            <a:ext cx="5486400" cy="1600200"/>
          </a:xfrm>
        </p:spPr>
        <p:txBody>
          <a:bodyPr>
            <a:normAutofit/>
          </a:bodyPr>
          <a:lstStyle/>
          <a:p>
            <a:pPr marL="0" indent="0">
              <a:buNone/>
            </a:pPr>
            <a:r>
              <a:rPr lang="en-US" sz="3600" dirty="0">
                <a:solidFill>
                  <a:srgbClr val="A4001D"/>
                </a:solidFill>
                <a:latin typeface="Calibri" charset="0"/>
              </a:rPr>
              <a:t>Word </a:t>
            </a:r>
            <a:r>
              <a:rPr lang="en-US" sz="3600" dirty="0" smtClean="0">
                <a:solidFill>
                  <a:srgbClr val="A4001D"/>
                </a:solidFill>
                <a:latin typeface="Calibri" charset="0"/>
              </a:rPr>
              <a:t>Normalization, </a:t>
            </a:r>
            <a:r>
              <a:rPr lang="en-US" sz="3600" dirty="0" smtClean="0">
                <a:solidFill>
                  <a:srgbClr val="A4001D"/>
                </a:solidFill>
                <a:latin typeface="Calibri" charset="0"/>
              </a:rPr>
              <a:t>Lemmatization </a:t>
            </a:r>
            <a:r>
              <a:rPr lang="en-US" sz="3600" dirty="0">
                <a:solidFill>
                  <a:srgbClr val="A4001D"/>
                </a:solidFill>
                <a:latin typeface="Calibri" charset="0"/>
              </a:rPr>
              <a:t>and </a:t>
            </a:r>
            <a:r>
              <a:rPr lang="en-US" sz="3600" dirty="0">
                <a:solidFill>
                  <a:srgbClr val="A4001D"/>
                </a:solidFill>
                <a:latin typeface="Calibri" charset="0"/>
              </a:rPr>
              <a:t>Stemming</a:t>
            </a:r>
            <a:endParaRPr lang="en-US" sz="3600" dirty="0">
              <a:solidFill>
                <a:srgbClr val="A4001D"/>
              </a:solidFill>
              <a:latin typeface="Calibri" charset="0"/>
            </a:endParaRPr>
          </a:p>
        </p:txBody>
      </p:sp>
    </p:spTree>
    <p:extLst>
      <p:ext uri="{BB962C8B-B14F-4D97-AF65-F5344CB8AC3E}">
        <p14:creationId xmlns:p14="http://schemas.microsoft.com/office/powerpoint/2010/main" val="70699768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2743200" y="142875"/>
            <a:ext cx="3962400" cy="447675"/>
          </a:xfrm>
        </p:spPr>
        <p:txBody>
          <a:bodyPr>
            <a:normAutofit fontScale="90000"/>
          </a:bodyPr>
          <a:lstStyle/>
          <a:p>
            <a:pPr algn="ctr" eaLnBrk="1" hangingPunct="1"/>
            <a:r>
              <a:rPr lang="en-US" sz="3200" b="1" dirty="0">
                <a:solidFill>
                  <a:srgbClr val="FF0000"/>
                </a:solidFill>
              </a:rPr>
              <a:t>Word Normalization</a:t>
            </a:r>
          </a:p>
        </p:txBody>
      </p:sp>
      <p:sp>
        <p:nvSpPr>
          <p:cNvPr id="35843" name="Rectangle 2051"/>
          <p:cNvSpPr>
            <a:spLocks noGrp="1" noChangeArrowheads="1"/>
          </p:cNvSpPr>
          <p:nvPr>
            <p:ph idx="1"/>
          </p:nvPr>
        </p:nvSpPr>
        <p:spPr>
          <a:xfrm>
            <a:off x="762000" y="666750"/>
            <a:ext cx="7924800" cy="3429000"/>
          </a:xfrm>
        </p:spPr>
        <p:txBody>
          <a:bodyPr>
            <a:normAutofit/>
          </a:bodyPr>
          <a:lstStyle/>
          <a:p>
            <a:pPr algn="just" eaLnBrk="1" hangingPunct="1"/>
            <a:r>
              <a:rPr lang="en-US" sz="2400" b="1" dirty="0" smtClean="0">
                <a:solidFill>
                  <a:srgbClr val="FF0000"/>
                </a:solidFill>
                <a:sym typeface="Symbol" charset="2"/>
              </a:rPr>
              <a:t>Def: Putting </a:t>
            </a:r>
            <a:r>
              <a:rPr lang="en-US" sz="2400" b="1" dirty="0">
                <a:solidFill>
                  <a:srgbClr val="FF0000"/>
                </a:solidFill>
                <a:sym typeface="Symbol" charset="2"/>
              </a:rPr>
              <a:t>words/tokens in a standard </a:t>
            </a:r>
            <a:r>
              <a:rPr lang="en-US" sz="2400" b="1" dirty="0" smtClean="0">
                <a:solidFill>
                  <a:srgbClr val="FF0000"/>
                </a:solidFill>
                <a:sym typeface="Symbol" charset="2"/>
              </a:rPr>
              <a:t>format.</a:t>
            </a:r>
          </a:p>
          <a:p>
            <a:pPr algn="just" eaLnBrk="1" hangingPunct="1"/>
            <a:r>
              <a:rPr lang="en-US" sz="2400" b="1" dirty="0" smtClean="0">
                <a:solidFill>
                  <a:srgbClr val="FF0000"/>
                </a:solidFill>
                <a:sym typeface="Symbol" charset="2"/>
              </a:rPr>
              <a:t>Choosing a single a single normal form for words with   multiple forms like </a:t>
            </a:r>
            <a:endParaRPr lang="en-US" sz="2400" b="1" dirty="0">
              <a:solidFill>
                <a:srgbClr val="FF0000"/>
              </a:solidFill>
              <a:sym typeface="Symbol" charset="2"/>
            </a:endParaRPr>
          </a:p>
          <a:p>
            <a:pPr lvl="2" algn="just" eaLnBrk="1" hangingPunct="1"/>
            <a:r>
              <a:rPr lang="en-US" dirty="0">
                <a:sym typeface="Symbol" charset="2"/>
              </a:rPr>
              <a:t>U.S.A. or USA</a:t>
            </a:r>
          </a:p>
          <a:p>
            <a:pPr lvl="2" algn="just" eaLnBrk="1" hangingPunct="1"/>
            <a:r>
              <a:rPr lang="en-US" dirty="0" err="1">
                <a:sym typeface="Symbol" charset="2"/>
              </a:rPr>
              <a:t>uhhuh</a:t>
            </a:r>
            <a:r>
              <a:rPr lang="en-US" dirty="0">
                <a:sym typeface="Symbol" charset="2"/>
              </a:rPr>
              <a:t> or uh-huh</a:t>
            </a:r>
          </a:p>
          <a:p>
            <a:pPr lvl="2" algn="just" eaLnBrk="1" hangingPunct="1"/>
            <a:r>
              <a:rPr lang="en-US" dirty="0">
                <a:sym typeface="Symbol" charset="2"/>
              </a:rPr>
              <a:t>Fed or fed</a:t>
            </a:r>
          </a:p>
          <a:p>
            <a:pPr lvl="2" algn="just" eaLnBrk="1" hangingPunct="1"/>
            <a:r>
              <a:rPr lang="en-US" dirty="0">
                <a:sym typeface="Symbol" charset="2"/>
              </a:rPr>
              <a:t>am, is, be, are </a:t>
            </a:r>
            <a:endParaRPr lang="en-US" dirty="0" smtClean="0">
              <a:sym typeface="Symbol" charset="2"/>
            </a:endParaRPr>
          </a:p>
          <a:p>
            <a:pPr marL="287338" lvl="2" indent="0" algn="just">
              <a:buNone/>
            </a:pPr>
            <a:r>
              <a:rPr lang="en-US" sz="2400" dirty="0"/>
              <a:t>This standardization may be valuable, despite the spelling information that is lost in the normalization process</a:t>
            </a:r>
            <a:endParaRPr lang="en-US" sz="2400" dirty="0">
              <a:sym typeface="Symbol" charset="2"/>
            </a:endParaRP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a:xfrm>
            <a:off x="1524000" y="209550"/>
            <a:ext cx="6629400" cy="590549"/>
          </a:xfrm>
        </p:spPr>
        <p:txBody>
          <a:bodyPr>
            <a:normAutofit/>
          </a:bodyPr>
          <a:lstStyle/>
          <a:p>
            <a:pPr algn="ctr"/>
            <a:r>
              <a:rPr lang="en-US" sz="2800" b="1" dirty="0">
                <a:solidFill>
                  <a:srgbClr val="FF0000"/>
                </a:solidFill>
              </a:rPr>
              <a:t>Case </a:t>
            </a:r>
            <a:r>
              <a:rPr lang="en-US" sz="2800" b="1" dirty="0" smtClean="0">
                <a:solidFill>
                  <a:srgbClr val="FF0000"/>
                </a:solidFill>
              </a:rPr>
              <a:t>folding: another </a:t>
            </a:r>
            <a:r>
              <a:rPr lang="en-US" sz="2800" b="1" dirty="0">
                <a:solidFill>
                  <a:srgbClr val="FF0000"/>
                </a:solidFill>
              </a:rPr>
              <a:t>kind of normalization</a:t>
            </a:r>
          </a:p>
        </p:txBody>
      </p:sp>
      <p:sp>
        <p:nvSpPr>
          <p:cNvPr id="36867" name="Rectangle 7"/>
          <p:cNvSpPr>
            <a:spLocks noGrp="1" noChangeArrowheads="1"/>
          </p:cNvSpPr>
          <p:nvPr>
            <p:ph idx="1"/>
          </p:nvPr>
        </p:nvSpPr>
        <p:spPr>
          <a:xfrm>
            <a:off x="838200" y="819150"/>
            <a:ext cx="8077200" cy="3886200"/>
          </a:xfrm>
        </p:spPr>
        <p:txBody>
          <a:bodyPr>
            <a:normAutofit lnSpcReduction="10000"/>
          </a:bodyPr>
          <a:lstStyle/>
          <a:p>
            <a:pPr algn="just" eaLnBrk="1" hangingPunct="1"/>
            <a:r>
              <a:rPr lang="en-US" sz="2400" dirty="0"/>
              <a:t>Applications like IR: reduce all letters to lower </a:t>
            </a:r>
            <a:r>
              <a:rPr lang="en-US" sz="2400" dirty="0" smtClean="0"/>
              <a:t>case</a:t>
            </a:r>
          </a:p>
          <a:p>
            <a:pPr algn="just"/>
            <a:r>
              <a:rPr lang="en-US" sz="2400" dirty="0"/>
              <a:t>Mapping everything to lower case means that </a:t>
            </a:r>
            <a:r>
              <a:rPr lang="en-US" sz="2400" b="1" dirty="0">
                <a:solidFill>
                  <a:srgbClr val="FF0000"/>
                </a:solidFill>
              </a:rPr>
              <a:t>Woodchuck and woodchuck</a:t>
            </a:r>
            <a:r>
              <a:rPr lang="en-US" sz="2400" dirty="0"/>
              <a:t> are represented identically</a:t>
            </a:r>
            <a:endParaRPr lang="en-US" sz="2400" dirty="0"/>
          </a:p>
          <a:p>
            <a:pPr lvl="1" algn="just" eaLnBrk="1" hangingPunct="1"/>
            <a:r>
              <a:rPr lang="en-US" sz="2000" dirty="0"/>
              <a:t>Since users tend to use lower case</a:t>
            </a:r>
          </a:p>
          <a:p>
            <a:pPr lvl="1" algn="just" eaLnBrk="1" hangingPunct="1"/>
            <a:r>
              <a:rPr lang="en-US" sz="2000" dirty="0"/>
              <a:t>Possible exception: upper case in mid-sentence?</a:t>
            </a:r>
          </a:p>
          <a:p>
            <a:pPr lvl="2" algn="just" eaLnBrk="1" hangingPunct="1"/>
            <a:r>
              <a:rPr lang="en-US" sz="1800" dirty="0"/>
              <a:t>e.g., </a:t>
            </a:r>
            <a:r>
              <a:rPr lang="en-US" sz="1800" b="1" i="1" dirty="0"/>
              <a:t>General Motors</a:t>
            </a:r>
          </a:p>
          <a:p>
            <a:pPr lvl="2" algn="just" eaLnBrk="1" hangingPunct="1"/>
            <a:r>
              <a:rPr lang="en-US" sz="1800" b="1" i="1" dirty="0"/>
              <a:t>Fed</a:t>
            </a:r>
            <a:r>
              <a:rPr lang="en-US" sz="1800" dirty="0"/>
              <a:t> vs. </a:t>
            </a:r>
            <a:r>
              <a:rPr lang="en-US" sz="1800" b="1" i="1" dirty="0"/>
              <a:t>fed</a:t>
            </a:r>
          </a:p>
          <a:p>
            <a:pPr lvl="2" algn="just" eaLnBrk="1" hangingPunct="1"/>
            <a:r>
              <a:rPr lang="en-US" sz="1800" b="1" i="1" dirty="0"/>
              <a:t>SAIL</a:t>
            </a:r>
            <a:r>
              <a:rPr lang="en-US" sz="1800" dirty="0"/>
              <a:t> vs. </a:t>
            </a:r>
            <a:r>
              <a:rPr lang="en-US" sz="1800" b="1" i="1" dirty="0" smtClean="0"/>
              <a:t>sail</a:t>
            </a:r>
          </a:p>
          <a:p>
            <a:pPr marL="287338" lvl="2" indent="0" algn="just">
              <a:buNone/>
            </a:pPr>
            <a:r>
              <a:rPr lang="en-US" sz="1800" dirty="0"/>
              <a:t>very helpful for generalization in many tasks, such as information retrieval or speech recognition</a:t>
            </a:r>
            <a:endParaRPr lang="en-US" sz="1800" b="1" i="1" dirty="0"/>
          </a:p>
          <a:p>
            <a:pPr algn="just"/>
            <a:r>
              <a:rPr lang="en-US" sz="2400" dirty="0"/>
              <a:t>For sentiment analysis, MT, Information extraction</a:t>
            </a:r>
          </a:p>
          <a:p>
            <a:pPr lvl="1" algn="just"/>
            <a:r>
              <a:rPr lang="en-US" sz="2000" dirty="0"/>
              <a:t>Case is helpful (</a:t>
            </a:r>
            <a:r>
              <a:rPr lang="en-US" sz="2000" b="1" i="1" dirty="0"/>
              <a:t>US</a:t>
            </a:r>
            <a:r>
              <a:rPr lang="en-US" sz="2000" dirty="0"/>
              <a:t> versus </a:t>
            </a:r>
            <a:r>
              <a:rPr lang="en-US" sz="2000" b="1" i="1" dirty="0"/>
              <a:t>us </a:t>
            </a:r>
            <a:r>
              <a:rPr lang="en-US" sz="20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Lemmatization</a:t>
            </a:r>
          </a:p>
        </p:txBody>
      </p:sp>
      <p:sp>
        <p:nvSpPr>
          <p:cNvPr id="37891" name="Rectangle 3"/>
          <p:cNvSpPr>
            <a:spLocks noGrp="1" noChangeArrowheads="1"/>
          </p:cNvSpPr>
          <p:nvPr>
            <p:ph idx="1"/>
          </p:nvPr>
        </p:nvSpPr>
        <p:spPr>
          <a:xfrm>
            <a:off x="457200" y="819150"/>
            <a:ext cx="8534400" cy="3581400"/>
          </a:xfrm>
        </p:spPr>
        <p:txBody>
          <a:bodyPr>
            <a:noAutofit/>
          </a:bodyPr>
          <a:lstStyle/>
          <a:p>
            <a:pPr marL="0" indent="0">
              <a:lnSpc>
                <a:spcPct val="100000"/>
              </a:lnSpc>
              <a:spcBef>
                <a:spcPts val="300"/>
              </a:spcBef>
              <a:buNone/>
            </a:pPr>
            <a:r>
              <a:rPr lang="en-US" sz="1800" b="1" dirty="0" smtClean="0">
                <a:solidFill>
                  <a:srgbClr val="FF0000"/>
                </a:solidFill>
              </a:rPr>
              <a:t>Task </a:t>
            </a:r>
            <a:r>
              <a:rPr lang="en-US" sz="1800" b="1" dirty="0">
                <a:solidFill>
                  <a:srgbClr val="FF0000"/>
                </a:solidFill>
              </a:rPr>
              <a:t>of determining that two words have the same root, despite their surface differences</a:t>
            </a:r>
            <a:endParaRPr lang="en-US" sz="1800" b="1" dirty="0" smtClean="0">
              <a:solidFill>
                <a:srgbClr val="FF0000"/>
              </a:solidFill>
            </a:endParaRPr>
          </a:p>
          <a:p>
            <a:pPr marL="0" indent="0" eaLnBrk="1" hangingPunct="1">
              <a:lnSpc>
                <a:spcPct val="100000"/>
              </a:lnSpc>
              <a:spcBef>
                <a:spcPts val="300"/>
              </a:spcBef>
              <a:buNone/>
            </a:pPr>
            <a:r>
              <a:rPr lang="en-US" sz="1800" dirty="0" smtClean="0"/>
              <a:t>Represent </a:t>
            </a:r>
            <a:r>
              <a:rPr lang="en-US" sz="1800" dirty="0"/>
              <a:t>all words as their lemma, their shared root </a:t>
            </a:r>
          </a:p>
          <a:p>
            <a:pPr marL="0" indent="0" eaLnBrk="1" hangingPunct="1">
              <a:lnSpc>
                <a:spcPct val="100000"/>
              </a:lnSpc>
              <a:spcBef>
                <a:spcPts val="0"/>
              </a:spcBef>
              <a:buNone/>
            </a:pPr>
            <a:r>
              <a:rPr lang="en-US" sz="1800" dirty="0"/>
              <a:t>	= dictionary headword form:</a:t>
            </a:r>
          </a:p>
          <a:p>
            <a:pPr lvl="1" eaLnBrk="1" hangingPunct="1">
              <a:spcBef>
                <a:spcPts val="500"/>
              </a:spcBef>
              <a:spcAft>
                <a:spcPts val="500"/>
              </a:spcAft>
            </a:pPr>
            <a:r>
              <a:rPr lang="en-US" sz="1600" i="1" dirty="0"/>
              <a:t>am, are,</a:t>
            </a:r>
            <a:r>
              <a:rPr lang="en-US" sz="1600" dirty="0"/>
              <a:t> </a:t>
            </a:r>
            <a:r>
              <a:rPr lang="en-US" sz="1600" i="1" dirty="0"/>
              <a:t>is </a:t>
            </a:r>
            <a:r>
              <a:rPr lang="en-US" sz="1600" dirty="0">
                <a:sym typeface="Symbol" charset="2"/>
              </a:rPr>
              <a:t></a:t>
            </a:r>
            <a:r>
              <a:rPr lang="en-US" sz="1600" dirty="0"/>
              <a:t> </a:t>
            </a:r>
            <a:r>
              <a:rPr lang="en-US" sz="1600" i="1" dirty="0"/>
              <a:t>be</a:t>
            </a:r>
            <a:endParaRPr lang="en-US" sz="1600" dirty="0"/>
          </a:p>
          <a:p>
            <a:pPr lvl="1" eaLnBrk="1" hangingPunct="1">
              <a:spcBef>
                <a:spcPts val="500"/>
              </a:spcBef>
              <a:spcAft>
                <a:spcPts val="500"/>
              </a:spcAft>
            </a:pPr>
            <a:r>
              <a:rPr lang="en-US" sz="1600" i="1" dirty="0"/>
              <a:t>car, cars, car's</a:t>
            </a:r>
            <a:r>
              <a:rPr lang="en-US" sz="1600" dirty="0"/>
              <a:t>, </a:t>
            </a:r>
            <a:r>
              <a:rPr lang="en-US" sz="1600" i="1" dirty="0"/>
              <a:t>cars'</a:t>
            </a:r>
            <a:r>
              <a:rPr lang="en-US" sz="1600" dirty="0"/>
              <a:t> </a:t>
            </a:r>
            <a:r>
              <a:rPr lang="en-US" sz="1600" dirty="0">
                <a:sym typeface="Symbol" charset="2"/>
              </a:rPr>
              <a:t></a:t>
            </a:r>
            <a:r>
              <a:rPr lang="en-US" sz="1600" dirty="0"/>
              <a:t> </a:t>
            </a:r>
            <a:r>
              <a:rPr lang="en-US" sz="1600" i="1" dirty="0"/>
              <a:t>car</a:t>
            </a:r>
          </a:p>
          <a:p>
            <a:pPr lvl="1">
              <a:spcBef>
                <a:spcPts val="500"/>
              </a:spcBef>
              <a:spcAft>
                <a:spcPts val="500"/>
              </a:spcAft>
            </a:pPr>
            <a:r>
              <a:rPr lang="en-US" sz="1600" dirty="0"/>
              <a:t>Spanish </a:t>
            </a:r>
            <a:r>
              <a:rPr lang="en-US" sz="1600" dirty="0" err="1">
                <a:solidFill>
                  <a:srgbClr val="A50021"/>
                </a:solidFill>
              </a:rPr>
              <a:t>quiero</a:t>
            </a:r>
            <a:r>
              <a:rPr lang="en-US" sz="1600" dirty="0"/>
              <a:t> (‘I want’), </a:t>
            </a:r>
            <a:r>
              <a:rPr lang="en-US" sz="1600" dirty="0" err="1">
                <a:solidFill>
                  <a:srgbClr val="A50021"/>
                </a:solidFill>
              </a:rPr>
              <a:t>quieres</a:t>
            </a:r>
            <a:r>
              <a:rPr lang="en-US" sz="1600" dirty="0"/>
              <a:t> (‘you want’) </a:t>
            </a:r>
          </a:p>
          <a:p>
            <a:pPr marL="425450" lvl="3" indent="0">
              <a:spcBef>
                <a:spcPts val="500"/>
              </a:spcBef>
              <a:spcAft>
                <a:spcPts val="500"/>
              </a:spcAft>
              <a:buNone/>
            </a:pPr>
            <a:r>
              <a:rPr lang="en-US" dirty="0">
                <a:sym typeface="Symbol" charset="2"/>
              </a:rPr>
              <a:t></a:t>
            </a:r>
            <a:r>
              <a:rPr lang="en-US" dirty="0"/>
              <a:t> </a:t>
            </a:r>
            <a:r>
              <a:rPr lang="en-US" dirty="0" err="1">
                <a:solidFill>
                  <a:srgbClr val="A50021"/>
                </a:solidFill>
              </a:rPr>
              <a:t>querer</a:t>
            </a:r>
            <a:r>
              <a:rPr lang="en-US" dirty="0"/>
              <a:t> ‘want'</a:t>
            </a:r>
            <a:endParaRPr lang="en-US" i="1" dirty="0"/>
          </a:p>
          <a:p>
            <a:pPr>
              <a:spcBef>
                <a:spcPts val="500"/>
              </a:spcBef>
              <a:spcAft>
                <a:spcPts val="500"/>
              </a:spcAft>
            </a:pPr>
            <a:endParaRPr lang="en-US" sz="100" i="1" dirty="0"/>
          </a:p>
          <a:p>
            <a:pPr lvl="1">
              <a:spcBef>
                <a:spcPts val="500"/>
              </a:spcBef>
              <a:spcAft>
                <a:spcPts val="500"/>
              </a:spcAft>
            </a:pPr>
            <a:r>
              <a:rPr lang="en-US" sz="1600" i="1" dirty="0"/>
              <a:t>He is reading detective stories </a:t>
            </a:r>
          </a:p>
          <a:p>
            <a:pPr marL="461963" lvl="3" indent="0">
              <a:spcBef>
                <a:spcPts val="500"/>
              </a:spcBef>
              <a:spcAft>
                <a:spcPts val="500"/>
              </a:spcAft>
              <a:buNone/>
            </a:pPr>
            <a:r>
              <a:rPr lang="en-US" dirty="0">
                <a:sym typeface="Symbol" charset="2"/>
              </a:rPr>
              <a:t></a:t>
            </a:r>
            <a:r>
              <a:rPr lang="en-US" dirty="0"/>
              <a:t> </a:t>
            </a:r>
            <a:r>
              <a:rPr lang="en-US"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62000" y="285750"/>
            <a:ext cx="7086600" cy="470848"/>
          </a:xfrm>
        </p:spPr>
        <p:txBody>
          <a:bodyPr>
            <a:normAutofit/>
          </a:bodyPr>
          <a:lstStyle/>
          <a:p>
            <a:pPr algn="ctr"/>
            <a:r>
              <a:rPr lang="en-US" sz="2400" b="1" dirty="0">
                <a:solidFill>
                  <a:srgbClr val="FF0000"/>
                </a:solidFill>
              </a:rPr>
              <a:t>Lemmatization is done by Morphological Parsing</a:t>
            </a:r>
          </a:p>
        </p:txBody>
      </p:sp>
      <p:sp>
        <p:nvSpPr>
          <p:cNvPr id="43011" name="Rectangle 3"/>
          <p:cNvSpPr>
            <a:spLocks noGrp="1" noChangeArrowheads="1"/>
          </p:cNvSpPr>
          <p:nvPr>
            <p:ph idx="1"/>
          </p:nvPr>
        </p:nvSpPr>
        <p:spPr>
          <a:xfrm>
            <a:off x="838200" y="819150"/>
            <a:ext cx="7940040" cy="4095750"/>
          </a:xfrm>
        </p:spPr>
        <p:txBody>
          <a:bodyPr>
            <a:normAutofit/>
          </a:bodyPr>
          <a:lstStyle/>
          <a:p>
            <a:r>
              <a:rPr lang="en-US" sz="2400" dirty="0"/>
              <a:t>Morphemes:</a:t>
            </a:r>
          </a:p>
          <a:p>
            <a:pPr lvl="1"/>
            <a:r>
              <a:rPr lang="en-US" sz="1800" dirty="0"/>
              <a:t>The small meaningful units that make up words</a:t>
            </a:r>
          </a:p>
          <a:p>
            <a:pPr lvl="1"/>
            <a:r>
              <a:rPr lang="en-US" sz="1800" b="1" dirty="0">
                <a:solidFill>
                  <a:srgbClr val="FF0000"/>
                </a:solidFill>
              </a:rPr>
              <a:t>Stems</a:t>
            </a:r>
            <a:r>
              <a:rPr lang="en-US" sz="1800" dirty="0"/>
              <a:t>: The core meaning-bearing units</a:t>
            </a:r>
          </a:p>
          <a:p>
            <a:pPr lvl="1"/>
            <a:r>
              <a:rPr lang="en-US" sz="1800" b="1" dirty="0">
                <a:solidFill>
                  <a:srgbClr val="FF0000"/>
                </a:solidFill>
              </a:rPr>
              <a:t>Affixes</a:t>
            </a:r>
            <a:r>
              <a:rPr lang="en-US" sz="1800" dirty="0"/>
              <a:t>: Parts that adhere to stems, often with grammatical functions</a:t>
            </a:r>
          </a:p>
          <a:p>
            <a:r>
              <a:rPr lang="en-US" sz="2400" dirty="0"/>
              <a:t>Morphological Parsers:</a:t>
            </a:r>
          </a:p>
          <a:p>
            <a:pPr lvl="1"/>
            <a:r>
              <a:rPr lang="en-US" sz="1800" dirty="0"/>
              <a:t>Parse</a:t>
            </a:r>
            <a:r>
              <a:rPr lang="en-US" sz="1800" i="1" dirty="0"/>
              <a:t>  cats </a:t>
            </a:r>
            <a:r>
              <a:rPr lang="en-US" sz="1800" dirty="0"/>
              <a:t>into two morphemes </a:t>
            </a:r>
            <a:r>
              <a:rPr lang="en-US" sz="1800" i="1" dirty="0"/>
              <a:t>cat </a:t>
            </a:r>
            <a:r>
              <a:rPr lang="en-US" sz="1800" dirty="0"/>
              <a:t>and </a:t>
            </a:r>
            <a:r>
              <a:rPr lang="en-US" sz="1800" i="1" dirty="0"/>
              <a:t>s</a:t>
            </a:r>
            <a:endParaRPr lang="en-US" sz="1800" dirty="0"/>
          </a:p>
          <a:p>
            <a:pPr lvl="1"/>
            <a:r>
              <a:rPr lang="en-US" sz="1800" dirty="0"/>
              <a:t>Parse Spanish </a:t>
            </a:r>
            <a:r>
              <a:rPr lang="en-US" sz="1800" i="1" dirty="0" err="1"/>
              <a:t>amaren</a:t>
            </a:r>
            <a:r>
              <a:rPr lang="en-US" sz="1800" i="1" dirty="0"/>
              <a:t> </a:t>
            </a:r>
            <a:r>
              <a:rPr lang="en-US" sz="1800" dirty="0"/>
              <a:t>(‘if in the future they would love’) into morpheme </a:t>
            </a:r>
            <a:r>
              <a:rPr lang="en-US" sz="1800" i="1" dirty="0" err="1"/>
              <a:t>amar</a:t>
            </a:r>
            <a:r>
              <a:rPr lang="en-US" sz="1800" i="1" dirty="0"/>
              <a:t> </a:t>
            </a:r>
            <a:r>
              <a:rPr lang="en-US" sz="1800" dirty="0"/>
              <a:t>‘to love’, and the morphological features </a:t>
            </a:r>
            <a:r>
              <a:rPr lang="en-US" sz="1800" i="1" dirty="0"/>
              <a:t>3PL </a:t>
            </a:r>
            <a:r>
              <a:rPr lang="en-US" sz="1800" dirty="0"/>
              <a:t>and </a:t>
            </a:r>
            <a:r>
              <a:rPr lang="en-US" sz="1800" i="1" dirty="0"/>
              <a:t>future subjunctive</a:t>
            </a:r>
            <a:r>
              <a:rPr lang="en-US" sz="1800" dirty="0"/>
              <a:t>. </a:t>
            </a:r>
            <a:endParaRPr lang="en-US" dirty="0"/>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971800" y="119703"/>
            <a:ext cx="3581400" cy="547048"/>
          </a:xfrm>
        </p:spPr>
        <p:txBody>
          <a:bodyPr>
            <a:normAutofit fontScale="90000"/>
          </a:bodyPr>
          <a:lstStyle/>
          <a:p>
            <a:pPr algn="ct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xmlns=""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18BEC9-4AEF-BF46-B21F-4AA4EEA7E5A5}"/>
              </a:ext>
            </a:extLst>
          </p:cNvPr>
          <p:cNvSpPr>
            <a:spLocks noGrp="1"/>
          </p:cNvSpPr>
          <p:nvPr>
            <p:ph type="title"/>
          </p:nvPr>
        </p:nvSpPr>
        <p:spPr/>
        <p:txBody>
          <a:bodyPr>
            <a:normAutofit/>
          </a:bodyPr>
          <a:lstStyle/>
          <a:p>
            <a:pPr algn="ctr"/>
            <a:r>
              <a:rPr lang="en-US" sz="2800" b="1" dirty="0">
                <a:solidFill>
                  <a:srgbClr val="FF0000"/>
                </a:solidFill>
              </a:rPr>
              <a:t>Porter </a:t>
            </a:r>
            <a:r>
              <a:rPr lang="en-US" sz="2800" b="1" dirty="0" smtClean="0">
                <a:solidFill>
                  <a:srgbClr val="FF0000"/>
                </a:solidFill>
              </a:rPr>
              <a:t>Stemmer : W</a:t>
            </a:r>
            <a:r>
              <a:rPr lang="en-US" sz="2800" b="1" dirty="0" smtClean="0">
                <a:solidFill>
                  <a:srgbClr val="FF0000"/>
                </a:solidFill>
              </a:rPr>
              <a:t>idely </a:t>
            </a:r>
            <a:r>
              <a:rPr lang="en-US" sz="2800" b="1" dirty="0">
                <a:solidFill>
                  <a:srgbClr val="FF0000"/>
                </a:solidFill>
              </a:rPr>
              <a:t>used stemming algorithm</a:t>
            </a:r>
            <a:endParaRPr lang="en-US" sz="2800" b="1" dirty="0">
              <a:solidFill>
                <a:srgbClr val="FF0000"/>
              </a:solidFill>
            </a:endParaRPr>
          </a:p>
        </p:txBody>
      </p:sp>
      <p:sp>
        <p:nvSpPr>
          <p:cNvPr id="3" name="Content Placeholder 2">
            <a:extLst>
              <a:ext uri="{FF2B5EF4-FFF2-40B4-BE49-F238E27FC236}">
                <a16:creationId xmlns:a16="http://schemas.microsoft.com/office/drawing/2014/main" xmlns=""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a:t>
            </a:r>
            <a:r>
              <a:rPr lang="en-US" dirty="0" smtClean="0"/>
              <a:t>as input to the next </a:t>
            </a:r>
            <a:r>
              <a:rPr lang="en-US" dirty="0"/>
              <a:t>pass</a:t>
            </a:r>
          </a:p>
          <a:p>
            <a:r>
              <a:rPr lang="en-US" dirty="0"/>
              <a:t>Some sample rules:</a:t>
            </a:r>
          </a:p>
        </p:txBody>
      </p:sp>
      <p:pic>
        <p:nvPicPr>
          <p:cNvPr id="5" name="Picture 4">
            <a:extLst>
              <a:ext uri="{FF2B5EF4-FFF2-40B4-BE49-F238E27FC236}">
                <a16:creationId xmlns:a16="http://schemas.microsoft.com/office/drawing/2014/main" xmlns=""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a:bodyPr>
          <a:lstStyle/>
          <a:p>
            <a:pPr algn="ctr"/>
            <a:r>
              <a:rPr lang="en-US" sz="2800" dirty="0"/>
              <a:t>Dealing with complex morphology is necessary for many languages</a:t>
            </a:r>
          </a:p>
        </p:txBody>
      </p:sp>
      <p:sp>
        <p:nvSpPr>
          <p:cNvPr id="53251" name="Rectangle 3"/>
          <p:cNvSpPr>
            <a:spLocks noGrp="1" noChangeArrowheads="1"/>
          </p:cNvSpPr>
          <p:nvPr>
            <p:ph idx="1"/>
          </p:nvPr>
        </p:nvSpPr>
        <p:spPr>
          <a:xfrm>
            <a:off x="304800" y="1200150"/>
            <a:ext cx="8686800" cy="3200400"/>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0" y="133350"/>
            <a:ext cx="4724400" cy="623248"/>
          </a:xfrm>
        </p:spPr>
        <p:txBody>
          <a:bodyPr>
            <a:normAutofit/>
          </a:bodyPr>
          <a:lstStyle/>
          <a:p>
            <a:pPr algn="ctr"/>
            <a:r>
              <a:rPr lang="en-US" sz="3200" dirty="0"/>
              <a:t>Sentence Segmentation</a:t>
            </a:r>
          </a:p>
        </p:txBody>
      </p:sp>
      <p:sp>
        <p:nvSpPr>
          <p:cNvPr id="59395" name="Rectangle 3"/>
          <p:cNvSpPr>
            <a:spLocks noGrp="1" noChangeArrowheads="1"/>
          </p:cNvSpPr>
          <p:nvPr>
            <p:ph idx="1"/>
          </p:nvPr>
        </p:nvSpPr>
        <p:spPr>
          <a:xfrm>
            <a:off x="381000" y="819150"/>
            <a:ext cx="8610600" cy="3505200"/>
          </a:xfrm>
        </p:spPr>
        <p:txBody>
          <a:bodyPr>
            <a:normAutofit/>
          </a:bodyPr>
          <a:lstStyle/>
          <a:p>
            <a:pPr marL="0" indent="0" algn="just">
              <a:buNone/>
            </a:pPr>
            <a:r>
              <a:rPr lang="en-US" sz="2000" dirty="0"/>
              <a:t>The most use-</a:t>
            </a:r>
            <a:r>
              <a:rPr lang="en-US" sz="2000" dirty="0" err="1"/>
              <a:t>ful</a:t>
            </a:r>
            <a:r>
              <a:rPr lang="en-US" sz="2000" dirty="0"/>
              <a:t> cues for segmenting a text into sentences are punctuation, like periods, question marks, and exclamation points.</a:t>
            </a:r>
          </a:p>
          <a:p>
            <a:pPr marL="0" indent="0" algn="just">
              <a:buNone/>
            </a:pPr>
            <a:r>
              <a:rPr lang="en-US" sz="2000" dirty="0" smtClean="0"/>
              <a:t>!, </a:t>
            </a:r>
            <a:r>
              <a:rPr lang="en-US" sz="2000" dirty="0"/>
              <a:t>? mostly unambiguous but </a:t>
            </a:r>
            <a:r>
              <a:rPr lang="en-US" sz="2000" b="1" dirty="0"/>
              <a:t>period</a:t>
            </a:r>
            <a:r>
              <a:rPr lang="en-US" sz="2000" dirty="0"/>
              <a:t> “.” is very ambiguous</a:t>
            </a:r>
          </a:p>
          <a:p>
            <a:pPr lvl="1" algn="just"/>
            <a:r>
              <a:rPr lang="en-US" sz="1800" dirty="0"/>
              <a:t>Sentence boundary</a:t>
            </a:r>
          </a:p>
          <a:p>
            <a:pPr lvl="1" algn="just"/>
            <a:r>
              <a:rPr lang="en-US" sz="1800" dirty="0"/>
              <a:t>Abbreviations like Inc. or Dr.</a:t>
            </a:r>
          </a:p>
          <a:p>
            <a:pPr lvl="1" algn="just"/>
            <a:r>
              <a:rPr lang="en-US" sz="1800" dirty="0"/>
              <a:t>Numbers like .02% or 4.3</a:t>
            </a:r>
          </a:p>
          <a:p>
            <a:pPr marL="0" indent="0" algn="just">
              <a:buNone/>
            </a:pPr>
            <a:r>
              <a:rPr lang="en-US" sz="2000" dirty="0"/>
              <a:t>Common algorithm: Tokenize first: use rules or ML to classify a period as either (a) part of the word or (b) a sentence-boundary. </a:t>
            </a:r>
          </a:p>
          <a:p>
            <a:pPr lvl="1" algn="just"/>
            <a:r>
              <a:rPr lang="en-US" sz="1800" dirty="0"/>
              <a:t>An abbreviation dictionary can help</a:t>
            </a:r>
          </a:p>
          <a:p>
            <a:pPr marL="0" indent="0" algn="just">
              <a:buNone/>
            </a:pPr>
            <a:r>
              <a:rPr lang="en-US" sz="2000"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3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90800" y="119703"/>
            <a:ext cx="4419600" cy="470848"/>
          </a:xfrm>
        </p:spPr>
        <p:txBody>
          <a:bodyPr>
            <a:normAutofit/>
          </a:bodyPr>
          <a:lstStyle/>
          <a:p>
            <a:pPr algn="ctr"/>
            <a:r>
              <a:rPr lang="en-US" sz="2400" b="1" dirty="0">
                <a:solidFill>
                  <a:srgbClr val="FF0000"/>
                </a:solidFill>
              </a:rPr>
              <a:t>How many words in a sentence?</a:t>
            </a:r>
          </a:p>
        </p:txBody>
      </p:sp>
      <p:sp>
        <p:nvSpPr>
          <p:cNvPr id="24579" name="Rectangle 3"/>
          <p:cNvSpPr>
            <a:spLocks noGrp="1" noChangeArrowheads="1"/>
          </p:cNvSpPr>
          <p:nvPr>
            <p:ph idx="1"/>
          </p:nvPr>
        </p:nvSpPr>
        <p:spPr>
          <a:xfrm>
            <a:off x="914400" y="819150"/>
            <a:ext cx="7452360" cy="4038600"/>
          </a:xfrm>
        </p:spPr>
        <p:txBody>
          <a:bodyPr>
            <a:normAutofit/>
          </a:bodyPr>
          <a:lstStyle/>
          <a:p>
            <a:pPr marL="0" indent="0">
              <a:buNone/>
            </a:pPr>
            <a:r>
              <a:rPr lang="en-US" sz="2000" b="1" dirty="0">
                <a:solidFill>
                  <a:srgbClr val="FF0000"/>
                </a:solidFill>
              </a:rPr>
              <a:t>Types</a:t>
            </a:r>
            <a:r>
              <a:rPr lang="en-US" sz="2000" dirty="0"/>
              <a:t> are the number of distinct words in a corpus; </a:t>
            </a:r>
            <a:endParaRPr lang="en-US" sz="2000" dirty="0" smtClean="0"/>
          </a:p>
          <a:p>
            <a:pPr marL="0" indent="0">
              <a:buNone/>
            </a:pPr>
            <a:r>
              <a:rPr lang="en-US" sz="2000" dirty="0" smtClean="0"/>
              <a:t>if </a:t>
            </a:r>
            <a:r>
              <a:rPr lang="en-US" sz="2000" dirty="0"/>
              <a:t>the set of words in the vocabulary is V, the number of types is the </a:t>
            </a:r>
            <a:r>
              <a:rPr lang="en-US" sz="2000" dirty="0" smtClean="0"/>
              <a:t>vocabulary </a:t>
            </a:r>
            <a:r>
              <a:rPr lang="en-US" sz="2000" dirty="0"/>
              <a:t>size |V|. </a:t>
            </a:r>
            <a:endParaRPr lang="en-US" sz="2000" dirty="0" smtClean="0"/>
          </a:p>
          <a:p>
            <a:pPr marL="0" indent="0">
              <a:buNone/>
            </a:pPr>
            <a:r>
              <a:rPr lang="en-US" sz="2000" b="1" dirty="0" smtClean="0">
                <a:solidFill>
                  <a:srgbClr val="FF0000"/>
                </a:solidFill>
              </a:rPr>
              <a:t>Tokens</a:t>
            </a:r>
            <a:r>
              <a:rPr lang="en-US" sz="2000" dirty="0" smtClean="0"/>
              <a:t> </a:t>
            </a:r>
            <a:r>
              <a:rPr lang="en-US" sz="2000" dirty="0"/>
              <a:t>are the total number N of running words. </a:t>
            </a:r>
            <a:endParaRPr lang="en-US" sz="2000" dirty="0" smtClean="0"/>
          </a:p>
          <a:p>
            <a:pPr marL="0" indent="0">
              <a:buNone/>
            </a:pPr>
            <a:r>
              <a:rPr lang="en-US" sz="2000" dirty="0" smtClean="0"/>
              <a:t>Brown sentence: </a:t>
            </a:r>
          </a:p>
          <a:p>
            <a:pPr marL="0" indent="0">
              <a:buNone/>
            </a:pPr>
            <a:r>
              <a:rPr lang="en-US" sz="2000" b="1" dirty="0" smtClean="0">
                <a:solidFill>
                  <a:srgbClr val="FF0000"/>
                </a:solidFill>
                <a:latin typeface="Times New Roman" panose="02020603050405020304" pitchFamily="18" charset="0"/>
                <a:cs typeface="Times New Roman" panose="02020603050405020304" pitchFamily="18" charset="0"/>
              </a:rPr>
              <a:t>They </a:t>
            </a:r>
            <a:r>
              <a:rPr lang="en-US" sz="2000" b="1" dirty="0">
                <a:solidFill>
                  <a:srgbClr val="FF0000"/>
                </a:solidFill>
                <a:latin typeface="Times New Roman" panose="02020603050405020304" pitchFamily="18" charset="0"/>
                <a:cs typeface="Times New Roman" panose="02020603050405020304" pitchFamily="18" charset="0"/>
              </a:rPr>
              <a:t>picnicked by the pool, then lay back on the grass and looked at the stars</a:t>
            </a:r>
            <a:r>
              <a:rPr lang="en-US" sz="2000" b="1" dirty="0" smtClean="0">
                <a:solidFill>
                  <a:srgbClr val="FF0000"/>
                </a:solidFill>
                <a:latin typeface="Times New Roman" panose="02020603050405020304" pitchFamily="18" charset="0"/>
                <a:cs typeface="Times New Roman" panose="02020603050405020304" pitchFamily="18" charset="0"/>
              </a:rPr>
              <a:t>.</a:t>
            </a:r>
          </a:p>
          <a:p>
            <a:pPr marL="0" indent="0">
              <a:buNone/>
            </a:pPr>
            <a:r>
              <a:rPr lang="en-US" sz="2000" dirty="0"/>
              <a:t>ignore punctuation</a:t>
            </a:r>
            <a:endParaRPr lang="en-US" sz="20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a:t>16 tokens and 14 types</a:t>
            </a:r>
            <a:endParaRPr lang="en-US"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2362200">
                  <a:extLst>
                    <a:ext uri="{9D8B030D-6E8A-4147-A177-3AD203B41FA5}">
                      <a16:colId xmlns:a16="http://schemas.microsoft.com/office/drawing/2014/main" xmlns=""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xmlns=""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xmlns=""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xmlns=""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xmlns=""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xmlns="" val="10003"/>
                  </a:ext>
                </a:extLst>
              </a:tr>
            </a:tbl>
          </a:graphicData>
        </a:graphic>
      </p:graphicFrame>
      <p:pic>
        <p:nvPicPr>
          <p:cNvPr id="5" name="Picture 4">
            <a:extLst>
              <a:ext uri="{FF2B5EF4-FFF2-40B4-BE49-F238E27FC236}">
                <a16:creationId xmlns:a16="http://schemas.microsoft.com/office/drawing/2014/main" xmlns=""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xmlns=""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xmlns=""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xmlns=""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xmlns=""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11077</TotalTime>
  <Words>3333</Words>
  <Application>Microsoft Office PowerPoint</Application>
  <PresentationFormat>On-screen Show (16:9)</PresentationFormat>
  <Paragraphs>395</Paragraphs>
  <Slides>48</Slides>
  <Notes>15</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Retrospect</vt:lpstr>
      <vt:lpstr>Basic Text Processing</vt:lpstr>
      <vt:lpstr>PowerPoint Presentation</vt:lpstr>
      <vt:lpstr>PowerPoint Presentation</vt:lpstr>
      <vt:lpstr>PowerPoint Presentation</vt:lpstr>
      <vt:lpstr>How many words in a sentence?</vt:lpstr>
      <vt:lpstr>How many words in a corpus?</vt:lpstr>
      <vt:lpstr>Corpora</vt:lpstr>
      <vt:lpstr>Corpora vary along dimension like</vt:lpstr>
      <vt:lpstr>Corpus datasheets</vt:lpstr>
      <vt:lpstr>Text Normalization</vt:lpstr>
      <vt:lpstr>Unix Tools for Crude Tokenization and Normalization</vt:lpstr>
      <vt:lpstr>The first step: tokenizing</vt:lpstr>
      <vt:lpstr>Simple Tokenization in UNIX</vt:lpstr>
      <vt:lpstr>The second step: sorting</vt:lpstr>
      <vt:lpstr>PowerPoint Presentation</vt:lpstr>
      <vt:lpstr>PowerPoint Presentation</vt:lpstr>
      <vt:lpstr>Word Tokenization</vt:lpstr>
      <vt:lpstr>Issues in Tokenization</vt:lpstr>
      <vt:lpstr>PowerPoint Presentation</vt:lpstr>
      <vt:lpstr>Tokenization in NLTK</vt:lpstr>
      <vt:lpstr>Tokenization in languages without spaces </vt:lpstr>
      <vt:lpstr>Word tokenization in Chinese</vt:lpstr>
      <vt:lpstr>How to do word tokenization in Chinese?</vt:lpstr>
      <vt:lpstr>How to do word tokenization in Chinese?</vt:lpstr>
      <vt:lpstr>Word tokenization / segmentation</vt:lpstr>
      <vt:lpstr>PowerPoint Presentation</vt:lpstr>
      <vt:lpstr>PowerPoint Presentation</vt:lpstr>
      <vt:lpstr>PowerPoint Presentation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Word Normalization</vt:lpstr>
      <vt:lpstr>Case folding: another kind of normalization</vt:lpstr>
      <vt:lpstr>Lemmatization</vt:lpstr>
      <vt:lpstr>Lemmatization is done by Morphological Parsing</vt:lpstr>
      <vt:lpstr>Stemming</vt:lpstr>
      <vt:lpstr>Porter Stemmer : Widely used stemming algorithm</vt:lpstr>
      <vt:lpstr>Dealing with complex morphology is necessary for many languages</vt:lpstr>
      <vt:lpstr>Sentence Segmentation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Windows User</cp:lastModifiedBy>
  <cp:revision>210</cp:revision>
  <cp:lastPrinted>2011-11-15T22:45:48Z</cp:lastPrinted>
  <dcterms:created xsi:type="dcterms:W3CDTF">2010-04-19T15:31:24Z</dcterms:created>
  <dcterms:modified xsi:type="dcterms:W3CDTF">2023-07-19T04:18:25Z</dcterms:modified>
  <cp:category/>
</cp:coreProperties>
</file>