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2" r:id="rId1"/>
  </p:sldMasterIdLst>
  <p:notesMasterIdLst>
    <p:notesMasterId r:id="rId21"/>
  </p:notesMasterIdLst>
  <p:handoutMasterIdLst>
    <p:handoutMasterId r:id="rId22"/>
  </p:handoutMasterIdLst>
  <p:sldIdLst>
    <p:sldId id="409" r:id="rId2"/>
    <p:sldId id="410" r:id="rId3"/>
    <p:sldId id="411" r:id="rId4"/>
    <p:sldId id="412" r:id="rId5"/>
    <p:sldId id="454" r:id="rId6"/>
    <p:sldId id="457" r:id="rId7"/>
    <p:sldId id="458" r:id="rId8"/>
    <p:sldId id="459" r:id="rId9"/>
    <p:sldId id="418" r:id="rId10"/>
    <p:sldId id="417" r:id="rId11"/>
    <p:sldId id="419" r:id="rId12"/>
    <p:sldId id="420" r:id="rId13"/>
    <p:sldId id="421" r:id="rId14"/>
    <p:sldId id="422" r:id="rId15"/>
    <p:sldId id="423" r:id="rId16"/>
    <p:sldId id="424" r:id="rId17"/>
    <p:sldId id="426" r:id="rId18"/>
    <p:sldId id="429" r:id="rId19"/>
    <p:sldId id="430" r:id="rId20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23" autoAdjust="0"/>
    <p:restoredTop sz="86871" autoAdjust="0"/>
  </p:normalViewPr>
  <p:slideViewPr>
    <p:cSldViewPr>
      <p:cViewPr>
        <p:scale>
          <a:sx n="93" d="100"/>
          <a:sy n="93" d="100"/>
        </p:scale>
        <p:origin x="-492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79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15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3C6E27-0B5E-554F-99E3-D944B2DAB7CD}" type="slidenum">
              <a:rPr lang="en-US"/>
              <a:pPr/>
              <a:t>16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51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18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28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E73B70-6BD1-6D4B-9F6E-5CC283986628}" type="slidenum">
              <a:rPr lang="en-US"/>
              <a:pPr/>
              <a:t>19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3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EBA51-E221-6F4B-9ECF-31AD9B977258}" type="slidenum">
              <a:rPr lang="en-US"/>
              <a:pPr/>
              <a:t>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38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9174B-7304-3A45-9ED1-3169AE6E584D}" type="slidenum">
              <a:rPr lang="en-US"/>
              <a:pPr/>
              <a:t>3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4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DBBC272-86A8-B54C-AFFC-48DBE25965C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5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60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11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65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54C909-A1CF-2E43-AF34-84A05567BE64}" type="slidenum">
              <a:rPr lang="en-US"/>
              <a:pPr/>
              <a:t>12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78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13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71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D5FB1-F71F-D44B-8F15-528B3F5166D9}" type="slidenum">
              <a:rPr lang="en-US"/>
              <a:pPr/>
              <a:t>14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7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rot="16200000">
            <a:off x="-2549264" y="2474314"/>
            <a:ext cx="5143502" cy="194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 rot="16200000" flipV="1">
            <a:off x="-2442604" y="2560132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173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2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58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00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19702"/>
            <a:ext cx="7543800" cy="6803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00150"/>
            <a:ext cx="7543801" cy="3429000"/>
          </a:xfrm>
        </p:spPr>
        <p:txBody>
          <a:bodyPr/>
          <a:lstStyle>
            <a:lvl1pPr marL="7938" indent="-7938">
              <a:tabLst/>
              <a:defRPr sz="2800" baseline="0"/>
            </a:lvl1pPr>
            <a:lvl2pPr marL="404813" indent="-254000">
              <a:tabLst/>
              <a:defRPr sz="2400" baseline="0"/>
            </a:lvl2pPr>
            <a:lvl3pPr marL="515938" indent="-228600">
              <a:tabLst/>
              <a:defRPr sz="2000" baseline="0"/>
            </a:lvl3pPr>
            <a:lvl4pPr marL="690563" indent="-265113">
              <a:tabLst/>
              <a:defRPr sz="1600" baseline="0"/>
            </a:lvl4pPr>
            <a:lvl5pPr marL="801688" indent="-239713">
              <a:tabLst/>
              <a:defRPr sz="1400" baseline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0" y="5029201"/>
            <a:ext cx="3617103" cy="89483"/>
          </a:xfr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525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010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 rot="16200000">
            <a:off x="-2556759" y="2481809"/>
            <a:ext cx="5143502" cy="1798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 rot="16200000" flipV="1">
            <a:off x="-2472584" y="2548889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813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3"/>
            <a:ext cx="3703320" cy="3017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7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6041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3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8" y="548640"/>
            <a:ext cx="5009393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4844840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240CDC23-E565-C848-9AF6-12BD09C53D91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40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6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7/13/2023</a:t>
            </a:fld>
            <a:r>
              <a:rPr lang="en-US" dirty="0" err="1"/>
              <a:t>sss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6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675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7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6200000">
            <a:off x="-2518606" y="2473636"/>
            <a:ext cx="5143502" cy="196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 rot="16200000" flipV="1">
            <a:off x="-2442604" y="2560132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84301"/>
            <a:ext cx="7543801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4844840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240CDC23-E565-C848-9AF6-12BD09C53D91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4844840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4844840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3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02" r:id="rId13"/>
    <p:sldLayoutId id="2147483709" r:id="rId14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3352800" y="666750"/>
            <a:ext cx="5009393" cy="1691640"/>
          </a:xfrm>
        </p:spPr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Definition of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233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19702"/>
            <a:ext cx="8168640" cy="680397"/>
          </a:xfrm>
        </p:spPr>
        <p:txBody>
          <a:bodyPr>
            <a:normAutofit fontScale="90000"/>
          </a:bodyPr>
          <a:lstStyle/>
          <a:p>
            <a:r>
              <a:rPr lang="en-US" dirty="0"/>
              <a:t>Dynamic Programming for Minimum Edit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00150"/>
            <a:ext cx="7940040" cy="34290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Dynamic programming</a:t>
            </a:r>
            <a:r>
              <a:rPr lang="en-US" dirty="0"/>
              <a:t>: A tabular computation of D(</a:t>
            </a:r>
            <a:r>
              <a:rPr lang="en-US" i="1" dirty="0" err="1"/>
              <a:t>n,m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/>
              <a:t>Solving problems by combining solutions to subproblems.</a:t>
            </a:r>
          </a:p>
          <a:p>
            <a:r>
              <a:rPr lang="en-US" dirty="0"/>
              <a:t>Bottom-up</a:t>
            </a:r>
          </a:p>
          <a:p>
            <a:pPr lvl="1"/>
            <a:r>
              <a:rPr lang="en-US" dirty="0"/>
              <a:t>We compute D(</a:t>
            </a:r>
            <a:r>
              <a:rPr lang="en-US" dirty="0" err="1"/>
              <a:t>i,j</a:t>
            </a:r>
            <a:r>
              <a:rPr lang="en-US" dirty="0"/>
              <a:t>) for small </a:t>
            </a:r>
            <a:r>
              <a:rPr lang="en-US" i="1" dirty="0" err="1"/>
              <a:t>i,j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And compute larger D(</a:t>
            </a:r>
            <a:r>
              <a:rPr lang="en-US" dirty="0" err="1"/>
              <a:t>i,j</a:t>
            </a:r>
            <a:r>
              <a:rPr lang="en-US" dirty="0"/>
              <a:t>) based on previously computed smaller values</a:t>
            </a:r>
          </a:p>
          <a:p>
            <a:pPr lvl="1"/>
            <a:r>
              <a:rPr lang="en-US" dirty="0"/>
              <a:t>i.e., compute D(</a:t>
            </a:r>
            <a:r>
              <a:rPr lang="en-US" i="1" dirty="0" err="1"/>
              <a:t>i,j</a:t>
            </a:r>
            <a:r>
              <a:rPr lang="en-US" dirty="0"/>
              <a:t>) for all </a:t>
            </a:r>
            <a:r>
              <a:rPr lang="en-US" i="1" dirty="0" err="1"/>
              <a:t>i</a:t>
            </a:r>
            <a:r>
              <a:rPr lang="en-US" dirty="0"/>
              <a:t> (0 &lt; </a:t>
            </a:r>
            <a:r>
              <a:rPr lang="en-US" i="1" dirty="0" err="1"/>
              <a:t>i</a:t>
            </a:r>
            <a:r>
              <a:rPr lang="en-US" dirty="0"/>
              <a:t> &lt; n)  and</a:t>
            </a:r>
            <a:r>
              <a:rPr lang="en-US" i="1" dirty="0"/>
              <a:t> j </a:t>
            </a:r>
            <a:r>
              <a:rPr lang="en-US" dirty="0"/>
              <a:t>(0 &lt; j &lt; m)</a:t>
            </a:r>
          </a:p>
          <a:p>
            <a:endParaRPr lang="en-US" dirty="0"/>
          </a:p>
          <a:p>
            <a:endParaRPr 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72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9954" name="Group 2"/>
          <p:cNvGraphicFramePr>
            <a:graphicFrameLocks noGrp="1"/>
          </p:cNvGraphicFramePr>
          <p:nvPr/>
        </p:nvGraphicFramePr>
        <p:xfrm>
          <a:off x="990600" y="1028700"/>
          <a:ext cx="6934200" cy="38528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6164" name="Line 149"/>
          <p:cNvSpPr>
            <a:spLocks noChangeShapeType="1"/>
          </p:cNvSpPr>
          <p:nvPr/>
        </p:nvSpPr>
        <p:spPr bwMode="auto">
          <a:xfrm flipH="1">
            <a:off x="2514600" y="3086100"/>
            <a:ext cx="457200" cy="971550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657350"/>
            <a:ext cx="4281923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1371600" y="381000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/>
              <a:t>The Edit Distance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18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/>
              <a:t>Edit Distance</a:t>
            </a:r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6196"/>
            <a:ext cx="3766159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6625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0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24933"/>
              </p:ext>
            </p:extLst>
          </p:nvPr>
        </p:nvGraphicFramePr>
        <p:xfrm>
          <a:off x="1219200" y="1352550"/>
          <a:ext cx="6934200" cy="3276600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itle 2"/>
          <p:cNvSpPr txBox="1">
            <a:spLocks/>
          </p:cNvSpPr>
          <p:nvPr/>
        </p:nvSpPr>
        <p:spPr>
          <a:xfrm>
            <a:off x="1371600" y="381000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/>
              <a:t>The Edit Distance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3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3460238" y="548640"/>
            <a:ext cx="5009393" cy="1565910"/>
          </a:xfrm>
        </p:spPr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Back trace </a:t>
            </a: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for Computing Alignments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13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119703"/>
            <a:ext cx="7543800" cy="3946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Computing alignments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47750"/>
            <a:ext cx="7543801" cy="3429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Edit distance isn’t sufficient</a:t>
            </a:r>
          </a:p>
          <a:p>
            <a:pPr lvl="1"/>
            <a:r>
              <a:rPr lang="en-US" dirty="0"/>
              <a:t>We often need to </a:t>
            </a:r>
            <a:r>
              <a:rPr lang="en-US" b="1" dirty="0"/>
              <a:t>align</a:t>
            </a:r>
            <a:r>
              <a:rPr lang="en-US" dirty="0"/>
              <a:t> each character of the two strings to each other</a:t>
            </a:r>
          </a:p>
          <a:p>
            <a:r>
              <a:rPr lang="en-US" dirty="0"/>
              <a:t>We do this by keeping a “</a:t>
            </a:r>
            <a:r>
              <a:rPr lang="en-US" dirty="0" err="1"/>
              <a:t>backtrace</a:t>
            </a:r>
            <a:r>
              <a:rPr lang="en-US" dirty="0"/>
              <a:t>”</a:t>
            </a:r>
          </a:p>
          <a:p>
            <a:r>
              <a:rPr lang="en-US" dirty="0"/>
              <a:t>Every time we enter a cell, remember where we came from</a:t>
            </a:r>
          </a:p>
          <a:p>
            <a:r>
              <a:rPr lang="en-US" dirty="0"/>
              <a:t>When we reach the end, </a:t>
            </a:r>
          </a:p>
          <a:p>
            <a:pPr lvl="1"/>
            <a:r>
              <a:rPr lang="en-US" dirty="0"/>
              <a:t>Trace back the path from the upper right corner to read off the alignment</a:t>
            </a:r>
          </a:p>
        </p:txBody>
      </p:sp>
    </p:spTree>
    <p:extLst>
      <p:ext uri="{BB962C8B-B14F-4D97-AF65-F5344CB8AC3E}">
        <p14:creationId xmlns:p14="http://schemas.microsoft.com/office/powerpoint/2010/main" val="61804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>
          <a:xfrm>
            <a:off x="3048000" y="214953"/>
            <a:ext cx="4267200" cy="3755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err="1">
                <a:solidFill>
                  <a:srgbClr val="FF0000"/>
                </a:solidFill>
              </a:rPr>
              <a:t>MinEdit</a:t>
            </a:r>
            <a:r>
              <a:rPr lang="en-US" sz="2800" b="1" dirty="0">
                <a:solidFill>
                  <a:srgbClr val="FF0000"/>
                </a:solidFill>
              </a:rPr>
              <a:t> with </a:t>
            </a:r>
            <a:r>
              <a:rPr lang="en-US" sz="2800" b="1" dirty="0" err="1">
                <a:solidFill>
                  <a:srgbClr val="FF0000"/>
                </a:solidFill>
              </a:rPr>
              <a:t>Backtrace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7" name="Picture 5" descr="minedit2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28750"/>
            <a:ext cx="8229600" cy="328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457200" y="597753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starting at the 8 in the lower-right corner and following the arrows back. </a:t>
            </a:r>
            <a:endParaRPr lang="en-US" sz="1600" dirty="0" smtClean="0"/>
          </a:p>
          <a:p>
            <a:pPr algn="just"/>
            <a:r>
              <a:rPr lang="en-US" sz="1600" dirty="0" smtClean="0"/>
              <a:t>The </a:t>
            </a:r>
            <a:r>
              <a:rPr lang="en-US" sz="1600" dirty="0"/>
              <a:t>sequence of bold cells represents one possible minimum cost alignment between the two </a:t>
            </a:r>
            <a:r>
              <a:rPr lang="en-US" sz="1600" dirty="0" smtClean="0"/>
              <a:t>strings.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1132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 err="1"/>
              <a:t>Backtrace</a:t>
            </a:r>
            <a:endParaRPr lang="en-US" dirty="0"/>
          </a:p>
        </p:txBody>
      </p:sp>
      <p:sp>
        <p:nvSpPr>
          <p:cNvPr id="75780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strings and their </a:t>
            </a:r>
            <a:r>
              <a:rPr lang="en-US" b="1" dirty="0"/>
              <a:t>alignment</a:t>
            </a:r>
            <a:r>
              <a:rPr lang="en-US" dirty="0"/>
              <a:t>:</a:t>
            </a:r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229124"/>
            <a:ext cx="4838700" cy="2019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6913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Time: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			O(nm)</a:t>
            </a:r>
            <a:endParaRPr lang="en-US" sz="3200" dirty="0"/>
          </a:p>
          <a:p>
            <a:r>
              <a:rPr lang="en-US" sz="3200" dirty="0"/>
              <a:t>Space: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			O(nm)</a:t>
            </a:r>
          </a:p>
          <a:p>
            <a:r>
              <a:rPr lang="en-US" sz="3200" dirty="0" err="1"/>
              <a:t>Backtrace</a:t>
            </a:r>
            <a:endParaRPr lang="en-US" sz="3200" dirty="0"/>
          </a:p>
          <a:p>
            <a:pPr lvl="1">
              <a:buFont typeface="Wingdings" charset="2"/>
              <a:buNone/>
            </a:pPr>
            <a:r>
              <a:rPr lang="en-US" sz="2800" dirty="0"/>
              <a:t>				O(</a:t>
            </a:r>
            <a:r>
              <a:rPr lang="en-US" sz="2800" dirty="0" err="1"/>
              <a:t>n+m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202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similar are two strings?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52550"/>
            <a:ext cx="3886200" cy="3429000"/>
          </a:xfrm>
        </p:spPr>
        <p:txBody>
          <a:bodyPr/>
          <a:lstStyle/>
          <a:p>
            <a:r>
              <a:rPr lang="en-US" dirty="0"/>
              <a:t>Spell correction</a:t>
            </a:r>
          </a:p>
          <a:p>
            <a:pPr lvl="1"/>
            <a:r>
              <a:rPr lang="en-US" dirty="0"/>
              <a:t>The user typed “</a:t>
            </a:r>
            <a:r>
              <a:rPr lang="en-US" dirty="0" err="1"/>
              <a:t>graffe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r>
              <a:rPr lang="en-US" dirty="0"/>
              <a:t>Which is closest? </a:t>
            </a:r>
          </a:p>
          <a:p>
            <a:pPr lvl="2">
              <a:lnSpc>
                <a:spcPct val="80000"/>
              </a:lnSpc>
            </a:pPr>
            <a:r>
              <a:rPr lang="en-US" dirty="0" err="1"/>
              <a:t>graf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/>
              <a:t>graft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grail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giraffe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57600" y="1352550"/>
            <a:ext cx="5257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dirty="0"/>
              <a:t>Computational Biology</a:t>
            </a:r>
          </a:p>
          <a:p>
            <a:pPr lvl="1"/>
            <a:r>
              <a:rPr lang="en-US" dirty="0"/>
              <a:t>Align two sequences of nucleotides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Resulting alignment: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424815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sz="2000" dirty="0"/>
              <a:t>Also for Machine Translation, Information Extraction, Speech Recognition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495800" y="2266950"/>
            <a:ext cx="4342338" cy="58477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341934" y="3311664"/>
            <a:ext cx="4802066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</p:spTree>
    <p:extLst>
      <p:ext uri="{BB962C8B-B14F-4D97-AF65-F5344CB8AC3E}">
        <p14:creationId xmlns:p14="http://schemas.microsoft.com/office/powerpoint/2010/main" val="407746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84020" y="160585"/>
            <a:ext cx="5394960" cy="4708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Edit Distance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35128"/>
            <a:ext cx="7543801" cy="3141622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The minimum edit distance between two strings</a:t>
            </a:r>
          </a:p>
          <a:p>
            <a:r>
              <a:rPr lang="en-US" sz="1800" dirty="0"/>
              <a:t>Is the minimum number of editing operations</a:t>
            </a:r>
          </a:p>
          <a:p>
            <a:pPr lvl="1"/>
            <a:r>
              <a:rPr lang="en-US" sz="1600" dirty="0"/>
              <a:t>Insertion</a:t>
            </a:r>
          </a:p>
          <a:p>
            <a:pPr lvl="1"/>
            <a:r>
              <a:rPr lang="en-US" sz="1600" dirty="0"/>
              <a:t>Deletion</a:t>
            </a:r>
          </a:p>
          <a:p>
            <a:pPr lvl="1"/>
            <a:r>
              <a:rPr lang="en-US" sz="1600" dirty="0"/>
              <a:t>Substitution</a:t>
            </a:r>
          </a:p>
          <a:p>
            <a:r>
              <a:rPr lang="en-US" sz="1800" dirty="0"/>
              <a:t>Needed to transform one into the </a:t>
            </a:r>
            <a:r>
              <a:rPr lang="en-US" sz="1800" dirty="0" smtClean="0"/>
              <a:t>other</a:t>
            </a:r>
          </a:p>
          <a:p>
            <a:endParaRPr lang="en-US" sz="1800" dirty="0"/>
          </a:p>
          <a:p>
            <a:pPr algn="just"/>
            <a:r>
              <a:rPr lang="en-US" sz="1800" dirty="0"/>
              <a:t>M</a:t>
            </a:r>
            <a:r>
              <a:rPr lang="en-US" sz="1800" dirty="0" smtClean="0"/>
              <a:t>inimum </a:t>
            </a:r>
            <a:r>
              <a:rPr lang="en-US" sz="1800" dirty="0"/>
              <a:t>edit distance between two strings is defined </a:t>
            </a:r>
            <a:r>
              <a:rPr lang="en-US" sz="1800" dirty="0" smtClean="0"/>
              <a:t>as </a:t>
            </a:r>
            <a:r>
              <a:rPr lang="en-US" sz="1800" b="1" dirty="0">
                <a:solidFill>
                  <a:srgbClr val="FF0000"/>
                </a:solidFill>
              </a:rPr>
              <a:t>the minimum number of editing operations (operations like insertion, deletion, substitution) needed to transform one string into another.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0600" y="666750"/>
            <a:ext cx="67818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85800">
              <a:lnSpc>
                <a:spcPct val="90000"/>
              </a:lnSpc>
              <a:buClr>
                <a:schemeClr val="accent1"/>
              </a:buClr>
              <a:buFont typeface="Calibri" pitchFamily="34" charset="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atural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language processing is concerned with measuring how similar two strings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are.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343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119703"/>
            <a:ext cx="7543800" cy="3946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Minimum Edit Distance</a:t>
            </a:r>
          </a:p>
        </p:txBody>
      </p:sp>
      <p:sp>
        <p:nvSpPr>
          <p:cNvPr id="75780" name="Content Placeholder 7"/>
          <p:cNvSpPr>
            <a:spLocks noGrp="1"/>
          </p:cNvSpPr>
          <p:nvPr>
            <p:ph idx="1"/>
          </p:nvPr>
        </p:nvSpPr>
        <p:spPr>
          <a:xfrm>
            <a:off x="762000" y="590550"/>
            <a:ext cx="7543801" cy="2133600"/>
          </a:xfrm>
        </p:spPr>
        <p:txBody>
          <a:bodyPr>
            <a:normAutofit/>
          </a:bodyPr>
          <a:lstStyle/>
          <a:p>
            <a:r>
              <a:rPr lang="en-US" sz="1800" dirty="0"/>
              <a:t>Two strings and their </a:t>
            </a:r>
            <a:r>
              <a:rPr lang="en-US" sz="1800" b="1" dirty="0"/>
              <a:t>alignment</a:t>
            </a:r>
            <a:r>
              <a:rPr lang="en-US" sz="1800" dirty="0" smtClean="0"/>
              <a:t>:</a:t>
            </a:r>
            <a:r>
              <a:rPr lang="en-US" sz="1800" dirty="0"/>
              <a:t> Given two sequences, an alignment is a correspondence between substrings of the two sequences.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93823"/>
            <a:ext cx="4572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2000" y="2343150"/>
            <a:ext cx="76962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Levenshtein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 between two sequences is the simplest weighting factor in which each of the three operations has a cost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If </a:t>
            </a:r>
            <a:r>
              <a:rPr lang="en-US" sz="2000" b="1" dirty="0">
                <a:solidFill>
                  <a:srgbClr val="FF0000"/>
                </a:solidFill>
              </a:rPr>
              <a:t>each operation has cost of 1</a:t>
            </a:r>
          </a:p>
          <a:p>
            <a:pPr lvl="1"/>
            <a:r>
              <a:rPr lang="en-US" sz="1800" dirty="0"/>
              <a:t>Distance between these is </a:t>
            </a:r>
            <a:r>
              <a:rPr lang="en-US" sz="1800" dirty="0" smtClean="0"/>
              <a:t>5</a:t>
            </a:r>
          </a:p>
          <a:p>
            <a:pPr lvl="1"/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If substitutions cost 2 (</a:t>
            </a:r>
            <a:r>
              <a:rPr lang="en-US" sz="2000" b="1" dirty="0" err="1">
                <a:solidFill>
                  <a:srgbClr val="FF0000"/>
                </a:solidFill>
              </a:rPr>
              <a:t>Levenshtein</a:t>
            </a:r>
            <a:r>
              <a:rPr lang="en-US" sz="2000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800" dirty="0"/>
              <a:t>Distance between them is 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9830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85750"/>
            <a:ext cx="7543800" cy="527997"/>
          </a:xfrm>
        </p:spPr>
        <p:txBody>
          <a:bodyPr>
            <a:normAutofit/>
          </a:bodyPr>
          <a:lstStyle/>
          <a:p>
            <a:r>
              <a:rPr lang="en-US" sz="2800" dirty="0"/>
              <a:t>How to find the Min Edit Distance?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610292" y="894693"/>
            <a:ext cx="7543801" cy="2134257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Searching for a path (sequence of edits) from the start string to the final string:</a:t>
            </a:r>
          </a:p>
          <a:p>
            <a:pPr lvl="1" algn="just"/>
            <a:r>
              <a:rPr lang="en-US" sz="2000" b="1" dirty="0"/>
              <a:t>Initial state</a:t>
            </a:r>
            <a:r>
              <a:rPr lang="en-US" sz="2000" dirty="0"/>
              <a:t>: the word we’re transforming</a:t>
            </a:r>
          </a:p>
          <a:p>
            <a:pPr lvl="1" algn="just"/>
            <a:r>
              <a:rPr lang="en-US" sz="2000" b="1" dirty="0"/>
              <a:t>Operators</a:t>
            </a:r>
            <a:r>
              <a:rPr lang="en-US" sz="2000" dirty="0"/>
              <a:t>: insert, delete, substitute</a:t>
            </a:r>
          </a:p>
          <a:p>
            <a:pPr lvl="1" algn="just"/>
            <a:r>
              <a:rPr lang="en-US" sz="2000" b="1" dirty="0"/>
              <a:t>Goal state</a:t>
            </a:r>
            <a:r>
              <a:rPr lang="en-US" sz="2000" dirty="0"/>
              <a:t>:  the word we’re trying to get to</a:t>
            </a:r>
          </a:p>
          <a:p>
            <a:pPr lvl="1" algn="just"/>
            <a:r>
              <a:rPr lang="en-US" sz="2000" b="1" dirty="0"/>
              <a:t>Path cost</a:t>
            </a:r>
            <a:r>
              <a:rPr lang="en-US" sz="2000" dirty="0"/>
              <a:t>: what we want to minimize: the number of edits</a:t>
            </a:r>
          </a:p>
          <a:p>
            <a:endParaRPr lang="en-US" dirty="0"/>
          </a:p>
        </p:txBody>
      </p:sp>
      <p:pic>
        <p:nvPicPr>
          <p:cNvPr id="7" name="Picture 3" descr="inten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57550"/>
            <a:ext cx="5716386" cy="137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15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61950"/>
            <a:ext cx="7848600" cy="3429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 of transformed words that represents the minimum edit distance between the strings intention and execution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76350"/>
            <a:ext cx="45243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6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3350"/>
            <a:ext cx="8458200" cy="4267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Defining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minimum edit distance </a:t>
            </a:r>
            <a:endParaRPr lang="en-US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100" dirty="0"/>
              <a:t>Given </a:t>
            </a:r>
            <a:r>
              <a:rPr lang="en-US" sz="2100" dirty="0"/>
              <a:t>two strings, </a:t>
            </a:r>
            <a:endParaRPr lang="en-US" sz="2100" dirty="0"/>
          </a:p>
          <a:p>
            <a:pPr marL="0" indent="0" algn="just">
              <a:buNone/>
            </a:pPr>
            <a:r>
              <a:rPr lang="en-US" sz="2100" dirty="0"/>
              <a:t>the </a:t>
            </a:r>
            <a:r>
              <a:rPr lang="en-US" sz="2100" dirty="0"/>
              <a:t>source string X of length n, </a:t>
            </a:r>
            <a:endParaRPr lang="en-US" sz="2100" dirty="0"/>
          </a:p>
          <a:p>
            <a:pPr marL="0" indent="0" algn="just">
              <a:buNone/>
            </a:pPr>
            <a:r>
              <a:rPr lang="en-US" sz="2100" dirty="0"/>
              <a:t>and </a:t>
            </a:r>
            <a:r>
              <a:rPr lang="en-US" sz="2100" dirty="0"/>
              <a:t>target string Y of length m, </a:t>
            </a:r>
            <a:endParaRPr lang="en-US" sz="2100" dirty="0"/>
          </a:p>
          <a:p>
            <a:pPr marL="0" indent="0" algn="just">
              <a:buNone/>
            </a:pPr>
            <a:r>
              <a:rPr lang="en-US" sz="2100" dirty="0"/>
              <a:t>we’ll </a:t>
            </a:r>
            <a:r>
              <a:rPr lang="en-US" sz="2100" dirty="0"/>
              <a:t>define D[</a:t>
            </a:r>
            <a:r>
              <a:rPr lang="en-US" sz="2100" dirty="0" err="1"/>
              <a:t>i</a:t>
            </a:r>
            <a:r>
              <a:rPr lang="en-US" sz="2100" dirty="0"/>
              <a:t>, j] as the edit distance between X[1..i] and Y[1.. j], </a:t>
            </a:r>
            <a:endParaRPr lang="en-US" sz="2100" dirty="0"/>
          </a:p>
          <a:p>
            <a:pPr marL="0" indent="0" algn="just">
              <a:buNone/>
            </a:pPr>
            <a:r>
              <a:rPr lang="en-US" sz="2100" dirty="0"/>
              <a:t>i.e</a:t>
            </a:r>
            <a:r>
              <a:rPr lang="en-US" sz="2100" dirty="0"/>
              <a:t>., the first </a:t>
            </a:r>
            <a:r>
              <a:rPr lang="en-US" sz="2100" dirty="0" err="1"/>
              <a:t>i</a:t>
            </a:r>
            <a:r>
              <a:rPr lang="en-US" sz="2100" dirty="0"/>
              <a:t> characters of X and </a:t>
            </a:r>
            <a:endParaRPr lang="en-US" sz="2100" dirty="0"/>
          </a:p>
          <a:p>
            <a:pPr marL="0" indent="0" algn="just">
              <a:buNone/>
            </a:pPr>
            <a:r>
              <a:rPr lang="en-US" sz="2100" dirty="0"/>
              <a:t>the </a:t>
            </a:r>
            <a:r>
              <a:rPr lang="en-US" sz="2100" dirty="0"/>
              <a:t>first j characters of Y. </a:t>
            </a:r>
            <a:endParaRPr lang="en-US" sz="2100" dirty="0"/>
          </a:p>
          <a:p>
            <a:pPr marL="0" indent="0" algn="just">
              <a:buNone/>
            </a:pPr>
            <a:endParaRPr lang="en-US" sz="21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100" dirty="0"/>
              <a:t>The </a:t>
            </a:r>
            <a:r>
              <a:rPr lang="en-US" sz="2100" dirty="0"/>
              <a:t>edit distance between X and Y is thus D[</a:t>
            </a:r>
            <a:r>
              <a:rPr lang="en-US" sz="2100" dirty="0" err="1"/>
              <a:t>n,m</a:t>
            </a:r>
            <a:r>
              <a:rPr lang="en-US" sz="2100" dirty="0"/>
              <a:t>]. </a:t>
            </a:r>
            <a:endParaRPr lang="en-US" sz="21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We’ll use </a:t>
            </a:r>
            <a:r>
              <a:rPr lang="en-US" sz="2000" b="1" dirty="0">
                <a:solidFill>
                  <a:srgbClr val="FF0000"/>
                </a:solidFill>
              </a:rPr>
              <a:t>dynamic programming </a:t>
            </a:r>
            <a:r>
              <a:rPr lang="en-US" sz="2000" dirty="0"/>
              <a:t>to compute D[</a:t>
            </a:r>
            <a:r>
              <a:rPr lang="en-US" sz="2000" dirty="0" err="1"/>
              <a:t>n,m</a:t>
            </a:r>
            <a:r>
              <a:rPr lang="en-US" sz="2000" dirty="0"/>
              <a:t>] bottom up, combining </a:t>
            </a:r>
            <a:r>
              <a:rPr lang="en-US" sz="2000" dirty="0" smtClean="0"/>
              <a:t>solutions </a:t>
            </a:r>
            <a:r>
              <a:rPr lang="en-US" sz="2000" dirty="0"/>
              <a:t>to </a:t>
            </a:r>
            <a:r>
              <a:rPr lang="en-US" sz="2000" dirty="0" smtClean="0"/>
              <a:t>sub problems.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168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5750"/>
            <a:ext cx="7543801" cy="3429000"/>
          </a:xfrm>
        </p:spPr>
        <p:txBody>
          <a:bodyPr>
            <a:norm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D[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j] is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taking the minimum of the three possible paths through the matrix which arrive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there: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00138"/>
            <a:ext cx="47244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" y="2081213"/>
            <a:ext cx="7620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we assume the version of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Levenshtein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distance in which the insertions and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deletions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each have a cost of 1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(ins-cost(·) = del-cost(·) = 1),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substitutions have a cost of 2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(except substitution of identical letters have zero cost), the computation for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D[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i,j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 becomes: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24" y="3257550"/>
            <a:ext cx="487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2060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838200" y="285750"/>
            <a:ext cx="7543800" cy="3184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Min </a:t>
            </a:r>
            <a:r>
              <a:rPr lang="en-US" sz="2800" b="1" dirty="0">
                <a:solidFill>
                  <a:srgbClr val="FF0000"/>
                </a:solidFill>
              </a:rPr>
              <a:t>Edit Distance </a:t>
            </a:r>
            <a:r>
              <a:rPr lang="en-US" sz="2800" b="1" dirty="0" smtClean="0">
                <a:solidFill>
                  <a:srgbClr val="FF0000"/>
                </a:solidFill>
              </a:rPr>
              <a:t>Algorithm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19150"/>
            <a:ext cx="7848599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56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7511</TotalTime>
  <Words>898</Words>
  <Application>Microsoft Office PowerPoint</Application>
  <PresentationFormat>On-screen Show (16:9)</PresentationFormat>
  <Paragraphs>346</Paragraphs>
  <Slides>19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Retrospect</vt:lpstr>
      <vt:lpstr>Minimum Edit Distance</vt:lpstr>
      <vt:lpstr>How similar are two strings?</vt:lpstr>
      <vt:lpstr>Edit Distance</vt:lpstr>
      <vt:lpstr>Minimum Edit Distance</vt:lpstr>
      <vt:lpstr>How to find the Min Edit Distance?</vt:lpstr>
      <vt:lpstr>PowerPoint Presentation</vt:lpstr>
      <vt:lpstr>PowerPoint Presentation</vt:lpstr>
      <vt:lpstr>PowerPoint Presentation</vt:lpstr>
      <vt:lpstr>Min Edit Distance Algorithm</vt:lpstr>
      <vt:lpstr>Dynamic Programming for Minimum Edit Distance</vt:lpstr>
      <vt:lpstr>The Edit Distance Table</vt:lpstr>
      <vt:lpstr>PowerPoint Presentation</vt:lpstr>
      <vt:lpstr>Edit Distance</vt:lpstr>
      <vt:lpstr>PowerPoint Presentation</vt:lpstr>
      <vt:lpstr>Minimum Edit Distance</vt:lpstr>
      <vt:lpstr>Computing alignments</vt:lpstr>
      <vt:lpstr>MinEdit with Backtrace</vt:lpstr>
      <vt:lpstr>Result of Backtrace</vt:lpstr>
      <vt:lpstr>Performance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Edit Distance</dc:title>
  <dc:subject>Speech and Language Processing</dc:subject>
  <dc:creator>Dan Jurafsky</dc:creator>
  <cp:keywords/>
  <dc:description/>
  <cp:lastModifiedBy>Windows User</cp:lastModifiedBy>
  <cp:revision>119</cp:revision>
  <cp:lastPrinted>2009-04-20T16:46:08Z</cp:lastPrinted>
  <dcterms:created xsi:type="dcterms:W3CDTF">2010-04-19T15:31:24Z</dcterms:created>
  <dcterms:modified xsi:type="dcterms:W3CDTF">2023-07-13T08:41:37Z</dcterms:modified>
  <cp:category/>
</cp:coreProperties>
</file>