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2" r:id="rId1"/>
  </p:sldMasterIdLst>
  <p:notesMasterIdLst>
    <p:notesMasterId r:id="rId53"/>
  </p:notesMasterIdLst>
  <p:handoutMasterIdLst>
    <p:handoutMasterId r:id="rId54"/>
  </p:handoutMasterIdLst>
  <p:sldIdLst>
    <p:sldId id="384" r:id="rId2"/>
    <p:sldId id="385" r:id="rId3"/>
    <p:sldId id="386" r:id="rId4"/>
    <p:sldId id="387" r:id="rId5"/>
    <p:sldId id="388" r:id="rId6"/>
    <p:sldId id="389" r:id="rId7"/>
    <p:sldId id="390" r:id="rId8"/>
    <p:sldId id="547" r:id="rId9"/>
    <p:sldId id="542" r:id="rId10"/>
    <p:sldId id="391" r:id="rId11"/>
    <p:sldId id="392" r:id="rId12"/>
    <p:sldId id="393" r:id="rId13"/>
    <p:sldId id="395" r:id="rId14"/>
    <p:sldId id="396" r:id="rId15"/>
    <p:sldId id="447" r:id="rId16"/>
    <p:sldId id="397" r:id="rId17"/>
    <p:sldId id="549" r:id="rId18"/>
    <p:sldId id="548" r:id="rId19"/>
    <p:sldId id="398" r:id="rId20"/>
    <p:sldId id="399" r:id="rId21"/>
    <p:sldId id="400" r:id="rId22"/>
    <p:sldId id="401" r:id="rId23"/>
    <p:sldId id="402" r:id="rId24"/>
    <p:sldId id="403" r:id="rId25"/>
    <p:sldId id="421" r:id="rId26"/>
    <p:sldId id="422" r:id="rId27"/>
    <p:sldId id="448" r:id="rId28"/>
    <p:sldId id="550" r:id="rId29"/>
    <p:sldId id="551" r:id="rId30"/>
    <p:sldId id="426" r:id="rId31"/>
    <p:sldId id="427" r:id="rId32"/>
    <p:sldId id="428" r:id="rId33"/>
    <p:sldId id="434" r:id="rId34"/>
    <p:sldId id="429" r:id="rId35"/>
    <p:sldId id="431" r:id="rId36"/>
    <p:sldId id="432" r:id="rId37"/>
    <p:sldId id="450" r:id="rId38"/>
    <p:sldId id="552" r:id="rId39"/>
    <p:sldId id="553" r:id="rId40"/>
    <p:sldId id="414" r:id="rId41"/>
    <p:sldId id="415" r:id="rId42"/>
    <p:sldId id="416" r:id="rId43"/>
    <p:sldId id="420" r:id="rId44"/>
    <p:sldId id="419" r:id="rId45"/>
    <p:sldId id="554" r:id="rId46"/>
    <p:sldId id="451" r:id="rId47"/>
    <p:sldId id="438" r:id="rId48"/>
    <p:sldId id="444" r:id="rId49"/>
    <p:sldId id="445" r:id="rId50"/>
    <p:sldId id="555" r:id="rId51"/>
    <p:sldId id="556" r:id="rId52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86871" autoAdjust="0"/>
  </p:normalViewPr>
  <p:slideViewPr>
    <p:cSldViewPr>
      <p:cViewPr>
        <p:scale>
          <a:sx n="70" d="100"/>
          <a:sy n="70" d="100"/>
        </p:scale>
        <p:origin x="-1380" y="-3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13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14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15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A37D4-2F67-9A41-B61D-68722A521FD4}" type="slidenum">
              <a:rPr lang="en-US"/>
              <a:pPr/>
              <a:t>16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1B35A-A25C-A94E-9FD5-654338FF1842}" type="slidenum">
              <a:rPr lang="en-US"/>
              <a:pPr/>
              <a:t>19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DB1FB-B553-8842-96AB-B949BC658A96}" type="slidenum">
              <a:rPr lang="en-US"/>
              <a:pPr/>
              <a:t>20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2B866-E83E-5A43-8CC5-7901D97D29F5}" type="slidenum">
              <a:rPr lang="en-US"/>
              <a:pPr/>
              <a:t>21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8F4263-5B2E-CA40-9150-52BFC1C4104E}" type="slidenum">
              <a:rPr lang="en-US"/>
              <a:pPr/>
              <a:t>22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BB749-D528-AD4D-9574-3C4930FCBF69}" type="slidenum">
              <a:rPr lang="en-US"/>
              <a:pPr/>
              <a:t>23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5F8AA-3268-C048-AE98-290B11BD1BCF}" type="slidenum">
              <a:rPr lang="en-US"/>
              <a:pPr/>
              <a:t>24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57E1AA-3B5C-7144-BCE2-DB2BE2D704A0}" type="slidenum">
              <a:rPr lang="en-US"/>
              <a:pPr/>
              <a:t>3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DA7D60-81B6-1445-80B8-DE5A6AFB51DE}" type="slidenum">
              <a:rPr lang="en-US"/>
              <a:pPr/>
              <a:t>25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F729A-4249-1742-AADD-33BB3B70F773}" type="slidenum">
              <a:rPr lang="en-US"/>
              <a:pPr/>
              <a:t>26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27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30983-8456-3646-A731-6FFF29DE70A4}" type="slidenum">
              <a:rPr lang="en-US"/>
              <a:pPr/>
              <a:t>30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AC387-3E46-1143-BAAD-D9B1D56CD6CB}" type="slidenum">
              <a:rPr lang="en-US"/>
              <a:pPr/>
              <a:t>31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2B776-986B-2545-8075-7FDAA4407823}" type="slidenum">
              <a:rPr lang="en-US"/>
              <a:pPr/>
              <a:t>32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EBD86-0A01-3B4B-B540-6B90BD60E5F2}" type="slidenum">
              <a:rPr lang="en-US"/>
              <a:pPr/>
              <a:t>34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A74BD-9984-AD46-A37E-56B3C0F9FC15}" type="slidenum">
              <a:rPr lang="en-US"/>
              <a:pPr/>
              <a:t>35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3864A-ADC2-1B43-A5CC-41DA2E2D0DBB}" type="slidenum">
              <a:rPr lang="en-US"/>
              <a:pPr/>
              <a:t>36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37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23D22-0F96-2447-8062-54A2324D8AD1}" type="slidenum">
              <a:rPr lang="en-US"/>
              <a:pPr/>
              <a:t>4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81DC2A-315A-1A4F-89A0-2FADEFC62277}" type="slidenum">
              <a:rPr lang="en-US" sz="1200">
                <a:latin typeface="Calibri" charset="0"/>
              </a:rPr>
              <a:pPr eaLnBrk="1" hangingPunct="1"/>
              <a:t>40</a:t>
            </a:fld>
            <a:endParaRPr lang="en-US" sz="1200">
              <a:latin typeface="Calibri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0DD158-683E-CA43-8AEA-0C7A6F3C7159}" type="slidenum">
              <a:rPr lang="en-US" sz="1200">
                <a:latin typeface="Calibri" charset="0"/>
              </a:rPr>
              <a:pPr eaLnBrk="1" hangingPunct="1"/>
              <a:t>41</a:t>
            </a:fld>
            <a:endParaRPr lang="en-US" sz="1200">
              <a:latin typeface="Calibri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C26481-6374-7A4A-85A2-FE0A76AD0611}" type="slidenum">
              <a:rPr lang="en-US" sz="1200">
                <a:latin typeface="Calibri" charset="0"/>
              </a:rPr>
              <a:pPr eaLnBrk="1" hangingPunct="1"/>
              <a:t>42</a:t>
            </a:fld>
            <a:endParaRPr lang="en-US" sz="1200">
              <a:latin typeface="Calibri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8DC6ED-55DD-354E-B142-4C651FCA36AE}" type="slidenum">
              <a:rPr lang="en-US" sz="1200">
                <a:latin typeface="Calibri" charset="0"/>
              </a:rPr>
              <a:pPr eaLnBrk="1" hangingPunct="1"/>
              <a:t>43</a:t>
            </a:fld>
            <a:endParaRPr lang="en-US" sz="1200">
              <a:latin typeface="Calibri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C(want to) went from 608 to 238, </a:t>
            </a:r>
            <a:r>
              <a:rPr lang="en-US" dirty="0">
                <a:latin typeface="Calibri" charset="0"/>
              </a:rPr>
              <a:t> </a:t>
            </a:r>
            <a:r>
              <a:rPr lang="en-US" sz="2400" dirty="0">
                <a:latin typeface="Calibri" charset="0"/>
              </a:rPr>
              <a:t>P(</a:t>
            </a:r>
            <a:r>
              <a:rPr lang="en-US" sz="2400" dirty="0" err="1">
                <a:latin typeface="Calibri" charset="0"/>
              </a:rPr>
              <a:t>to|want</a:t>
            </a:r>
            <a:r>
              <a:rPr lang="en-US" sz="2400" dirty="0">
                <a:latin typeface="Calibri" charset="0"/>
              </a:rPr>
              <a:t>) from .66 to .26!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Discount d= c*/c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d for “</a:t>
            </a:r>
            <a:r>
              <a:rPr lang="en-US" sz="2000" dirty="0" err="1">
                <a:latin typeface="Calibri" charset="0"/>
              </a:rPr>
              <a:t>chinese</a:t>
            </a:r>
            <a:r>
              <a:rPr lang="en-US" sz="2000" dirty="0">
                <a:latin typeface="Calibri" charset="0"/>
              </a:rPr>
              <a:t> food” =.10!!!   A 10x reduction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FC8D75-8A9A-0B40-A7CB-F4679CC4E3D2}" type="slidenum">
              <a:rPr lang="en-US"/>
              <a:pPr/>
              <a:t>44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46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84E14E-C2B8-AF4C-A6BB-263B528C3713}" type="slidenum">
              <a:rPr lang="en-US" sz="1200">
                <a:latin typeface="Calibri" charset="0"/>
              </a:rPr>
              <a:pPr eaLnBrk="1" hangingPunct="1"/>
              <a:t>47</a:t>
            </a:fld>
            <a:endParaRPr lang="en-US" sz="1200">
              <a:latin typeface="Calibri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890B0-808E-6E44-A4DD-EB79892851F2}" type="slidenum">
              <a:rPr lang="en-US"/>
              <a:pPr/>
              <a:t>48</a:t>
            </a:fld>
            <a:endParaRPr lang="en-US"/>
          </a:p>
        </p:txBody>
      </p:sp>
      <p:sp>
        <p:nvSpPr>
          <p:cNvPr id="169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AF750-AC54-8649-86DE-2549480B55BA}" type="slidenum">
              <a:rPr lang="en-US"/>
              <a:pPr/>
              <a:t>5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4D5933-64A4-6347-B6F5-7474C2DA1EC7}" type="slidenum">
              <a:rPr lang="en-US"/>
              <a:pPr/>
              <a:t>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B5D5E7-7ECC-C547-B760-70A49FF3CCB1}" type="slidenum">
              <a:rPr lang="en-US"/>
              <a:pPr/>
              <a:t>7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10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11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-2549264" y="2474314"/>
            <a:ext cx="5143502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08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3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20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85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1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9702"/>
            <a:ext cx="7543800" cy="6803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00150"/>
            <a:ext cx="7543801" cy="3429000"/>
          </a:xfrm>
        </p:spPr>
        <p:txBody>
          <a:bodyPr/>
          <a:lstStyle>
            <a:lvl1pPr marL="7938" indent="-7938">
              <a:tabLst/>
              <a:defRPr sz="2800" baseline="0"/>
            </a:lvl1pPr>
            <a:lvl2pPr marL="404813" indent="-254000">
              <a:tabLst/>
              <a:defRPr sz="2400" baseline="0"/>
            </a:lvl2pPr>
            <a:lvl3pPr marL="515938" indent="-228600">
              <a:tabLst/>
              <a:defRPr sz="2000" baseline="0"/>
            </a:lvl3pPr>
            <a:lvl4pPr marL="690563" indent="-265113">
              <a:tabLst/>
              <a:defRPr sz="1600" baseline="0"/>
            </a:lvl4pPr>
            <a:lvl5pPr marL="801688" indent="-239713">
              <a:tabLst/>
              <a:defRPr sz="1400" baseline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5029201"/>
            <a:ext cx="3617103" cy="89483"/>
          </a:xfr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525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1837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16200000">
            <a:off x="-2556759" y="2481809"/>
            <a:ext cx="5143502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6200000" flipV="1">
            <a:off x="-2472584" y="2548889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286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3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9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0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604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2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8" y="548640"/>
            <a:ext cx="5009393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4844840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40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1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9/4/2023</a:t>
            </a:fld>
            <a:r>
              <a:rPr lang="en-US" dirty="0" err="1"/>
              <a:t>sss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0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675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2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2518606" y="2473636"/>
            <a:ext cx="5143502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84301"/>
            <a:ext cx="7543801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4844840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4844840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4844840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2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ech.sri.com/projects/sril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grams.googlelabs.com/" TargetMode="External"/><Relationship Id="rId4" Type="http://schemas.openxmlformats.org/officeDocument/2006/relationships/hyperlink" Target="https://kheafield.com/code/kenlm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>
                <a:solidFill>
                  <a:srgbClr val="A50021"/>
                </a:solidFill>
                <a:latin typeface="Calibri" charset="0"/>
              </a:rPr>
              <a:t>Introduction to N-grams</a:t>
            </a:r>
            <a:endParaRPr lang="en-US" sz="3200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1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294671" y="1510116"/>
            <a:ext cx="7543801" cy="3429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Calibri" charset="0"/>
              </a:rPr>
              <a:t>Simplifying assumption:</a:t>
            </a:r>
          </a:p>
          <a:p>
            <a:pPr marL="457200" lvl="1" indent="0" eaLnBrk="1" hangingPunct="1">
              <a:buNone/>
            </a:pPr>
            <a:endParaRPr lang="en-US" sz="3600" dirty="0">
              <a:latin typeface="Calibri" charset="0"/>
            </a:endParaRPr>
          </a:p>
          <a:p>
            <a:pPr marL="457200" lvl="1" indent="0" eaLnBrk="1" hangingPunct="1">
              <a:buNone/>
            </a:pPr>
            <a:endParaRPr lang="en-US" sz="32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r>
              <a:rPr lang="en-US" sz="3600" dirty="0">
                <a:latin typeface="Calibri" charset="0"/>
              </a:rPr>
              <a:t>Or maybe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157444"/>
              </p:ext>
            </p:extLst>
          </p:nvPr>
        </p:nvGraphicFramePr>
        <p:xfrm>
          <a:off x="457200" y="2471251"/>
          <a:ext cx="7696200" cy="1014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" name="Equation" r:id="rId4" imgW="3187700" imgH="419100" progId="Equation.3">
                  <p:embed/>
                </p:oleObj>
              </mc:Choice>
              <mc:Fallback>
                <p:oleObj name="Equation" r:id="rId4" imgW="3187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71251"/>
                        <a:ext cx="7696200" cy="1014899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164689"/>
              </p:ext>
            </p:extLst>
          </p:nvPr>
        </p:nvGraphicFramePr>
        <p:xfrm>
          <a:off x="228600" y="4182281"/>
          <a:ext cx="8915400" cy="961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" name="Equation" r:id="rId6" imgW="3898900" imgH="419100" progId="Equation.3">
                  <p:embed/>
                </p:oleObj>
              </mc:Choice>
              <mc:Fallback>
                <p:oleObj name="Equation" r:id="rId6" imgW="3898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82281"/>
                        <a:ext cx="8915400" cy="961219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225px-AAMarkov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33350"/>
            <a:ext cx="1475075" cy="1920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9180" y="1928396"/>
            <a:ext cx="1441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Andrei Markov</a:t>
            </a:r>
          </a:p>
        </p:txBody>
      </p:sp>
    </p:spTree>
    <p:extLst>
      <p:ext uri="{BB962C8B-B14F-4D97-AF65-F5344CB8AC3E}">
        <p14:creationId xmlns:p14="http://schemas.microsoft.com/office/powerpoint/2010/main" val="104366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  <a:p>
            <a:endParaRPr lang="en-US" sz="3200" dirty="0"/>
          </a:p>
          <a:p>
            <a:r>
              <a:rPr lang="en-US" sz="3200" dirty="0"/>
              <a:t>In other words, we approximate each component in the product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sz="3600" dirty="0">
              <a:latin typeface="Calibri" charset="0"/>
            </a:endParaRPr>
          </a:p>
          <a:p>
            <a:pPr lvl="1" eaLnBrk="1" hangingPunct="1"/>
            <a:endParaRPr lang="en-US" sz="36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115639"/>
              </p:ext>
            </p:extLst>
          </p:nvPr>
        </p:nvGraphicFramePr>
        <p:xfrm>
          <a:off x="838200" y="1428750"/>
          <a:ext cx="7104063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5" name="Equation" r:id="rId4" imgW="2336800" imgH="355600" progId="Equation.3">
                  <p:embed/>
                </p:oleObj>
              </mc:Choice>
              <mc:Fallback>
                <p:oleObj name="Equation" r:id="rId4" imgW="23368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28750"/>
                        <a:ext cx="7104063" cy="10874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657802"/>
              </p:ext>
            </p:extLst>
          </p:nvPr>
        </p:nvGraphicFramePr>
        <p:xfrm>
          <a:off x="539750" y="3790950"/>
          <a:ext cx="86042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6" name="Equation" r:id="rId6" imgW="2438400" imgH="177800" progId="Equation.3">
                  <p:embed/>
                </p:oleObj>
              </mc:Choice>
              <mc:Fallback>
                <p:oleObj name="Equation" r:id="rId6" imgW="24384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90950"/>
                        <a:ext cx="8604250" cy="6302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168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Simplest case: Unigram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792670"/>
            <a:ext cx="8077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fifth, an, of, futures, the, an, incorporated, a, a, the, inflation, most, dollars, quarter, in, is, mass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thrift, did, eighty, said, hard, 'm, </a:t>
            </a:r>
            <a:r>
              <a:rPr lang="en-US" sz="2000" dirty="0" err="1">
                <a:latin typeface="Courier"/>
                <a:cs typeface="Courier"/>
              </a:rPr>
              <a:t>july</a:t>
            </a:r>
            <a:r>
              <a:rPr lang="en-US" sz="2000" dirty="0">
                <a:latin typeface="Courier"/>
                <a:cs typeface="Courier"/>
              </a:rPr>
              <a:t>, bullish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that, or, limited, 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2247840"/>
            <a:ext cx="6835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Some automatically generated sentences from a unigram model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319025"/>
              </p:ext>
            </p:extLst>
          </p:nvPr>
        </p:nvGraphicFramePr>
        <p:xfrm>
          <a:off x="1752600" y="1123950"/>
          <a:ext cx="4648200" cy="1047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9" name="Equation" r:id="rId5" imgW="1587500" imgH="355600" progId="Equation.3">
                  <p:embed/>
                </p:oleObj>
              </mc:Choice>
              <mc:Fallback>
                <p:oleObj name="Equation" r:id="rId5" imgW="15875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23950"/>
                        <a:ext cx="4648200" cy="1047374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0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762000" y="1257300"/>
            <a:ext cx="777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r>
              <a:rPr lang="en-US" sz="2400" dirty="0">
                <a:latin typeface="Calibri"/>
                <a:cs typeface="Calibri"/>
              </a:rPr>
              <a:t>Condition on the previous word: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latin typeface="Tahoma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Bigram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2778026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/>
                <a:cs typeface="Courier"/>
              </a:rPr>
              <a:t>texaco</a:t>
            </a:r>
            <a:r>
              <a:rPr lang="en-US" sz="1800" dirty="0">
                <a:latin typeface="Courier"/>
                <a:cs typeface="Courier"/>
              </a:rPr>
              <a:t>, rose, one, in, this, issue, is, pursuing, growth, in, a, boiler, house, said, </a:t>
            </a:r>
            <a:r>
              <a:rPr lang="en-US" sz="1800" dirty="0" err="1">
                <a:latin typeface="Courier"/>
                <a:cs typeface="Courier"/>
              </a:rPr>
              <a:t>mr.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gurria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mexico</a:t>
            </a:r>
            <a:r>
              <a:rPr lang="en-US" sz="1800" dirty="0">
                <a:latin typeface="Courier"/>
                <a:cs typeface="Courier"/>
              </a:rPr>
              <a:t>, 's, motion, control, proposal, without, permission, from, five, hundred, fifty, five, yen</a:t>
            </a:r>
          </a:p>
          <a:p>
            <a:endParaRPr lang="en-US" sz="1800" dirty="0">
              <a:latin typeface="Courier"/>
              <a:cs typeface="Courier"/>
            </a:endParaRPr>
          </a:p>
          <a:p>
            <a:r>
              <a:rPr lang="en-US" sz="1800" dirty="0">
                <a:latin typeface="Courier"/>
                <a:cs typeface="Courier"/>
              </a:rPr>
              <a:t>outside, new, car, parking, lot, of, the, agreement, reached</a:t>
            </a:r>
          </a:p>
          <a:p>
            <a:endParaRPr lang="en-US" sz="1800" dirty="0">
              <a:latin typeface="Courier"/>
              <a:cs typeface="Courier"/>
            </a:endParaRPr>
          </a:p>
          <a:p>
            <a:r>
              <a:rPr lang="en-US" sz="1800" dirty="0">
                <a:latin typeface="Courier"/>
                <a:cs typeface="Courier"/>
              </a:rPr>
              <a:t>this, would, be, a, record, </a:t>
            </a:r>
            <a:r>
              <a:rPr lang="en-US" sz="1800" dirty="0" err="1">
                <a:latin typeface="Courier"/>
                <a:cs typeface="Courier"/>
              </a:rPr>
              <a:t>november</a:t>
            </a:r>
            <a:endParaRPr lang="en-US" sz="1800" dirty="0">
              <a:latin typeface="Courier"/>
              <a:cs typeface="Courier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50607"/>
              </p:ext>
            </p:extLst>
          </p:nvPr>
        </p:nvGraphicFramePr>
        <p:xfrm>
          <a:off x="762000" y="1885950"/>
          <a:ext cx="6745287" cy="596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3" name="Equation" r:id="rId5" imgW="2019300" imgH="177800" progId="Equation.3">
                  <p:embed/>
                </p:oleObj>
              </mc:Choice>
              <mc:Fallback>
                <p:oleObj name="Equation" r:id="rId5" imgW="20193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85950"/>
                        <a:ext cx="6745287" cy="59654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92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N-gram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352550"/>
            <a:ext cx="7924800" cy="3657600"/>
          </a:xfrm>
        </p:spPr>
        <p:txBody>
          <a:bodyPr/>
          <a:lstStyle/>
          <a:p>
            <a:r>
              <a:rPr lang="en-US" sz="2800" dirty="0"/>
              <a:t>We can extend to trigrams, 4-grams, 5-grams</a:t>
            </a:r>
          </a:p>
          <a:p>
            <a:r>
              <a:rPr lang="en-US" sz="2800" dirty="0"/>
              <a:t>In general this is an insufficient model of language</a:t>
            </a:r>
          </a:p>
          <a:p>
            <a:pPr lvl="1"/>
            <a:r>
              <a:rPr lang="en-US" sz="2400" dirty="0"/>
              <a:t>because language has </a:t>
            </a:r>
            <a:r>
              <a:rPr lang="en-US" sz="2400" b="1" dirty="0">
                <a:solidFill>
                  <a:srgbClr val="008000"/>
                </a:solidFill>
              </a:rPr>
              <a:t>long-distance dependencies</a:t>
            </a:r>
            <a:r>
              <a:rPr lang="en-US" sz="2400" dirty="0"/>
              <a:t>:</a:t>
            </a:r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r>
              <a:rPr lang="en-US" sz="2400" dirty="0"/>
              <a:t>“The computer which I had just put into the machine room on the fifth floor crashed.”</a:t>
            </a:r>
          </a:p>
          <a:p>
            <a:pPr lvl="1"/>
            <a:endParaRPr lang="en-US" sz="800" dirty="0"/>
          </a:p>
          <a:p>
            <a:r>
              <a:rPr lang="en-US" sz="2800" dirty="0"/>
              <a:t>But we can often get away with N-gram models</a:t>
            </a:r>
          </a:p>
        </p:txBody>
      </p:sp>
    </p:spTree>
    <p:extLst>
      <p:ext uri="{BB962C8B-B14F-4D97-AF65-F5344CB8AC3E}">
        <p14:creationId xmlns:p14="http://schemas.microsoft.com/office/powerpoint/2010/main" val="327434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Estimating N-gram Probabilities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4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Estimating bigram probabilities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The Maximum Likelihood Estimate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473553"/>
              </p:ext>
            </p:extLst>
          </p:nvPr>
        </p:nvGraphicFramePr>
        <p:xfrm>
          <a:off x="1752600" y="1986333"/>
          <a:ext cx="5410200" cy="1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" name="Equation" r:id="rId4" imgW="1752600" imgH="406400" progId="Equation.3">
                  <p:embed/>
                </p:oleObj>
              </mc:Choice>
              <mc:Fallback>
                <p:oleObj name="Equation" r:id="rId4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86333"/>
                        <a:ext cx="5410200" cy="1253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54691"/>
              </p:ext>
            </p:extLst>
          </p:nvPr>
        </p:nvGraphicFramePr>
        <p:xfrm>
          <a:off x="2109964" y="3815133"/>
          <a:ext cx="4587816" cy="1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" name="Equation" r:id="rId6" imgW="1485900" imgH="406400" progId="Equation.3">
                  <p:embed/>
                </p:oleObj>
              </mc:Choice>
              <mc:Fallback>
                <p:oleObj name="Equation" r:id="rId6" imgW="1485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964" y="3815133"/>
                        <a:ext cx="4587816" cy="1253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26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66750"/>
            <a:ext cx="73152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0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8150"/>
            <a:ext cx="822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54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5978"/>
            <a:ext cx="7391400" cy="689372"/>
          </a:xfrm>
        </p:spPr>
        <p:txBody>
          <a:bodyPr/>
          <a:lstStyle/>
          <a:p>
            <a:pPr eaLnBrk="1" hangingPunct="1"/>
            <a:r>
              <a:rPr lang="en-US" dirty="0"/>
              <a:t>An example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3886200" y="1352550"/>
            <a:ext cx="5410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I am Sam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Sam I 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I do not like green eggs and ham &lt;/s&gt;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pic>
        <p:nvPicPr>
          <p:cNvPr id="6" name="Picture 7" descr="sam.tif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295782"/>
            <a:ext cx="8763000" cy="95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752137"/>
              </p:ext>
            </p:extLst>
          </p:nvPr>
        </p:nvGraphicFramePr>
        <p:xfrm>
          <a:off x="152400" y="1553694"/>
          <a:ext cx="3429000" cy="937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6" name="Equation" r:id="rId5" imgW="1485900" imgH="406400" progId="Equation.3">
                  <p:embed/>
                </p:oleObj>
              </mc:Choice>
              <mc:Fallback>
                <p:oleObj name="Equation" r:id="rId5" imgW="1485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53694"/>
                        <a:ext cx="3429000" cy="937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855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349" y="895350"/>
            <a:ext cx="7618251" cy="3886200"/>
          </a:xfrm>
        </p:spPr>
        <p:txBody>
          <a:bodyPr/>
          <a:lstStyle/>
          <a:p>
            <a:r>
              <a:rPr lang="en-US" sz="2800" dirty="0"/>
              <a:t>Today’s goal: assign a probability to a sentence</a:t>
            </a:r>
          </a:p>
          <a:p>
            <a:pPr lvl="3"/>
            <a:r>
              <a:rPr lang="en-US" sz="2400" dirty="0"/>
              <a:t>Machine Translation:</a:t>
            </a:r>
          </a:p>
          <a:p>
            <a:pPr lvl="4"/>
            <a:r>
              <a:rPr lang="en-US" sz="2000" dirty="0"/>
              <a:t>P(</a:t>
            </a:r>
            <a:r>
              <a:rPr lang="en-US" sz="2000" b="1" dirty="0"/>
              <a:t>high </a:t>
            </a:r>
            <a:r>
              <a:rPr lang="en-US" sz="2000" dirty="0"/>
              <a:t>winds </a:t>
            </a:r>
            <a:r>
              <a:rPr lang="en-US" sz="2000" dirty="0" err="1"/>
              <a:t>tonite</a:t>
            </a:r>
            <a:r>
              <a:rPr lang="en-US" sz="2000" dirty="0"/>
              <a:t>) &gt; P(</a:t>
            </a:r>
            <a:r>
              <a:rPr lang="en-US" sz="2000" b="1" dirty="0"/>
              <a:t>large</a:t>
            </a:r>
            <a:r>
              <a:rPr lang="en-US" sz="2000" dirty="0"/>
              <a:t> winds </a:t>
            </a:r>
            <a:r>
              <a:rPr lang="en-US" sz="2000" dirty="0" err="1"/>
              <a:t>tonite</a:t>
            </a:r>
            <a:r>
              <a:rPr lang="en-US" sz="2000" dirty="0"/>
              <a:t>)</a:t>
            </a:r>
          </a:p>
          <a:p>
            <a:pPr lvl="3"/>
            <a:r>
              <a:rPr lang="en-US" sz="2400" dirty="0"/>
              <a:t>Spell Correction</a:t>
            </a:r>
          </a:p>
          <a:p>
            <a:pPr lvl="4"/>
            <a:r>
              <a:rPr lang="en-US" sz="2000" dirty="0"/>
              <a:t>The office is about fifteen </a:t>
            </a:r>
            <a:r>
              <a:rPr lang="en-US" sz="2000" b="1" dirty="0"/>
              <a:t>minuets</a:t>
            </a:r>
            <a:r>
              <a:rPr lang="en-US" sz="2000" dirty="0"/>
              <a:t> from my house</a:t>
            </a:r>
          </a:p>
          <a:p>
            <a:pPr lvl="5"/>
            <a:r>
              <a:rPr lang="en-US" sz="1800" dirty="0"/>
              <a:t>P(about fifteen </a:t>
            </a:r>
            <a:r>
              <a:rPr lang="en-US" sz="1800" b="1" dirty="0"/>
              <a:t>minutes</a:t>
            </a:r>
            <a:r>
              <a:rPr lang="en-US" sz="1800" dirty="0"/>
              <a:t> from) &gt; P(about fifteen </a:t>
            </a:r>
            <a:r>
              <a:rPr lang="en-US" sz="1800" b="1" dirty="0"/>
              <a:t>minuets</a:t>
            </a:r>
            <a:r>
              <a:rPr lang="en-US" sz="1800" dirty="0"/>
              <a:t> from)</a:t>
            </a:r>
            <a:endParaRPr lang="en-US" sz="2000" dirty="0"/>
          </a:p>
          <a:p>
            <a:pPr lvl="3"/>
            <a:r>
              <a:rPr lang="en-US" sz="2400" dirty="0"/>
              <a:t>Speech Recognition</a:t>
            </a:r>
          </a:p>
          <a:p>
            <a:pPr lvl="4"/>
            <a:r>
              <a:rPr lang="en-US" sz="2000" dirty="0"/>
              <a:t>P(I saw a van) &gt;&gt; P(eyes awe of an)</a:t>
            </a:r>
          </a:p>
          <a:p>
            <a:pPr lvl="3"/>
            <a:r>
              <a:rPr lang="en-US" sz="2400" dirty="0"/>
              <a:t>+ Summarization, question-answering, etc., etc.!!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800350"/>
            <a:ext cx="1021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76518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More examples: </a:t>
            </a:r>
            <a:br>
              <a:rPr lang="en-US" dirty="0"/>
            </a:br>
            <a:r>
              <a:rPr lang="en-US" dirty="0"/>
              <a:t>Berkeley Restaurant Project sentences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305800" cy="3333750"/>
          </a:xfrm>
        </p:spPr>
        <p:txBody>
          <a:bodyPr/>
          <a:lstStyle/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can you tell me about any good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cantonese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restaurants close by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mid priced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thai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food is what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looking for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tell me about chez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panisse</a:t>
            </a:r>
            <a:endParaRPr lang="en-US" sz="2500" dirty="0">
              <a:solidFill>
                <a:srgbClr val="330099"/>
              </a:solidFill>
              <a:latin typeface="Calibri" charset="0"/>
            </a:endParaRP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can you give me a listing of the kinds of food that are available</a:t>
            </a:r>
          </a:p>
          <a:p>
            <a:pPr eaLnBrk="1" hangingPunct="1"/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looking for a good place to eat breakfast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when is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caffe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venezia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open during the day</a:t>
            </a:r>
            <a:endParaRPr lang="en-US" sz="2500" dirty="0">
              <a:solidFill>
                <a:srgbClr val="330099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5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Raw bigram counts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Out of 9222 sentences</a:t>
            </a:r>
          </a:p>
        </p:txBody>
      </p:sp>
      <p:pic>
        <p:nvPicPr>
          <p:cNvPr id="5" name="Picture 4" descr="berp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797263"/>
            <a:ext cx="8686800" cy="311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7811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Raw bigram probabilities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Normalize by unigrams:</a:t>
            </a:r>
          </a:p>
          <a:p>
            <a:pPr eaLnBrk="1" hangingPunct="1"/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180000"/>
              </a:lnSpc>
            </a:pPr>
            <a:r>
              <a:rPr lang="en-US" sz="2000" dirty="0">
                <a:latin typeface="Calibri" charset="0"/>
              </a:rPr>
              <a:t>Result:</a:t>
            </a:r>
          </a:p>
        </p:txBody>
      </p:sp>
      <p:pic>
        <p:nvPicPr>
          <p:cNvPr id="6" name="Picture 4" descr="berp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635366"/>
            <a:ext cx="7010400" cy="248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berp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1733550"/>
            <a:ext cx="6718300" cy="61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3997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Bigram estimates of sentence probabilities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52550"/>
            <a:ext cx="8534400" cy="3333750"/>
          </a:xfrm>
        </p:spPr>
        <p:txBody>
          <a:bodyPr>
            <a:normAutofit lnSpcReduction="10000"/>
          </a:bodyPr>
          <a:lstStyle/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P(&lt;s&gt; I want </a:t>
            </a:r>
            <a:r>
              <a:rPr lang="en-US" sz="2800" dirty="0" err="1">
                <a:latin typeface="Calibri" charset="0"/>
              </a:rPr>
              <a:t>english</a:t>
            </a:r>
            <a:r>
              <a:rPr lang="en-US" sz="2800" dirty="0">
                <a:latin typeface="Calibri" charset="0"/>
              </a:rPr>
              <a:t> food &lt;/s&gt;) =</a:t>
            </a:r>
          </a:p>
          <a:p>
            <a:pPr eaLnBrk="1" hangingPunct="1">
              <a:buFont typeface="Wingdings" charset="2"/>
              <a:buNone/>
            </a:pPr>
            <a:r>
              <a:rPr lang="en-US" sz="2800" dirty="0">
                <a:latin typeface="Calibri" charset="0"/>
              </a:rPr>
              <a:t>	P(I|&lt;s&gt;)   </a:t>
            </a:r>
          </a:p>
          <a:p>
            <a:pPr eaLnBrk="1" hangingPunct="1">
              <a:buFont typeface="Wingdings" charset="2"/>
              <a:buNone/>
            </a:pPr>
            <a:r>
              <a:rPr lang="en-US" sz="2800" dirty="0">
                <a:latin typeface="Calibri" charset="0"/>
              </a:rPr>
              <a:t> 	×  P(</a:t>
            </a:r>
            <a:r>
              <a:rPr lang="en-US" sz="2800" dirty="0" err="1">
                <a:latin typeface="Calibri" charset="0"/>
              </a:rPr>
              <a:t>want|I</a:t>
            </a:r>
            <a:r>
              <a:rPr lang="en-US" sz="2800" dirty="0">
                <a:latin typeface="Calibri" charset="0"/>
              </a:rPr>
              <a:t>)  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		×  P(</a:t>
            </a:r>
            <a:r>
              <a:rPr lang="en-US" sz="2800" dirty="0" err="1">
                <a:latin typeface="Calibri" charset="0"/>
              </a:rPr>
              <a:t>english|want</a:t>
            </a:r>
            <a:r>
              <a:rPr lang="en-US" sz="2800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		×  P(</a:t>
            </a:r>
            <a:r>
              <a:rPr lang="en-US" sz="2800" dirty="0" err="1">
                <a:latin typeface="Calibri" charset="0"/>
              </a:rPr>
              <a:t>food|english</a:t>
            </a:r>
            <a:r>
              <a:rPr lang="en-US" sz="2800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		×  P(&lt;/s&gt;|food)</a:t>
            </a:r>
          </a:p>
          <a:p>
            <a:pPr eaLnBrk="1" hangingPunct="1">
              <a:buFont typeface="Wingdings" charset="2"/>
              <a:buNone/>
            </a:pPr>
            <a:r>
              <a:rPr lang="en-US" sz="2800" dirty="0">
                <a:latin typeface="Calibri" charset="0"/>
              </a:rPr>
              <a:t>       =  .000031</a:t>
            </a:r>
          </a:p>
        </p:txBody>
      </p:sp>
    </p:spTree>
    <p:extLst>
      <p:ext uri="{BB962C8B-B14F-4D97-AF65-F5344CB8AC3E}">
        <p14:creationId xmlns:p14="http://schemas.microsoft.com/office/powerpoint/2010/main" val="2444774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kinds of knowledge?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english|want</a:t>
            </a:r>
            <a:r>
              <a:rPr lang="en-US" sz="2800" dirty="0">
                <a:latin typeface="Calibri" charset="0"/>
              </a:rPr>
              <a:t>)  = .0011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chinese|want</a:t>
            </a:r>
            <a:r>
              <a:rPr lang="en-US" sz="2800" dirty="0">
                <a:latin typeface="Calibri" charset="0"/>
              </a:rPr>
              <a:t>) =  .0065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to|want</a:t>
            </a:r>
            <a:r>
              <a:rPr lang="en-US" sz="2800" dirty="0">
                <a:latin typeface="Calibri" charset="0"/>
              </a:rPr>
              <a:t>) = .66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P(eat | to) = .28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P(food | to) = 0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P(want | spend) = 0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 (</a:t>
            </a:r>
            <a:r>
              <a:rPr lang="en-US" sz="2800" dirty="0" err="1">
                <a:latin typeface="Calibri" charset="0"/>
              </a:rPr>
              <a:t>i</a:t>
            </a:r>
            <a:r>
              <a:rPr lang="en-US" sz="2800" dirty="0">
                <a:latin typeface="Calibri" charset="0"/>
              </a:rPr>
              <a:t> | &lt;s&gt;) = .25</a:t>
            </a:r>
          </a:p>
        </p:txBody>
      </p:sp>
    </p:spTree>
    <p:extLst>
      <p:ext uri="{BB962C8B-B14F-4D97-AF65-F5344CB8AC3E}">
        <p14:creationId xmlns:p14="http://schemas.microsoft.com/office/powerpoint/2010/main" val="4201428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Practical Issues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We do everything in log space</a:t>
            </a:r>
          </a:p>
          <a:p>
            <a:pPr lvl="1" eaLnBrk="1" hangingPunct="1"/>
            <a:r>
              <a:rPr lang="en-US" sz="3200" dirty="0">
                <a:latin typeface="Calibri" charset="0"/>
              </a:rPr>
              <a:t>Avoid underflow</a:t>
            </a:r>
          </a:p>
          <a:p>
            <a:pPr lvl="1" eaLnBrk="1" hangingPunct="1"/>
            <a:r>
              <a:rPr lang="en-US" sz="3200" dirty="0">
                <a:latin typeface="Calibri" charset="0"/>
              </a:rPr>
              <a:t>(also adding is faster than multiplying)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829793"/>
              </p:ext>
            </p:extLst>
          </p:nvPr>
        </p:nvGraphicFramePr>
        <p:xfrm>
          <a:off x="304801" y="3792217"/>
          <a:ext cx="8610600" cy="567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8" name="Equation" r:id="rId4" imgW="3276600" imgH="215900" progId="Equation.3">
                  <p:embed/>
                </p:oleObj>
              </mc:Choice>
              <mc:Fallback>
                <p:oleObj name="Equation" r:id="rId4" imgW="3276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1" y="3792217"/>
                        <a:ext cx="8610600" cy="567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270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 Modeling Toolkits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819150"/>
            <a:ext cx="7787640" cy="3429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3200" dirty="0">
                <a:latin typeface="Calibri" charset="0"/>
              </a:rPr>
              <a:t>SRILM</a:t>
            </a:r>
          </a:p>
          <a:p>
            <a:pPr lvl="1" eaLnBrk="1" hangingPunct="1"/>
            <a:r>
              <a:rPr lang="en-US" sz="3200" dirty="0">
                <a:latin typeface="Calibri" charset="0"/>
                <a:hlinkClick r:id="rId3"/>
              </a:rPr>
              <a:t>http://www.speech.sri.com/projects/srilm/</a:t>
            </a:r>
            <a:endParaRPr lang="en-US" sz="3200" dirty="0">
              <a:latin typeface="Calibri" charset="0"/>
            </a:endParaRPr>
          </a:p>
          <a:p>
            <a:r>
              <a:rPr lang="en-US" sz="3600" dirty="0" err="1">
                <a:latin typeface="Calibri" charset="0"/>
              </a:rPr>
              <a:t>KenLM</a:t>
            </a:r>
            <a:endParaRPr lang="en-US" sz="3600" dirty="0">
              <a:latin typeface="Calibri" charset="0"/>
            </a:endParaRPr>
          </a:p>
          <a:p>
            <a:pPr lvl="1" eaLnBrk="1" hangingPunct="1"/>
            <a:r>
              <a:rPr lang="en-US" sz="3200" dirty="0">
                <a:latin typeface="Calibri" charset="0"/>
                <a:hlinkClick r:id="rId4"/>
              </a:rPr>
              <a:t>https://kheafield.com/code/kenlm</a:t>
            </a:r>
            <a:r>
              <a:rPr lang="en-US" sz="3200" dirty="0" smtClean="0">
                <a:latin typeface="Calibri" charset="0"/>
                <a:hlinkClick r:id="rId4"/>
              </a:rPr>
              <a:t>/</a:t>
            </a:r>
            <a:endParaRPr lang="en-US" sz="3200" dirty="0" smtClean="0">
              <a:latin typeface="Calibri" charset="0"/>
            </a:endParaRPr>
          </a:p>
          <a:p>
            <a:pPr lvl="1" eaLnBrk="1" hangingPunct="1"/>
            <a:endParaRPr lang="en-US" sz="3200" dirty="0">
              <a:latin typeface="Calibri" charset="0"/>
            </a:endParaRPr>
          </a:p>
          <a:p>
            <a:pPr lvl="1" eaLnBrk="1" hangingPunct="1"/>
            <a:r>
              <a:rPr lang="en-US" sz="3200" dirty="0" smtClean="0">
                <a:latin typeface="Calibri" charset="0"/>
              </a:rPr>
              <a:t>Google Book N Grams</a:t>
            </a:r>
          </a:p>
          <a:p>
            <a:pPr lvl="1"/>
            <a:r>
              <a:rPr lang="en-US" sz="3200" dirty="0">
                <a:hlinkClick r:id="rId5"/>
              </a:rPr>
              <a:t>http://ngrams.googlelabs.com/</a:t>
            </a:r>
            <a:endParaRPr lang="en-US" sz="3200" dirty="0"/>
          </a:p>
          <a:p>
            <a:pPr lvl="1" eaLnBrk="1" hangingPunct="1"/>
            <a:endParaRPr lang="en-US" sz="3200" b="1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209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Evaluating Language Models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665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361950"/>
            <a:ext cx="7863840" cy="42672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3000" b="1" u="sng" dirty="0" smtClean="0">
                <a:solidFill>
                  <a:srgbClr val="FF0000"/>
                </a:solidFill>
              </a:rPr>
              <a:t>Extrinsic Evaluation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best way to evaluate the performance of a language model is to embed it in an application and measure how much the application improves. Such end-to-end evaluation is called </a:t>
            </a:r>
            <a:r>
              <a:rPr lang="en-US" b="1" dirty="0">
                <a:solidFill>
                  <a:srgbClr val="FF0000"/>
                </a:solidFill>
              </a:rPr>
              <a:t>extrinsic evaluation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 smtClean="0"/>
              <a:t>is </a:t>
            </a:r>
            <a:r>
              <a:rPr lang="en-US" dirty="0"/>
              <a:t>the only way to </a:t>
            </a:r>
            <a:r>
              <a:rPr lang="en-US" dirty="0" smtClean="0"/>
              <a:t>know </a:t>
            </a:r>
            <a:r>
              <a:rPr lang="en-US" dirty="0"/>
              <a:t>if a particular improvement in a component is really going to help the task at hand. </a:t>
            </a:r>
            <a:endParaRPr lang="en-US" dirty="0" smtClean="0"/>
          </a:p>
          <a:p>
            <a:pPr algn="just"/>
            <a:r>
              <a:rPr lang="en-US" dirty="0" smtClean="0"/>
              <a:t>Thus</a:t>
            </a:r>
            <a:r>
              <a:rPr lang="en-US" dirty="0"/>
              <a:t>, for speech recognition, we can compare the performance of two language models by running the speech recognizer twice, once with each language model, and seeing which gives the more accurate </a:t>
            </a:r>
            <a:r>
              <a:rPr lang="en-US" dirty="0" smtClean="0"/>
              <a:t>transcription.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96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Intrinsic </a:t>
            </a:r>
            <a:r>
              <a:rPr lang="en-US" b="1" dirty="0">
                <a:solidFill>
                  <a:srgbClr val="FF0000"/>
                </a:solidFill>
              </a:rP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00150"/>
            <a:ext cx="8153400" cy="3429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Unfortunately, running big NLP systems end-to-end is often very expensive.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Instead</a:t>
            </a:r>
            <a:r>
              <a:rPr lang="en-US" dirty="0"/>
              <a:t>, it would be nice to have a metric that can be used to quickly evaluate potential improvements in a language model.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An </a:t>
            </a:r>
            <a:r>
              <a:rPr lang="en-US" dirty="0"/>
              <a:t>intrinsic evaluation metric is one that mea- intrinsic evaluation </a:t>
            </a:r>
            <a:r>
              <a:rPr lang="en-US" dirty="0" err="1"/>
              <a:t>sures</a:t>
            </a:r>
            <a:r>
              <a:rPr lang="en-US" dirty="0"/>
              <a:t> the quality of a model independent of any application</a:t>
            </a:r>
          </a:p>
        </p:txBody>
      </p:sp>
    </p:spTree>
    <p:extLst>
      <p:ext uri="{BB962C8B-B14F-4D97-AF65-F5344CB8AC3E}">
        <p14:creationId xmlns:p14="http://schemas.microsoft.com/office/powerpoint/2010/main" val="367072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119703"/>
            <a:ext cx="7543800" cy="47084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b="1" dirty="0">
                <a:solidFill>
                  <a:srgbClr val="FF0000"/>
                </a:solidFill>
              </a:rPr>
              <a:t>Probabilistic Language Modeling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42950"/>
            <a:ext cx="8382000" cy="42672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800" dirty="0">
                <a:latin typeface="Calibri" charset="0"/>
              </a:rPr>
              <a:t>Goal: compute the probability of a sentence or sequence of words:</a:t>
            </a:r>
          </a:p>
          <a:p>
            <a:pPr lvl="1" eaLnBrk="1" hangingPunct="1">
              <a:buNone/>
            </a:pPr>
            <a:r>
              <a:rPr lang="en-US" sz="2800" dirty="0">
                <a:latin typeface="Calibri" charset="0"/>
              </a:rPr>
              <a:t>     </a:t>
            </a:r>
            <a:r>
              <a:rPr lang="en-US" dirty="0">
                <a:latin typeface="Calibri" charset="0"/>
              </a:rPr>
              <a:t>P(W) = P(w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…</a:t>
            </a:r>
            <a:r>
              <a:rPr lang="en-US" dirty="0" err="1">
                <a:latin typeface="Calibri" charset="0"/>
              </a:rPr>
              <a:t>w</a:t>
            </a:r>
            <a:r>
              <a:rPr lang="en-US" baseline="-25000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Related task: probability of an upcoming word: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P(w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A model that computes either of these: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    P(W)     or     P(w</a:t>
            </a:r>
            <a:r>
              <a:rPr lang="en-US" baseline="-25000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…w</a:t>
            </a:r>
            <a:r>
              <a:rPr lang="en-US" baseline="-25000" dirty="0">
                <a:latin typeface="Calibri" charset="0"/>
              </a:rPr>
              <a:t>n-1</a:t>
            </a:r>
            <a:r>
              <a:rPr lang="en-US" dirty="0">
                <a:latin typeface="Calibri" charset="0"/>
              </a:rPr>
              <a:t>)         </a:t>
            </a:r>
            <a:r>
              <a:rPr lang="en-US" sz="2400" dirty="0">
                <a:latin typeface="Calibri" charset="0"/>
              </a:rPr>
              <a:t> is called a </a:t>
            </a:r>
            <a:r>
              <a:rPr lang="en-US" sz="2400" b="1" dirty="0">
                <a:solidFill>
                  <a:srgbClr val="A50021"/>
                </a:solidFill>
                <a:latin typeface="Calibri" charset="0"/>
              </a:rPr>
              <a:t>language model</a:t>
            </a:r>
            <a:r>
              <a:rPr lang="en-US" sz="2400" dirty="0">
                <a:latin typeface="Calibri" charset="0"/>
              </a:rPr>
              <a:t>.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Better: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the grammar       </a:t>
            </a:r>
            <a:r>
              <a:rPr lang="en-US" sz="2400" dirty="0">
                <a:latin typeface="Calibri" charset="0"/>
              </a:rPr>
              <a:t>But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language model </a:t>
            </a:r>
            <a:r>
              <a:rPr lang="en-US" sz="2400" dirty="0">
                <a:latin typeface="Calibri" charset="0"/>
              </a:rPr>
              <a:t>or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LM </a:t>
            </a:r>
            <a:r>
              <a:rPr lang="en-US" sz="2400" dirty="0">
                <a:latin typeface="Calibri" charset="0"/>
              </a:rPr>
              <a:t>is </a:t>
            </a:r>
            <a:r>
              <a:rPr lang="en-US" sz="2400" dirty="0" smtClean="0">
                <a:latin typeface="Calibri" charset="0"/>
              </a:rPr>
              <a:t>standard</a:t>
            </a:r>
          </a:p>
          <a:p>
            <a:r>
              <a:rPr lang="en-US" sz="2400" dirty="0"/>
              <a:t>Models that assign probabilities to sequences of words are called </a:t>
            </a:r>
            <a:r>
              <a:rPr lang="en-US" sz="2400" b="1" dirty="0">
                <a:solidFill>
                  <a:srgbClr val="FF0000"/>
                </a:solidFill>
              </a:rPr>
              <a:t>language </a:t>
            </a:r>
            <a:r>
              <a:rPr lang="en-US" sz="2400" b="1" dirty="0" smtClean="0">
                <a:solidFill>
                  <a:srgbClr val="FF0000"/>
                </a:solidFill>
              </a:rPr>
              <a:t>models </a:t>
            </a:r>
            <a:r>
              <a:rPr lang="en-US" sz="2400" b="1" dirty="0">
                <a:solidFill>
                  <a:srgbClr val="FF0000"/>
                </a:solidFill>
              </a:rPr>
              <a:t>or LMs</a:t>
            </a:r>
            <a:r>
              <a:rPr lang="en-US" sz="2400" dirty="0"/>
              <a:t>.</a:t>
            </a:r>
            <a:endParaRPr lang="en-US" sz="2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37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Intrinsic Evaluation</a:t>
            </a:r>
            <a:r>
              <a:rPr lang="en-US" b="1" dirty="0">
                <a:solidFill>
                  <a:srgbClr val="FF0000"/>
                </a:solidFill>
              </a:rPr>
              <a:t>: How good is our model?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71550"/>
            <a:ext cx="8382000" cy="3657600"/>
          </a:xfrm>
        </p:spPr>
        <p:txBody>
          <a:bodyPr>
            <a:normAutofit fontScale="92500"/>
          </a:bodyPr>
          <a:lstStyle/>
          <a:p>
            <a:r>
              <a:rPr lang="en-US" dirty="0"/>
              <a:t>Does our language model prefer good sentences to bad ones?</a:t>
            </a:r>
          </a:p>
          <a:p>
            <a:pPr lvl="1"/>
            <a:r>
              <a:rPr lang="en-US" dirty="0"/>
              <a:t>Assign higher probability to “</a:t>
            </a:r>
            <a:r>
              <a:rPr lang="en-US" altLang="ja-JP" dirty="0"/>
              <a:t>real” or “frequently observed” sentences </a:t>
            </a:r>
          </a:p>
          <a:p>
            <a:pPr lvl="2"/>
            <a:r>
              <a:rPr lang="en-US" altLang="ja-JP" dirty="0"/>
              <a:t>Than “ungrammatical” or “rarely observed” sentences?</a:t>
            </a:r>
          </a:p>
          <a:p>
            <a:r>
              <a:rPr lang="en-US" dirty="0"/>
              <a:t>We train parameters of our model on a </a:t>
            </a:r>
            <a:r>
              <a:rPr lang="en-US" b="1" dirty="0">
                <a:solidFill>
                  <a:srgbClr val="008000"/>
                </a:solidFill>
              </a:rPr>
              <a:t>training set</a:t>
            </a:r>
            <a:r>
              <a:rPr lang="en-US" dirty="0"/>
              <a:t>.</a:t>
            </a:r>
          </a:p>
          <a:p>
            <a:r>
              <a:rPr lang="en-US" dirty="0"/>
              <a:t>We test the model’s performance on data we haven’t seen.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8000"/>
                </a:solidFill>
              </a:rPr>
              <a:t>test set </a:t>
            </a:r>
            <a:r>
              <a:rPr lang="en-US" dirty="0"/>
              <a:t>is an unseen dataset that is different from our training set, totally unused.</a:t>
            </a:r>
          </a:p>
          <a:p>
            <a:pPr lvl="1"/>
            <a:r>
              <a:rPr lang="en-US" dirty="0"/>
              <a:t>An </a:t>
            </a:r>
            <a:r>
              <a:rPr lang="en-US" b="1" dirty="0">
                <a:solidFill>
                  <a:srgbClr val="008000"/>
                </a:solidFill>
              </a:rPr>
              <a:t>evaluation metric </a:t>
            </a:r>
            <a:r>
              <a:rPr lang="en-US" dirty="0"/>
              <a:t>tells us how well our model does on the test set.</a:t>
            </a:r>
          </a:p>
        </p:txBody>
      </p:sp>
    </p:spTree>
    <p:extLst>
      <p:ext uri="{BB962C8B-B14F-4D97-AF65-F5344CB8AC3E}">
        <p14:creationId xmlns:p14="http://schemas.microsoft.com/office/powerpoint/2010/main" val="313447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Extrinsic evaluation of N-gram models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95350"/>
            <a:ext cx="7543801" cy="3429000"/>
          </a:xfrm>
        </p:spPr>
        <p:txBody>
          <a:bodyPr/>
          <a:lstStyle/>
          <a:p>
            <a:r>
              <a:rPr lang="en-US" sz="2800" dirty="0"/>
              <a:t>Best evaluation for comparing models A and B</a:t>
            </a:r>
          </a:p>
          <a:p>
            <a:pPr lvl="1"/>
            <a:r>
              <a:rPr lang="en-US" sz="2400" dirty="0"/>
              <a:t>Put each model in a task</a:t>
            </a:r>
          </a:p>
          <a:p>
            <a:pPr lvl="2"/>
            <a:r>
              <a:rPr lang="en-US" sz="2400" dirty="0"/>
              <a:t> spelling corrector, speech recognizer, MT system</a:t>
            </a:r>
          </a:p>
          <a:p>
            <a:pPr lvl="1"/>
            <a:r>
              <a:rPr lang="en-US" sz="2400" dirty="0"/>
              <a:t>Run the task, get an accuracy for A and for B</a:t>
            </a:r>
          </a:p>
          <a:p>
            <a:pPr lvl="2"/>
            <a:r>
              <a:rPr lang="en-US" sz="2400" dirty="0"/>
              <a:t>How many misspelled words corrected properly</a:t>
            </a:r>
          </a:p>
          <a:p>
            <a:pPr lvl="2"/>
            <a:r>
              <a:rPr lang="en-US" sz="2400" dirty="0"/>
              <a:t>How many words translated correctly</a:t>
            </a:r>
          </a:p>
          <a:p>
            <a:pPr lvl="1"/>
            <a:r>
              <a:rPr lang="en-US" sz="2400" dirty="0"/>
              <a:t>Compare accuracy for A and B</a:t>
            </a:r>
          </a:p>
        </p:txBody>
      </p:sp>
    </p:spTree>
    <p:extLst>
      <p:ext uri="{BB962C8B-B14F-4D97-AF65-F5344CB8AC3E}">
        <p14:creationId xmlns:p14="http://schemas.microsoft.com/office/powerpoint/2010/main" val="313792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61950"/>
            <a:ext cx="7330440" cy="68039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Difficulty of extrinsic (in-vivo) evaluation of  N-gram models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Extrinsic evaluation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Time-consuming; can take days or weeks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So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Sometimes use </a:t>
            </a:r>
            <a:r>
              <a:rPr lang="en-US" sz="2400" b="1" dirty="0">
                <a:solidFill>
                  <a:srgbClr val="A50021"/>
                </a:solidFill>
                <a:latin typeface="Calibri"/>
                <a:cs typeface="Calibri"/>
              </a:rPr>
              <a:t>intrinsic</a:t>
            </a:r>
            <a:r>
              <a:rPr lang="en-US" sz="2400" dirty="0">
                <a:latin typeface="Calibri"/>
                <a:cs typeface="Calibri"/>
              </a:rPr>
              <a:t> evaluation: </a:t>
            </a:r>
            <a:r>
              <a:rPr lang="en-US" sz="2400" b="1" dirty="0">
                <a:solidFill>
                  <a:srgbClr val="FF0000"/>
                </a:solidFill>
                <a:latin typeface="Calibri"/>
                <a:cs typeface="Calibri"/>
              </a:rPr>
              <a:t>perplexity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Bad approximation 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unless the test data looks </a:t>
            </a:r>
            <a:r>
              <a:rPr lang="en-US" sz="2400" b="1" dirty="0">
                <a:latin typeface="Calibri"/>
                <a:cs typeface="Calibri"/>
              </a:rPr>
              <a:t>just</a:t>
            </a:r>
            <a:r>
              <a:rPr lang="en-US" sz="2400" dirty="0">
                <a:latin typeface="Calibri"/>
                <a:cs typeface="Calibri"/>
              </a:rPr>
              <a:t> like the training data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So </a:t>
            </a:r>
            <a:r>
              <a:rPr lang="en-US" sz="2400" b="1" dirty="0">
                <a:latin typeface="Calibri"/>
                <a:cs typeface="Calibri"/>
              </a:rPr>
              <a:t>generally only useful in pilot experiments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But is helpful to think about.</a:t>
            </a:r>
          </a:p>
        </p:txBody>
      </p:sp>
    </p:spTree>
    <p:extLst>
      <p:ext uri="{BB962C8B-B14F-4D97-AF65-F5344CB8AC3E}">
        <p14:creationId xmlns:p14="http://schemas.microsoft.com/office/powerpoint/2010/main" val="212470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Intuition of Perplexity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150"/>
            <a:ext cx="7620001" cy="3657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Calibri"/>
                <a:ea typeface="ＭＳ Ｐゴシック" charset="0"/>
                <a:cs typeface="Calibri"/>
              </a:rPr>
              <a:t>The </a:t>
            </a:r>
            <a:r>
              <a:rPr lang="en-US" sz="2600" b="1" dirty="0">
                <a:latin typeface="Calibri"/>
                <a:ea typeface="ＭＳ Ｐゴシック" charset="0"/>
                <a:cs typeface="Calibri"/>
              </a:rPr>
              <a:t>Shannon Game</a:t>
            </a:r>
            <a:r>
              <a:rPr lang="en-US" sz="2600" dirty="0">
                <a:latin typeface="Calibri"/>
                <a:ea typeface="ＭＳ Ｐゴシック" charset="0"/>
                <a:cs typeface="Calibri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How well can we predict the next word?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Unigrams are terrible at this game.  (Why?)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A better model of a text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 is one which assigns a higher probability to the word that actually occurs</a:t>
            </a:r>
          </a:p>
          <a:p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46200" y="1885950"/>
            <a:ext cx="45720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I always order pizza with cheese and ____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The 33</a:t>
            </a:r>
            <a:r>
              <a:rPr lang="en-US" sz="1800" baseline="30000" dirty="0">
                <a:solidFill>
                  <a:srgbClr val="FF0000"/>
                </a:solidFill>
                <a:latin typeface="Calibri"/>
                <a:cs typeface="Calibri"/>
              </a:rPr>
              <a:t>rd</a:t>
            </a: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 President of the US was ____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I saw a ____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568439" y="1276350"/>
            <a:ext cx="1828800" cy="255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mushrooms 0.1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pepperoni 0.1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anchovies 0.01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….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fried rice 0.0001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….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and 1e-100</a:t>
            </a: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6263639" y="1352550"/>
            <a:ext cx="304800" cy="2362200"/>
          </a:xfrm>
          <a:prstGeom prst="leftBrace">
            <a:avLst>
              <a:gd name="adj1" fmla="val 75000"/>
              <a:gd name="adj2" fmla="val 3935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0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Perplexity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000256"/>
            <a:ext cx="4267200" cy="31392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Perplexity is the inverse probability of the test set, normalized by the number of words:</a:t>
            </a:r>
          </a:p>
          <a:p>
            <a:pPr eaLnBrk="1" hangingPunct="1"/>
            <a:endParaRPr lang="en-US" sz="2000" dirty="0">
              <a:latin typeface="Calibri" charset="0"/>
            </a:endParaRPr>
          </a:p>
          <a:p>
            <a:pPr marL="0" indent="0" eaLnBrk="1" hangingPunct="1">
              <a:buNone/>
            </a:pPr>
            <a:r>
              <a:rPr lang="en-US" sz="2000" dirty="0">
                <a:latin typeface="Calibri" charset="0"/>
              </a:rPr>
              <a:t>                                               Chain rule:</a:t>
            </a:r>
          </a:p>
          <a:p>
            <a:pPr marL="0" indent="0">
              <a:buNone/>
            </a:pPr>
            <a:endParaRPr lang="en-US" sz="2000" dirty="0">
              <a:latin typeface="Calibri" charset="0"/>
            </a:endParaRPr>
          </a:p>
          <a:p>
            <a:pPr marL="0" indent="0" eaLnBrk="1" hangingPunct="1">
              <a:buNone/>
            </a:pPr>
            <a:r>
              <a:rPr lang="en-US" sz="2000" dirty="0">
                <a:latin typeface="Calibri" charset="0"/>
              </a:rPr>
              <a:t>                                              For bigrams:</a:t>
            </a:r>
          </a:p>
        </p:txBody>
      </p:sp>
      <p:pic>
        <p:nvPicPr>
          <p:cNvPr id="137221" name="Picture 5" descr="pp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92140" y="3181350"/>
            <a:ext cx="253746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2" name="Picture 6" descr="pp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03186" y="4095750"/>
            <a:ext cx="2249424" cy="72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04800" y="4769220"/>
            <a:ext cx="697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/>
                <a:cs typeface="Calibri"/>
              </a:rPr>
              <a:t>Minimizing perplexity is the same as maximizing probability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0015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 charset="0"/>
              </a:rPr>
              <a:t>The best language model is one that best predicts an unseen test set</a:t>
            </a:r>
          </a:p>
          <a:p>
            <a:pPr lvl="1"/>
            <a:r>
              <a:rPr lang="en-US" dirty="0">
                <a:latin typeface="Calibri" charset="0"/>
              </a:rPr>
              <a:t>Gives the highest P(sentence)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116515"/>
              </p:ext>
            </p:extLst>
          </p:nvPr>
        </p:nvGraphicFramePr>
        <p:xfrm>
          <a:off x="5361810" y="1581150"/>
          <a:ext cx="2740269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6" name="Equation" r:id="rId6" imgW="2159000" imgH="1320800" progId="Equation.3">
                  <p:embed/>
                </p:oleObj>
              </mc:Choice>
              <mc:Fallback>
                <p:oleObj name="Equation" r:id="rId6" imgW="2159000" imgH="1320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61810" y="1581150"/>
                        <a:ext cx="2740269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1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Perplexity as branching factor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Let’s suppose a sentence consisting of random digits</a:t>
            </a:r>
          </a:p>
          <a:p>
            <a:pPr eaLnBrk="1" hangingPunct="1"/>
            <a:r>
              <a:rPr lang="en-US" dirty="0">
                <a:latin typeface="Calibri" charset="0"/>
              </a:rPr>
              <a:t>What is the perplexity of this sentence according to a model that assign P=1/10 to each digit?</a:t>
            </a:r>
          </a:p>
        </p:txBody>
      </p:sp>
      <p:pic>
        <p:nvPicPr>
          <p:cNvPr id="141316" name="Picture 4" descr="per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5276" y="2952750"/>
            <a:ext cx="2894844" cy="207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741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Lower perplexity = better model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200150"/>
            <a:ext cx="8016240" cy="3429000"/>
          </a:xfrm>
        </p:spPr>
        <p:txBody>
          <a:bodyPr/>
          <a:lstStyle/>
          <a:p>
            <a:pPr lvl="3"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Training 38 million words, test 1.5 million words, WSJ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344635"/>
              </p:ext>
            </p:extLst>
          </p:nvPr>
        </p:nvGraphicFramePr>
        <p:xfrm>
          <a:off x="685800" y="2647950"/>
          <a:ext cx="73914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r>
                        <a:rPr lang="en-US" sz="3200" dirty="0"/>
                        <a:t>N-gram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Unigram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Trigram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r>
                        <a:rPr lang="en-US" sz="3200" dirty="0"/>
                        <a:t>Perplexity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4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Smoothing: Add-one (Laplace) smoothing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2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Laplace </a:t>
            </a:r>
            <a:r>
              <a:rPr lang="en-US" sz="3200" b="1" dirty="0" smtClean="0"/>
              <a:t>Smoothing(add-one Smoothing)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534400" cy="4038600"/>
          </a:xfrm>
        </p:spPr>
        <p:txBody>
          <a:bodyPr>
            <a:normAutofit/>
          </a:bodyPr>
          <a:lstStyle/>
          <a:p>
            <a:r>
              <a:rPr lang="en-US" sz="2400" dirty="0"/>
              <a:t>The simplest way to do smoothing is to add one to all the n-gram counts, before we normalize </a:t>
            </a:r>
            <a:r>
              <a:rPr lang="en-US" sz="2400" dirty="0" smtClean="0"/>
              <a:t>them </a:t>
            </a:r>
            <a:r>
              <a:rPr lang="en-US" sz="2400" dirty="0"/>
              <a:t>into </a:t>
            </a:r>
            <a:r>
              <a:rPr lang="en-US" sz="2400" dirty="0" smtClean="0"/>
              <a:t>probabilities.</a:t>
            </a:r>
          </a:p>
          <a:p>
            <a:r>
              <a:rPr lang="en-US" sz="2400" dirty="0"/>
              <a:t>All the counts that used to be zero will now have a count of 1, the counts of 1 will be 2, and so on.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This </a:t>
            </a:r>
            <a:r>
              <a:rPr lang="en-US" sz="2400" dirty="0"/>
              <a:t>algorithm is called Laplace smoothing</a:t>
            </a:r>
          </a:p>
        </p:txBody>
      </p:sp>
    </p:spTree>
    <p:extLst>
      <p:ext uri="{BB962C8B-B14F-4D97-AF65-F5344CB8AC3E}">
        <p14:creationId xmlns:p14="http://schemas.microsoft.com/office/powerpoint/2010/main" val="3191473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1931"/>
            <a:ext cx="8839199" cy="412845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Laplace smoothing to unigram </a:t>
            </a:r>
            <a:r>
              <a:rPr lang="en-US" dirty="0" smtClean="0">
                <a:solidFill>
                  <a:srgbClr val="FF0000"/>
                </a:solidFill>
              </a:rPr>
              <a:t>probabilities</a:t>
            </a:r>
          </a:p>
          <a:p>
            <a:r>
              <a:rPr lang="en-US" b="1" dirty="0">
                <a:solidFill>
                  <a:srgbClr val="FF0000"/>
                </a:solidFill>
                <a:latin typeface="Calibri" charset="0"/>
              </a:rPr>
              <a:t>MLE estimate: </a:t>
            </a:r>
            <a:r>
              <a:rPr lang="en-US" sz="2400" dirty="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rPr>
              <a:t>The unigram probability of the Word </a:t>
            </a:r>
            <a:r>
              <a:rPr lang="en-US" sz="2400" dirty="0" err="1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rPr>
              <a:t>wi</a:t>
            </a:r>
            <a:r>
              <a:rPr lang="en-US" sz="2400" dirty="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rPr>
              <a:t> is its count ci normalized by the total number of word tokens N</a:t>
            </a:r>
          </a:p>
          <a:p>
            <a:endParaRPr lang="en-US" sz="2400" dirty="0">
              <a:solidFill>
                <a:schemeClr val="tx1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99" y="1513089"/>
            <a:ext cx="2514601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2401397"/>
            <a:ext cx="85935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Add one Estimate: </a:t>
            </a:r>
            <a:r>
              <a:rPr lang="en-US" dirty="0"/>
              <a:t>Laplace smoothing merely adds one to each count </a:t>
            </a:r>
            <a:r>
              <a:rPr lang="en-US" dirty="0" smtClean="0"/>
              <a:t>(so its </a:t>
            </a:r>
            <a:r>
              <a:rPr lang="en-US" dirty="0"/>
              <a:t>alternate name </a:t>
            </a:r>
            <a:r>
              <a:rPr lang="en-US" dirty="0" smtClean="0"/>
              <a:t>add-one smoothing</a:t>
            </a:r>
            <a:r>
              <a:rPr lang="en-US" dirty="0"/>
              <a:t>). Since </a:t>
            </a:r>
            <a:r>
              <a:rPr lang="en-US" dirty="0" smtClean="0"/>
              <a:t>V </a:t>
            </a:r>
            <a:r>
              <a:rPr lang="en-US" dirty="0"/>
              <a:t>words in the vocabulary and each one was </a:t>
            </a:r>
            <a:r>
              <a:rPr lang="en-US" dirty="0" smtClean="0"/>
              <a:t>incremented</a:t>
            </a:r>
            <a:r>
              <a:rPr lang="en-US" dirty="0"/>
              <a:t>, we also need to adjust the denominator to take into account the extra V observations.</a:t>
            </a:r>
            <a:endParaRPr lang="en-US" dirty="0">
              <a:latin typeface="Calibri" charset="0"/>
            </a:endParaRP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4340389"/>
            <a:ext cx="2743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04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compute P(W)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How to compute this joint probability: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lvl="1" eaLnBrk="1" hangingPunct="1"/>
            <a:r>
              <a:rPr lang="en-US" sz="2800">
                <a:latin typeface="Calibri" charset="0"/>
              </a:rPr>
              <a:t>P(its, water, is, so, transparent, that)</a:t>
            </a:r>
          </a:p>
          <a:p>
            <a:pPr lvl="1"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Intuition: let’s rely on the Chain Rule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390625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"/>
            <a:ext cx="7757159" cy="9722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Berkeley Restaurant Corpus: Laplace smoothed bigram counts</a:t>
            </a:r>
          </a:p>
        </p:txBody>
      </p:sp>
      <p:pic>
        <p:nvPicPr>
          <p:cNvPr id="5" name="Picture 4" descr="addone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71550"/>
            <a:ext cx="8610600" cy="3063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99" y="4301296"/>
            <a:ext cx="8220501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7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119703"/>
            <a:ext cx="7543800" cy="47084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Laplace-smoothed bigrams</a:t>
            </a:r>
          </a:p>
        </p:txBody>
      </p:sp>
      <p:pic>
        <p:nvPicPr>
          <p:cNvPr id="6" name="Picture 4" descr="addone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505961"/>
            <a:ext cx="5486400" cy="612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laplace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680" y="2118454"/>
            <a:ext cx="8568505" cy="231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60534" y="590550"/>
            <a:ext cx="86867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For add-one smoothed bigram counts, we need to augment the unigram count by the number of total word types in the vocabulary V</a:t>
            </a:r>
          </a:p>
        </p:txBody>
      </p:sp>
      <p:sp>
        <p:nvSpPr>
          <p:cNvPr id="3" name="Rectangle 2"/>
          <p:cNvSpPr/>
          <p:nvPr/>
        </p:nvSpPr>
        <p:spPr>
          <a:xfrm>
            <a:off x="360534" y="4543335"/>
            <a:ext cx="87834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Add-one smoothed bigram probabilities for eight of the words (out of V = 1446) in the </a:t>
            </a:r>
            <a:r>
              <a:rPr lang="en-US" sz="1600" b="1" dirty="0" err="1"/>
              <a:t>BeRP</a:t>
            </a:r>
            <a:r>
              <a:rPr lang="en-US" sz="1600" b="1" dirty="0"/>
              <a:t> corpus of 9332 sentences. Previously-zero probabilities are in gray</a:t>
            </a:r>
          </a:p>
        </p:txBody>
      </p:sp>
    </p:spTree>
    <p:extLst>
      <p:ext uri="{BB962C8B-B14F-4D97-AF65-F5344CB8AC3E}">
        <p14:creationId xmlns:p14="http://schemas.microsoft.com/office/powerpoint/2010/main" val="1555767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7150"/>
            <a:ext cx="7467600" cy="4572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4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Reconstituted counts</a:t>
            </a:r>
          </a:p>
        </p:txBody>
      </p:sp>
      <p:pic>
        <p:nvPicPr>
          <p:cNvPr id="7" name="Picture 5" descr="laplace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889491"/>
            <a:ext cx="8534400" cy="28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28684" y="514350"/>
            <a:ext cx="85867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It is often convenient to reconstruct the count matrix so we can see how much a smoothing algorithm has changed the original counts. 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55716"/>
            <a:ext cx="4038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7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6263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Compare with raw bigram counts</a:t>
            </a:r>
          </a:p>
        </p:txBody>
      </p:sp>
      <p:pic>
        <p:nvPicPr>
          <p:cNvPr id="5" name="Picture 4" descr="ber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942" y="819150"/>
            <a:ext cx="615725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laplace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3007678"/>
            <a:ext cx="6400800" cy="213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63143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Add-1 estimation is a blunt instrument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So add-1 isn’t used for N-grams: </a:t>
            </a:r>
          </a:p>
          <a:p>
            <a:pPr lvl="1"/>
            <a:r>
              <a:rPr lang="en-US" sz="2000" dirty="0">
                <a:latin typeface="Calibri" charset="0"/>
              </a:rPr>
              <a:t>We’ll see better methods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But add-1 is used to smooth other NLP models</a:t>
            </a:r>
          </a:p>
          <a:p>
            <a:pPr lvl="1"/>
            <a:r>
              <a:rPr lang="en-US" sz="2400" dirty="0">
                <a:latin typeface="Calibri" charset="0"/>
              </a:rPr>
              <a:t>For text classification 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In domains where the number of zeros isn’t so huge.</a:t>
            </a:r>
          </a:p>
        </p:txBody>
      </p:sp>
    </p:spTree>
    <p:extLst>
      <p:ext uri="{BB962C8B-B14F-4D97-AF65-F5344CB8AC3E}">
        <p14:creationId xmlns:p14="http://schemas.microsoft.com/office/powerpoint/2010/main" val="294404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19703"/>
            <a:ext cx="3429000" cy="47084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Add-k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66750"/>
            <a:ext cx="8763000" cy="4191000"/>
          </a:xfrm>
        </p:spPr>
        <p:txBody>
          <a:bodyPr>
            <a:normAutofit/>
          </a:bodyPr>
          <a:lstStyle/>
          <a:p>
            <a:r>
              <a:rPr lang="en-US" sz="2400" dirty="0"/>
              <a:t>One alternative to add-one smoothing is to move a bit less of the probability mass from the seen to the unseen events. </a:t>
            </a:r>
            <a:endParaRPr lang="en-US" sz="2400" dirty="0" smtClean="0"/>
          </a:p>
          <a:p>
            <a:r>
              <a:rPr lang="en-US" sz="2400" dirty="0" smtClean="0"/>
              <a:t>Instead </a:t>
            </a:r>
            <a:r>
              <a:rPr lang="en-US" sz="2400" dirty="0"/>
              <a:t>of adding 1 to each count, we add a </a:t>
            </a:r>
            <a:r>
              <a:rPr lang="en-US" sz="2400" dirty="0" smtClean="0"/>
              <a:t>fractional </a:t>
            </a:r>
            <a:r>
              <a:rPr lang="en-US" sz="2400" dirty="0"/>
              <a:t>count k (.5? .05? .01?).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algorithm is therefore called </a:t>
            </a:r>
            <a:r>
              <a:rPr lang="en-US" sz="2400" dirty="0" smtClean="0"/>
              <a:t>add-k.</a:t>
            </a:r>
          </a:p>
          <a:p>
            <a:endParaRPr lang="en-US" sz="2400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962150"/>
            <a:ext cx="312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3181350"/>
            <a:ext cx="883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dirty="0"/>
              <a:t>Add-k smoothing requires that we have a method for choosing k; this can be done, for example, by optimizing on a </a:t>
            </a:r>
            <a:r>
              <a:rPr lang="en-US" sz="1800" dirty="0" err="1"/>
              <a:t>devset</a:t>
            </a:r>
            <a:r>
              <a:rPr lang="en-US" sz="1800" dirty="0"/>
              <a:t>. Although add-k is useful for some tasks (including text classification), it turns out that it still doesn’t work well for language modeling, generating counts with poor variances and often inappropriate discounts</a:t>
            </a:r>
          </a:p>
        </p:txBody>
      </p:sp>
    </p:spTree>
    <p:extLst>
      <p:ext uri="{BB962C8B-B14F-4D97-AF65-F5344CB8AC3E}">
        <p14:creationId xmlns:p14="http://schemas.microsoft.com/office/powerpoint/2010/main" val="9208185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sz="4400" dirty="0"/>
              <a:t/>
            </a:r>
            <a:br>
              <a:rPr sz="4400" dirty="0"/>
            </a:br>
            <a:r>
              <a:rPr lang="en-US" sz="4400" dirty="0"/>
              <a:t>Language Modeling</a:t>
            </a:r>
            <a:endParaRPr sz="4400" dirty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3460238" y="819150"/>
            <a:ext cx="5009393" cy="1143000"/>
          </a:xfrm>
        </p:spPr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 </a:t>
            </a:r>
            <a:r>
              <a:rPr lang="en-US" sz="3200" dirty="0" err="1" smtClean="0">
                <a:solidFill>
                  <a:srgbClr val="A50021"/>
                </a:solidFill>
                <a:latin typeface="Calibri" charset="0"/>
              </a:rPr>
              <a:t>Backoff</a:t>
            </a: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 and </a:t>
            </a: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Interpolation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9986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19703"/>
            <a:ext cx="3733800" cy="39464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2800" b="1" dirty="0" err="1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Backoff</a:t>
            </a:r>
            <a:r>
              <a:rPr lang="en-US" sz="2800" b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 and Interpolation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590550"/>
            <a:ext cx="8915400" cy="43434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>
                <a:ea typeface="ＭＳ Ｐゴシック" charset="0"/>
              </a:rPr>
              <a:t>Sometimes it helps to use </a:t>
            </a:r>
            <a:r>
              <a:rPr lang="en-US" b="1" dirty="0">
                <a:ea typeface="ＭＳ Ｐゴシック" charset="0"/>
              </a:rPr>
              <a:t>less</a:t>
            </a:r>
            <a:r>
              <a:rPr lang="en-US" dirty="0">
                <a:ea typeface="ＭＳ Ｐゴシック" charset="0"/>
              </a:rPr>
              <a:t> context</a:t>
            </a:r>
            <a:endParaRPr lang="en-US" altLang="ja-JP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Condition on less context for contexts you haven’</a:t>
            </a:r>
            <a:r>
              <a:rPr lang="en-US" altLang="ja-JP" dirty="0">
                <a:ea typeface="ＭＳ Ｐゴシック" charset="0"/>
              </a:rPr>
              <a:t>t learned much about </a:t>
            </a:r>
            <a:endParaRPr lang="en-US" b="1" dirty="0">
              <a:ea typeface="ＭＳ Ｐゴシック" charset="0"/>
            </a:endParaRPr>
          </a:p>
          <a:p>
            <a:pPr eaLnBrk="1" hangingPunct="1"/>
            <a:r>
              <a:rPr lang="en-US" b="1" dirty="0" err="1">
                <a:ea typeface="ＭＳ Ｐゴシック" charset="0"/>
              </a:rPr>
              <a:t>Backoff</a:t>
            </a:r>
            <a:r>
              <a:rPr lang="en-US" b="1" dirty="0">
                <a:ea typeface="ＭＳ Ｐゴシック" charset="0"/>
              </a:rPr>
              <a:t>: </a:t>
            </a:r>
          </a:p>
          <a:p>
            <a:pPr lvl="1"/>
            <a:r>
              <a:rPr lang="en-US" dirty="0">
                <a:ea typeface="ＭＳ Ｐゴシック" charset="0"/>
              </a:rPr>
              <a:t>use trigram if you have good evidence,</a:t>
            </a:r>
          </a:p>
          <a:p>
            <a:pPr lvl="1"/>
            <a:r>
              <a:rPr lang="en-US" dirty="0">
                <a:ea typeface="ＭＳ Ｐゴシック" charset="0"/>
              </a:rPr>
              <a:t>otherwise bigram, otherwise </a:t>
            </a:r>
            <a:r>
              <a:rPr lang="en-US" dirty="0" smtClean="0">
                <a:ea typeface="ＭＳ Ｐゴシック" charset="0"/>
              </a:rPr>
              <a:t>unigram</a:t>
            </a:r>
          </a:p>
          <a:p>
            <a:pPr lvl="1"/>
            <a:r>
              <a:rPr lang="en-US" dirty="0"/>
              <a:t>In other words, we only “</a:t>
            </a:r>
            <a:r>
              <a:rPr lang="en-US" b="1" dirty="0">
                <a:solidFill>
                  <a:srgbClr val="FF0000"/>
                </a:solidFill>
              </a:rPr>
              <a:t>back off</a:t>
            </a:r>
            <a:r>
              <a:rPr lang="en-US" dirty="0"/>
              <a:t>” to a lower-order n-gram if we have zero evidence for a higher-order </a:t>
            </a:r>
            <a:r>
              <a:rPr lang="en-US" dirty="0" smtClean="0"/>
              <a:t>n-gram</a:t>
            </a:r>
            <a:r>
              <a:rPr lang="en-US" dirty="0"/>
              <a:t>.</a:t>
            </a:r>
            <a:endParaRPr lang="en-US" dirty="0">
              <a:ea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</a:rPr>
              <a:t>Interpolation: </a:t>
            </a:r>
            <a:endParaRPr lang="en-US" b="1" dirty="0" smtClean="0">
              <a:ea typeface="ＭＳ Ｐゴシック" charset="0"/>
            </a:endParaRPr>
          </a:p>
          <a:p>
            <a:r>
              <a:rPr lang="en-US" dirty="0"/>
              <a:t>we always mix the probability estimates from all the n-gram estimators, weighting and combining </a:t>
            </a:r>
            <a:endParaRPr lang="en-US" dirty="0" smtClean="0"/>
          </a:p>
          <a:p>
            <a:r>
              <a:rPr lang="en-US" dirty="0" smtClean="0">
                <a:ea typeface="ＭＳ Ｐゴシック" charset="0"/>
              </a:rPr>
              <a:t>mix </a:t>
            </a:r>
            <a:r>
              <a:rPr lang="en-US" dirty="0">
                <a:ea typeface="ＭＳ Ｐゴシック" charset="0"/>
              </a:rPr>
              <a:t>unigram, bigram, trigram</a:t>
            </a:r>
          </a:p>
          <a:p>
            <a:pPr lvl="1"/>
            <a:endParaRPr lang="en-US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</a:rPr>
              <a:t>Interpolation works better</a:t>
            </a:r>
          </a:p>
        </p:txBody>
      </p:sp>
    </p:spTree>
    <p:extLst>
      <p:ext uri="{BB962C8B-B14F-4D97-AF65-F5344CB8AC3E}">
        <p14:creationId xmlns:p14="http://schemas.microsoft.com/office/powerpoint/2010/main" val="106670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Linear Interpolation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52550"/>
            <a:ext cx="8534400" cy="333375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Simple interpolation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marL="0" indent="0"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Lambdas conditional on context: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2200" y="1949271"/>
            <a:ext cx="3657600" cy="99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interp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3486150"/>
            <a:ext cx="4992027" cy="142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0400" y="2076244"/>
            <a:ext cx="1331728" cy="81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699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119703"/>
            <a:ext cx="7543800" cy="47084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How to set the lambdas?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444690" y="628650"/>
            <a:ext cx="8546909" cy="3300199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Use a </a:t>
            </a:r>
            <a:r>
              <a:rPr lang="en-US" b="1" dirty="0">
                <a:latin typeface="Calibri" charset="0"/>
              </a:rPr>
              <a:t>held-out</a:t>
            </a:r>
            <a:r>
              <a:rPr lang="en-US" dirty="0">
                <a:latin typeface="Calibri" charset="0"/>
              </a:rPr>
              <a:t> corpus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Choose </a:t>
            </a:r>
            <a:r>
              <a:rPr lang="en-US" dirty="0" err="1">
                <a:latin typeface="Calibri" charset="0"/>
              </a:rPr>
              <a:t>λs</a:t>
            </a:r>
            <a:r>
              <a:rPr lang="en-US" dirty="0">
                <a:latin typeface="Calibri" charset="0"/>
              </a:rPr>
              <a:t> to maximize the probability of held-out data: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Fix the N-gram probabilities (on the training data)</a:t>
            </a:r>
          </a:p>
          <a:p>
            <a:pPr lvl="1"/>
            <a:r>
              <a:rPr lang="en-US" sz="2400" dirty="0">
                <a:latin typeface="Calibri" charset="0"/>
              </a:rPr>
              <a:t>Then search for </a:t>
            </a:r>
            <a:r>
              <a:rPr lang="en-US" sz="2400" dirty="0" err="1">
                <a:latin typeface="Calibri" charset="0"/>
              </a:rPr>
              <a:t>λs</a:t>
            </a:r>
            <a:r>
              <a:rPr lang="en-US" sz="2400" dirty="0">
                <a:latin typeface="Calibri" charset="0"/>
              </a:rPr>
              <a:t> that give largest probability to held-out set:</a:t>
            </a:r>
          </a:p>
          <a:p>
            <a:pPr lvl="1" eaLnBrk="1" hangingPunct="1"/>
            <a:endParaRPr lang="en-US" sz="2400" dirty="0">
              <a:latin typeface="Calibri" charset="0"/>
            </a:endParaRPr>
          </a:p>
        </p:txBody>
      </p:sp>
      <p:sp>
        <p:nvSpPr>
          <p:cNvPr id="4" name="Round Single Corner Rectangle 3"/>
          <p:cNvSpPr/>
          <p:nvPr/>
        </p:nvSpPr>
        <p:spPr>
          <a:xfrm>
            <a:off x="540224" y="1313028"/>
            <a:ext cx="3505200" cy="762000"/>
          </a:xfrm>
          <a:prstGeom prst="round1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Training Data</a:t>
            </a:r>
          </a:p>
        </p:txBody>
      </p:sp>
      <p:sp>
        <p:nvSpPr>
          <p:cNvPr id="5" name="Round Single Corner Rectangle 4"/>
          <p:cNvSpPr/>
          <p:nvPr/>
        </p:nvSpPr>
        <p:spPr>
          <a:xfrm>
            <a:off x="4267199" y="1313028"/>
            <a:ext cx="1325217" cy="762000"/>
          </a:xfrm>
          <a:prstGeom prst="round1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Held-Out Data</a:t>
            </a:r>
          </a:p>
        </p:txBody>
      </p:sp>
      <p:sp>
        <p:nvSpPr>
          <p:cNvPr id="6" name="Round Single Corner Rectangle 5"/>
          <p:cNvSpPr/>
          <p:nvPr/>
        </p:nvSpPr>
        <p:spPr>
          <a:xfrm>
            <a:off x="5933364" y="1313028"/>
            <a:ext cx="1482436" cy="762000"/>
          </a:xfrm>
          <a:prstGeom prst="round1Rect">
            <a:avLst>
              <a:gd name="adj" fmla="val 0"/>
            </a:avLst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</a:t>
            </a:r>
          </a:p>
          <a:p>
            <a:pPr algn="ctr"/>
            <a:r>
              <a:rPr lang="en-US" sz="2400" dirty="0"/>
              <a:t>Data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95401"/>
              </p:ext>
            </p:extLst>
          </p:nvPr>
        </p:nvGraphicFramePr>
        <p:xfrm>
          <a:off x="1295400" y="3409950"/>
          <a:ext cx="6723063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2" name="Equation" r:id="rId3" imgW="3149600" imgH="368300" progId="Equation.3">
                  <p:embed/>
                </p:oleObj>
              </mc:Choice>
              <mc:Fallback>
                <p:oleObj name="Equation" r:id="rId3" imgW="31496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409950"/>
                        <a:ext cx="6723063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304800" y="3928849"/>
            <a:ext cx="8686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There are various ways to find this optimal set of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λs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  <a:endParaRPr lang="en-US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One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way is to use the EM algorithm, an iterative learning algorithm that converges on locally optimal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λs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10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Reminder: The Chain Rule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2550"/>
            <a:ext cx="8382000" cy="3657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Recall the definition of conditional probabilities</a:t>
            </a:r>
            <a:endParaRPr lang="en-US" sz="3600" dirty="0">
              <a:latin typeface="Calibri" charset="0"/>
            </a:endParaRPr>
          </a:p>
          <a:p>
            <a:pPr marL="457200" lvl="1" indent="0">
              <a:buNone/>
            </a:pPr>
            <a:r>
              <a:rPr lang="en-US" sz="2400" b="1" dirty="0">
                <a:latin typeface="Calibri" charset="0"/>
              </a:rPr>
              <a:t>p(B|A) = P(A,B)/P(A)</a:t>
            </a:r>
            <a:r>
              <a:rPr lang="en-US" sz="3600" dirty="0">
                <a:latin typeface="Calibri" charset="0"/>
              </a:rPr>
              <a:t>	</a:t>
            </a:r>
            <a:r>
              <a:rPr lang="en-US" dirty="0">
                <a:latin typeface="Calibri" charset="0"/>
              </a:rPr>
              <a:t>Rewriting:   </a:t>
            </a:r>
            <a:r>
              <a:rPr lang="en-US" sz="2400" b="1" dirty="0">
                <a:latin typeface="Calibri" charset="0"/>
              </a:rPr>
              <a:t>P(A,B) = P(A)P(B|A)</a:t>
            </a:r>
          </a:p>
          <a:p>
            <a:pPr marL="457200" lvl="1" indent="0">
              <a:buNone/>
            </a:pPr>
            <a:endParaRPr lang="en-US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More variables:</a:t>
            </a:r>
          </a:p>
          <a:p>
            <a:pPr marL="457200" lvl="1" indent="0">
              <a:buNone/>
            </a:pPr>
            <a:r>
              <a:rPr lang="en-US" sz="2400" dirty="0">
                <a:latin typeface="Calibri" charset="0"/>
              </a:rPr>
              <a:t> P(A,B,C,D) = P(A)P(B|A)P(C|A,B)P(D|A,B,C)</a:t>
            </a:r>
            <a:endParaRPr lang="en-US" sz="32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The Chain Rule in General</a:t>
            </a:r>
          </a:p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  P(x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,…,</a:t>
            </a:r>
            <a:r>
              <a:rPr lang="en-US" sz="2800" dirty="0" err="1">
                <a:latin typeface="Calibri" charset="0"/>
              </a:rPr>
              <a:t>x</a:t>
            </a:r>
            <a:r>
              <a:rPr lang="en-US" sz="2800" baseline="-25000" dirty="0" err="1">
                <a:latin typeface="Calibri" charset="0"/>
              </a:rPr>
              <a:t>n</a:t>
            </a:r>
            <a:r>
              <a:rPr lang="en-US" sz="2800" dirty="0">
                <a:latin typeface="Calibri" charset="0"/>
              </a:rPr>
              <a:t>) = P(x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)P(x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)P(x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)…P(x</a:t>
            </a:r>
            <a:r>
              <a:rPr lang="en-US" sz="2800" baseline="-25000" dirty="0">
                <a:latin typeface="Calibri" charset="0"/>
              </a:rPr>
              <a:t>n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,…,x</a:t>
            </a:r>
            <a:r>
              <a:rPr lang="en-US" sz="2800" baseline="-25000" dirty="0">
                <a:latin typeface="Calibri" charset="0"/>
              </a:rPr>
              <a:t>n-1</a:t>
            </a:r>
            <a:r>
              <a:rPr lang="en-US" sz="2800" dirty="0">
                <a:latin typeface="Calibri" charset="0"/>
              </a:rPr>
              <a:t>)</a:t>
            </a: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114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9703"/>
            <a:ext cx="7543800" cy="3946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Katz </a:t>
            </a:r>
            <a:r>
              <a:rPr lang="en-US" sz="3200" b="1" dirty="0" err="1">
                <a:solidFill>
                  <a:srgbClr val="FF0000"/>
                </a:solidFill>
              </a:rPr>
              <a:t>backoff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66750"/>
            <a:ext cx="8610600" cy="4191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Just as with add-one smoothing, if the higher-order n-grams aren’t discounted and we just used the undiscounted MLE probability, then as soon as we replaced an n-gram which has zero probability with a lower-order n-gram, we would be adding probability mass, and the total probability assigned to all possible strings by the language model would be greater than 1!</a:t>
            </a:r>
          </a:p>
          <a:p>
            <a:pPr algn="just"/>
            <a:r>
              <a:rPr lang="en-US" sz="2400" dirty="0" smtClean="0"/>
              <a:t>In </a:t>
            </a:r>
            <a:r>
              <a:rPr lang="en-US" sz="2400" dirty="0"/>
              <a:t>addition to this explicit discount factor, we’ll need a function α to distribute this probability mass to the lower order n-grams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This kind of </a:t>
            </a:r>
            <a:r>
              <a:rPr lang="en-US" sz="2400" dirty="0" err="1"/>
              <a:t>backoff</a:t>
            </a:r>
            <a:r>
              <a:rPr lang="en-US" sz="2400" dirty="0"/>
              <a:t> with discounting is also called Katz </a:t>
            </a:r>
            <a:r>
              <a:rPr lang="en-US" sz="2400" dirty="0" err="1"/>
              <a:t>backoff</a:t>
            </a:r>
            <a:r>
              <a:rPr lang="en-US" sz="2400" dirty="0"/>
              <a:t>. In Katz </a:t>
            </a:r>
            <a:r>
              <a:rPr lang="en-US" sz="2400" dirty="0" err="1"/>
              <a:t>backoff</a:t>
            </a:r>
            <a:r>
              <a:rPr lang="en-US" sz="2400" dirty="0"/>
              <a:t> we rely on a discounted probability P ∗ if we’ve seen this n-gram before (i.e., if we have non-zero counts).</a:t>
            </a:r>
          </a:p>
        </p:txBody>
      </p:sp>
    </p:spTree>
    <p:extLst>
      <p:ext uri="{BB962C8B-B14F-4D97-AF65-F5344CB8AC3E}">
        <p14:creationId xmlns:p14="http://schemas.microsoft.com/office/powerpoint/2010/main" val="35021833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Katz </a:t>
            </a:r>
            <a:r>
              <a:rPr lang="en-US" dirty="0" err="1"/>
              <a:t>backoff</a:t>
            </a:r>
            <a:r>
              <a:rPr lang="en-US" dirty="0"/>
              <a:t> is often combined with a smoothing method called Good-Turing.</a:t>
            </a:r>
          </a:p>
          <a:p>
            <a:pPr algn="just"/>
            <a:r>
              <a:rPr lang="en-US" dirty="0"/>
              <a:t>The combined Good-Turing </a:t>
            </a:r>
            <a:r>
              <a:rPr lang="en-US" dirty="0" err="1"/>
              <a:t>backoff</a:t>
            </a:r>
            <a:r>
              <a:rPr lang="en-US" dirty="0"/>
              <a:t> algorithm involves quite detailed computation for estimating the Good-Turing smoothing and the P ∗ and α values.</a:t>
            </a:r>
          </a:p>
          <a:p>
            <a:endParaRPr 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14350"/>
            <a:ext cx="71628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63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61950"/>
            <a:ext cx="7543800" cy="68039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/>
              <a:t>The Chain Rule applied to compute joint probability of words in sentence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200150"/>
            <a:ext cx="8168640" cy="3429000"/>
          </a:xfrm>
        </p:spPr>
        <p:txBody>
          <a:bodyPr>
            <a:normAutofit lnSpcReduction="10000"/>
          </a:bodyPr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P(“its water is so transparent”) =</a:t>
            </a:r>
          </a:p>
          <a:p>
            <a:pPr eaLnBrk="1" hangingPunct="1">
              <a:buFont typeface="Times" charset="0"/>
              <a:buNone/>
            </a:pPr>
            <a:r>
              <a:rPr lang="en-US" dirty="0">
                <a:latin typeface="Calibri" charset="0"/>
              </a:rPr>
              <a:t>	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P(its) ×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water|its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)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is|its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water) </a:t>
            </a:r>
          </a:p>
          <a:p>
            <a:pPr eaLnBrk="1" hangingPunct="1">
              <a:buFont typeface="Times" charset="0"/>
              <a:buNone/>
            </a:pP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       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so|its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 is)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transparent|its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 is so)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636526"/>
              </p:ext>
            </p:extLst>
          </p:nvPr>
        </p:nvGraphicFramePr>
        <p:xfrm>
          <a:off x="1295400" y="1809750"/>
          <a:ext cx="65532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" name="Equation" r:id="rId4" imgW="2387600" imgH="355600" progId="Equation.3">
                  <p:embed/>
                </p:oleObj>
              </mc:Choice>
              <mc:Fallback>
                <p:oleObj name="Equation" r:id="rId4" imgW="23876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09750"/>
                        <a:ext cx="6553200" cy="9794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62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estimate these probabilities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>
                <a:latin typeface="Calibri" charset="0"/>
              </a:rPr>
              <a:t>Could we just count and divide?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2600" dirty="0">
                <a:latin typeface="Calibri" charset="0"/>
              </a:rPr>
              <a:t>No!  Too many possible sentences!</a:t>
            </a:r>
          </a:p>
          <a:p>
            <a:pPr eaLnBrk="1" hangingPunct="1"/>
            <a:r>
              <a:rPr lang="en-US" sz="2600" dirty="0">
                <a:latin typeface="Calibri" charset="0"/>
              </a:rPr>
              <a:t>We’ll never see enough data for estimating these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lvl="1" eaLnBrk="1" hangingPunct="1"/>
            <a:endParaRPr lang="en-US" dirty="0">
              <a:latin typeface="Calibri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242266"/>
              </p:ext>
            </p:extLst>
          </p:nvPr>
        </p:nvGraphicFramePr>
        <p:xfrm>
          <a:off x="1447800" y="1809750"/>
          <a:ext cx="6019800" cy="1994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Equation" r:id="rId4" imgW="2578100" imgH="850900" progId="Equation.3">
                  <p:embed/>
                </p:oleObj>
              </mc:Choice>
              <mc:Fallback>
                <p:oleObj name="Equation" r:id="rId4" imgW="25781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09750"/>
                        <a:ext cx="6019800" cy="199444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14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534400" cy="2971800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FF0000"/>
                </a:solidFill>
              </a:rPr>
              <a:t>n-gram</a:t>
            </a:r>
            <a:r>
              <a:rPr lang="en-US" dirty="0"/>
              <a:t> is a sequence n-gram of n </a:t>
            </a:r>
            <a:r>
              <a:rPr lang="en-US" dirty="0" smtClean="0"/>
              <a:t>words</a:t>
            </a:r>
          </a:p>
          <a:p>
            <a:r>
              <a:rPr lang="en-US" dirty="0" smtClean="0"/>
              <a:t>a </a:t>
            </a:r>
            <a:r>
              <a:rPr lang="en-US" dirty="0"/>
              <a:t>2-gram (which we’ll call </a:t>
            </a:r>
            <a:r>
              <a:rPr lang="en-US" b="1" dirty="0">
                <a:solidFill>
                  <a:srgbClr val="FF0000"/>
                </a:solidFill>
              </a:rPr>
              <a:t>bigram</a:t>
            </a:r>
            <a:r>
              <a:rPr lang="en-US" dirty="0"/>
              <a:t>) is a two-word sequence of words like “please turn”, “turn your”, or ”your </a:t>
            </a:r>
            <a:r>
              <a:rPr lang="en-US" dirty="0" smtClean="0"/>
              <a:t>homework”</a:t>
            </a:r>
          </a:p>
          <a:p>
            <a:r>
              <a:rPr lang="en-US" dirty="0" smtClean="0"/>
              <a:t>a </a:t>
            </a:r>
            <a:r>
              <a:rPr lang="en-US" dirty="0"/>
              <a:t>3-gram (a </a:t>
            </a:r>
            <a:r>
              <a:rPr lang="en-US" b="1" dirty="0">
                <a:solidFill>
                  <a:srgbClr val="FF0000"/>
                </a:solidFill>
              </a:rPr>
              <a:t>trigram</a:t>
            </a:r>
            <a:r>
              <a:rPr lang="en-US" dirty="0"/>
              <a:t>) is a three-word sequence of words like “please turn your”, or “turn your homework”.</a:t>
            </a:r>
          </a:p>
        </p:txBody>
      </p:sp>
    </p:spTree>
    <p:extLst>
      <p:ext uri="{BB962C8B-B14F-4D97-AF65-F5344CB8AC3E}">
        <p14:creationId xmlns:p14="http://schemas.microsoft.com/office/powerpoint/2010/main" val="337714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7150"/>
            <a:ext cx="8763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4039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9550</TotalTime>
  <Words>2134</Words>
  <Application>Microsoft Office PowerPoint</Application>
  <PresentationFormat>On-screen Show (16:9)</PresentationFormat>
  <Paragraphs>340</Paragraphs>
  <Slides>51</Slides>
  <Notes>37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Retrospect</vt:lpstr>
      <vt:lpstr>Equation</vt:lpstr>
      <vt:lpstr> Language Modeling</vt:lpstr>
      <vt:lpstr>Probabilistic Language Models</vt:lpstr>
      <vt:lpstr>Probabilistic Language Modeling</vt:lpstr>
      <vt:lpstr>How to compute P(W)</vt:lpstr>
      <vt:lpstr>Reminder: The Chain Rule</vt:lpstr>
      <vt:lpstr>The Chain Rule applied to compute joint probability of words in sentence</vt:lpstr>
      <vt:lpstr>How to estimate these probabilities</vt:lpstr>
      <vt:lpstr>PowerPoint Presentation</vt:lpstr>
      <vt:lpstr>PowerPoint Presentation</vt:lpstr>
      <vt:lpstr>Markov Assumption</vt:lpstr>
      <vt:lpstr>Markov Assumption</vt:lpstr>
      <vt:lpstr>Simplest case: Unigram model</vt:lpstr>
      <vt:lpstr>Bigram model</vt:lpstr>
      <vt:lpstr>N-gram models</vt:lpstr>
      <vt:lpstr> Language Modeling</vt:lpstr>
      <vt:lpstr>Estimating bigram probabilities</vt:lpstr>
      <vt:lpstr>PowerPoint Presentation</vt:lpstr>
      <vt:lpstr>PowerPoint Presentation</vt:lpstr>
      <vt:lpstr>An example</vt:lpstr>
      <vt:lpstr>More examples:  Berkeley Restaurant Project sentences</vt:lpstr>
      <vt:lpstr>Raw bigram counts</vt:lpstr>
      <vt:lpstr>Raw bigram probabilities</vt:lpstr>
      <vt:lpstr>Bigram estimates of sentence probabilities</vt:lpstr>
      <vt:lpstr>What kinds of knowledge?</vt:lpstr>
      <vt:lpstr>Practical Issues</vt:lpstr>
      <vt:lpstr>Language Modeling Toolkits</vt:lpstr>
      <vt:lpstr> Language Modeling</vt:lpstr>
      <vt:lpstr>PowerPoint Presentation</vt:lpstr>
      <vt:lpstr>Intrinsic evaluation</vt:lpstr>
      <vt:lpstr>Intrinsic Evaluation: How good is our model?</vt:lpstr>
      <vt:lpstr>Extrinsic evaluation of N-gram models</vt:lpstr>
      <vt:lpstr>Difficulty of extrinsic (in-vivo) evaluation of  N-gram models</vt:lpstr>
      <vt:lpstr>Intuition of Perplexity</vt:lpstr>
      <vt:lpstr>Perplexity</vt:lpstr>
      <vt:lpstr>Perplexity as branching factor</vt:lpstr>
      <vt:lpstr>Lower perplexity = better model</vt:lpstr>
      <vt:lpstr> Language Modeling</vt:lpstr>
      <vt:lpstr>Laplace Smoothing(add-one Smoothing)</vt:lpstr>
      <vt:lpstr>PowerPoint Presentation</vt:lpstr>
      <vt:lpstr>Berkeley Restaurant Corpus: Laplace smoothed bigram counts</vt:lpstr>
      <vt:lpstr>Laplace-smoothed bigrams</vt:lpstr>
      <vt:lpstr>Reconstituted counts</vt:lpstr>
      <vt:lpstr>Compare with raw bigram counts</vt:lpstr>
      <vt:lpstr>Add-1 estimation is a blunt instrument</vt:lpstr>
      <vt:lpstr>Add-k smoothing</vt:lpstr>
      <vt:lpstr> Language Modeling</vt:lpstr>
      <vt:lpstr>Backoff and Interpolation</vt:lpstr>
      <vt:lpstr>Linear Interpolation</vt:lpstr>
      <vt:lpstr>How to set the lambdas?</vt:lpstr>
      <vt:lpstr>Katz backoff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Modeling</dc:title>
  <dc:subject>Speech and Language Processing</dc:subject>
  <dc:creator>Dan Jurafsky</dc:creator>
  <cp:keywords/>
  <dc:description/>
  <cp:lastModifiedBy>Windows User</cp:lastModifiedBy>
  <cp:revision>223</cp:revision>
  <cp:lastPrinted>2019-01-09T00:29:37Z</cp:lastPrinted>
  <dcterms:created xsi:type="dcterms:W3CDTF">2010-04-19T15:31:24Z</dcterms:created>
  <dcterms:modified xsi:type="dcterms:W3CDTF">2023-09-04T06:11:25Z</dcterms:modified>
  <cp:category/>
</cp:coreProperties>
</file>