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5" r:id="rId1"/>
  </p:sldMasterIdLst>
  <p:notesMasterIdLst>
    <p:notesMasterId r:id="rId58"/>
  </p:notesMasterIdLst>
  <p:handoutMasterIdLst>
    <p:handoutMasterId r:id="rId59"/>
  </p:handoutMasterIdLst>
  <p:sldIdLst>
    <p:sldId id="602" r:id="rId2"/>
    <p:sldId id="615" r:id="rId3"/>
    <p:sldId id="545" r:id="rId4"/>
    <p:sldId id="546" r:id="rId5"/>
    <p:sldId id="386" r:id="rId6"/>
    <p:sldId id="503" r:id="rId7"/>
    <p:sldId id="388" r:id="rId8"/>
    <p:sldId id="390" r:id="rId9"/>
    <p:sldId id="439" r:id="rId10"/>
    <p:sldId id="515" r:id="rId11"/>
    <p:sldId id="392" r:id="rId12"/>
    <p:sldId id="544" r:id="rId13"/>
    <p:sldId id="447" r:id="rId14"/>
    <p:sldId id="400" r:id="rId15"/>
    <p:sldId id="450" r:id="rId16"/>
    <p:sldId id="451" r:id="rId17"/>
    <p:sldId id="453" r:id="rId18"/>
    <p:sldId id="454" r:id="rId19"/>
    <p:sldId id="455" r:id="rId20"/>
    <p:sldId id="456" r:id="rId21"/>
    <p:sldId id="547" r:id="rId22"/>
    <p:sldId id="548" r:id="rId23"/>
    <p:sldId id="519" r:id="rId24"/>
    <p:sldId id="458" r:id="rId25"/>
    <p:sldId id="477" r:id="rId26"/>
    <p:sldId id="459" r:id="rId27"/>
    <p:sldId id="409" r:id="rId28"/>
    <p:sldId id="410" r:id="rId29"/>
    <p:sldId id="549" r:id="rId30"/>
    <p:sldId id="550" r:id="rId31"/>
    <p:sldId id="613" r:id="rId32"/>
    <p:sldId id="552" r:id="rId33"/>
    <p:sldId id="553" r:id="rId34"/>
    <p:sldId id="554" r:id="rId35"/>
    <p:sldId id="551" r:id="rId36"/>
    <p:sldId id="560" r:id="rId37"/>
    <p:sldId id="610" r:id="rId38"/>
    <p:sldId id="606" r:id="rId39"/>
    <p:sldId id="607" r:id="rId40"/>
    <p:sldId id="608" r:id="rId41"/>
    <p:sldId id="556" r:id="rId42"/>
    <p:sldId id="443" r:id="rId43"/>
    <p:sldId id="558" r:id="rId44"/>
    <p:sldId id="562" r:id="rId45"/>
    <p:sldId id="445" r:id="rId46"/>
    <p:sldId id="563" r:id="rId47"/>
    <p:sldId id="572" r:id="rId48"/>
    <p:sldId id="484" r:id="rId49"/>
    <p:sldId id="616" r:id="rId50"/>
    <p:sldId id="564" r:id="rId51"/>
    <p:sldId id="485" r:id="rId52"/>
    <p:sldId id="521" r:id="rId53"/>
    <p:sldId id="489" r:id="rId54"/>
    <p:sldId id="473" r:id="rId55"/>
    <p:sldId id="461" r:id="rId56"/>
    <p:sldId id="460" r:id="rId5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D3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86939" autoAdjust="0"/>
  </p:normalViewPr>
  <p:slideViewPr>
    <p:cSldViewPr>
      <p:cViewPr>
        <p:scale>
          <a:sx n="94" d="100"/>
          <a:sy n="94" d="100"/>
        </p:scale>
        <p:origin x="-666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9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E6D798-0D31-0647-AB71-9E94307BC9C4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 define the Naive Bayes classifier, a basic text classifier that will allow us to introduce many of the fundamental issues in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this lecture we'll do a worked example of naïve bayes sentiment analysis, and also introduce the binary multinominal naïve bayes algorithm.</a:t>
            </a:r>
          </a:p>
        </p:txBody>
      </p:sp>
    </p:spTree>
    <p:extLst>
      <p:ext uri="{BB962C8B-B14F-4D97-AF65-F5344CB8AC3E}">
        <p14:creationId xmlns:p14="http://schemas.microsoft.com/office/powerpoint/2010/main" val="280491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5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3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499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2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9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70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/>
              <a:t>Slides adapted from Jure </a:t>
            </a:r>
            <a:r>
              <a:rPr lang="en-US" err="1"/>
              <a:t>Leskovec</a:t>
            </a:r>
            <a:endParaRPr lang="en-US" sz="525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03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61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8/16/2023</a:t>
            </a:fld>
            <a:r>
              <a:rPr lang="en-US" err="1"/>
              <a:t>sss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Slides adapted from Jure </a:t>
            </a:r>
            <a:r>
              <a:rPr lang="en-US" err="1"/>
              <a:t>Leskovec</a:t>
            </a:r>
            <a:endParaRPr lang="en-US" sz="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02" r:id="rId15"/>
    <p:sldLayoutId id="2147483709" r:id="rId16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pqa.cs.pitt.edu/lexicons/subj_lexicon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>
                <a:latin typeface="Calibri (Headings)"/>
                <a:cs typeface="Calibri (Headings)"/>
              </a:rPr>
              <a:t/>
            </a:r>
            <a:br>
              <a:rPr lang="en-US" sz="3400" dirty="0" smtClean="0">
                <a:latin typeface="Calibri (Headings)"/>
                <a:cs typeface="Calibri (Headings)"/>
              </a:rPr>
            </a:br>
            <a:r>
              <a:rPr lang="en-US" sz="3200" dirty="0"/>
              <a:t>Naive Bayes and Sentiment Classification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460238" y="285750"/>
            <a:ext cx="5683762" cy="420624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The Task of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7532649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352800" y="1200150"/>
            <a:ext cx="5009393" cy="7620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Naive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4582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charset="0"/>
              </a:rPr>
              <a:t>Simple ("naive") classification method based on Bayes rule</a:t>
            </a:r>
          </a:p>
          <a:p>
            <a:r>
              <a:rPr lang="en-US" sz="2400" dirty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b="1" dirty="0">
                <a:latin typeface="Calibri" charset="0"/>
              </a:rPr>
              <a:t>Bag of </a:t>
            </a:r>
            <a:r>
              <a:rPr lang="en-US" b="1" dirty="0" smtClean="0">
                <a:latin typeface="Calibri" charset="0"/>
              </a:rPr>
              <a:t>words</a:t>
            </a:r>
          </a:p>
          <a:p>
            <a:pPr lvl="1"/>
            <a:endParaRPr lang="en-US" b="1" dirty="0" smtClean="0">
              <a:latin typeface="Calibri" charset="0"/>
            </a:endParaRPr>
          </a:p>
          <a:p>
            <a:pPr marL="150813" lvl="1" indent="0" algn="just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unordered set of words with their position ignored, keeping only their frequency in the document. </a:t>
            </a:r>
            <a:endParaRPr lang="en-US" dirty="0" smtClean="0"/>
          </a:p>
          <a:p>
            <a:pPr marL="150813" lvl="1" indent="0" algn="just">
              <a:buNone/>
            </a:pPr>
            <a:endParaRPr lang="en-US" dirty="0" smtClean="0"/>
          </a:p>
          <a:p>
            <a:pPr marL="150813" lvl="1" indent="0" algn="just">
              <a:buNone/>
            </a:pPr>
            <a:r>
              <a:rPr lang="en-US" dirty="0" smtClean="0"/>
              <a:t>In the </a:t>
            </a:r>
            <a:r>
              <a:rPr lang="en-US" dirty="0"/>
              <a:t>figure, instead of representing the word order in all the phrases like “I love this movie” and “I would recommend it</a:t>
            </a:r>
            <a:r>
              <a:rPr lang="en-US" dirty="0" smtClean="0"/>
              <a:t>”,</a:t>
            </a:r>
          </a:p>
          <a:p>
            <a:pPr marL="150813" lvl="1" indent="0" algn="just">
              <a:buNone/>
            </a:pPr>
            <a:endParaRPr lang="en-US" dirty="0" smtClean="0"/>
          </a:p>
          <a:p>
            <a:pPr marL="150813" lvl="1" indent="0" algn="just">
              <a:buNone/>
            </a:pPr>
            <a:r>
              <a:rPr lang="en-US" dirty="0" smtClean="0"/>
              <a:t>I </a:t>
            </a:r>
            <a:r>
              <a:rPr lang="en-US" dirty="0"/>
              <a:t>occurred 5 </a:t>
            </a:r>
            <a:r>
              <a:rPr lang="en-US" dirty="0" smtClean="0"/>
              <a:t>times, </a:t>
            </a:r>
          </a:p>
          <a:p>
            <a:pPr marL="150813" lvl="1" indent="0" algn="just">
              <a:buNone/>
            </a:pPr>
            <a:r>
              <a:rPr lang="en-US" dirty="0" smtClean="0"/>
              <a:t>it </a:t>
            </a:r>
            <a:r>
              <a:rPr lang="en-US" dirty="0"/>
              <a:t>6 times, </a:t>
            </a:r>
            <a:endParaRPr lang="en-US" dirty="0" smtClean="0"/>
          </a:p>
          <a:p>
            <a:pPr marL="150813" lvl="1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words love, recommend, and movie once, and so on.</a:t>
            </a:r>
            <a:endParaRPr lang="en-US" b="1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7150"/>
            <a:ext cx="7467600" cy="74295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556"/>
          <a:stretch/>
        </p:blipFill>
        <p:spPr>
          <a:xfrm>
            <a:off x="304800" y="666750"/>
            <a:ext cx="2496312" cy="5143500"/>
          </a:xfrm>
          <a:prstGeom prst="rect">
            <a:avLst/>
          </a:prstGeom>
        </p:spPr>
      </p:pic>
      <p:pic>
        <p:nvPicPr>
          <p:cNvPr id="6" name="Picture 5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8" r="-2024"/>
          <a:stretch/>
        </p:blipFill>
        <p:spPr>
          <a:xfrm>
            <a:off x="6690021" y="742950"/>
            <a:ext cx="2377779" cy="4533900"/>
          </a:xfrm>
          <a:prstGeom prst="rect">
            <a:avLst/>
          </a:prstGeom>
        </p:spPr>
      </p:pic>
      <p:pic>
        <p:nvPicPr>
          <p:cNvPr id="7" name="Picture 6" descr="bagofwords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8" r="27127"/>
          <a:stretch/>
        </p:blipFill>
        <p:spPr>
          <a:xfrm>
            <a:off x="2895600" y="819150"/>
            <a:ext cx="3667421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The bag of words representation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1733550"/>
            <a:ext cx="14477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/>
              <a:t>(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48400"/>
              </p:ext>
            </p:extLst>
          </p:nvPr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seen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sweet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whimsical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Rule Applied to Documents and Classes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04800" y="1428750"/>
            <a:ext cx="8229600" cy="2667000"/>
          </a:xfrm>
        </p:spPr>
        <p:txBody>
          <a:bodyPr/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lang="en-US" sz="3200" dirty="0"/>
              <a:t>For a document </a:t>
            </a:r>
            <a:r>
              <a:rPr lang="en-US" sz="3600" i="1" dirty="0">
                <a:solidFill>
                  <a:srgbClr val="FF0000"/>
                </a:solidFill>
              </a:rPr>
              <a:t>d</a:t>
            </a:r>
            <a:r>
              <a:rPr lang="en-US" sz="4000" dirty="0"/>
              <a:t> </a:t>
            </a:r>
            <a:r>
              <a:rPr lang="en-US" sz="3600" dirty="0"/>
              <a:t>and a class </a:t>
            </a:r>
            <a:r>
              <a:rPr lang="en-US" sz="4000" i="1" dirty="0">
                <a:solidFill>
                  <a:srgbClr val="FF0000"/>
                </a:solidFill>
              </a:rPr>
              <a:t>c</a:t>
            </a:r>
            <a:endParaRPr lang="en-US" sz="3200" i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393601"/>
              </p:ext>
            </p:extLst>
          </p:nvPr>
        </p:nvGraphicFramePr>
        <p:xfrm>
          <a:off x="2479675" y="2759075"/>
          <a:ext cx="442118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59075"/>
                        <a:ext cx="442118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746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</a:t>
            </a:r>
            <a:r>
              <a:rPr lang="fr-FR" dirty="0"/>
              <a:t>i</a:t>
            </a:r>
            <a:r>
              <a:rPr lang="en-US" dirty="0" err="1"/>
              <a:t>ve</a:t>
            </a:r>
            <a:r>
              <a:rPr lang="en-US" dirty="0"/>
              <a:t> Bayes Classifier (I)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37004"/>
              </p:ext>
            </p:extLst>
          </p:nvPr>
        </p:nvGraphicFramePr>
        <p:xfrm>
          <a:off x="1672596" y="1633538"/>
          <a:ext cx="407256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" name="Equation" r:id="rId3" imgW="1371600" imgH="292100" progId="Equation.3">
                  <p:embed/>
                </p:oleObj>
              </mc:Choice>
              <mc:Fallback>
                <p:oleObj name="Equation" r:id="rId3" imgW="1371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596" y="1633538"/>
                        <a:ext cx="407256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16719"/>
              </p:ext>
            </p:extLst>
          </p:nvPr>
        </p:nvGraphicFramePr>
        <p:xfrm>
          <a:off x="2542619" y="2495550"/>
          <a:ext cx="401058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" name="Equation" r:id="rId5" imgW="1371600" imgH="419100" progId="Equation.3">
                  <p:embed/>
                </p:oleObj>
              </mc:Choice>
              <mc:Fallback>
                <p:oleObj name="Equation" r:id="rId5" imgW="1371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19" y="2495550"/>
                        <a:ext cx="401058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638856"/>
              </p:ext>
            </p:extLst>
          </p:nvPr>
        </p:nvGraphicFramePr>
        <p:xfrm>
          <a:off x="2511425" y="38671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" name="Equation" r:id="rId7" imgW="1346200" imgH="292100" progId="Equation.3">
                  <p:embed/>
                </p:oleObj>
              </mc:Choice>
              <mc:Fallback>
                <p:oleObj name="Equation" r:id="rId7" imgW="1346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8671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248400" y="1581150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MAP is “maximum a posteriori”  = most likely class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934200" y="2876550"/>
            <a:ext cx="16764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Bayes Rule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010400" y="3943350"/>
            <a:ext cx="1676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Dropping the denominator</a:t>
            </a:r>
          </a:p>
        </p:txBody>
      </p:sp>
    </p:spTree>
    <p:extLst>
      <p:ext uri="{BB962C8B-B14F-4D97-AF65-F5344CB8AC3E}">
        <p14:creationId xmlns:p14="http://schemas.microsoft.com/office/powerpoint/2010/main" val="10971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1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Classifier (II)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48283"/>
              </p:ext>
            </p:extLst>
          </p:nvPr>
        </p:nvGraphicFramePr>
        <p:xfrm>
          <a:off x="381000" y="1581150"/>
          <a:ext cx="49006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" name="Equation" r:id="rId3" imgW="1651000" imgH="292100" progId="Equation.3">
                  <p:embed/>
                </p:oleObj>
              </mc:Choice>
              <mc:Fallback>
                <p:oleObj name="Equation" r:id="rId3" imgW="1651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81150"/>
                        <a:ext cx="49006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162800" y="2443728"/>
            <a:ext cx="1676400" cy="1077218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Document d represented as features x1..xn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49968"/>
              </p:ext>
            </p:extLst>
          </p:nvPr>
        </p:nvGraphicFramePr>
        <p:xfrm>
          <a:off x="1295400" y="2724150"/>
          <a:ext cx="57689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" name="Equation" r:id="rId5" imgW="1943100" imgH="292100" progId="Equation.3">
                  <p:embed/>
                </p:oleObj>
              </mc:Choice>
              <mc:Fallback>
                <p:oleObj name="Equation" r:id="rId5" imgW="1943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24150"/>
                        <a:ext cx="57689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6">
            <a:extLst>
              <a:ext uri="{FF2B5EF4-FFF2-40B4-BE49-F238E27FC236}">
                <a16:creationId xmlns:a16="http://schemas.microsoft.com/office/drawing/2014/main" xmlns="" id="{52B07BB6-9AF9-2C40-8218-DA3DF1B9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30885"/>
            <a:ext cx="13716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"Likelihood"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xmlns="" id="{47240457-6AFA-094B-9A1E-FFC09A3D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2" y="1141037"/>
            <a:ext cx="838200" cy="338554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"Prior"</a:t>
            </a:r>
          </a:p>
        </p:txBody>
      </p:sp>
    </p:spTree>
    <p:extLst>
      <p:ext uri="{BB962C8B-B14F-4D97-AF65-F5344CB8AC3E}">
        <p14:creationId xmlns:p14="http://schemas.microsoft.com/office/powerpoint/2010/main" val="2961460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/>
              <a:t>Na</a:t>
            </a:r>
            <a:r>
              <a:rPr lang="fr-FR" err="1"/>
              <a:t>ï</a:t>
            </a:r>
            <a:r>
              <a:rPr lang="en-US" err="1"/>
              <a:t>ve</a:t>
            </a:r>
            <a:r>
              <a:rPr lang="en-US"/>
              <a:t> Bayes Classifier (IV)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324600" y="2655153"/>
            <a:ext cx="2438400" cy="584776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How often does this class occur?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91522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7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2602290"/>
            <a:ext cx="4343400" cy="461665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>
                <a:latin typeface="Calibri" charset="0"/>
                <a:cs typeface="Arial" charset="0"/>
              </a:rPr>
              <a:t>O(|</a:t>
            </a:r>
            <a:r>
              <a:rPr lang="en-US" i="1" err="1">
                <a:latin typeface="Calibri" charset="0"/>
                <a:cs typeface="Arial" charset="0"/>
              </a:rPr>
              <a:t>X</a:t>
            </a:r>
            <a:r>
              <a:rPr lang="en-US" err="1">
                <a:latin typeface="Calibri" charset="0"/>
                <a:cs typeface="Arial" charset="0"/>
              </a:rPr>
              <a:t>|</a:t>
            </a:r>
            <a:r>
              <a:rPr lang="en-US" i="1" baseline="30000" err="1">
                <a:latin typeface="Calibri" charset="0"/>
                <a:cs typeface="Arial" charset="0"/>
              </a:rPr>
              <a:t>n</a:t>
            </a:r>
            <a:r>
              <a:rPr lang="en-US">
                <a:latin typeface="Calibri" charset="0"/>
                <a:cs typeface="Arial" charset="0"/>
                <a:sym typeface="Symbol" charset="0"/>
              </a:rPr>
              <a:t>•|</a:t>
            </a:r>
            <a:r>
              <a:rPr lang="en-US" i="1">
                <a:latin typeface="Calibri" charset="0"/>
                <a:cs typeface="Arial" charset="0"/>
                <a:sym typeface="Symbol" charset="0"/>
              </a:rPr>
              <a:t>C</a:t>
            </a:r>
            <a:r>
              <a:rPr lang="en-US">
                <a:latin typeface="Calibri" charset="0"/>
                <a:cs typeface="Arial" charset="0"/>
                <a:sym typeface="Symbol" charset="0"/>
              </a:rPr>
              <a:t>|) parameters</a:t>
            </a:r>
            <a:endParaRPr lang="en-US">
              <a:latin typeface="Calibri" charset="0"/>
              <a:cs typeface="Arial" charset="0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6400800" y="3645753"/>
            <a:ext cx="2438400" cy="830997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zh-TW" sz="1600"/>
              <a:t>We can just count the relative frequencies in a corpus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00200" y="3364290"/>
            <a:ext cx="4343400" cy="1569660"/>
          </a:xfrm>
          <a:prstGeom prst="rect">
            <a:avLst/>
          </a:prstGeom>
          <a:solidFill>
            <a:srgbClr val="FFCC66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>
                <a:latin typeface="Calibri" charset="0"/>
              </a:rPr>
              <a:t>Could only be estimated if a very, very large number of training examples was available.</a:t>
            </a:r>
          </a:p>
        </p:txBody>
      </p:sp>
    </p:spTree>
    <p:extLst>
      <p:ext uri="{BB962C8B-B14F-4D97-AF65-F5344CB8AC3E}">
        <p14:creationId xmlns:p14="http://schemas.microsoft.com/office/powerpoint/2010/main" val="314871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20000" cy="1123950"/>
          </a:xfrm>
        </p:spPr>
        <p:txBody>
          <a:bodyPr/>
          <a:lstStyle/>
          <a:p>
            <a:r>
              <a:rPr lang="en-US"/>
              <a:t>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Independence Assumptions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90750"/>
            <a:ext cx="8686800" cy="2590800"/>
          </a:xfrm>
        </p:spPr>
        <p:txBody>
          <a:bodyPr/>
          <a:lstStyle/>
          <a:p>
            <a:r>
              <a:rPr lang="en-US" sz="2800" b="1">
                <a:latin typeface="Calibri" charset="0"/>
                <a:sym typeface="Symbol" charset="2"/>
              </a:rPr>
              <a:t>Bag of Words assumption</a:t>
            </a:r>
            <a:r>
              <a:rPr lang="en-US" sz="2800">
                <a:latin typeface="Calibri" charset="0"/>
                <a:sym typeface="Symbol" charset="2"/>
              </a:rPr>
              <a:t>: Assume position doesn’t matter</a:t>
            </a:r>
          </a:p>
          <a:p>
            <a:r>
              <a:rPr lang="en-US" sz="2800" b="1">
                <a:latin typeface="Calibri" charset="0"/>
                <a:sym typeface="Symbol" charset="2"/>
              </a:rPr>
              <a:t>Conditional Independence</a:t>
            </a:r>
            <a:r>
              <a:rPr lang="en-US" sz="2800">
                <a:latin typeface="Calibri" charset="0"/>
                <a:sym typeface="Symbol" charset="2"/>
              </a:rPr>
              <a:t>: Assume the feature probabilities </a:t>
            </a:r>
            <a:r>
              <a:rPr lang="en-US" sz="2800" i="1">
                <a:latin typeface="Calibri" charset="0"/>
                <a:sym typeface="Symbol" charset="2"/>
              </a:rPr>
              <a:t>P</a:t>
            </a:r>
            <a:r>
              <a:rPr lang="en-US" sz="2800">
                <a:latin typeface="Calibri" charset="0"/>
                <a:sym typeface="Symbol" charset="2"/>
              </a:rPr>
              <a:t>(</a:t>
            </a:r>
            <a:r>
              <a:rPr lang="en-US" sz="2800" i="1" err="1">
                <a:latin typeface="Calibri" charset="0"/>
                <a:sym typeface="Symbol" charset="2"/>
              </a:rPr>
              <a:t>x</a:t>
            </a:r>
            <a:r>
              <a:rPr lang="en-US" sz="2800" i="1" baseline="-25000" err="1">
                <a:latin typeface="Calibri" charset="0"/>
                <a:sym typeface="Symbol" charset="2"/>
              </a:rPr>
              <a:t>i</a:t>
            </a:r>
            <a:r>
              <a:rPr lang="en-US" sz="2800" err="1">
                <a:latin typeface="Calibri" charset="0"/>
                <a:sym typeface="Symbol" charset="2"/>
              </a:rPr>
              <a:t>|</a:t>
            </a:r>
            <a:r>
              <a:rPr lang="en-US" sz="2800" i="1" err="1">
                <a:latin typeface="Calibri" charset="0"/>
                <a:sym typeface="Symbol" charset="2"/>
              </a:rPr>
              <a:t>c</a:t>
            </a:r>
            <a:r>
              <a:rPr lang="en-US" sz="2800" i="1" baseline="-25000" err="1">
                <a:latin typeface="Calibri" charset="0"/>
                <a:sym typeface="Symbol" charset="2"/>
              </a:rPr>
              <a:t>j</a:t>
            </a:r>
            <a:r>
              <a:rPr lang="en-US" sz="2800">
                <a:latin typeface="Calibri" charset="0"/>
                <a:sym typeface="Symbol" charset="2"/>
              </a:rPr>
              <a:t>) are independent given the class </a:t>
            </a:r>
            <a:r>
              <a:rPr lang="en-US" sz="2800" i="1">
                <a:latin typeface="Calibri" charset="0"/>
                <a:sym typeface="Symbol" charset="2"/>
              </a:rPr>
              <a:t>c.</a:t>
            </a:r>
            <a:endParaRPr lang="en-US" sz="2800" i="1">
              <a:latin typeface="Times New Roman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51913"/>
              </p:ext>
            </p:extLst>
          </p:nvPr>
        </p:nvGraphicFramePr>
        <p:xfrm>
          <a:off x="2586038" y="1200150"/>
          <a:ext cx="32051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" name="Equation" r:id="rId3" imgW="1079500" imgH="215900" progId="Equation.3">
                  <p:embed/>
                </p:oleObj>
              </mc:Choice>
              <mc:Fallback>
                <p:oleObj name="Equation" r:id="rId3" imgW="1079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200150"/>
                        <a:ext cx="32051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069037"/>
              </p:ext>
            </p:extLst>
          </p:nvPr>
        </p:nvGraphicFramePr>
        <p:xfrm>
          <a:off x="661988" y="4324350"/>
          <a:ext cx="7826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" name="Equation" r:id="rId5" imgW="3492500" imgH="215900" progId="Equation.3">
                  <p:embed/>
                </p:oleObj>
              </mc:Choice>
              <mc:Fallback>
                <p:oleObj name="Equation" r:id="rId5" imgW="3492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24350"/>
                        <a:ext cx="7826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489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/>
          <a:lstStyle/>
          <a:p>
            <a:r>
              <a:rPr lang="en-US"/>
              <a:t>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 Classifier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5911"/>
              </p:ext>
            </p:extLst>
          </p:nvPr>
        </p:nvGraphicFramePr>
        <p:xfrm>
          <a:off x="762000" y="1504950"/>
          <a:ext cx="6637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" name="Equation" r:id="rId3" imgW="2235200" imgH="292100" progId="Equation.3">
                  <p:embed/>
                </p:oleObj>
              </mc:Choice>
              <mc:Fallback>
                <p:oleObj name="Equation" r:id="rId3" imgW="2235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4950"/>
                        <a:ext cx="6637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51346"/>
              </p:ext>
            </p:extLst>
          </p:nvPr>
        </p:nvGraphicFramePr>
        <p:xfrm>
          <a:off x="914400" y="2730500"/>
          <a:ext cx="56356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4" name="Equation" r:id="rId5" imgW="1828800" imgH="368300" progId="Equation.3">
                  <p:embed/>
                </p:oleObj>
              </mc:Choice>
              <mc:Fallback>
                <p:oleObj name="Equation" r:id="rId5" imgW="1828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30500"/>
                        <a:ext cx="56356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809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9550"/>
            <a:ext cx="8077200" cy="4419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Text </a:t>
            </a:r>
            <a:r>
              <a:rPr lang="en-US" sz="2000" b="1" dirty="0">
                <a:solidFill>
                  <a:srgbClr val="FF0000"/>
                </a:solidFill>
              </a:rPr>
              <a:t>categorization</a:t>
            </a:r>
            <a:r>
              <a:rPr lang="en-US" sz="2000" dirty="0"/>
              <a:t>, the task of assigning a label or </a:t>
            </a:r>
            <a:r>
              <a:rPr lang="en-US" sz="2000" dirty="0" smtClean="0"/>
              <a:t>category </a:t>
            </a:r>
            <a:r>
              <a:rPr lang="en-US" sz="2000" dirty="0"/>
              <a:t>to an entire text or document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one common text categorization task, </a:t>
            </a:r>
            <a:r>
              <a:rPr lang="en-US" sz="2000" b="1" dirty="0">
                <a:solidFill>
                  <a:srgbClr val="FF0000"/>
                </a:solidFill>
              </a:rPr>
              <a:t>sentiment analysis</a:t>
            </a:r>
            <a:r>
              <a:rPr lang="en-US" sz="2000" dirty="0"/>
              <a:t>, the </a:t>
            </a:r>
            <a:r>
              <a:rPr lang="en-US" sz="2000" dirty="0" smtClean="0"/>
              <a:t>extraction </a:t>
            </a:r>
            <a:r>
              <a:rPr lang="en-US" sz="2000" dirty="0"/>
              <a:t>of sentiment, the positive or negative orientation that a writer expresses toward some object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The simplest version of sentiment analysis is a </a:t>
            </a:r>
            <a:r>
              <a:rPr lang="en-US" sz="2000" b="1" dirty="0">
                <a:solidFill>
                  <a:srgbClr val="FF0000"/>
                </a:solidFill>
              </a:rPr>
              <a:t>binary classification </a:t>
            </a:r>
            <a:r>
              <a:rPr lang="en-US" sz="2000" dirty="0"/>
              <a:t>task, and the words of the review provide excellent cues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Words like </a:t>
            </a:r>
            <a:r>
              <a:rPr lang="en-US" sz="2000" b="1" dirty="0">
                <a:solidFill>
                  <a:srgbClr val="FF0000"/>
                </a:solidFill>
              </a:rPr>
              <a:t>great, richly, awesome, and pathetic, and awful and ridiculously</a:t>
            </a:r>
            <a:r>
              <a:rPr lang="en-US" sz="2000" dirty="0"/>
              <a:t> are very informative cues: </a:t>
            </a:r>
          </a:p>
        </p:txBody>
      </p:sp>
    </p:spTree>
    <p:extLst>
      <p:ext uri="{BB962C8B-B14F-4D97-AF65-F5344CB8AC3E}">
        <p14:creationId xmlns:p14="http://schemas.microsoft.com/office/powerpoint/2010/main" val="307470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620000" cy="742950"/>
          </a:xfrm>
        </p:spPr>
        <p:txBody>
          <a:bodyPr>
            <a:normAutofit fontScale="90000"/>
          </a:bodyPr>
          <a:lstStyle/>
          <a:p>
            <a:r>
              <a:rPr lang="en-US"/>
              <a:t>Applying Multinomial Naive Bayes Classifiers to Text Classification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24164"/>
              </p:ext>
            </p:extLst>
          </p:nvPr>
        </p:nvGraphicFramePr>
        <p:xfrm>
          <a:off x="1524000" y="3028950"/>
          <a:ext cx="6045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2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28950"/>
                        <a:ext cx="6045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1" y="158115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2800">
                <a:latin typeface="Times New Roman" charset="0"/>
              </a:rPr>
              <a:t>positions </a:t>
            </a:r>
            <a:r>
              <a:rPr lang="en-US" sz="2800">
                <a:latin typeface="Calibri" charset="0"/>
                <a:sym typeface="Symbol" charset="0"/>
              </a:rPr>
              <a:t> all word positions in test document      			</a:t>
            </a:r>
            <a:endParaRPr lang="en-US" sz="2800" i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98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multiplying lots of probs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168640" cy="3657600"/>
          </a:xfrm>
        </p:spPr>
        <p:txBody>
          <a:bodyPr>
            <a:normAutofit/>
          </a:bodyPr>
          <a:lstStyle/>
          <a:p>
            <a:r>
              <a:rPr lang="en-US" sz="2400">
                <a:latin typeface="Calibri" charset="0"/>
              </a:rPr>
              <a:t>There's a problem with this:</a:t>
            </a:r>
          </a:p>
          <a:p>
            <a:endParaRPr lang="en-US" sz="2400">
              <a:latin typeface="Calibri" charset="0"/>
            </a:endParaRPr>
          </a:p>
          <a:p>
            <a:endParaRPr lang="en-US" sz="2400">
              <a:latin typeface="Calibri" charset="0"/>
            </a:endParaRPr>
          </a:p>
          <a:p>
            <a:endParaRPr lang="en-US" sz="2400">
              <a:latin typeface="Calibri" charset="0"/>
            </a:endParaRPr>
          </a:p>
          <a:p>
            <a:r>
              <a:rPr lang="en-US" sz="2200">
                <a:latin typeface="Calibri" charset="0"/>
              </a:rPr>
              <a:t>Multiplying lots of probabilities can result in floating-point underflow!</a:t>
            </a:r>
          </a:p>
          <a:p>
            <a:r>
              <a:rPr lang="en-US" sz="2200">
                <a:latin typeface="Calibri" charset="0"/>
              </a:rPr>
              <a:t>		.0006 * .0007 * .0009 * .01 * .5 * .000008….</a:t>
            </a:r>
          </a:p>
          <a:p>
            <a:r>
              <a:rPr lang="en-US" sz="2200">
                <a:latin typeface="Calibri" charset="0"/>
              </a:rPr>
              <a:t>Idea:   Use logs, because  log(</a:t>
            </a:r>
            <a:r>
              <a:rPr lang="en-US" sz="2200" i="1">
                <a:latin typeface="Calibri" charset="0"/>
              </a:rPr>
              <a:t>ab</a:t>
            </a:r>
            <a:r>
              <a:rPr lang="en-US" sz="2200">
                <a:latin typeface="Calibri" charset="0"/>
              </a:rPr>
              <a:t>) = log(</a:t>
            </a:r>
            <a:r>
              <a:rPr lang="en-US" sz="2200" i="1">
                <a:latin typeface="Calibri" charset="0"/>
              </a:rPr>
              <a:t>a</a:t>
            </a:r>
            <a:r>
              <a:rPr lang="en-US" sz="2200">
                <a:latin typeface="Calibri" charset="0"/>
              </a:rPr>
              <a:t>) + log(</a:t>
            </a:r>
            <a:r>
              <a:rPr lang="en-US" sz="2200" i="1">
                <a:latin typeface="Calibri" charset="0"/>
              </a:rPr>
              <a:t>b</a:t>
            </a:r>
            <a:r>
              <a:rPr lang="en-US" sz="2200">
                <a:latin typeface="Calibri" charset="0"/>
              </a:rPr>
              <a:t>)</a:t>
            </a:r>
          </a:p>
          <a:p>
            <a:r>
              <a:rPr lang="en-US" sz="2200">
                <a:latin typeface="Calibri" charset="0"/>
              </a:rPr>
              <a:t>		We'll sum logs of probabilities instead of multiplying probabilities!</a:t>
            </a:r>
          </a:p>
          <a:p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  <a:p>
            <a:endParaRPr lang="en-US" sz="2000">
              <a:latin typeface="Calibri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8A740B1F-5B8B-4E44-83B7-29DC285E2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62147"/>
              </p:ext>
            </p:extLst>
          </p:nvPr>
        </p:nvGraphicFramePr>
        <p:xfrm>
          <a:off x="1943100" y="1809750"/>
          <a:ext cx="5257800" cy="95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809750"/>
                        <a:ext cx="5257800" cy="959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07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actually do everything in log space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047750"/>
            <a:ext cx="8244840" cy="39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alibri" charset="0"/>
              </a:rPr>
              <a:t>Instead of this:</a:t>
            </a:r>
          </a:p>
          <a:p>
            <a:endParaRPr lang="en-US" sz="2000">
              <a:latin typeface="Calibri" charset="0"/>
            </a:endParaRPr>
          </a:p>
          <a:p>
            <a:pPr marL="0" indent="0">
              <a:buNone/>
            </a:pPr>
            <a:endParaRPr lang="en-US" sz="600">
              <a:latin typeface="Calibri" charset="0"/>
            </a:endParaRPr>
          </a:p>
          <a:p>
            <a:pPr marL="0" indent="0">
              <a:buNone/>
            </a:pPr>
            <a:r>
              <a:rPr lang="en-US" sz="2000">
                <a:latin typeface="Calibri" charset="0"/>
              </a:rPr>
              <a:t>This:</a:t>
            </a:r>
          </a:p>
          <a:p>
            <a:pPr marL="0" indent="0">
              <a:buNone/>
            </a:pPr>
            <a:endParaRPr lang="en-US" sz="1100">
              <a:latin typeface="Calibri" charset="0"/>
            </a:endParaRPr>
          </a:p>
          <a:p>
            <a:pPr marL="0" indent="0">
              <a:buNone/>
            </a:pPr>
            <a:r>
              <a:rPr lang="en-US" sz="2000">
                <a:latin typeface="Calibri" charset="0"/>
              </a:rPr>
              <a:t>Notes:</a:t>
            </a:r>
            <a:endParaRPr lang="en-US" sz="700">
              <a:latin typeface="Calibri" charset="0"/>
            </a:endParaRP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1) Taking log doesn't change the ranking of classes!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The class with highest probability also has highest log probability!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2) It's a linear model: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Just a max of a sum of weights: a </a:t>
            </a:r>
            <a:r>
              <a:rPr lang="en-US" sz="2000" b="1">
                <a:latin typeface="Calibri" charset="0"/>
              </a:rPr>
              <a:t>linear</a:t>
            </a:r>
            <a:r>
              <a:rPr lang="en-US" sz="2000">
                <a:latin typeface="Calibri" charset="0"/>
              </a:rPr>
              <a:t> function of the inputs</a:t>
            </a:r>
          </a:p>
          <a:p>
            <a:pPr marL="396875" lvl="1" indent="0">
              <a:buNone/>
            </a:pPr>
            <a:r>
              <a:rPr lang="en-US" sz="2000">
                <a:latin typeface="Calibri" charset="0"/>
              </a:rPr>
              <a:t>	So naive bayes is a </a:t>
            </a:r>
            <a:r>
              <a:rPr lang="en-US" sz="2000" b="1">
                <a:latin typeface="Calibri" charset="0"/>
              </a:rPr>
              <a:t>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EBCC25-8AE3-C74C-91FF-A6535FA1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89669"/>
            <a:ext cx="5740399" cy="937646"/>
          </a:xfrm>
          <a:prstGeom prst="rect">
            <a:avLst/>
          </a:prstGeom>
        </p:spPr>
      </p:pic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8A740B1F-5B8B-4E44-83B7-29DC285E2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8003"/>
              </p:ext>
            </p:extLst>
          </p:nvPr>
        </p:nvGraphicFramePr>
        <p:xfrm>
          <a:off x="2853834" y="981748"/>
          <a:ext cx="3954492" cy="72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0" name="Equation" r:id="rId4" imgW="2146300" imgH="393700" progId="Equation.3">
                  <p:embed/>
                </p:oleObj>
              </mc:Choice>
              <mc:Fallback>
                <p:oleObj name="Equation" r:id="rId4" imgW="2146300" imgH="3937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xmlns="" id="{8A740B1F-5B8B-4E44-83B7-29DC285E2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3834" y="981748"/>
                        <a:ext cx="3954492" cy="72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832B95-5B70-3F40-B737-7F057106428C}"/>
              </a:ext>
            </a:extLst>
          </p:cNvPr>
          <p:cNvSpPr txBox="1"/>
          <p:nvPr/>
        </p:nvSpPr>
        <p:spPr>
          <a:xfrm>
            <a:off x="325925" y="42460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" y="971550"/>
            <a:ext cx="2819400" cy="2209799"/>
          </a:xfrm>
        </p:spPr>
        <p:txBody>
          <a:bodyPr>
            <a:noAutofit/>
          </a:bodyPr>
          <a:lstStyle/>
          <a:p>
            <a:r>
              <a:rPr lang="en-US" sz="3400" dirty="0">
                <a:latin typeface="Calibri (Headings)"/>
                <a:cs typeface="Calibri (Headings)"/>
              </a:rPr>
              <a:t>Text Classification and </a:t>
            </a:r>
            <a:r>
              <a:rPr lang="en-US" sz="3400" dirty="0" smtClean="0">
                <a:latin typeface="Calibri (Headings)"/>
                <a:cs typeface="Calibri (Headings)"/>
              </a:rPr>
              <a:t/>
            </a:r>
            <a:br>
              <a:rPr lang="en-US" sz="3400" dirty="0" smtClean="0">
                <a:latin typeface="Calibri (Headings)"/>
                <a:cs typeface="Calibri (Headings)"/>
              </a:rPr>
            </a:br>
            <a:r>
              <a:rPr lang="en-US" sz="3400" dirty="0" smtClean="0">
                <a:latin typeface="Calibri (Headings)"/>
                <a:cs typeface="Calibri (Headings)"/>
              </a:rPr>
              <a:t>Na</a:t>
            </a:r>
            <a:r>
              <a:rPr lang="fr-FR" sz="3400" dirty="0">
                <a:latin typeface="Calibri (Headings)"/>
                <a:cs typeface="Calibri (Headings)"/>
              </a:rPr>
              <a:t>ï</a:t>
            </a:r>
            <a:r>
              <a:rPr lang="en-US" sz="3400" dirty="0" err="1">
                <a:latin typeface="Calibri (Headings)"/>
                <a:cs typeface="Calibri (Headings)"/>
              </a:rPr>
              <a:t>ve</a:t>
            </a:r>
            <a:r>
              <a:rPr lang="en-US" sz="3400" dirty="0">
                <a:latin typeface="Calibri (Headings)"/>
                <a:cs typeface="Calibri (Headings)"/>
              </a:rPr>
              <a:t> Bayes</a:t>
            </a:r>
            <a:endParaRPr lang="en-US" sz="34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i</a:t>
            </a:r>
            <a:r>
              <a:rPr lang="en-US" sz="360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057" y="101798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Multinomial Na</a:t>
            </a:r>
            <a:r>
              <a:rPr lang="fr-FR" sz="3000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576457" y="819150"/>
            <a:ext cx="8077200" cy="1524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simply use the frequencies in the </a:t>
            </a:r>
            <a:r>
              <a:rPr lang="en-US" sz="2000" dirty="0" smtClean="0">
                <a:latin typeface="Calibri" charset="0"/>
                <a:ea typeface="ＭＳ Ｐゴシック" charset="0"/>
              </a:rPr>
              <a:t>data</a:t>
            </a:r>
          </a:p>
          <a:p>
            <a:pPr marL="150813" lvl="1" indent="0">
              <a:buNone/>
            </a:pPr>
            <a:r>
              <a:rPr lang="en-US" sz="2000" dirty="0"/>
              <a:t>For the class prior P(c) we ask what percentage of the documents in our training set are in each class c. </a:t>
            </a:r>
            <a:endParaRPr lang="en-US" sz="2000" dirty="0" smtClean="0"/>
          </a:p>
          <a:p>
            <a:pPr marL="150813" lvl="1" indent="0">
              <a:buNone/>
            </a:pPr>
            <a:r>
              <a:rPr lang="en-US" sz="2000" dirty="0" smtClean="0"/>
              <a:t>Let </a:t>
            </a:r>
            <a:r>
              <a:rPr lang="en-US" sz="2000" dirty="0" err="1"/>
              <a:t>N</a:t>
            </a:r>
            <a:r>
              <a:rPr lang="en-US" sz="1900" dirty="0" err="1"/>
              <a:t>c</a:t>
            </a:r>
            <a:r>
              <a:rPr lang="en-US" sz="2000" dirty="0"/>
              <a:t> be the number of documents in our training data with class c </a:t>
            </a:r>
            <a:endParaRPr lang="en-US" sz="2000" dirty="0" smtClean="0"/>
          </a:p>
          <a:p>
            <a:pPr marL="150813" lvl="1" indent="0">
              <a:buNone/>
            </a:pPr>
            <a:r>
              <a:rPr lang="en-US" sz="2000" dirty="0" err="1" smtClean="0"/>
              <a:t>Ndoc</a:t>
            </a:r>
            <a:r>
              <a:rPr lang="en-US" sz="2000" dirty="0" smtClean="0"/>
              <a:t> </a:t>
            </a:r>
            <a:r>
              <a:rPr lang="en-US" sz="2000" dirty="0"/>
              <a:t>be the total number of documents. </a:t>
            </a:r>
            <a:endParaRPr lang="en-US" sz="2000" dirty="0">
              <a:latin typeface="Calibri" charset="0"/>
              <a:ea typeface="ＭＳ Ｐゴシック" charset="0"/>
            </a:endParaRP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pic>
        <p:nvPicPr>
          <p:cNvPr id="27996" name="Picture 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19550"/>
            <a:ext cx="289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97" name="Picture 3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1247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2849999"/>
            <a:ext cx="81202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/>
              <a:t>a </a:t>
            </a:r>
            <a:r>
              <a:rPr lang="en-US" sz="1400" dirty="0"/>
              <a:t>feature is just the existence of a word in the document’s bag of words, </a:t>
            </a:r>
            <a:r>
              <a:rPr lang="en-US" sz="1400" dirty="0" smtClean="0"/>
              <a:t>so </a:t>
            </a:r>
            <a:r>
              <a:rPr lang="en-US" sz="1400" dirty="0"/>
              <a:t>we’ll want </a:t>
            </a:r>
            <a:endParaRPr lang="en-US" sz="1400" dirty="0" smtClean="0"/>
          </a:p>
          <a:p>
            <a:pPr algn="just"/>
            <a:r>
              <a:rPr lang="en-US" sz="1400" dirty="0" smtClean="0"/>
              <a:t>P(</a:t>
            </a:r>
            <a:r>
              <a:rPr lang="en-US" sz="1400" dirty="0" err="1" smtClean="0"/>
              <a:t>wi</a:t>
            </a:r>
            <a:r>
              <a:rPr lang="en-US" sz="1400" dirty="0" smtClean="0"/>
              <a:t> </a:t>
            </a:r>
            <a:r>
              <a:rPr lang="en-US" sz="1400" dirty="0"/>
              <a:t>|c), which we compute as the fraction of times the word </a:t>
            </a:r>
            <a:r>
              <a:rPr lang="en-US" sz="1400" dirty="0" err="1"/>
              <a:t>wi</a:t>
            </a:r>
            <a:r>
              <a:rPr lang="en-US" sz="1400" dirty="0"/>
              <a:t> appears among all words in all documents of topic c. We first concatenate all documents with category c into one big “category c” text. Then we use the frequency of </a:t>
            </a:r>
            <a:r>
              <a:rPr lang="en-US" sz="1400" dirty="0" err="1"/>
              <a:t>wi</a:t>
            </a:r>
            <a:r>
              <a:rPr lang="en-US" sz="1400" dirty="0"/>
              <a:t> in this concatenated document to give a maximum likelihood estimate of the </a:t>
            </a:r>
            <a:r>
              <a:rPr lang="en-US" sz="1400" dirty="0" smtClean="0"/>
              <a:t>probability.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6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r>
              <a:rPr lang="en-US" dirty="0"/>
              <a:t>concatenate all documents with category c into one big “category c” </a:t>
            </a:r>
            <a:r>
              <a:rPr lang="en-US" dirty="0" smtClean="0"/>
              <a:t>text</a:t>
            </a:r>
          </a:p>
          <a:p>
            <a:r>
              <a:rPr lang="en-US" sz="2400" dirty="0" smtClean="0">
                <a:ea typeface="ＭＳ Ｐゴシック" charset="0"/>
                <a:cs typeface="Calibri"/>
              </a:rPr>
              <a:t>Use </a:t>
            </a:r>
            <a:r>
              <a:rPr lang="en-US" sz="2400" dirty="0">
                <a:ea typeface="ＭＳ Ｐゴシック" charset="0"/>
                <a:cs typeface="Calibri"/>
              </a:rPr>
              <a:t>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word </a:t>
            </a:r>
            <a:r>
              <a:rPr lang="en-US" i="1" dirty="0" err="1">
                <a:latin typeface="Calibri"/>
                <a:cs typeface="Calibri"/>
              </a:rPr>
              <a:t>w</a:t>
            </a:r>
            <a:r>
              <a:rPr lang="en-US" i="1" baseline="-25000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appears </a:t>
            </a:r>
          </a:p>
          <a:p>
            <a:pPr algn="ctr"/>
            <a:r>
              <a:rPr lang="en-US" dirty="0">
                <a:latin typeface="Calibri"/>
                <a:cs typeface="Calibri"/>
              </a:rPr>
              <a:t>among all words in documents of topic </a:t>
            </a:r>
            <a:r>
              <a:rPr lang="en-US" i="1" dirty="0" smtClean="0">
                <a:latin typeface="Calibri"/>
                <a:cs typeface="Calibri"/>
              </a:rPr>
              <a:t>c</a:t>
            </a:r>
            <a:endParaRPr lang="en-US" i="1" baseline="-25000" dirty="0">
              <a:latin typeface="Calibri"/>
              <a:cs typeface="Calibri"/>
            </a:endParaRPr>
          </a:p>
        </p:txBody>
      </p:sp>
      <p:pic>
        <p:nvPicPr>
          <p:cNvPr id="7" name="Picture 3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33550"/>
            <a:ext cx="2895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2960" y="1428750"/>
            <a:ext cx="7254240" cy="17716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sz="2000" b="1" i="1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sz="2000" b="1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and classified in the topic </a:t>
            </a:r>
            <a:r>
              <a:rPr lang="en-US" sz="2000" b="1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1" i="1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  <a:cs typeface="ＭＳ Ｐゴシック" charset="0"/>
              </a:rPr>
              <a:t>Zero 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91044595"/>
              </p:ext>
            </p:extLst>
          </p:nvPr>
        </p:nvGraphicFramePr>
        <p:xfrm>
          <a:off x="2111376" y="2346325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3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6" y="2346325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4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/>
              <a:t>Laplace (add-1) smoothing for Na</a:t>
            </a:r>
            <a:r>
              <a:rPr lang="fr-FR" err="1"/>
              <a:t>ï</a:t>
            </a:r>
            <a:r>
              <a:rPr lang="en-US" err="1"/>
              <a:t>ve</a:t>
            </a:r>
            <a:r>
              <a:rPr lang="en-US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82244"/>
              </p:ext>
            </p:extLst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8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9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>
                <a:latin typeface="Calibri"/>
                <a:cs typeface="Calibri"/>
              </a:rPr>
              <a:t>Calculate </a:t>
            </a:r>
            <a:r>
              <a:rPr lang="en-US" sz="2200" i="1">
                <a:latin typeface="Calibri"/>
                <a:cs typeface="Calibri"/>
              </a:rPr>
              <a:t>P</a:t>
            </a:r>
            <a:r>
              <a:rPr lang="en-US" sz="2200">
                <a:latin typeface="Calibri"/>
                <a:cs typeface="Calibri"/>
              </a:rPr>
              <a:t>(</a:t>
            </a:r>
            <a:r>
              <a:rPr lang="en-US" sz="2200" i="1" err="1">
                <a:latin typeface="Calibri"/>
                <a:cs typeface="Calibri"/>
              </a:rPr>
              <a:t>c</a:t>
            </a:r>
            <a:r>
              <a:rPr lang="en-US" sz="2200" i="1" baseline="-25000" err="1">
                <a:latin typeface="Calibri"/>
                <a:cs typeface="Calibri"/>
              </a:rPr>
              <a:t>j</a:t>
            </a:r>
            <a:r>
              <a:rPr lang="en-US" sz="2200">
                <a:latin typeface="Calibri"/>
                <a:cs typeface="Calibri"/>
              </a:rPr>
              <a:t>)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For each </a:t>
            </a:r>
            <a:r>
              <a:rPr lang="en-US" sz="2000" i="1" err="1">
                <a:latin typeface="Calibri"/>
                <a:cs typeface="Calibri"/>
              </a:rPr>
              <a:t>c</a:t>
            </a:r>
            <a:r>
              <a:rPr lang="en-US" sz="2000" i="1" baseline="-25000" err="1">
                <a:latin typeface="Calibri"/>
                <a:cs typeface="Calibri"/>
              </a:rPr>
              <a:t>j</a:t>
            </a:r>
            <a:r>
              <a:rPr lang="en-US" sz="2000" i="1" baseline="-2500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in </a:t>
            </a:r>
            <a:r>
              <a:rPr lang="en-US" sz="2000" i="1">
                <a:latin typeface="Calibri"/>
                <a:cs typeface="Calibri"/>
              </a:rPr>
              <a:t>C</a:t>
            </a:r>
            <a:r>
              <a:rPr lang="en-US" sz="200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>
                <a:latin typeface="Calibri"/>
                <a:cs typeface="Calibri"/>
              </a:rPr>
              <a:t> </a:t>
            </a:r>
            <a:r>
              <a:rPr lang="en-US" i="1" err="1">
                <a:latin typeface="Calibri"/>
                <a:cs typeface="Calibri"/>
              </a:rPr>
              <a:t>docs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r>
              <a:rPr lang="en-US" i="1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</a:t>
            </a:r>
            <a:r>
              <a:rPr lang="en-US" i="1">
                <a:latin typeface="Calibri"/>
                <a:cs typeface="Calibri"/>
                <a:sym typeface="Symbol" charset="2"/>
              </a:rPr>
              <a:t> </a:t>
            </a:r>
            <a:r>
              <a:rPr lang="en-US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err="1">
                <a:latin typeface="Calibri"/>
                <a:cs typeface="Calibri"/>
              </a:rPr>
              <a:t>c</a:t>
            </a:r>
            <a:r>
              <a:rPr lang="en-US" i="1" baseline="-25000" err="1">
                <a:latin typeface="Calibri"/>
                <a:cs typeface="Calibri"/>
              </a:rPr>
              <a:t>j</a:t>
            </a:r>
            <a:endParaRPr lang="en-US" i="1" baseline="-2500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52574"/>
              </p:ext>
            </p:extLst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7549"/>
              </p:ext>
            </p:extLst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>
                <a:latin typeface="Calibri"/>
                <a:cs typeface="Calibri"/>
              </a:rPr>
              <a:t>Calculate </a:t>
            </a:r>
            <a:r>
              <a:rPr lang="en-US" sz="2200" i="1">
                <a:latin typeface="Calibri"/>
                <a:cs typeface="Calibri"/>
              </a:rPr>
              <a:t>P</a:t>
            </a:r>
            <a:r>
              <a:rPr lang="en-US" sz="2200">
                <a:latin typeface="Calibri"/>
                <a:cs typeface="Calibri"/>
              </a:rPr>
              <a:t>(</a:t>
            </a:r>
            <a:r>
              <a:rPr lang="en-US" sz="2200" i="1" err="1">
                <a:latin typeface="Calibri"/>
                <a:cs typeface="Calibri"/>
              </a:rPr>
              <a:t>w</a:t>
            </a:r>
            <a:r>
              <a:rPr lang="en-US" sz="2200" i="1" baseline="-25000" err="1">
                <a:latin typeface="Calibri"/>
                <a:cs typeface="Calibri"/>
              </a:rPr>
              <a:t>k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|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 i="1" err="1">
                <a:latin typeface="Calibri"/>
                <a:cs typeface="Calibri"/>
              </a:rPr>
              <a:t>c</a:t>
            </a:r>
            <a:r>
              <a:rPr lang="en-US" sz="2200" i="1" baseline="-25000" err="1">
                <a:latin typeface="Calibri"/>
                <a:cs typeface="Calibri"/>
              </a:rPr>
              <a:t>j</a:t>
            </a:r>
            <a:r>
              <a:rPr lang="en-US" sz="2200">
                <a:latin typeface="Calibri"/>
                <a:cs typeface="Calibri"/>
              </a:rPr>
              <a:t>)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err="1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err="1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err="1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err="1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err="1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err="1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err="1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>
                <a:latin typeface="Calibri" charset="0"/>
              </a:rPr>
              <a:t>From training corpus, extract </a:t>
            </a:r>
            <a:r>
              <a:rPr lang="en-US" sz="2200" i="1">
                <a:latin typeface="Times New Roman" charset="0"/>
              </a:rPr>
              <a:t>Vocabulary</a:t>
            </a:r>
            <a:endParaRPr lang="en-US" sz="2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39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1ED69B3-D5B3-574F-9818-F323E76C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Unknown 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73B1AD8-BC8F-A14C-8CC2-168C9A3E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8016240" cy="38236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about unknown words</a:t>
            </a:r>
          </a:p>
          <a:p>
            <a:pPr lvl="1"/>
            <a:r>
              <a:rPr lang="en-US" dirty="0"/>
              <a:t>that appear in our test data </a:t>
            </a:r>
          </a:p>
          <a:p>
            <a:pPr lvl="1"/>
            <a:r>
              <a:rPr lang="en-US" dirty="0"/>
              <a:t>but not in our training data or vocabulary?</a:t>
            </a:r>
          </a:p>
          <a:p>
            <a:r>
              <a:rPr lang="en-US" dirty="0"/>
              <a:t>We </a:t>
            </a:r>
            <a:r>
              <a:rPr lang="en-US" b="1" dirty="0"/>
              <a:t>ignore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Remove them from the test document!</a:t>
            </a:r>
          </a:p>
          <a:p>
            <a:pPr lvl="1"/>
            <a:r>
              <a:rPr lang="en-US" dirty="0"/>
              <a:t>Pretend they weren't there!</a:t>
            </a:r>
          </a:p>
          <a:p>
            <a:pPr lvl="1"/>
            <a:r>
              <a:rPr lang="en-US" dirty="0"/>
              <a:t>Don't include any probability for them at all!</a:t>
            </a:r>
          </a:p>
          <a:p>
            <a:r>
              <a:rPr lang="en-US" dirty="0"/>
              <a:t>Why don't we build an unknown word model?</a:t>
            </a:r>
          </a:p>
          <a:p>
            <a:pPr lvl="1"/>
            <a:r>
              <a:rPr lang="en-US" dirty="0"/>
              <a:t>It doesn't help: knowing which class has more unknown words is not generally helpful!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/>
              <a:t>...zany characters and richly applied satire, and some great plot twists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It was pathetic. The worst part about it was the boxing scenes...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...awesome caramel sauce and sweet toasty almonds. I love this place!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...awful pizza and ridiculously overpriced...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21FEF-D069-544F-8971-30FD3196355F}"/>
              </a:ext>
            </a:extLst>
          </p:cNvPr>
          <p:cNvSpPr txBox="1"/>
          <p:nvPr/>
        </p:nvSpPr>
        <p:spPr>
          <a:xfrm>
            <a:off x="359655" y="135255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27A2AB-BD3D-A545-ABF9-7654F5B1B352}"/>
              </a:ext>
            </a:extLst>
          </p:cNvPr>
          <p:cNvSpPr txBox="1"/>
          <p:nvPr/>
        </p:nvSpPr>
        <p:spPr>
          <a:xfrm>
            <a:off x="382898" y="3248620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CBCC4B-B5BD-444F-9AC4-8A4BD510F700}"/>
              </a:ext>
            </a:extLst>
          </p:cNvPr>
          <p:cNvSpPr txBox="1"/>
          <p:nvPr/>
        </p:nvSpPr>
        <p:spPr>
          <a:xfrm>
            <a:off x="382898" y="2260807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F6B93-8A62-9F42-A21B-2CAF0DE37CFC}"/>
              </a:ext>
            </a:extLst>
          </p:cNvPr>
          <p:cNvSpPr txBox="1"/>
          <p:nvPr/>
        </p:nvSpPr>
        <p:spPr>
          <a:xfrm>
            <a:off x="382898" y="4075152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</p:spTree>
    <p:extLst>
      <p:ext uri="{BB962C8B-B14F-4D97-AF65-F5344CB8AC3E}">
        <p14:creationId xmlns:p14="http://schemas.microsoft.com/office/powerpoint/2010/main" val="3169109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11A0F-A7E2-5F4E-AF6A-7166F8DB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C8EB-58F8-3245-846E-B538A745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733800"/>
          </a:xfrm>
        </p:spPr>
        <p:txBody>
          <a:bodyPr>
            <a:normAutofit/>
          </a:bodyPr>
          <a:lstStyle/>
          <a:p>
            <a:r>
              <a:rPr lang="en-US"/>
              <a:t>Some systems ignore stop words</a:t>
            </a:r>
          </a:p>
          <a:p>
            <a:pPr lvl="1"/>
            <a:r>
              <a:rPr lang="en-US" b="1" dirty="0"/>
              <a:t>Stop words:</a:t>
            </a:r>
            <a:r>
              <a:rPr lang="en-US" dirty="0"/>
              <a:t> very frequent words like </a:t>
            </a:r>
            <a:r>
              <a:rPr lang="en-US" i="1" dirty="0"/>
              <a:t>the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Sort the vocabulary by word frequency in training set</a:t>
            </a:r>
          </a:p>
          <a:p>
            <a:pPr lvl="2"/>
            <a:r>
              <a:rPr lang="en-US" dirty="0"/>
              <a:t>Call the top 10 or 50 words the </a:t>
            </a:r>
            <a:r>
              <a:rPr lang="en-US" b="1" dirty="0" err="1"/>
              <a:t>stopword</a:t>
            </a:r>
            <a:r>
              <a:rPr lang="en-US" b="1" dirty="0"/>
              <a:t> list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Remove all stop words from both training and test sets</a:t>
            </a:r>
          </a:p>
          <a:p>
            <a:pPr lvl="3"/>
            <a:r>
              <a:rPr lang="en-US" sz="1800" dirty="0"/>
              <a:t>As if they were never there!</a:t>
            </a:r>
          </a:p>
          <a:p>
            <a:r>
              <a:rPr lang="en-US" dirty="0"/>
              <a:t>But removing stop words doesn't usually help</a:t>
            </a:r>
          </a:p>
          <a:p>
            <a:pPr marL="458788" lvl="1" indent="-279400">
              <a:buFont typeface="Arial" panose="020B0604020202020204" pitchFamily="34" charset="0"/>
              <a:buChar char="•"/>
            </a:pPr>
            <a:r>
              <a:rPr lang="en-US" dirty="0"/>
              <a:t>So in practice most NB algorithms use </a:t>
            </a:r>
            <a:r>
              <a:rPr lang="en-US" b="1" dirty="0"/>
              <a:t>all</a:t>
            </a:r>
            <a:r>
              <a:rPr lang="en-US" dirty="0"/>
              <a:t> words and </a:t>
            </a:r>
            <a:r>
              <a:rPr lang="en-US" b="1" dirty="0"/>
              <a:t>don't</a:t>
            </a:r>
            <a:r>
              <a:rPr lang="en-US" dirty="0"/>
              <a:t> use </a:t>
            </a:r>
            <a:r>
              <a:rPr lang="en-US" dirty="0" err="1"/>
              <a:t>stopword</a:t>
            </a:r>
            <a:r>
              <a:rPr lang="en-US" dirty="0"/>
              <a:t>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1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352800" y="1428750"/>
            <a:ext cx="5009393" cy="67246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Worked example</a:t>
            </a:r>
            <a:endParaRPr lang="en-US" sz="4000" b="1" dirty="0">
              <a:solidFill>
                <a:srgbClr val="FF0000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6060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9550"/>
            <a:ext cx="8077200" cy="1219200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training and testing naive Bayes with add-one smoothing.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domain with the two classes positive (+) and negative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(-) miniature 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test documents simplified from actual movie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8362278" cy="31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1F366-EA60-144D-9EFD-B2540B1C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77"/>
            <a:ext cx="845820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A worked sentiment example with add-1 smoothing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8C48AB5-3053-DF4B-B24B-062F6E90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9150"/>
            <a:ext cx="4411210" cy="1768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C2390A-3118-0040-BB7E-D87A94A6AFBE}"/>
              </a:ext>
            </a:extLst>
          </p:cNvPr>
          <p:cNvSpPr txBox="1"/>
          <p:nvPr/>
        </p:nvSpPr>
        <p:spPr>
          <a:xfrm>
            <a:off x="5186713" y="74295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Prior from training: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8B5B7F-B19F-7249-9919-7423AE553852}"/>
              </a:ext>
            </a:extLst>
          </p:cNvPr>
          <p:cNvSpPr txBox="1"/>
          <p:nvPr/>
        </p:nvSpPr>
        <p:spPr>
          <a:xfrm>
            <a:off x="7314538" y="1219638"/>
            <a:ext cx="143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P(-) = 3/5</a:t>
            </a:r>
          </a:p>
          <a:p>
            <a:r>
              <a:rPr lang="en-US" sz="2000" dirty="0"/>
              <a:t>P(+) = 2/5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D6E047-9277-8849-BC4B-B8F9CF75D644}"/>
              </a:ext>
            </a:extLst>
          </p:cNvPr>
          <p:cNvSpPr txBox="1"/>
          <p:nvPr/>
        </p:nvSpPr>
        <p:spPr>
          <a:xfrm>
            <a:off x="5345676" y="2142053"/>
            <a:ext cx="36459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Drop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with“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in the training set, so we drop it completely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8BD46C5-E353-9E40-8DFB-A6196D9ECFCF}"/>
              </a:ext>
            </a:extLst>
          </p:cNvPr>
          <p:cNvCxnSpPr>
            <a:cxnSpLocks/>
          </p:cNvCxnSpPr>
          <p:nvPr/>
        </p:nvCxnSpPr>
        <p:spPr>
          <a:xfrm>
            <a:off x="2748280" y="2449830"/>
            <a:ext cx="381000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5D49463-0ED6-6E4D-8C1B-0245872E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5541"/>
            <a:ext cx="4653958" cy="1248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2FFAD41-297F-A044-A4BC-999F25C8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76" y="3762347"/>
            <a:ext cx="3849123" cy="10192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0C56973-9076-294B-83BE-77052447FEF0}"/>
              </a:ext>
            </a:extLst>
          </p:cNvPr>
          <p:cNvSpPr txBox="1"/>
          <p:nvPr/>
        </p:nvSpPr>
        <p:spPr>
          <a:xfrm>
            <a:off x="118537" y="2647950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Likelihoods from training: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83D79F2-5F65-3B40-BDEF-191EE1665BDB}"/>
              </a:ext>
            </a:extLst>
          </p:cNvPr>
          <p:cNvSpPr txBox="1"/>
          <p:nvPr/>
        </p:nvSpPr>
        <p:spPr>
          <a:xfrm>
            <a:off x="5345676" y="2841050"/>
            <a:ext cx="358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Scoring the test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sentence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 “predictable with no fun”,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the word ‘with’,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26A3235-9128-6946-ADD5-B48D986785C8}"/>
              </a:ext>
            </a:extLst>
          </p:cNvPr>
          <p:cNvSpPr/>
          <p:nvPr/>
        </p:nvSpPr>
        <p:spPr>
          <a:xfrm>
            <a:off x="5410200" y="3756206"/>
            <a:ext cx="3733800" cy="548702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2CE437B-71EF-1A44-A520-D5D9D0B9A806}"/>
                  </a:ext>
                </a:extLst>
              </p:cNvPr>
              <p:cNvSpPr txBox="1"/>
              <p:nvPr/>
            </p:nvSpPr>
            <p:spPr>
              <a:xfrm>
                <a:off x="536743" y="3085627"/>
                <a:ext cx="3265638" cy="530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CE437B-71EF-1A44-A520-D5D9D0B9A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3" y="3085627"/>
                <a:ext cx="3265638" cy="530273"/>
              </a:xfrm>
              <a:prstGeom prst="rect">
                <a:avLst/>
              </a:prstGeom>
              <a:blipFill>
                <a:blip r:embed="rId5"/>
                <a:stretch>
                  <a:fillRect l="-775" t="-27907" r="-1163" b="-1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637BFA9-C32B-5848-810A-60A0A87C4877}"/>
                  </a:ext>
                </a:extLst>
              </p:cNvPr>
              <p:cNvSpPr txBox="1"/>
              <p:nvPr/>
            </p:nvSpPr>
            <p:spPr>
              <a:xfrm>
                <a:off x="5315196" y="1316246"/>
                <a:ext cx="1317989" cy="538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37BFA9-C32B-5848-810A-60A0A87C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196" y="1316246"/>
                <a:ext cx="1317989" cy="538737"/>
              </a:xfrm>
              <a:prstGeom prst="rect">
                <a:avLst/>
              </a:prstGeom>
              <a:blipFill>
                <a:blip r:embed="rId6"/>
                <a:stretch>
                  <a:fillRect l="-2857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6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7" grpId="0"/>
      <p:bldP spid="18" grpId="0"/>
      <p:bldP spid="19" grpId="0" animBg="1"/>
      <p:bldP spid="15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A6ACC-B7E8-FE49-9AEF-AB8E8341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09550"/>
            <a:ext cx="6324600" cy="5143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Optimizing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18A2F8-FC58-914F-B966-0C9C5358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7543801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tasks like sentiment, word </a:t>
            </a:r>
            <a:r>
              <a:rPr lang="en-US" b="1" dirty="0"/>
              <a:t>occurrence</a:t>
            </a:r>
            <a:r>
              <a:rPr lang="en-US" dirty="0"/>
              <a:t> seems to be more important than word </a:t>
            </a:r>
            <a:r>
              <a:rPr lang="en-US" b="1" dirty="0"/>
              <a:t>frequency</a:t>
            </a:r>
            <a:r>
              <a:rPr lang="en-US" dirty="0"/>
              <a:t>.</a:t>
            </a:r>
          </a:p>
          <a:p>
            <a:pPr lvl="2"/>
            <a:r>
              <a:rPr lang="en-US" sz="2200" dirty="0"/>
              <a:t>The occurrence of the word </a:t>
            </a:r>
            <a:r>
              <a:rPr lang="en-US" sz="2200" i="1" dirty="0"/>
              <a:t>fantastic</a:t>
            </a:r>
            <a:r>
              <a:rPr lang="en-US" sz="2200" dirty="0"/>
              <a:t> tells us a lot</a:t>
            </a:r>
          </a:p>
          <a:p>
            <a:pPr lvl="2"/>
            <a:r>
              <a:rPr lang="en-US" sz="2200" dirty="0"/>
              <a:t>The fact that it occurs 5 times may not tell us much more.</a:t>
            </a:r>
          </a:p>
          <a:p>
            <a:pPr marL="0" indent="0">
              <a:buNone/>
            </a:pPr>
            <a:r>
              <a:rPr lang="en-US" b="1" dirty="0"/>
              <a:t>Binary multinominal naive bayes</a:t>
            </a:r>
            <a:r>
              <a:rPr lang="en-US" dirty="0"/>
              <a:t>, or </a:t>
            </a:r>
            <a:r>
              <a:rPr lang="en-US" b="1" dirty="0"/>
              <a:t>binary NB</a:t>
            </a:r>
          </a:p>
          <a:p>
            <a:pPr lvl="1"/>
            <a:r>
              <a:rPr lang="en-US" dirty="0"/>
              <a:t>Clip our word counts at 1</a:t>
            </a:r>
          </a:p>
          <a:p>
            <a:pPr lvl="1"/>
            <a:r>
              <a:rPr lang="en-US" dirty="0"/>
              <a:t>Note: this is different than Bernoulli naive bayes; see the textbook at the end of the chapter.</a:t>
            </a:r>
          </a:p>
        </p:txBody>
      </p:sp>
    </p:spTree>
    <p:extLst>
      <p:ext uri="{BB962C8B-B14F-4D97-AF65-F5344CB8AC3E}">
        <p14:creationId xmlns:p14="http://schemas.microsoft.com/office/powerpoint/2010/main" val="29958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55245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1148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For each </a:t>
            </a:r>
            <a:r>
              <a:rPr lang="en-US" sz="2000" i="1" dirty="0" err="1">
                <a:latin typeface="Calibri"/>
                <a:cs typeface="Calibri"/>
              </a:rPr>
              <a:t>c</a:t>
            </a:r>
            <a:r>
              <a:rPr lang="en-US" sz="2000" i="1" baseline="-25000" dirty="0" err="1">
                <a:latin typeface="Calibri"/>
                <a:cs typeface="Calibri"/>
              </a:rPr>
              <a:t>j</a:t>
            </a:r>
            <a:r>
              <a:rPr lang="en-US" sz="2000" i="1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i="1" dirty="0">
                <a:latin typeface="Calibri"/>
                <a:cs typeface="Calibri"/>
              </a:rPr>
              <a:t>C</a:t>
            </a:r>
            <a:r>
              <a:rPr lang="en-US" sz="2000" dirty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docs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9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/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80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522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err="1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err="1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err="1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err="1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>
                <a:latin typeface="Calibri" charset="0"/>
              </a:rPr>
              <a:t>From training corpus, extract </a:t>
            </a:r>
            <a:r>
              <a:rPr lang="en-US" sz="2200" i="1">
                <a:latin typeface="Times New Roman" charset="0"/>
              </a:rPr>
              <a:t>Vocabulary</a:t>
            </a:r>
            <a:endParaRPr lang="en-US" sz="220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>
                <a:latin typeface="Calibri"/>
                <a:cs typeface="Calibri"/>
              </a:rPr>
              <a:t>Calculate </a:t>
            </a:r>
            <a:r>
              <a:rPr lang="en-US" sz="2200" i="1">
                <a:latin typeface="Calibri"/>
                <a:cs typeface="Calibri"/>
              </a:rPr>
              <a:t>P</a:t>
            </a:r>
            <a:r>
              <a:rPr lang="en-US" sz="2200">
                <a:latin typeface="Calibri"/>
                <a:cs typeface="Calibri"/>
              </a:rPr>
              <a:t>(</a:t>
            </a:r>
            <a:r>
              <a:rPr lang="en-US" sz="2200" i="1" err="1">
                <a:latin typeface="Calibri"/>
                <a:cs typeface="Calibri"/>
              </a:rPr>
              <a:t>w</a:t>
            </a:r>
            <a:r>
              <a:rPr lang="en-US" sz="2200" i="1" baseline="-25000" err="1">
                <a:latin typeface="Calibri"/>
                <a:cs typeface="Calibri"/>
              </a:rPr>
              <a:t>k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|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 i="1" err="1">
                <a:latin typeface="Calibri"/>
                <a:cs typeface="Calibri"/>
              </a:rPr>
              <a:t>c</a:t>
            </a:r>
            <a:r>
              <a:rPr lang="en-US" sz="2200" i="1" baseline="-25000" err="1">
                <a:latin typeface="Calibri"/>
                <a:cs typeface="Calibri"/>
              </a:rPr>
              <a:t>j</a:t>
            </a:r>
            <a:r>
              <a:rPr lang="en-US" sz="2200">
                <a:latin typeface="Calibri"/>
                <a:cs typeface="Calibri"/>
              </a:rPr>
              <a:t>)</a:t>
            </a:r>
            <a:r>
              <a:rPr lang="en-US" sz="2200" i="1">
                <a:latin typeface="Calibri"/>
                <a:cs typeface="Calibri"/>
              </a:rPr>
              <a:t> </a:t>
            </a:r>
            <a:r>
              <a:rPr lang="en-US" sz="220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495800" y="5905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For each word type w in </a:t>
            </a:r>
            <a:r>
              <a:rPr lang="en-US" sz="1800" dirty="0" err="1">
                <a:latin typeface="Calibri"/>
                <a:cs typeface="Calibri"/>
              </a:rPr>
              <a:t>doc</a:t>
            </a:r>
            <a:r>
              <a:rPr lang="en-US" sz="1800" baseline="-25000" dirty="0" err="1">
                <a:latin typeface="Calibri"/>
                <a:cs typeface="Calibri"/>
              </a:rPr>
              <a:t>j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Retain only a single instance of w</a:t>
            </a:r>
          </a:p>
        </p:txBody>
      </p:sp>
    </p:spTree>
    <p:extLst>
      <p:ext uri="{BB962C8B-B14F-4D97-AF65-F5344CB8AC3E}">
        <p14:creationId xmlns:p14="http://schemas.microsoft.com/office/powerpoint/2010/main" val="3652649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864758"/>
          </a:xfrm>
        </p:spPr>
        <p:txBody>
          <a:bodyPr>
            <a:normAutofit fontScale="90000"/>
          </a:bodyPr>
          <a:lstStyle/>
          <a:p>
            <a:r>
              <a:rPr lang="en-US"/>
              <a:t>Binary Multinomial Na</a:t>
            </a:r>
            <a:r>
              <a:rPr lang="fr-FR"/>
              <a:t>i</a:t>
            </a:r>
            <a:r>
              <a:rPr lang="en-US" err="1"/>
              <a:t>ve</a:t>
            </a:r>
            <a:r>
              <a:rPr lang="en-US"/>
              <a:t> Bayes</a:t>
            </a:r>
            <a:br>
              <a:rPr lang="en-US"/>
            </a:br>
            <a:r>
              <a:rPr lang="en-US"/>
              <a:t> on a test document </a:t>
            </a:r>
            <a:r>
              <a:rPr lang="en-US" i="1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First remove all duplicate words from </a:t>
            </a:r>
            <a:r>
              <a:rPr lang="en-US" i="1"/>
              <a:t>d</a:t>
            </a:r>
          </a:p>
          <a:p>
            <a:r>
              <a:rPr lang="en-US"/>
              <a:t>Then compute NB using the same equation: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822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3350"/>
            <a:ext cx="7543800" cy="680397"/>
          </a:xfrm>
        </p:spPr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D05A7C-C320-154E-ADAB-352A7C7482E9}"/>
              </a:ext>
            </a:extLst>
          </p:cNvPr>
          <p:cNvSpPr/>
          <p:nvPr/>
        </p:nvSpPr>
        <p:spPr>
          <a:xfrm>
            <a:off x="1143000" y="310515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46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D05A7C-C320-154E-ADAB-352A7C7482E9}"/>
              </a:ext>
            </a:extLst>
          </p:cNvPr>
          <p:cNvSpPr/>
          <p:nvPr/>
        </p:nvSpPr>
        <p:spPr>
          <a:xfrm>
            <a:off x="1143000" y="3105150"/>
            <a:ext cx="4191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</p:spTree>
    <p:extLst>
      <p:ext uri="{BB962C8B-B14F-4D97-AF65-F5344CB8AC3E}">
        <p14:creationId xmlns:p14="http://schemas.microsoft.com/office/powerpoint/2010/main" val="3426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5143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Positive or negative movie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i="1"/>
              <a:t>...zany characters and </a:t>
            </a:r>
            <a:r>
              <a:rPr lang="en-US" b="1" i="1">
                <a:solidFill>
                  <a:srgbClr val="0020D3"/>
                </a:solidFill>
              </a:rPr>
              <a:t>richly</a:t>
            </a:r>
            <a:r>
              <a:rPr lang="en-US" i="1"/>
              <a:t> applied satire, and some </a:t>
            </a:r>
            <a:r>
              <a:rPr lang="en-US" b="1" i="1">
                <a:solidFill>
                  <a:srgbClr val="0020D3"/>
                </a:solidFill>
              </a:rPr>
              <a:t>great</a:t>
            </a:r>
            <a:r>
              <a:rPr lang="en-US" i="1"/>
              <a:t> plot twists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It was </a:t>
            </a:r>
            <a:r>
              <a:rPr lang="en-US" b="1" i="1">
                <a:solidFill>
                  <a:srgbClr val="C00000"/>
                </a:solidFill>
              </a:rPr>
              <a:t>pathetic</a:t>
            </a:r>
            <a:r>
              <a:rPr lang="en-US" i="1"/>
              <a:t>. The </a:t>
            </a:r>
            <a:r>
              <a:rPr lang="en-US" b="1" i="1">
                <a:solidFill>
                  <a:srgbClr val="C00000"/>
                </a:solidFill>
              </a:rPr>
              <a:t>worst</a:t>
            </a:r>
            <a:r>
              <a:rPr lang="en-US" i="1"/>
              <a:t> part about it was the boxing scenes...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...</a:t>
            </a:r>
            <a:r>
              <a:rPr lang="en-US" b="1" i="1">
                <a:solidFill>
                  <a:srgbClr val="0020D3"/>
                </a:solidFill>
              </a:rPr>
              <a:t>awesome</a:t>
            </a:r>
            <a:r>
              <a:rPr lang="en-US" i="1"/>
              <a:t> caramel sauce and sweet toasty almonds. I </a:t>
            </a:r>
            <a:r>
              <a:rPr lang="en-US" b="1" i="1">
                <a:solidFill>
                  <a:srgbClr val="0020D3"/>
                </a:solidFill>
              </a:rPr>
              <a:t>love</a:t>
            </a:r>
            <a:r>
              <a:rPr lang="en-US" i="1"/>
              <a:t> this place!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/>
              <a:t>...</a:t>
            </a:r>
            <a:r>
              <a:rPr lang="en-US" b="1" i="1">
                <a:solidFill>
                  <a:srgbClr val="C00000"/>
                </a:solidFill>
              </a:rPr>
              <a:t>awful</a:t>
            </a:r>
            <a:r>
              <a:rPr lang="en-US" i="1"/>
              <a:t> pizza and </a:t>
            </a:r>
            <a:r>
              <a:rPr lang="en-US" b="1" i="1">
                <a:solidFill>
                  <a:srgbClr val="C00000"/>
                </a:solidFill>
              </a:rPr>
              <a:t>ridiculously</a:t>
            </a:r>
            <a:r>
              <a:rPr lang="en-US" i="1"/>
              <a:t> overpriced... 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A21FEF-D069-544F-8971-30FD3196355F}"/>
              </a:ext>
            </a:extLst>
          </p:cNvPr>
          <p:cNvSpPr txBox="1"/>
          <p:nvPr/>
        </p:nvSpPr>
        <p:spPr>
          <a:xfrm>
            <a:off x="359655" y="1352550"/>
            <a:ext cx="3770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27A2AB-BD3D-A545-ABF9-7654F5B1B352}"/>
              </a:ext>
            </a:extLst>
          </p:cNvPr>
          <p:cNvSpPr txBox="1"/>
          <p:nvPr/>
        </p:nvSpPr>
        <p:spPr>
          <a:xfrm>
            <a:off x="382898" y="3248620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CBCC4B-B5BD-444F-9AC4-8A4BD510F700}"/>
              </a:ext>
            </a:extLst>
          </p:cNvPr>
          <p:cNvSpPr txBox="1"/>
          <p:nvPr/>
        </p:nvSpPr>
        <p:spPr>
          <a:xfrm>
            <a:off x="382898" y="2260807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6F6B93-8A62-9F42-A21B-2CAF0DE37CFC}"/>
              </a:ext>
            </a:extLst>
          </p:cNvPr>
          <p:cNvSpPr txBox="1"/>
          <p:nvPr/>
        </p:nvSpPr>
        <p:spPr>
          <a:xfrm>
            <a:off x="382898" y="4075152"/>
            <a:ext cx="330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0020D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 </a:t>
            </a:r>
          </a:p>
        </p:txBody>
      </p:sp>
    </p:spTree>
    <p:extLst>
      <p:ext uri="{BB962C8B-B14F-4D97-AF65-F5344CB8AC3E}">
        <p14:creationId xmlns:p14="http://schemas.microsoft.com/office/powerpoint/2010/main" val="195283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A8443-8BBC-7F4A-8C17-A9BE32F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multinominal naive Bayes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FBA918-C1CF-3344-AA55-F1969F86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009191"/>
            <a:ext cx="6629400" cy="403619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0E2CEE-899C-724E-B473-04D790077E08}"/>
              </a:ext>
            </a:extLst>
          </p:cNvPr>
          <p:cNvSpPr txBox="1"/>
          <p:nvPr/>
        </p:nvSpPr>
        <p:spPr>
          <a:xfrm>
            <a:off x="533400" y="4762440"/>
            <a:ext cx="5114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Counts can still be 2! Binarization is within-doc!</a:t>
            </a:r>
          </a:p>
        </p:txBody>
      </p:sp>
    </p:spTree>
    <p:extLst>
      <p:ext uri="{BB962C8B-B14F-4D97-AF65-F5344CB8AC3E}">
        <p14:creationId xmlns:p14="http://schemas.microsoft.com/office/powerpoint/2010/main" val="258132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328C2-437D-134D-89E6-8E49F091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19702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/>
              <a:t>Sentiment Classification: Dealing with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6DE6D9-B952-FE48-8D15-315014C8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971550"/>
            <a:ext cx="7543801" cy="533400"/>
          </a:xfrm>
        </p:spPr>
        <p:txBody>
          <a:bodyPr/>
          <a:lstStyle/>
          <a:p>
            <a:r>
              <a:rPr lang="en-US" dirty="0"/>
              <a:t>I really like this movie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6C19C5-FE8F-454B-9AE4-83D27CD3A57E}"/>
              </a:ext>
            </a:extLst>
          </p:cNvPr>
          <p:cNvSpPr txBox="1">
            <a:spLocks/>
          </p:cNvSpPr>
          <p:nvPr/>
        </p:nvSpPr>
        <p:spPr>
          <a:xfrm>
            <a:off x="752474" y="1428750"/>
            <a:ext cx="7543801" cy="533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I really </a:t>
            </a:r>
            <a:r>
              <a:rPr lang="en-US" b="1" dirty="0">
                <a:solidFill>
                  <a:srgbClr val="FF0000"/>
                </a:solidFill>
              </a:rPr>
              <a:t>don't</a:t>
            </a:r>
            <a:r>
              <a:rPr lang="en-US" dirty="0"/>
              <a:t> like this movie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9630652-ABF8-9D49-A2E5-96F42894CB1A}"/>
              </a:ext>
            </a:extLst>
          </p:cNvPr>
          <p:cNvSpPr txBox="1">
            <a:spLocks/>
          </p:cNvSpPr>
          <p:nvPr/>
        </p:nvSpPr>
        <p:spPr>
          <a:xfrm>
            <a:off x="822960" y="1657350"/>
            <a:ext cx="8285480" cy="24790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endParaRPr lang="en-US" dirty="0"/>
          </a:p>
          <a:p>
            <a:pPr marL="0" indent="0" fontAlgn="auto">
              <a:buNone/>
            </a:pPr>
            <a:r>
              <a:rPr lang="en-US" dirty="0"/>
              <a:t>Negation changes the meaning of "like" to negative.</a:t>
            </a:r>
          </a:p>
          <a:p>
            <a:pPr marL="0" indent="0" fontAlgn="auto">
              <a:buNone/>
            </a:pPr>
            <a:r>
              <a:rPr lang="en-US" dirty="0"/>
              <a:t>Negation can also change negative to positive-</a:t>
            </a:r>
            <a:r>
              <a:rPr lang="en-US" dirty="0" err="1"/>
              <a:t>ish</a:t>
            </a:r>
            <a:r>
              <a:rPr lang="en-US" dirty="0"/>
              <a:t> </a:t>
            </a:r>
          </a:p>
          <a:p>
            <a:pPr marL="739775" lvl="1" indent="-342900" fontAlgn="auto"/>
            <a:r>
              <a:rPr lang="en-US" b="1" dirty="0">
                <a:solidFill>
                  <a:srgbClr val="FF0000"/>
                </a:solidFill>
              </a:rPr>
              <a:t>Don't</a:t>
            </a:r>
            <a:r>
              <a:rPr lang="en-US" dirty="0"/>
              <a:t> dismiss this film</a:t>
            </a:r>
          </a:p>
          <a:p>
            <a:pPr marL="739775" lvl="1" indent="-342900" fontAlgn="auto"/>
            <a:r>
              <a:rPr lang="en-US" b="1" dirty="0">
                <a:solidFill>
                  <a:srgbClr val="FF0000"/>
                </a:solidFill>
              </a:rPr>
              <a:t>Doesn't</a:t>
            </a:r>
            <a:r>
              <a:rPr lang="en-US" dirty="0"/>
              <a:t> let us get bored</a:t>
            </a:r>
          </a:p>
          <a:p>
            <a:pPr fontAlgn="auto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393437-70A5-4E41-8E95-5A9B26F3A66E}"/>
              </a:ext>
            </a:extLst>
          </p:cNvPr>
          <p:cNvSpPr txBox="1"/>
          <p:nvPr/>
        </p:nvSpPr>
        <p:spPr>
          <a:xfrm>
            <a:off x="4998720" y="2336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458200" cy="742950"/>
          </a:xfrm>
        </p:spPr>
        <p:txBody>
          <a:bodyPr>
            <a:normAutofit fontScale="90000"/>
          </a:bodyPr>
          <a:lstStyle/>
          <a:p>
            <a:r>
              <a:rPr lang="en-US"/>
              <a:t>Sentiment Classification: Dealing with 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38350"/>
            <a:ext cx="86106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/>
              <a:t>Simple baseline method:</a:t>
            </a:r>
          </a:p>
          <a:p>
            <a:pPr marL="0" indent="0">
              <a:buNone/>
            </a:pPr>
            <a:r>
              <a:rPr lang="en-US" sz="2300"/>
              <a:t>Add NOT_ to every word between negation and following punctuation:</a:t>
            </a:r>
          </a:p>
          <a:p>
            <a:endParaRPr lang="en-US" sz="1600"/>
          </a:p>
          <a:p>
            <a:pPr>
              <a:buNone/>
            </a:pPr>
            <a:r>
              <a:rPr lang="en-US" sz="270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384810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28817A"/>
                </a:solidFill>
                <a:latin typeface="+mn-lt"/>
              </a:rPr>
              <a:t>Das, </a:t>
            </a:r>
            <a:r>
              <a:rPr lang="en-US" sz="120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20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(APFA).</a:t>
            </a:r>
          </a:p>
          <a:p>
            <a:r>
              <a:rPr lang="en-US" sz="110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10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10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10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10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79—86.</a:t>
            </a:r>
          </a:p>
        </p:txBody>
      </p:sp>
    </p:spTree>
    <p:extLst>
      <p:ext uri="{BB962C8B-B14F-4D97-AF65-F5344CB8AC3E}">
        <p14:creationId xmlns:p14="http://schemas.microsoft.com/office/powerpoint/2010/main" val="1089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772891-A55D-B740-A896-03BF494F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Classification: 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A83573-4C00-B849-B166-9D17DC44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we don't have enough labeled training data</a:t>
            </a:r>
          </a:p>
          <a:p>
            <a:r>
              <a:rPr lang="en-US"/>
              <a:t>In that case, we can make use of pre-built word lists</a:t>
            </a:r>
          </a:p>
          <a:p>
            <a:r>
              <a:rPr lang="en-US"/>
              <a:t>Called </a:t>
            </a:r>
            <a:r>
              <a:rPr lang="en-US" b="1"/>
              <a:t>lexicons</a:t>
            </a:r>
          </a:p>
          <a:p>
            <a:r>
              <a:rPr lang="en-US"/>
              <a:t>There are various </a:t>
            </a:r>
            <a:r>
              <a:rPr lang="en-US" err="1"/>
              <a:t>publically</a:t>
            </a:r>
            <a:r>
              <a:rPr lang="en-US"/>
              <a:t> available lexicons</a:t>
            </a:r>
          </a:p>
        </p:txBody>
      </p:sp>
    </p:spTree>
    <p:extLst>
      <p:ext uri="{BB962C8B-B14F-4D97-AF65-F5344CB8AC3E}">
        <p14:creationId xmlns:p14="http://schemas.microsoft.com/office/powerpoint/2010/main" val="184918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/>
              <a:t>MPQA Subjectivity Cues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90750"/>
            <a:ext cx="8763000" cy="29279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https://mpqa.cs.pitt.edu/lexicons/subj_lexicon/</a:t>
            </a:r>
            <a:endParaRPr lang="en-US" dirty="0"/>
          </a:p>
          <a:p>
            <a:r>
              <a:rPr lang="en-US" dirty="0"/>
              <a:t>6885 words from 8221 lemmas, annotated for intensity (strong/weak)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+ : </a:t>
            </a:r>
            <a:r>
              <a:rPr lang="en-US" i="1" dirty="0"/>
              <a:t>admirable, beautiful, confident, dazzling, ecstatic, favor, glee, great </a:t>
            </a:r>
            <a:endParaRPr lang="en-US" dirty="0"/>
          </a:p>
          <a:p>
            <a:r>
              <a:rPr lang="en-US" dirty="0"/>
              <a:t>− : </a:t>
            </a:r>
            <a:r>
              <a:rPr lang="en-US" i="1" dirty="0"/>
              <a:t>awful, bad, bias, catastrophe, cheat, deny, envious, foul, harsh, hate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971550"/>
            <a:ext cx="7241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err="1">
                <a:solidFill>
                  <a:srgbClr val="28817A"/>
                </a:solidFill>
              </a:rPr>
              <a:t>Theresa</a:t>
            </a:r>
            <a:r>
              <a:rPr lang="pl-PL" sz="1200">
                <a:solidFill>
                  <a:srgbClr val="28817A"/>
                </a:solidFill>
              </a:rPr>
              <a:t> Wilson, </a:t>
            </a:r>
            <a:r>
              <a:rPr lang="pl-PL" sz="1200" err="1">
                <a:solidFill>
                  <a:srgbClr val="28817A"/>
                </a:solidFill>
              </a:rPr>
              <a:t>Janyce</a:t>
            </a:r>
            <a:r>
              <a:rPr lang="pl-PL" sz="1200">
                <a:solidFill>
                  <a:srgbClr val="28817A"/>
                </a:solidFill>
              </a:rPr>
              <a:t> </a:t>
            </a:r>
            <a:r>
              <a:rPr lang="pl-PL" sz="1200" err="1">
                <a:solidFill>
                  <a:srgbClr val="28817A"/>
                </a:solidFill>
              </a:rPr>
              <a:t>Wiebe</a:t>
            </a:r>
            <a:r>
              <a:rPr lang="pl-PL" sz="1200">
                <a:solidFill>
                  <a:srgbClr val="28817A"/>
                </a:solidFill>
              </a:rPr>
              <a:t>, and Paul Hoffmann (2005). </a:t>
            </a:r>
            <a:r>
              <a:rPr lang="pl-PL" sz="1200" err="1">
                <a:solidFill>
                  <a:srgbClr val="28817A"/>
                </a:solidFill>
              </a:rPr>
              <a:t>Recognizing</a:t>
            </a:r>
            <a:r>
              <a:rPr lang="pl-PL" sz="1200">
                <a:solidFill>
                  <a:srgbClr val="28817A"/>
                </a:solidFill>
              </a:rPr>
              <a:t> </a:t>
            </a:r>
            <a:r>
              <a:rPr lang="pl-PL" sz="1200" err="1">
                <a:solidFill>
                  <a:srgbClr val="28817A"/>
                </a:solidFill>
              </a:rPr>
              <a:t>Contextual</a:t>
            </a:r>
            <a:r>
              <a:rPr lang="pl-PL" sz="1200">
                <a:solidFill>
                  <a:srgbClr val="28817A"/>
                </a:solidFill>
              </a:rPr>
              <a:t> </a:t>
            </a:r>
            <a:r>
              <a:rPr lang="pl-PL" sz="1200" err="1">
                <a:solidFill>
                  <a:srgbClr val="28817A"/>
                </a:solidFill>
              </a:rPr>
              <a:t>Polarity</a:t>
            </a:r>
            <a:r>
              <a:rPr lang="pl-PL" sz="1200">
                <a:solidFill>
                  <a:srgbClr val="28817A"/>
                </a:solidFill>
              </a:rPr>
              <a:t> in </a:t>
            </a:r>
          </a:p>
          <a:p>
            <a:r>
              <a:rPr lang="pl-PL" sz="1200" err="1">
                <a:solidFill>
                  <a:srgbClr val="28817A"/>
                </a:solidFill>
              </a:rPr>
              <a:t>Phrase</a:t>
            </a:r>
            <a:r>
              <a:rPr lang="pl-PL" sz="1200">
                <a:solidFill>
                  <a:srgbClr val="28817A"/>
                </a:solidFill>
              </a:rPr>
              <a:t>-Level </a:t>
            </a:r>
            <a:r>
              <a:rPr lang="pl-PL" sz="1200" err="1">
                <a:solidFill>
                  <a:srgbClr val="28817A"/>
                </a:solidFill>
              </a:rPr>
              <a:t>Sentiment</a:t>
            </a:r>
            <a:r>
              <a:rPr lang="pl-PL" sz="1200">
                <a:solidFill>
                  <a:srgbClr val="28817A"/>
                </a:solidFill>
              </a:rPr>
              <a:t> Analysis. Proc. of HLT-EMNLP-2005.</a:t>
            </a:r>
          </a:p>
          <a:p>
            <a:endParaRPr lang="pl-PL" sz="1200">
              <a:solidFill>
                <a:srgbClr val="28817A"/>
              </a:solidFill>
            </a:endParaRPr>
          </a:p>
          <a:p>
            <a:r>
              <a:rPr lang="en-US" sz="1200" err="1">
                <a:solidFill>
                  <a:srgbClr val="28817A"/>
                </a:solidFill>
              </a:rPr>
              <a:t>Riloff</a:t>
            </a:r>
            <a:r>
              <a:rPr lang="en-US" sz="1200">
                <a:solidFill>
                  <a:srgbClr val="28817A"/>
                </a:solidFill>
              </a:rPr>
              <a:t> and </a:t>
            </a:r>
            <a:r>
              <a:rPr lang="en-US" sz="1200" err="1">
                <a:solidFill>
                  <a:srgbClr val="28817A"/>
                </a:solidFill>
              </a:rPr>
              <a:t>Wiebe</a:t>
            </a:r>
            <a:r>
              <a:rPr lang="en-US" sz="1200">
                <a:solidFill>
                  <a:srgbClr val="28817A"/>
                </a:solidFill>
              </a:rPr>
              <a:t> (2003). Learning extraction patterns for subjective expressions. EMNLP-2003.</a:t>
            </a:r>
          </a:p>
          <a:p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3987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8229600" cy="857250"/>
          </a:xfrm>
        </p:spPr>
        <p:txBody>
          <a:bodyPr/>
          <a:lstStyle/>
          <a:p>
            <a:r>
              <a:rPr lang="en-US"/>
              <a:t>The General Inquirer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04950"/>
            <a:ext cx="8534400" cy="3333750"/>
          </a:xfrm>
        </p:spPr>
        <p:txBody>
          <a:bodyPr>
            <a:normAutofit fontScale="92500"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400"/>
              <a:t>Home page: </a:t>
            </a:r>
            <a:r>
              <a:rPr lang="en-US">
                <a:hlinkClick r:id="rId2"/>
              </a:rPr>
              <a:t>http://www.wjh.harvard.edu/~inquirer</a:t>
            </a:r>
            <a:endParaRPr lang="en-US"/>
          </a:p>
          <a:p>
            <a:pPr marL="342900" lvl="1" indent="-342900">
              <a:buClr>
                <a:srgbClr val="CC0000"/>
              </a:buClr>
            </a:pPr>
            <a:r>
              <a:rPr lang="en-US" sz="2400"/>
              <a:t>List of Categories:  </a:t>
            </a:r>
            <a:r>
              <a:rPr lang="en-US">
                <a:hlinkClick r:id="rId3"/>
              </a:rPr>
              <a:t>http://www.wjh.harvard.edu/~inquirer/homecat.htm</a:t>
            </a:r>
            <a:endParaRPr lang="en-US"/>
          </a:p>
          <a:p>
            <a:pPr marL="342900" lvl="1" indent="-342900">
              <a:buClr>
                <a:srgbClr val="CC0000"/>
              </a:buClr>
            </a:pPr>
            <a:r>
              <a:rPr lang="en-US" sz="2400"/>
              <a:t>Spreadsheet: </a:t>
            </a:r>
            <a:r>
              <a:rPr lang="en-US">
                <a:hlinkClick r:id="rId4"/>
              </a:rPr>
              <a:t>http://www.wjh.harvard.edu/~inquirer/inquirerbasic.xls</a:t>
            </a:r>
            <a:endParaRPr lang="en-US"/>
          </a:p>
          <a:p>
            <a:r>
              <a:rPr lang="en-US"/>
              <a:t>Categories:</a:t>
            </a:r>
          </a:p>
          <a:p>
            <a:pPr lvl="1"/>
            <a:r>
              <a:rPr lang="en-US" err="1"/>
              <a:t>Positiv</a:t>
            </a:r>
            <a:r>
              <a:rPr lang="en-US"/>
              <a:t> (1915 words) and </a:t>
            </a:r>
            <a:r>
              <a:rPr lang="en-US" err="1"/>
              <a:t>Negativ</a:t>
            </a:r>
            <a:r>
              <a:rPr lang="en-US"/>
              <a:t> (2291 words)</a:t>
            </a:r>
          </a:p>
          <a:p>
            <a:pPr lvl="1"/>
            <a:r>
              <a:rPr lang="en-US"/>
              <a:t>Strong </a:t>
            </a:r>
            <a:r>
              <a:rPr lang="en-US" err="1"/>
              <a:t>vs</a:t>
            </a:r>
            <a:r>
              <a:rPr lang="en-US"/>
              <a:t> Weak, Active </a:t>
            </a:r>
            <a:r>
              <a:rPr lang="en-US" err="1"/>
              <a:t>vs</a:t>
            </a:r>
            <a:r>
              <a:rPr lang="en-US"/>
              <a:t> Passive, Overstated versus Understated</a:t>
            </a:r>
          </a:p>
          <a:p>
            <a:pPr lvl="1"/>
            <a:r>
              <a:rPr lang="en-US"/>
              <a:t>Pleasure, Pain, Virtue, Vice, Motivation, Cognitive Orientation, </a:t>
            </a:r>
            <a:r>
              <a:rPr lang="en-US" err="1"/>
              <a:t>etc</a:t>
            </a:r>
            <a:endParaRPr lang="en-US"/>
          </a:p>
          <a:p>
            <a:r>
              <a:rPr lang="en-US"/>
              <a:t>Free for Research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82933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+mn-lt"/>
              </a:rPr>
              <a:t>Philip J. Stone, Dexter C </a:t>
            </a:r>
            <a:r>
              <a:rPr lang="en-US" sz="140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Dunphy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+mn-lt"/>
              </a:rPr>
              <a:t>, Marshall S. Smith, Daniel M. Ogilvie. 1966. The General Inquirer: A Computer Approach to Content Analysis. MIT Press</a:t>
            </a:r>
          </a:p>
        </p:txBody>
      </p:sp>
    </p:spTree>
    <p:extLst>
      <p:ext uri="{BB962C8B-B14F-4D97-AF65-F5344CB8AC3E}">
        <p14:creationId xmlns:p14="http://schemas.microsoft.com/office/powerpoint/2010/main" val="2094733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B2D1B-F7F0-DA44-8CEB-88F0EEE9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19702"/>
            <a:ext cx="7787640" cy="680397"/>
          </a:xfrm>
        </p:spPr>
        <p:txBody>
          <a:bodyPr>
            <a:normAutofit/>
          </a:bodyPr>
          <a:lstStyle/>
          <a:p>
            <a:r>
              <a:rPr lang="en-US"/>
              <a:t>Using Lexicons in Sentiment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E99731-5B0E-A04E-B272-8AE19E3C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786384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feature </a:t>
            </a:r>
            <a:r>
              <a:rPr lang="en-US" dirty="0"/>
              <a:t>that gets a count whenever a word from the lexicon occurs</a:t>
            </a:r>
          </a:p>
          <a:p>
            <a:pPr lvl="1"/>
            <a:r>
              <a:rPr lang="en-US" dirty="0"/>
              <a:t>E.g., a feature called "</a:t>
            </a:r>
            <a:r>
              <a:rPr lang="en-US" b="1" dirty="0"/>
              <a:t>this word occurs in the positive lexicon</a:t>
            </a:r>
            <a:r>
              <a:rPr lang="en-US" dirty="0"/>
              <a:t>" or "</a:t>
            </a:r>
            <a:r>
              <a:rPr lang="en-US" b="1" dirty="0"/>
              <a:t>this word occurs in the negative lexicon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Now all positive words (</a:t>
            </a:r>
            <a:r>
              <a:rPr lang="en-US" i="1" dirty="0"/>
              <a:t>good, great, beautiful, wonderful</a:t>
            </a:r>
            <a:r>
              <a:rPr lang="en-US" dirty="0"/>
              <a:t>) or negative words count for that feature.</a:t>
            </a:r>
          </a:p>
          <a:p>
            <a:pPr marL="0" indent="0">
              <a:buNone/>
            </a:pPr>
            <a:r>
              <a:rPr lang="en-US" dirty="0"/>
              <a:t>Using 1-2 features isn't as good as using all the words.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when training data is sparse or not representative of the test set, dense lexicon features can help</a:t>
            </a:r>
          </a:p>
        </p:txBody>
      </p:sp>
    </p:spTree>
    <p:extLst>
      <p:ext uri="{BB962C8B-B14F-4D97-AF65-F5344CB8AC3E}">
        <p14:creationId xmlns:p14="http://schemas.microsoft.com/office/powerpoint/2010/main" val="1037598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>
          <a:xfrm>
            <a:off x="3505200" y="188594"/>
            <a:ext cx="5009393" cy="11639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Naive Bayes for other text classification tasks 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9492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33350"/>
            <a:ext cx="3200400" cy="547048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>Spam </a:t>
            </a:r>
            <a:r>
              <a:rPr lang="en-GB" sz="2800" b="1" dirty="0">
                <a:solidFill>
                  <a:srgbClr val="FF0000"/>
                </a:solidFill>
              </a:rPr>
              <a:t>Filtering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19150"/>
            <a:ext cx="88392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spam detection, deciding if a particular piece of email is an example of spam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first applications of naive Bayes to text </a:t>
            </a:r>
            <a:r>
              <a:rPr lang="en-US" dirty="0" smtClean="0"/>
              <a:t>classification</a:t>
            </a:r>
          </a:p>
          <a:p>
            <a:pPr algn="just"/>
            <a:r>
              <a:rPr lang="en-US" dirty="0"/>
              <a:t>A common </a:t>
            </a:r>
            <a:r>
              <a:rPr lang="en-US" dirty="0" smtClean="0"/>
              <a:t>solution, </a:t>
            </a:r>
            <a:r>
              <a:rPr lang="en-US" dirty="0"/>
              <a:t>rather than using all the words as individual features, is to predefine likely sets of words or phrases as features, combined with features that are not purely linguistic.</a:t>
            </a:r>
            <a:endParaRPr lang="en-US" dirty="0" smtClean="0">
              <a:latin typeface="Calibri" charset="0"/>
            </a:endParaRPr>
          </a:p>
          <a:p>
            <a:pPr algn="just"/>
            <a:r>
              <a:rPr lang="en-US" dirty="0"/>
              <a:t>For example the </a:t>
            </a:r>
            <a:r>
              <a:rPr lang="en-US"/>
              <a:t>open-source </a:t>
            </a:r>
            <a:r>
              <a:rPr lang="en-US" b="1" smtClean="0">
                <a:solidFill>
                  <a:srgbClr val="FF0000"/>
                </a:solidFill>
              </a:rPr>
              <a:t>Spam Assassin </a:t>
            </a:r>
            <a:r>
              <a:rPr lang="en-US" b="1" dirty="0">
                <a:solidFill>
                  <a:srgbClr val="FF0000"/>
                </a:solidFill>
              </a:rPr>
              <a:t>tool1 </a:t>
            </a:r>
            <a:r>
              <a:rPr lang="en-US" dirty="0"/>
              <a:t>predefines features like the phrase “one hundred percent guaranteed”, or the feature mentions millions of dollars, which is a regular expression that matches suspiciously large sums of </a:t>
            </a:r>
            <a:r>
              <a:rPr lang="en-US" dirty="0" smtClean="0"/>
              <a:t>money</a:t>
            </a:r>
          </a:p>
          <a:p>
            <a:pPr algn="just"/>
            <a:r>
              <a:rPr lang="en-US" dirty="0"/>
              <a:t>it also includes features like HTML has a low ratio of text to image area, that aren’t purely linguistic and might require some sophisticated computation, or totally non-linguistic features about, say, the path that the email took to </a:t>
            </a:r>
            <a:r>
              <a:rPr lang="en-US" dirty="0" smtClean="0"/>
              <a:t>arrive.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7148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438150"/>
            <a:ext cx="7543801" cy="4343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</a:rPr>
              <a:t>Spam Assassin Features:</a:t>
            </a:r>
          </a:p>
          <a:p>
            <a:pPr lvl="1"/>
            <a:r>
              <a:rPr lang="en-US" dirty="0"/>
              <a:t>Mentions millions of (dollar) ((dollar) NN,NNN,NNN.NN)</a:t>
            </a:r>
          </a:p>
          <a:p>
            <a:pPr lvl="1"/>
            <a:r>
              <a:rPr lang="en-US" dirty="0"/>
              <a:t>From: starts with many numbers</a:t>
            </a:r>
          </a:p>
          <a:p>
            <a:pPr lvl="1"/>
            <a:r>
              <a:rPr lang="en-US" dirty="0"/>
              <a:t>Subject is all capitals</a:t>
            </a:r>
          </a:p>
          <a:p>
            <a:pPr lvl="1"/>
            <a:r>
              <a:rPr lang="en-US" dirty="0"/>
              <a:t>HTML has a low ratio of text to image area</a:t>
            </a:r>
          </a:p>
          <a:p>
            <a:pPr lvl="1"/>
            <a:r>
              <a:rPr lang="en-US" dirty="0"/>
              <a:t>"One hundred percent guaranteed"</a:t>
            </a:r>
          </a:p>
          <a:p>
            <a:pPr lvl="1"/>
            <a:r>
              <a:rPr lang="en-US" dirty="0"/>
              <a:t>Claims you can be removed from the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• </a:t>
            </a:r>
            <a:r>
              <a:rPr lang="en-US" dirty="0"/>
              <a:t>Email subject line is all capital letters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Contains phrases of urgency like “urgent reply”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Email subject line contains “online pharmaceutical”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HTML has unbalanced “head”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3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" y="66675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Spam detection: </a:t>
            </a:r>
            <a:r>
              <a:rPr lang="en-US" sz="2000" b="1" dirty="0">
                <a:solidFill>
                  <a:srgbClr val="FF0000"/>
                </a:solidFill>
              </a:rPr>
              <a:t>the binary classification task of assigning an email to one of the two classes spam or not-spam.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you might quite reasonably be suspicious of an email containing phrases like “online pharmaceutical” or “WITHOUT ANY COST” or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DearWinner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oldest tasks in text classification is assigning a library subject category or topic label to a text.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Deciding whether a research paper concerns epidemiology or instead, perhaps, embryology, is an important component of information retrieval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7358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3BA52-C719-7A42-B104-02333736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in Language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D6DDC-A934-4B4E-92C9-499ADAEF0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00150"/>
            <a:ext cx="8092440" cy="3429000"/>
          </a:xfrm>
        </p:spPr>
        <p:txBody>
          <a:bodyPr/>
          <a:lstStyle/>
          <a:p>
            <a:r>
              <a:rPr lang="en-US" dirty="0"/>
              <a:t>Determining what language a piece of text is written in.</a:t>
            </a:r>
          </a:p>
          <a:p>
            <a:pPr marL="0" indent="0">
              <a:buNone/>
            </a:pPr>
            <a:r>
              <a:rPr lang="en-US" dirty="0"/>
              <a:t>Features based on character n-grams do very well</a:t>
            </a:r>
          </a:p>
          <a:p>
            <a:r>
              <a:rPr lang="en-US" dirty="0"/>
              <a:t>Important to train on lots of varieties of each language</a:t>
            </a:r>
          </a:p>
          <a:p>
            <a:pPr marL="396875" lvl="1" indent="0">
              <a:buNone/>
            </a:pPr>
            <a:r>
              <a:rPr lang="en-US" dirty="0"/>
              <a:t>(e.g., American English varieties like African-American English, or English varieties around the world like Indian English)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447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22" y="133350"/>
            <a:ext cx="7467600" cy="742950"/>
          </a:xfrm>
        </p:spPr>
        <p:txBody>
          <a:bodyPr/>
          <a:lstStyle/>
          <a:p>
            <a:r>
              <a:rPr lang="en-US" dirty="0"/>
              <a:t>Summary: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8458200" cy="3952875"/>
          </a:xfrm>
        </p:spPr>
        <p:txBody>
          <a:bodyPr>
            <a:normAutofit fontScale="92500" lnSpcReduction="10000"/>
          </a:bodyPr>
          <a:lstStyle/>
          <a:p>
            <a:pPr marL="228600" indent="-228600"/>
            <a:r>
              <a:rPr lang="en-US" dirty="0">
                <a:latin typeface="Calibri" charset="0"/>
              </a:rPr>
              <a:t>Very Fast, low storage requirements</a:t>
            </a:r>
          </a:p>
          <a:p>
            <a:pPr marL="228600" indent="-228600"/>
            <a:r>
              <a:rPr lang="en-US" dirty="0">
                <a:latin typeface="Calibri" charset="0"/>
              </a:rPr>
              <a:t>Work well with very small amounts of training data</a:t>
            </a:r>
          </a:p>
          <a:p>
            <a:pPr marL="228600" indent="-228600"/>
            <a:r>
              <a:rPr lang="en-US" dirty="0">
                <a:latin typeface="Calibri" charset="0"/>
              </a:rPr>
              <a:t>Robust to Irrelevant Features</a:t>
            </a:r>
          </a:p>
          <a:p>
            <a:pPr marL="571500" lvl="1" indent="-165100">
              <a:lnSpc>
                <a:spcPct val="90000"/>
              </a:lnSpc>
              <a:buFont typeface="Wingdings" charset="2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1800" dirty="0">
                <a:latin typeface="Calibri" charset="0"/>
              </a:rPr>
              <a:t>Irrelevant Features cancel each other without affecting results</a:t>
            </a:r>
          </a:p>
          <a:p>
            <a:pPr marL="228600" indent="-228600"/>
            <a:r>
              <a:rPr lang="en-US" dirty="0">
                <a:latin typeface="Calibri" charset="0"/>
              </a:rPr>
              <a:t>Very good in domains with many equally important features</a:t>
            </a:r>
          </a:p>
          <a:p>
            <a:pPr marL="571500" lvl="1" indent="-165100">
              <a:buFont typeface="Wingdings" charset="2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1800" dirty="0">
                <a:latin typeface="Calibri" charset="0"/>
              </a:rPr>
              <a:t>Decision Trees suffer from </a:t>
            </a:r>
            <a:r>
              <a:rPr lang="en-US" sz="1800" i="1" dirty="0">
                <a:latin typeface="Calibri" charset="0"/>
              </a:rPr>
              <a:t>fragmentation</a:t>
            </a:r>
            <a:r>
              <a:rPr lang="en-US" sz="1800" dirty="0">
                <a:latin typeface="Calibri" charset="0"/>
              </a:rPr>
              <a:t> in such cases – especially if little data</a:t>
            </a:r>
          </a:p>
          <a:p>
            <a:pPr marL="228600" indent="-228600"/>
            <a:r>
              <a:rPr lang="en-US" dirty="0">
                <a:latin typeface="Calibri" charset="0"/>
              </a:rPr>
              <a:t>Optimal if the independence assumptions hold: </a:t>
            </a:r>
            <a:r>
              <a:rPr lang="en-US" sz="2000" dirty="0">
                <a:latin typeface="Calibri" charset="0"/>
              </a:rPr>
              <a:t>If assumed independence is correct, then it is the Bayes Optimal Classifier for problem</a:t>
            </a:r>
            <a:endParaRPr lang="en-US" dirty="0">
              <a:latin typeface="Calibri" charset="0"/>
            </a:endParaRPr>
          </a:p>
          <a:p>
            <a:pPr marL="228600" indent="-228600"/>
            <a:r>
              <a:rPr lang="en-US" dirty="0">
                <a:latin typeface="Calibri" charset="0"/>
              </a:rPr>
              <a:t>A good dependable baseline for text classification</a:t>
            </a:r>
          </a:p>
          <a:p>
            <a:pPr marL="571500" lvl="1"/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But we will see other classifiers that give better accuracy</a:t>
            </a:r>
          </a:p>
          <a:p>
            <a:pPr marL="228600" indent="-228600"/>
            <a:endParaRPr lang="en-US" dirty="0">
              <a:latin typeface="Calibri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C57DD6-3907-6941-BD6D-5EBA23435C74}"/>
              </a:ext>
            </a:extLst>
          </p:cNvPr>
          <p:cNvSpPr txBox="1"/>
          <p:nvPr/>
        </p:nvSpPr>
        <p:spPr>
          <a:xfrm>
            <a:off x="7467600" y="4932723"/>
            <a:ext cx="1754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Slide from Chris Manning</a:t>
            </a:r>
          </a:p>
        </p:txBody>
      </p:sp>
    </p:spTree>
    <p:extLst>
      <p:ext uri="{BB962C8B-B14F-4D97-AF65-F5344CB8AC3E}">
        <p14:creationId xmlns:p14="http://schemas.microsoft.com/office/powerpoint/2010/main" val="80412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>
                <a:latin typeface="Calibri (Headings)"/>
                <a:cs typeface="Calibri (Headings)"/>
              </a:rPr>
              <a:t>Text Classification and Na</a:t>
            </a:r>
            <a:r>
              <a:rPr lang="fr-FR" sz="3400" err="1">
                <a:latin typeface="Calibri (Headings)"/>
                <a:cs typeface="Calibri (Headings)"/>
              </a:rPr>
              <a:t>ï</a:t>
            </a:r>
            <a:r>
              <a:rPr lang="en-US" sz="3400" err="1">
                <a:latin typeface="Calibri (Headings)"/>
                <a:cs typeface="Calibri (Headings)"/>
              </a:rPr>
              <a:t>ve</a:t>
            </a:r>
            <a:r>
              <a:rPr lang="en-US" sz="3400">
                <a:latin typeface="Calibri (Headings)"/>
                <a:cs typeface="Calibri (Headings)"/>
              </a:rPr>
              <a:t> Bayes</a:t>
            </a:r>
            <a:endParaRPr lang="en-US" sz="340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err="1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</a:p>
        </p:txBody>
      </p:sp>
    </p:spTree>
    <p:extLst>
      <p:ext uri="{BB962C8B-B14F-4D97-AF65-F5344CB8AC3E}">
        <p14:creationId xmlns:p14="http://schemas.microsoft.com/office/powerpoint/2010/main" val="323848018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Generative Model for Multinomial Na</a:t>
            </a:r>
            <a:r>
              <a:rPr lang="fr-FR" sz="2800" err="1"/>
              <a:t>ï</a:t>
            </a:r>
            <a:r>
              <a:rPr lang="en-US" sz="2800" err="1"/>
              <a:t>ve</a:t>
            </a:r>
            <a:r>
              <a:rPr lang="en-US" sz="2800"/>
              <a:t>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886200" y="1905000"/>
            <a:ext cx="11430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>
                <a:solidFill>
                  <a:sysClr val="windowText" lastClr="000000"/>
                </a:solidFill>
              </a:rPr>
              <a:t>c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=+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33400" y="3790950"/>
            <a:ext cx="16002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endParaRPr kumimoji="0" lang="en-US" sz="18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1524000" y="2419350"/>
            <a:ext cx="2590800" cy="1371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048000" y="2514600"/>
            <a:ext cx="1295400" cy="12763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4419600" y="2495550"/>
            <a:ext cx="762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648200" y="2495550"/>
            <a:ext cx="14478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800600" y="2438400"/>
            <a:ext cx="2667000" cy="13525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2860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=love</a:t>
            </a:r>
            <a:endParaRPr kumimoji="0" lang="en-US" sz="18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657600" y="3790950"/>
            <a:ext cx="1676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=this</a:t>
            </a:r>
            <a:endParaRPr kumimoji="0" lang="en-US" sz="18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54864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=fun</a:t>
            </a:r>
            <a:endParaRPr kumimoji="0" lang="en-US" sz="18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9342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=film</a:t>
            </a:r>
            <a:endParaRPr kumimoji="0" lang="en-US" sz="1800" b="0" i="0" u="none" strike="noStrike" kern="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16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</a:t>
            </a:r>
            <a:r>
              <a:rPr lang="fr-FR" err="1"/>
              <a:t>ï</a:t>
            </a:r>
            <a:r>
              <a:rPr lang="en-US" err="1"/>
              <a:t>ve</a:t>
            </a:r>
            <a:r>
              <a:rPr lang="en-US"/>
              <a:t> Bayes and 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/>
              <a:t>Naï</a:t>
            </a:r>
            <a:r>
              <a:rPr lang="en-US" sz="2800" err="1"/>
              <a:t>ve</a:t>
            </a:r>
            <a:r>
              <a:rPr lang="en-US" sz="2800"/>
              <a:t> </a:t>
            </a:r>
            <a:r>
              <a:rPr lang="en-US" sz="2800" err="1"/>
              <a:t>bayes</a:t>
            </a:r>
            <a:r>
              <a:rPr lang="en-US" sz="2800"/>
              <a:t> classifiers can use any sort of feature</a:t>
            </a:r>
          </a:p>
          <a:p>
            <a:pPr lvl="1"/>
            <a:r>
              <a:rPr lang="en-US" sz="2400"/>
              <a:t>URL, email address, dictionaries, network features</a:t>
            </a:r>
          </a:p>
          <a:p>
            <a:r>
              <a:rPr lang="en-US" sz="2800"/>
              <a:t>But if, as in the previous slides</a:t>
            </a:r>
          </a:p>
          <a:p>
            <a:pPr lvl="1"/>
            <a:r>
              <a:rPr lang="en-US" sz="2400"/>
              <a:t>We use </a:t>
            </a:r>
            <a:r>
              <a:rPr lang="en-US" sz="2400" b="1"/>
              <a:t>only</a:t>
            </a:r>
            <a:r>
              <a:rPr lang="en-US" sz="2400"/>
              <a:t> word features </a:t>
            </a:r>
          </a:p>
          <a:p>
            <a:pPr lvl="1"/>
            <a:r>
              <a:rPr lang="en-US" sz="2400"/>
              <a:t>we use </a:t>
            </a:r>
            <a:r>
              <a:rPr lang="en-US" sz="2400" b="1"/>
              <a:t>all</a:t>
            </a:r>
            <a:r>
              <a:rPr lang="en-US" sz="2400"/>
              <a:t> of the words in the text (not a subset)</a:t>
            </a:r>
          </a:p>
          <a:p>
            <a:r>
              <a:rPr lang="en-US" sz="2800"/>
              <a:t>Then </a:t>
            </a:r>
          </a:p>
          <a:p>
            <a:pPr lvl="1"/>
            <a:r>
              <a:rPr lang="en-US" sz="2400"/>
              <a:t>Na</a:t>
            </a:r>
            <a:r>
              <a:rPr lang="fr-FR"/>
              <a:t>i</a:t>
            </a:r>
            <a:r>
              <a:rPr lang="en-US" sz="2400" err="1"/>
              <a:t>ve</a:t>
            </a:r>
            <a:r>
              <a:rPr lang="en-US" sz="2400"/>
              <a:t> bayes has an important similarity to language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6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Each class = a unigram language model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0"/>
            <a:ext cx="7772400" cy="1028700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charset="0"/>
                <a:cs typeface="Calibri"/>
              </a:rPr>
              <a:t>Assigning each word: P(word | c)</a:t>
            </a:r>
          </a:p>
          <a:p>
            <a:pPr eaLnBrk="1" hangingPunct="1"/>
            <a:r>
              <a:rPr lang="en-US">
                <a:latin typeface="Calibri"/>
                <a:ea typeface="ＭＳ Ｐゴシック" charset="0"/>
                <a:cs typeface="Calibri"/>
              </a:rPr>
              <a:t>Assigning each sentence: P(</a:t>
            </a:r>
            <a:r>
              <a:rPr lang="en-US" err="1">
                <a:latin typeface="Calibri"/>
                <a:ea typeface="ＭＳ Ｐゴシック" charset="0"/>
                <a:cs typeface="Calibri"/>
              </a:rPr>
              <a:t>s|c</a:t>
            </a:r>
            <a:r>
              <a:rPr lang="en-US">
                <a:latin typeface="Calibri"/>
                <a:ea typeface="ＭＳ Ｐゴシック" charset="0"/>
                <a:cs typeface="Calibri"/>
              </a:rPr>
              <a:t>)=</a:t>
            </a:r>
            <a:r>
              <a:rPr lang="en-US" err="1">
                <a:latin typeface="Symbol" charset="2"/>
                <a:ea typeface="ＭＳ Ｐゴシック" charset="0"/>
                <a:cs typeface="Symbol" charset="2"/>
              </a:rPr>
              <a:t>Π</a:t>
            </a:r>
            <a:r>
              <a:rPr lang="en-US">
                <a:latin typeface="Calibri"/>
                <a:ea typeface="ＭＳ Ｐゴシック" charset="0"/>
                <a:cs typeface="Calibri"/>
              </a:rPr>
              <a:t> P(</a:t>
            </a:r>
            <a:r>
              <a:rPr lang="en-US" err="1">
                <a:latin typeface="Calibri"/>
                <a:ea typeface="ＭＳ Ｐゴシック" charset="0"/>
                <a:cs typeface="Calibri"/>
              </a:rPr>
              <a:t>word|c</a:t>
            </a:r>
            <a:r>
              <a:rPr lang="en-US">
                <a:latin typeface="Calibri"/>
                <a:ea typeface="ＭＳ Ｐゴシック" charset="0"/>
                <a:cs typeface="Calibri"/>
              </a:rPr>
              <a:t>)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57200" y="2628901"/>
            <a:ext cx="2438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0.1	I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0.1	love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0.01	this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0.05	fun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0.1	film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…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3505200" y="27432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I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4419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love</a:t>
            </a: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52578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this</a:t>
            </a: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fun</a:t>
            </a: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7086600" y="27432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film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3143250"/>
            <a:ext cx="4191000" cy="0"/>
            <a:chOff x="2256" y="2640"/>
            <a:chExt cx="2640" cy="0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>
              <a:off x="225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2832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3" name="Line 13"/>
            <p:cNvSpPr>
              <a:spLocks noChangeShapeType="1"/>
            </p:cNvSpPr>
            <p:nvPr/>
          </p:nvSpPr>
          <p:spPr bwMode="auto">
            <a:xfrm>
              <a:off x="34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4" name="Line 14"/>
            <p:cNvSpPr>
              <a:spLocks noChangeShapeType="1"/>
            </p:cNvSpPr>
            <p:nvPr/>
          </p:nvSpPr>
          <p:spPr bwMode="auto">
            <a:xfrm>
              <a:off x="398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53680" name="Text Box 16"/>
          <p:cNvSpPr txBox="1">
            <a:spLocks noChangeArrowheads="1"/>
          </p:cNvSpPr>
          <p:nvPr/>
        </p:nvSpPr>
        <p:spPr bwMode="auto">
          <a:xfrm>
            <a:off x="3505200" y="33147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0.1</a:t>
            </a:r>
          </a:p>
        </p:txBody>
      </p:sp>
      <p:sp>
        <p:nvSpPr>
          <p:cNvPr id="753681" name="Text Box 17"/>
          <p:cNvSpPr txBox="1">
            <a:spLocks noChangeArrowheads="1"/>
          </p:cNvSpPr>
          <p:nvPr/>
        </p:nvSpPr>
        <p:spPr bwMode="auto">
          <a:xfrm>
            <a:off x="4419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0.1</a:t>
            </a:r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>
            <a:off x="52578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.05</a:t>
            </a:r>
          </a:p>
        </p:txBody>
      </p: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6324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0.01</a:t>
            </a: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7086600" y="33147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0.1</a:t>
            </a:r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609600" y="222885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Class </a:t>
            </a:r>
            <a:r>
              <a:rPr lang="en-US" i="1" err="1">
                <a:latin typeface="Calibri"/>
                <a:cs typeface="Calibri"/>
              </a:rPr>
              <a:t>pos</a:t>
            </a:r>
            <a:endParaRPr lang="en-US" i="1">
              <a:latin typeface="Calibri"/>
              <a:cs typeface="Calibri"/>
            </a:endParaRP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791200" y="44577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P(s | </a:t>
            </a:r>
            <a:r>
              <a:rPr lang="en-US" err="1">
                <a:latin typeface="Calibri"/>
                <a:cs typeface="Calibri"/>
              </a:rPr>
              <a:t>pos</a:t>
            </a:r>
            <a:r>
              <a:rPr lang="en-US">
                <a:latin typeface="Calibri"/>
                <a:cs typeface="Calibri"/>
              </a:rPr>
              <a:t>) = 0.0000005 </a:t>
            </a:r>
          </a:p>
        </p:txBody>
      </p:sp>
      <p:sp>
        <p:nvSpPr>
          <p:cNvPr id="46098" name="TextBox 26"/>
          <p:cNvSpPr txBox="1">
            <a:spLocks noChangeArrowheads="1"/>
          </p:cNvSpPr>
          <p:nvPr/>
        </p:nvSpPr>
        <p:spPr bwMode="auto">
          <a:xfrm>
            <a:off x="7620001" y="-67479"/>
            <a:ext cx="1039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Calibri"/>
                <a:cs typeface="Calibri"/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5446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utoUpdateAnimBg="0"/>
      <p:bldP spid="753670" grpId="0" autoUpdateAnimBg="0"/>
      <p:bldP spid="753671" grpId="0" autoUpdateAnimBg="0"/>
      <p:bldP spid="753672" grpId="0" autoUpdateAnimBg="0"/>
      <p:bldP spid="753673" grpId="0" autoUpdateAnimBg="0"/>
      <p:bldP spid="753680" grpId="0" autoUpdateAnimBg="0"/>
      <p:bldP spid="753681" grpId="0" autoUpdateAnimBg="0"/>
      <p:bldP spid="753682" grpId="0" autoUpdateAnimBg="0"/>
      <p:bldP spid="753683" grpId="0" autoUpdateAnimBg="0"/>
      <p:bldP spid="753684" grpId="0" autoUpdateAnimBg="0"/>
      <p:bldP spid="75368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Na</a:t>
            </a:r>
            <a:r>
              <a:rPr lang="fr-FR" err="1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err="1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Bayes as a Language Model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14451"/>
            <a:ext cx="7772400" cy="813197"/>
          </a:xfrm>
        </p:spPr>
        <p:txBody>
          <a:bodyPr/>
          <a:lstStyle/>
          <a:p>
            <a:pPr eaLnBrk="1" hangingPunct="1"/>
            <a:r>
              <a:rPr lang="en-US">
                <a:latin typeface="Calibri"/>
                <a:ea typeface="ＭＳ Ｐゴシック" charset="0"/>
                <a:cs typeface="Calibri"/>
              </a:rPr>
              <a:t>Which class assigns the higher probability to s?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1000" y="2628900"/>
            <a:ext cx="2438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AB7E"/>
                </a:solidFill>
                <a:latin typeface="Calibri"/>
                <a:cs typeface="Calibri"/>
              </a:rPr>
              <a:t>0.1	I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AB7E"/>
                </a:solidFill>
                <a:latin typeface="Calibri"/>
                <a:cs typeface="Calibri"/>
              </a:rPr>
              <a:t>0.1	love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AB7E"/>
                </a:solidFill>
                <a:latin typeface="Calibri"/>
                <a:cs typeface="Calibri"/>
              </a:rPr>
              <a:t>0.01	this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AB7E"/>
                </a:solidFill>
                <a:latin typeface="Calibri"/>
                <a:cs typeface="Calibri"/>
              </a:rPr>
              <a:t>0.05	fun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00AB7E"/>
                </a:solidFill>
                <a:latin typeface="Calibri"/>
                <a:cs typeface="Calibri"/>
              </a:rPr>
              <a:t>0.1	film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33400" y="211455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AB7E"/>
                </a:solidFill>
                <a:latin typeface="Calibri"/>
                <a:cs typeface="Calibri"/>
              </a:rPr>
              <a:t>Model </a:t>
            </a:r>
            <a:r>
              <a:rPr lang="en-US" err="1">
                <a:solidFill>
                  <a:srgbClr val="00AB7E"/>
                </a:solidFill>
                <a:latin typeface="Calibri"/>
                <a:cs typeface="Calibri"/>
              </a:rPr>
              <a:t>pos</a:t>
            </a:r>
            <a:endParaRPr lang="en-US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819400" y="211455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endParaRPr lang="en-US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28600" y="2000250"/>
            <a:ext cx="2133600" cy="2971800"/>
          </a:xfrm>
          <a:prstGeom prst="rect">
            <a:avLst/>
          </a:prstGeom>
          <a:noFill/>
          <a:ln w="952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2438400" y="2000250"/>
            <a:ext cx="2133600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48200" y="2743200"/>
            <a:ext cx="4953000" cy="401241"/>
            <a:chOff x="2928" y="2304"/>
            <a:chExt cx="3120" cy="337"/>
          </a:xfrm>
        </p:grpSpPr>
        <p:sp>
          <p:nvSpPr>
            <p:cNvPr id="47127" name="Text Box 10"/>
            <p:cNvSpPr txBox="1">
              <a:spLocks noChangeArrowheads="1"/>
            </p:cNvSpPr>
            <p:nvPr/>
          </p:nvSpPr>
          <p:spPr bwMode="auto">
            <a:xfrm>
              <a:off x="5184" y="2304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alibri"/>
                  <a:cs typeface="Calibri"/>
                </a:rPr>
                <a:t>film</a:t>
              </a:r>
            </a:p>
          </p:txBody>
        </p:sp>
        <p:sp>
          <p:nvSpPr>
            <p:cNvPr id="47128" name="Text Box 11"/>
            <p:cNvSpPr txBox="1">
              <a:spLocks noChangeArrowheads="1"/>
            </p:cNvSpPr>
            <p:nvPr/>
          </p:nvSpPr>
          <p:spPr bwMode="auto">
            <a:xfrm>
              <a:off x="3504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alibri"/>
                  <a:cs typeface="Calibri"/>
                </a:rPr>
                <a:t>love</a:t>
              </a:r>
            </a:p>
          </p:txBody>
        </p:sp>
        <p:sp>
          <p:nvSpPr>
            <p:cNvPr id="47129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alibri"/>
                  <a:cs typeface="Calibri"/>
                </a:rPr>
                <a:t>this</a:t>
              </a:r>
            </a:p>
          </p:txBody>
        </p:sp>
        <p:sp>
          <p:nvSpPr>
            <p:cNvPr id="47130" name="Text Box 13"/>
            <p:cNvSpPr txBox="1">
              <a:spLocks noChangeArrowheads="1"/>
            </p:cNvSpPr>
            <p:nvPr/>
          </p:nvSpPr>
          <p:spPr bwMode="auto">
            <a:xfrm>
              <a:off x="4704" y="230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alibri"/>
                  <a:cs typeface="Calibri"/>
                </a:rPr>
                <a:t>fun</a:t>
              </a:r>
            </a:p>
          </p:txBody>
        </p:sp>
        <p:grpSp>
          <p:nvGrpSpPr>
            <p:cNvPr id="47131" name="Group 14"/>
            <p:cNvGrpSpPr>
              <a:grpSpLocks/>
            </p:cNvGrpSpPr>
            <p:nvPr/>
          </p:nvGrpSpPr>
          <p:grpSpPr bwMode="auto">
            <a:xfrm>
              <a:off x="2976" y="2640"/>
              <a:ext cx="2640" cy="1"/>
              <a:chOff x="2256" y="2640"/>
              <a:chExt cx="2640" cy="0"/>
            </a:xfrm>
          </p:grpSpPr>
          <p:sp>
            <p:nvSpPr>
              <p:cNvPr id="47133" name="Line 1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4" name="Line 16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5" name="Line 17"/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6" name="Line 18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7" name="Line 19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47132" name="Text Box 20"/>
            <p:cNvSpPr txBox="1">
              <a:spLocks noChangeArrowheads="1"/>
            </p:cNvSpPr>
            <p:nvPr/>
          </p:nvSpPr>
          <p:spPr bwMode="auto">
            <a:xfrm>
              <a:off x="2928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latin typeface="Calibri"/>
                  <a:cs typeface="Calibri"/>
                </a:rPr>
                <a:t>I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3314698"/>
            <a:ext cx="4953000" cy="608409"/>
            <a:chOff x="2928" y="2784"/>
            <a:chExt cx="3120" cy="511"/>
          </a:xfrm>
        </p:grpSpPr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5184" y="2784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47118" name="Text Box 23"/>
            <p:cNvSpPr txBox="1">
              <a:spLocks noChangeArrowheads="1"/>
            </p:cNvSpPr>
            <p:nvPr/>
          </p:nvSpPr>
          <p:spPr bwMode="auto">
            <a:xfrm>
              <a:off x="3504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4032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AB7E"/>
                  </a:solidFill>
                  <a:latin typeface="Calibri"/>
                  <a:cs typeface="Calibri"/>
                </a:rPr>
                <a:t>0.01</a:t>
              </a:r>
            </a:p>
          </p:txBody>
        </p:sp>
        <p:sp>
          <p:nvSpPr>
            <p:cNvPr id="47120" name="Text Box 25"/>
            <p:cNvSpPr txBox="1">
              <a:spLocks noChangeArrowheads="1"/>
            </p:cNvSpPr>
            <p:nvPr/>
          </p:nvSpPr>
          <p:spPr bwMode="auto">
            <a:xfrm>
              <a:off x="4704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AB7E"/>
                  </a:solidFill>
                  <a:latin typeface="Calibri"/>
                  <a:cs typeface="Calibri"/>
                </a:rPr>
                <a:t>0.05</a:t>
              </a:r>
            </a:p>
          </p:txBody>
        </p:sp>
        <p:sp>
          <p:nvSpPr>
            <p:cNvPr id="47121" name="Text Box 26"/>
            <p:cNvSpPr txBox="1">
              <a:spLocks noChangeArrowheads="1"/>
            </p:cNvSpPr>
            <p:nvPr/>
          </p:nvSpPr>
          <p:spPr bwMode="auto">
            <a:xfrm>
              <a:off x="2928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47122" name="Text Box 27"/>
            <p:cNvSpPr txBox="1">
              <a:spLocks noChangeArrowheads="1"/>
            </p:cNvSpPr>
            <p:nvPr/>
          </p:nvSpPr>
          <p:spPr bwMode="auto">
            <a:xfrm>
              <a:off x="5184" y="2985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Calibri"/>
                  <a:cs typeface="Calibri"/>
                </a:rPr>
                <a:t>0.1</a:t>
              </a:r>
            </a:p>
          </p:txBody>
        </p:sp>
        <p:sp>
          <p:nvSpPr>
            <p:cNvPr id="47123" name="Text Box 28"/>
            <p:cNvSpPr txBox="1">
              <a:spLocks noChangeArrowheads="1"/>
            </p:cNvSpPr>
            <p:nvPr/>
          </p:nvSpPr>
          <p:spPr bwMode="auto">
            <a:xfrm>
              <a:off x="3504" y="2985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Calibri"/>
                  <a:cs typeface="Calibri"/>
                </a:rPr>
                <a:t>0.001</a:t>
              </a:r>
            </a:p>
          </p:txBody>
        </p:sp>
        <p:sp>
          <p:nvSpPr>
            <p:cNvPr id="47124" name="Text Box 29"/>
            <p:cNvSpPr txBox="1">
              <a:spLocks noChangeArrowheads="1"/>
            </p:cNvSpPr>
            <p:nvPr/>
          </p:nvSpPr>
          <p:spPr bwMode="auto">
            <a:xfrm>
              <a:off x="4032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Calibri"/>
                  <a:cs typeface="Calibri"/>
                </a:rPr>
                <a:t>0.01</a:t>
              </a:r>
            </a:p>
          </p:txBody>
        </p:sp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704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Calibri"/>
                  <a:cs typeface="Calibri"/>
                </a:rPr>
                <a:t>0.005</a:t>
              </a:r>
            </a:p>
          </p:txBody>
        </p:sp>
        <p:sp>
          <p:nvSpPr>
            <p:cNvPr id="47126" name="Text Box 31"/>
            <p:cNvSpPr txBox="1">
              <a:spLocks noChangeArrowheads="1"/>
            </p:cNvSpPr>
            <p:nvPr/>
          </p:nvSpPr>
          <p:spPr bwMode="auto">
            <a:xfrm>
              <a:off x="2928" y="2985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solidFill>
                    <a:srgbClr val="FF0000"/>
                  </a:solidFill>
                  <a:latin typeface="Calibri"/>
                  <a:cs typeface="Calibri"/>
                </a:rPr>
                <a:t>0.2</a:t>
              </a:r>
            </a:p>
          </p:txBody>
        </p:sp>
      </p:grpSp>
      <p:sp>
        <p:nvSpPr>
          <p:cNvPr id="754720" name="Text Box 32"/>
          <p:cNvSpPr txBox="1">
            <a:spLocks noChangeArrowheads="1"/>
          </p:cNvSpPr>
          <p:nvPr/>
        </p:nvSpPr>
        <p:spPr bwMode="auto">
          <a:xfrm>
            <a:off x="5410200" y="428625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P(</a:t>
            </a:r>
            <a:r>
              <a:rPr lang="en-US" err="1">
                <a:latin typeface="Calibri"/>
                <a:cs typeface="Calibri"/>
              </a:rPr>
              <a:t>s|</a:t>
            </a:r>
            <a:r>
              <a:rPr lang="en-US" err="1">
                <a:solidFill>
                  <a:srgbClr val="008000"/>
                </a:solidFill>
                <a:latin typeface="Calibri"/>
                <a:cs typeface="Calibri"/>
              </a:rPr>
              <a:t>pos</a:t>
            </a:r>
            <a:r>
              <a:rPr lang="en-US">
                <a:latin typeface="Calibri"/>
                <a:cs typeface="Calibri"/>
              </a:rPr>
              <a:t>)  &gt;  P(</a:t>
            </a:r>
            <a:r>
              <a:rPr lang="en-US" err="1">
                <a:latin typeface="Calibri"/>
                <a:cs typeface="Calibri"/>
              </a:rPr>
              <a:t>s|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r>
              <a:rPr lang="en-US">
                <a:latin typeface="Calibri"/>
                <a:cs typeface="Calibri"/>
              </a:rPr>
              <a:t>)</a:t>
            </a:r>
          </a:p>
        </p:txBody>
      </p:sp>
      <p:sp>
        <p:nvSpPr>
          <p:cNvPr id="47115" name="Text Box 33"/>
          <p:cNvSpPr txBox="1">
            <a:spLocks noChangeArrowheads="1"/>
          </p:cNvSpPr>
          <p:nvPr/>
        </p:nvSpPr>
        <p:spPr bwMode="auto">
          <a:xfrm>
            <a:off x="2574925" y="2513410"/>
            <a:ext cx="1545565" cy="237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latin typeface="Calibri"/>
                <a:cs typeface="Calibri"/>
              </a:rPr>
              <a:t>0.2	I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latin typeface="Calibri"/>
                <a:cs typeface="Calibri"/>
              </a:rPr>
              <a:t>0.001	love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latin typeface="Calibri"/>
                <a:cs typeface="Calibri"/>
              </a:rPr>
              <a:t>0.01	this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latin typeface="Calibri"/>
                <a:cs typeface="Calibri"/>
              </a:rPr>
              <a:t>0.005	fun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chemeClr val="hlink"/>
                </a:solidFill>
                <a:latin typeface="Calibri"/>
                <a:cs typeface="Calibri"/>
              </a:rPr>
              <a:t>0.1	film</a:t>
            </a:r>
          </a:p>
        </p:txBody>
      </p:sp>
      <p:sp>
        <p:nvSpPr>
          <p:cNvPr id="47116" name="TextBox 34"/>
          <p:cNvSpPr txBox="1">
            <a:spLocks noChangeArrowheads="1"/>
          </p:cNvSpPr>
          <p:nvPr/>
        </p:nvSpPr>
        <p:spPr bwMode="auto">
          <a:xfrm>
            <a:off x="7620001" y="-67479"/>
            <a:ext cx="1228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129729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>
                <a:cs typeface="ＭＳ Ｐゴシック" pitchFamily="-65" charset="-128"/>
              </a:rPr>
              <a:t>Movie</a:t>
            </a:r>
            <a:r>
              <a:rPr lang="en-US" sz="270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700" i="1">
                <a:cs typeface="ＭＳ Ｐゴシック" pitchFamily="-65" charset="-128"/>
              </a:rPr>
              <a:t>Products</a:t>
            </a:r>
            <a:r>
              <a:rPr lang="en-US" sz="270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700" i="1">
                <a:cs typeface="ＭＳ Ｐゴシック" pitchFamily="-65" charset="-128"/>
              </a:rPr>
              <a:t>Public sentiment</a:t>
            </a:r>
            <a:r>
              <a:rPr lang="en-US" sz="2700">
                <a:cs typeface="ＭＳ Ｐゴシック" pitchFamily="-65" charset="-128"/>
              </a:rPr>
              <a:t>: how is consumer confidence? </a:t>
            </a:r>
          </a:p>
          <a:p>
            <a:r>
              <a:rPr lang="en-US" sz="2700" i="1">
                <a:cs typeface="ＭＳ Ｐゴシック" pitchFamily="-65" charset="-128"/>
              </a:rPr>
              <a:t>Politics</a:t>
            </a:r>
            <a:r>
              <a:rPr lang="en-US" sz="270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700" i="1">
                <a:cs typeface="ＭＳ Ｐゴシック" pitchFamily="-65" charset="-128"/>
              </a:rPr>
              <a:t>Prediction</a:t>
            </a:r>
            <a:r>
              <a:rPr lang="en-US" sz="270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1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Classification: definition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>
                <a:latin typeface="Calibri" charset="0"/>
              </a:rPr>
              <a:t>Input</a:t>
            </a:r>
            <a:r>
              <a:rPr lang="en-US" sz="3200">
                <a:latin typeface="Calibri" charset="0"/>
              </a:rPr>
              <a:t>:</a:t>
            </a:r>
          </a:p>
          <a:p>
            <a:pPr lvl="1"/>
            <a:r>
              <a:rPr lang="en-US" sz="2800">
                <a:latin typeface="Calibri" charset="0"/>
              </a:rPr>
              <a:t> a document </a:t>
            </a:r>
            <a:r>
              <a:rPr lang="en-US" sz="2800" i="1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800" i="1">
                <a:latin typeface="Calibri" charset="0"/>
              </a:rPr>
              <a:t> </a:t>
            </a:r>
            <a:r>
              <a:rPr lang="en-US" sz="280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800" i="1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80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800" i="1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800" i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800" i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baseline="-250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800" i="1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800" i="1" baseline="-2500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8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</a:p>
          <a:p>
            <a:pPr lvl="1"/>
            <a:endParaRPr lang="en-US" sz="2800" i="1">
              <a:latin typeface="Calibri" charset="0"/>
            </a:endParaRPr>
          </a:p>
          <a:p>
            <a:r>
              <a:rPr lang="en-US" sz="3200" i="1">
                <a:latin typeface="Calibri" charset="0"/>
              </a:rPr>
              <a:t>Output</a:t>
            </a:r>
            <a:r>
              <a:rPr lang="en-US" sz="3200">
                <a:latin typeface="Calibri" charset="0"/>
              </a:rPr>
              <a:t>: a predicted class </a:t>
            </a:r>
            <a:r>
              <a:rPr lang="en-US" sz="3200" i="1">
                <a:solidFill>
                  <a:srgbClr val="FF0000"/>
                </a:solidFill>
                <a:latin typeface="Calibri" charset="0"/>
              </a:rPr>
              <a:t>c</a:t>
            </a:r>
            <a:r>
              <a:rPr lang="en-US" sz="320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320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 </a:t>
            </a:r>
            <a:r>
              <a:rPr lang="en-US" sz="3200" i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endParaRPr lang="en-US" sz="3200" i="1" baseline="-2500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Classification Methods:  Hand-coded rules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822960" y="1200150"/>
            <a:ext cx="8321040" cy="3429000"/>
          </a:xfrm>
        </p:spPr>
        <p:txBody>
          <a:bodyPr/>
          <a:lstStyle/>
          <a:p>
            <a:r>
              <a:rPr lang="en-US">
                <a:latin typeface="Calibri" charset="0"/>
              </a:rPr>
              <a:t>Rules based on combinations of words or other features</a:t>
            </a:r>
          </a:p>
          <a:p>
            <a:pPr lvl="1"/>
            <a:r>
              <a:rPr lang="en-US">
                <a:latin typeface="Calibri" charset="0"/>
              </a:rPr>
              <a:t> spam: black-list-address OR (“dollars” AND “you have been selected”)</a:t>
            </a:r>
          </a:p>
          <a:p>
            <a:r>
              <a:rPr lang="en-US">
                <a:latin typeface="Calibri" charset="0"/>
              </a:rPr>
              <a:t>Accuracy can be high</a:t>
            </a:r>
          </a:p>
          <a:p>
            <a:pPr lvl="1"/>
            <a:r>
              <a:rPr lang="en-US">
                <a:latin typeface="Calibri" charset="0"/>
              </a:rPr>
              <a:t>If rules carefully refined by expert</a:t>
            </a:r>
          </a:p>
          <a:p>
            <a:r>
              <a:rPr lang="en-US">
                <a:latin typeface="Calibri" charset="0"/>
              </a:rPr>
              <a:t>But building and maintaining these rules is expensive</a:t>
            </a:r>
          </a:p>
        </p:txBody>
      </p:sp>
    </p:spTree>
    <p:extLst>
      <p:ext uri="{BB962C8B-B14F-4D97-AF65-F5344CB8AC3E}">
        <p14:creationId xmlns:p14="http://schemas.microsoft.com/office/powerpoint/2010/main" val="19033137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50"/>
            <a:ext cx="7467600" cy="59055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Classification </a:t>
            </a:r>
            <a:r>
              <a:rPr lang="en-US" sz="2800" dirty="0" smtClean="0"/>
              <a:t>Methods: Supervised </a:t>
            </a:r>
            <a:r>
              <a:rPr lang="en-US" sz="2800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66750"/>
            <a:ext cx="7543801" cy="3886200"/>
          </a:xfrm>
        </p:spPr>
        <p:txBody>
          <a:bodyPr>
            <a:normAutofit fontScale="92500" lnSpcReduction="20000"/>
          </a:bodyPr>
          <a:lstStyle/>
          <a:p>
            <a:r>
              <a:rPr lang="en-US" sz="2400" i="1" dirty="0">
                <a:latin typeface="Calibri" charset="0"/>
              </a:rPr>
              <a:t>Input: </a:t>
            </a:r>
          </a:p>
          <a:p>
            <a:pPr lvl="1"/>
            <a:r>
              <a:rPr lang="en-US" sz="2000" dirty="0">
                <a:latin typeface="Calibri" charset="0"/>
              </a:rPr>
              <a:t>a document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d</a:t>
            </a:r>
          </a:p>
          <a:p>
            <a:pPr lvl="1"/>
            <a:r>
              <a:rPr lang="en-US" sz="2000" i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  <a:ea typeface="ＭＳ Ｐゴシック" charset="0"/>
              </a:rPr>
              <a:t>a fixed set of classes 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{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000" baseline="-25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,…, 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c</a:t>
            </a:r>
            <a:r>
              <a:rPr lang="en-US" sz="2000" i="1" baseline="-25000" dirty="0" err="1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J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ＭＳ Ｐゴシック" charset="0"/>
                <a:sym typeface="Symbol" charset="0"/>
              </a:rPr>
              <a:t>}</a:t>
            </a:r>
            <a:endParaRPr lang="en-US" sz="1600" i="1" dirty="0">
              <a:solidFill>
                <a:srgbClr val="FF0000"/>
              </a:solidFill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A training set of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000" i="1" dirty="0">
                <a:latin typeface="Calibri" charset="0"/>
              </a:rPr>
              <a:t> </a:t>
            </a:r>
            <a:r>
              <a:rPr lang="en-US" sz="2000" dirty="0">
                <a:latin typeface="Calibri" charset="0"/>
              </a:rPr>
              <a:t>hand-labeled documents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(d</a:t>
            </a:r>
            <a:r>
              <a:rPr lang="en-US" sz="20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000" i="1" baseline="-25000" dirty="0">
                <a:solidFill>
                  <a:srgbClr val="FF0000"/>
                </a:solidFill>
                <a:latin typeface="Calibri" charset="0"/>
              </a:rPr>
              <a:t>1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),....,(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d</a:t>
            </a:r>
            <a:r>
              <a:rPr lang="en-US" sz="20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,c</a:t>
            </a:r>
            <a:r>
              <a:rPr lang="en-US" sz="2000" i="1" baseline="-25000" dirty="0" err="1">
                <a:solidFill>
                  <a:srgbClr val="FF0000"/>
                </a:solidFill>
                <a:latin typeface="Calibri" charset="0"/>
              </a:rPr>
              <a:t>m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r>
              <a:rPr lang="en-US" sz="2400" i="1" dirty="0">
                <a:latin typeface="Calibri" charset="0"/>
              </a:rPr>
              <a:t>Output: </a:t>
            </a:r>
          </a:p>
          <a:p>
            <a:pPr lvl="1"/>
            <a:r>
              <a:rPr lang="en-US" sz="2000" dirty="0">
                <a:latin typeface="Calibri" charset="0"/>
              </a:rPr>
              <a:t>a learned classifier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γ:d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sym typeface="Wingdings" charset="2"/>
              </a:rPr>
              <a:t>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  <a:sym typeface="Wingdings" charset="2"/>
              </a:rPr>
              <a:t>c</a:t>
            </a:r>
          </a:p>
          <a:p>
            <a:pPr lvl="1"/>
            <a:endParaRPr lang="en-US" sz="2000" i="1" dirty="0">
              <a:solidFill>
                <a:srgbClr val="FF0000"/>
              </a:solidFill>
              <a:latin typeface="Calibri" charset="0"/>
              <a:sym typeface="Wingdings" charset="2"/>
            </a:endParaRPr>
          </a:p>
          <a:p>
            <a:r>
              <a:rPr lang="en-US" dirty="0">
                <a:latin typeface="Calibri" charset="0"/>
              </a:rPr>
              <a:t>Any kind of classifier</a:t>
            </a:r>
          </a:p>
          <a:p>
            <a:pPr lvl="1"/>
            <a:r>
              <a:rPr lang="en-US" dirty="0">
                <a:latin typeface="Calibri" charset="0"/>
              </a:rPr>
              <a:t>Na</a:t>
            </a:r>
            <a:r>
              <a:rPr lang="fr-FR" dirty="0">
                <a:latin typeface="Calibri" charset="0"/>
              </a:rPr>
              <a:t>ï</a:t>
            </a:r>
            <a:r>
              <a:rPr lang="en-US" dirty="0" err="1">
                <a:latin typeface="Calibri" charset="0"/>
              </a:rPr>
              <a:t>ve</a:t>
            </a:r>
            <a:r>
              <a:rPr lang="en-US" dirty="0">
                <a:latin typeface="Calibri" charset="0"/>
              </a:rPr>
              <a:t> Bayes: </a:t>
            </a:r>
            <a:r>
              <a:rPr lang="en-US" dirty="0"/>
              <a:t>Generative classifiers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Logistic regression:</a:t>
            </a:r>
            <a:r>
              <a:rPr lang="en-US" dirty="0"/>
              <a:t> Discriminative classifiers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Neural networks</a:t>
            </a:r>
          </a:p>
          <a:p>
            <a:pPr lvl="1"/>
            <a:r>
              <a:rPr lang="en-US" dirty="0">
                <a:latin typeface="Calibri" charset="0"/>
              </a:rPr>
              <a:t>k-Nearest Neighbors</a:t>
            </a:r>
          </a:p>
          <a:p>
            <a:pPr marL="150813" lvl="1" indent="0">
              <a:buNone/>
            </a:pPr>
            <a:endParaRPr lang="en-US" sz="2000" i="1" dirty="0" smtClean="0">
              <a:solidFill>
                <a:srgbClr val="FF0000"/>
              </a:solidFill>
              <a:latin typeface="Calibri" charset="0"/>
              <a:sym typeface="Wingdings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9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17885</TotalTime>
  <Words>2600</Words>
  <Application>Microsoft Office PowerPoint</Application>
  <PresentationFormat>On-screen Show (16:9)</PresentationFormat>
  <Paragraphs>403</Paragraphs>
  <Slides>56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Retrospect</vt:lpstr>
      <vt:lpstr>Equation</vt:lpstr>
      <vt:lpstr> Naive Bayes and Sentiment Classification</vt:lpstr>
      <vt:lpstr>PowerPoint Presentation</vt:lpstr>
      <vt:lpstr>Positive or negative movie review?</vt:lpstr>
      <vt:lpstr>Positive or negative movie review?</vt:lpstr>
      <vt:lpstr>PowerPoint Presentation</vt:lpstr>
      <vt:lpstr>Why sentiment analysis?</vt:lpstr>
      <vt:lpstr>Text Classification: definition</vt:lpstr>
      <vt:lpstr>Classification Methods:  Hand-coded rules</vt:lpstr>
      <vt:lpstr>Classification Methods: Supervised Machine Learning</vt:lpstr>
      <vt:lpstr>PowerPoint Presentation</vt:lpstr>
      <vt:lpstr>Naive Bayes Intuition</vt:lpstr>
      <vt:lpstr>The Bag of Words Representation</vt:lpstr>
      <vt:lpstr>The bag of words representation</vt:lpstr>
      <vt:lpstr>Bayes’ Rule Applied to Documents and Classes</vt:lpstr>
      <vt:lpstr>Naive Bayes Classifier (I)</vt:lpstr>
      <vt:lpstr>Naive Bayes Classifier (II)</vt:lpstr>
      <vt:lpstr>Naïve Bayes Classifier (IV)</vt:lpstr>
      <vt:lpstr>Multinomial Naive Bayes Independence Assumptions</vt:lpstr>
      <vt:lpstr>Multinomial Naive Bayes Classifier</vt:lpstr>
      <vt:lpstr>Applying Multinomial Naive Bayes Classifiers to Text Classification</vt:lpstr>
      <vt:lpstr>Problems with multiplying lots of probs</vt:lpstr>
      <vt:lpstr>We actually do everything in log space</vt:lpstr>
      <vt:lpstr>Text Classification and  Naïve Bayes</vt:lpstr>
      <vt:lpstr>Learning the Multinomial Naive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Unknown words</vt:lpstr>
      <vt:lpstr>Stop words</vt:lpstr>
      <vt:lpstr>PowerPoint Presentation</vt:lpstr>
      <vt:lpstr>Example of training and testing naive Bayes with add-one smoothing.   sentiment analysis domain with the two classes positive (+) and negative (-) miniature   training and test documents simplified from actual movie reviews</vt:lpstr>
      <vt:lpstr>A worked sentiment example with add-1 smoothing</vt:lpstr>
      <vt:lpstr>Optimizing for sentiment analysis</vt:lpstr>
      <vt:lpstr>Binary Multinomial Naïve Bayes: Learning</vt:lpstr>
      <vt:lpstr>Binary Multinomial Naive Bayes  on a test document d</vt:lpstr>
      <vt:lpstr>Binary multinominal naive Bayes</vt:lpstr>
      <vt:lpstr>Binary multinominal naive Bayes</vt:lpstr>
      <vt:lpstr>Binary multinominal naive Bayes</vt:lpstr>
      <vt:lpstr>Binary multinominal naive Bayes</vt:lpstr>
      <vt:lpstr>Sentiment Classification: Dealing with Negation</vt:lpstr>
      <vt:lpstr>Sentiment Classification: Dealing with Negation</vt:lpstr>
      <vt:lpstr>Sentiment Classification: Lexicons</vt:lpstr>
      <vt:lpstr>MPQA Subjectivity Cues Lexicon</vt:lpstr>
      <vt:lpstr>The General Inquirer</vt:lpstr>
      <vt:lpstr>Using Lexicons in Sentiment Classification</vt:lpstr>
      <vt:lpstr>PowerPoint Presentation</vt:lpstr>
      <vt:lpstr>Spam Filtering</vt:lpstr>
      <vt:lpstr>PowerPoint Presentation</vt:lpstr>
      <vt:lpstr>Naive Bayes in Language ID</vt:lpstr>
      <vt:lpstr>Summary: Naive Bayes is Not So Naive</vt:lpstr>
      <vt:lpstr>Text Classification and Naïve Bayes</vt:lpstr>
      <vt:lpstr>Generative Model for Multinomial Naïve Bayes</vt:lpstr>
      <vt:lpstr>Naïve Bayes and Language Modeling</vt:lpstr>
      <vt:lpstr>Each class = a unigram language model</vt:lpstr>
      <vt:lpstr>Naïve Bayes as a Language Model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and Naive Bayes</dc:title>
  <dc:subject>Speech and Language Processing</dc:subject>
  <dc:creator>Dan Jurafsky</dc:creator>
  <cp:keywords/>
  <dc:description/>
  <cp:lastModifiedBy>Windows User</cp:lastModifiedBy>
  <cp:revision>324</cp:revision>
  <cp:lastPrinted>2021-03-28T22:22:47Z</cp:lastPrinted>
  <dcterms:created xsi:type="dcterms:W3CDTF">2010-04-19T15:31:24Z</dcterms:created>
  <dcterms:modified xsi:type="dcterms:W3CDTF">2023-08-16T07:37:47Z</dcterms:modified>
  <cp:category/>
</cp:coreProperties>
</file>