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59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Failure:  </a:t>
            </a:r>
          </a:p>
          <a:p>
            <a:pPr algn="just"/>
            <a:r>
              <a:rPr lang="en-US" dirty="0" smtClean="0"/>
              <a:t>inability </a:t>
            </a:r>
            <a:r>
              <a:rPr lang="en-US" dirty="0"/>
              <a:t>of a system or component to perform a required </a:t>
            </a:r>
            <a:r>
              <a:rPr lang="en-US" dirty="0" smtClean="0"/>
              <a:t>function according </a:t>
            </a:r>
            <a:r>
              <a:rPr lang="en-US" dirty="0"/>
              <a:t>to its </a:t>
            </a:r>
            <a:r>
              <a:rPr lang="en-US" dirty="0" smtClean="0"/>
              <a:t>specification</a:t>
            </a:r>
          </a:p>
          <a:p>
            <a:pPr algn="just"/>
            <a:r>
              <a:rPr lang="en-US" dirty="0"/>
              <a:t>when results or </a:t>
            </a:r>
            <a:r>
              <a:rPr lang="en-US" dirty="0" smtClean="0"/>
              <a:t>behavior </a:t>
            </a:r>
            <a:r>
              <a:rPr lang="en-US" dirty="0"/>
              <a:t>of </a:t>
            </a:r>
            <a:r>
              <a:rPr lang="en-US" dirty="0" smtClean="0"/>
              <a:t>the system </a:t>
            </a:r>
            <a:r>
              <a:rPr lang="en-US" dirty="0"/>
              <a:t>under test are different as compared to </a:t>
            </a:r>
            <a:r>
              <a:rPr lang="en-US" dirty="0" smtClean="0"/>
              <a:t>specified </a:t>
            </a:r>
            <a:r>
              <a:rPr lang="en-US" dirty="0"/>
              <a:t>expectations, </a:t>
            </a:r>
            <a:r>
              <a:rPr lang="en-US" dirty="0" smtClean="0"/>
              <a:t>then failure </a:t>
            </a:r>
            <a:r>
              <a:rPr lang="en-US" dirty="0"/>
              <a:t>exists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Failure is the term which is used to describe the </a:t>
            </a:r>
            <a:r>
              <a:rPr lang="en-US" dirty="0" smtClean="0"/>
              <a:t>problems in </a:t>
            </a:r>
            <a:r>
              <a:rPr lang="en-US" dirty="0"/>
              <a:t>a system on the output side</a:t>
            </a:r>
          </a:p>
        </p:txBody>
      </p:sp>
    </p:spTree>
    <p:extLst>
      <p:ext uri="{BB962C8B-B14F-4D97-AF65-F5344CB8AC3E}">
        <p14:creationId xmlns:p14="http://schemas.microsoft.com/office/powerpoint/2010/main" val="35509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 CYCLE OF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cycle of a bug can be </a:t>
            </a:r>
            <a:r>
              <a:rPr lang="en-US" dirty="0" smtClean="0"/>
              <a:t>classified </a:t>
            </a:r>
            <a:r>
              <a:rPr lang="en-US" dirty="0"/>
              <a:t>into two phases: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i) </a:t>
            </a:r>
            <a:r>
              <a:rPr lang="en-US" dirty="0" smtClean="0"/>
              <a:t>bugs-in phase and</a:t>
            </a:r>
          </a:p>
          <a:p>
            <a:pPr marL="0" indent="0">
              <a:buNone/>
            </a:pPr>
            <a:r>
              <a:rPr lang="en-US" dirty="0" smtClean="0"/>
              <a:t> 	(</a:t>
            </a:r>
            <a:r>
              <a:rPr lang="en-US" dirty="0"/>
              <a:t>ii) bugs-out phase.</a:t>
            </a:r>
          </a:p>
        </p:txBody>
      </p:sp>
    </p:spTree>
    <p:extLst>
      <p:ext uri="{BB962C8B-B14F-4D97-AF65-F5344CB8AC3E}">
        <p14:creationId xmlns:p14="http://schemas.microsoft.com/office/powerpoint/2010/main" val="321038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Bugs-In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phase is where the errors and bugs are introduced in the </a:t>
            </a:r>
            <a:r>
              <a:rPr lang="en-US" dirty="0" smtClean="0"/>
              <a:t>software. </a:t>
            </a:r>
          </a:p>
          <a:p>
            <a:pPr algn="just"/>
            <a:r>
              <a:rPr lang="en-US" dirty="0" smtClean="0"/>
              <a:t>Whenever </a:t>
            </a:r>
            <a:r>
              <a:rPr lang="en-US" dirty="0"/>
              <a:t>we commit a mistake, it creates errors on a </a:t>
            </a:r>
            <a:r>
              <a:rPr lang="en-US" dirty="0" smtClean="0"/>
              <a:t>specific </a:t>
            </a:r>
            <a:r>
              <a:rPr lang="en-US" dirty="0"/>
              <a:t>location of </a:t>
            </a:r>
            <a:r>
              <a:rPr lang="en-US" dirty="0" smtClean="0"/>
              <a:t>the software </a:t>
            </a:r>
            <a:r>
              <a:rPr lang="en-US" dirty="0"/>
              <a:t>and consequently, when this error goes unnoticed, it causes </a:t>
            </a:r>
            <a:r>
              <a:rPr lang="en-US" dirty="0" smtClean="0"/>
              <a:t>some conditions </a:t>
            </a:r>
            <a:r>
              <a:rPr lang="en-US" dirty="0"/>
              <a:t>to fail, leading to a bug in the software. This bug is carried out </a:t>
            </a:r>
            <a:r>
              <a:rPr lang="en-US" dirty="0" smtClean="0"/>
              <a:t>to the </a:t>
            </a:r>
            <a:r>
              <a:rPr lang="en-US" dirty="0"/>
              <a:t>subsequent phases of SDLC, if not detected. Thus, a phase may have </a:t>
            </a:r>
            <a:r>
              <a:rPr lang="en-US" dirty="0" smtClean="0"/>
              <a:t>its own </a:t>
            </a:r>
            <a:r>
              <a:rPr lang="en-US" dirty="0"/>
              <a:t>errors as well as bugs received from the previous phase.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are </a:t>
            </a:r>
            <a:r>
              <a:rPr lang="en-US" dirty="0" smtClean="0"/>
              <a:t>not performing verification on </a:t>
            </a:r>
            <a:r>
              <a:rPr lang="en-US" dirty="0"/>
              <a:t>earlier phases, </a:t>
            </a:r>
            <a:r>
              <a:rPr lang="en-US" dirty="0" smtClean="0"/>
              <a:t>then there </a:t>
            </a:r>
            <a:r>
              <a:rPr lang="en-US" dirty="0"/>
              <a:t>is no chance of detecting these bugs.</a:t>
            </a:r>
          </a:p>
        </p:txBody>
      </p:sp>
    </p:spTree>
    <p:extLst>
      <p:ext uri="{BB962C8B-B14F-4D97-AF65-F5344CB8AC3E}">
        <p14:creationId xmlns:p14="http://schemas.microsoft.com/office/powerpoint/2010/main" val="282462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Bugs-Out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failures occur while testing a software product, we come to the </a:t>
            </a:r>
            <a:r>
              <a:rPr lang="en-US" dirty="0" smtClean="0"/>
              <a:t>conclusion that </a:t>
            </a:r>
            <a:r>
              <a:rPr lang="en-US" dirty="0"/>
              <a:t>it is affected by bugs.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there are situations when bugs </a:t>
            </a:r>
            <a:r>
              <a:rPr lang="en-US" dirty="0" smtClean="0"/>
              <a:t>are present</a:t>
            </a:r>
            <a:r>
              <a:rPr lang="en-US" dirty="0"/>
              <a:t>, even though we don’t observe any failures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this phase, when we observe failures, the following activities </a:t>
            </a:r>
            <a:r>
              <a:rPr lang="en-US" dirty="0" smtClean="0"/>
              <a:t>are performed </a:t>
            </a:r>
            <a:r>
              <a:rPr lang="en-US" dirty="0"/>
              <a:t>to get rid of the bugs.</a:t>
            </a:r>
          </a:p>
        </p:txBody>
      </p:sp>
    </p:spTree>
    <p:extLst>
      <p:ext uri="{BB962C8B-B14F-4D97-AF65-F5344CB8AC3E}">
        <p14:creationId xmlns:p14="http://schemas.microsoft.com/office/powerpoint/2010/main" val="40506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8774"/>
            <a:ext cx="7977188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0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STATES OF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/>
              <a:t>New </a:t>
            </a:r>
            <a:r>
              <a:rPr lang="en-US" dirty="0"/>
              <a:t>The state is new when the bug is reported </a:t>
            </a:r>
            <a:r>
              <a:rPr lang="en-US" dirty="0" smtClean="0"/>
              <a:t>first </a:t>
            </a:r>
            <a:r>
              <a:rPr lang="en-US" dirty="0"/>
              <a:t>time by a tester.</a:t>
            </a:r>
          </a:p>
          <a:p>
            <a:pPr algn="just"/>
            <a:r>
              <a:rPr lang="en-US" b="1" i="1" dirty="0"/>
              <a:t>Open </a:t>
            </a:r>
            <a:r>
              <a:rPr lang="en-US" dirty="0"/>
              <a:t>The new state does not verify that the bug is genuine. When the </a:t>
            </a:r>
            <a:r>
              <a:rPr lang="en-US" dirty="0" smtClean="0"/>
              <a:t>test leader approves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the bug is genuine, its state becomes open.</a:t>
            </a:r>
          </a:p>
          <a:p>
            <a:pPr algn="just"/>
            <a:r>
              <a:rPr lang="en-US" b="1" i="1" dirty="0"/>
              <a:t>Assign </a:t>
            </a:r>
            <a:r>
              <a:rPr lang="en-US" dirty="0"/>
              <a:t>An open bug comes to the development team where the </a:t>
            </a:r>
            <a:r>
              <a:rPr lang="en-US" dirty="0" smtClean="0"/>
              <a:t>development team verifies </a:t>
            </a:r>
            <a:r>
              <a:rPr lang="en-US" dirty="0"/>
              <a:t>its validity. If the bug is valid, a developer is assigned the job </a:t>
            </a:r>
            <a:r>
              <a:rPr lang="en-US" dirty="0" smtClean="0"/>
              <a:t>to fix </a:t>
            </a:r>
            <a:r>
              <a:rPr lang="en-US" dirty="0"/>
              <a:t>it and the state of the bug now is ‘ASSIGN</a:t>
            </a:r>
          </a:p>
        </p:txBody>
      </p:sp>
    </p:spTree>
    <p:extLst>
      <p:ext uri="{BB962C8B-B14F-4D97-AF65-F5344CB8AC3E}">
        <p14:creationId xmlns:p14="http://schemas.microsoft.com/office/powerpoint/2010/main" val="148841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Deferred </a:t>
            </a:r>
            <a:r>
              <a:rPr lang="en-US" dirty="0"/>
              <a:t>The developer who has been assigned to fi x the bug will check </a:t>
            </a:r>
            <a:r>
              <a:rPr lang="en-US" dirty="0" smtClean="0"/>
              <a:t>its validity </a:t>
            </a:r>
            <a:r>
              <a:rPr lang="en-US" dirty="0"/>
              <a:t>and priority. If the priority of the reported bug is not high or there </a:t>
            </a:r>
            <a:r>
              <a:rPr lang="en-US" dirty="0" smtClean="0"/>
              <a:t>is not sufficient </a:t>
            </a:r>
            <a:r>
              <a:rPr lang="en-US" dirty="0"/>
              <a:t>time to test it or the bug does not have any adverse effect on the</a:t>
            </a:r>
          </a:p>
          <a:p>
            <a:pPr algn="just"/>
            <a:r>
              <a:rPr lang="en-US" dirty="0"/>
              <a:t>software, then the bug is changed to deferred state which implies the bug </a:t>
            </a:r>
            <a:r>
              <a:rPr lang="en-US" dirty="0" smtClean="0"/>
              <a:t>is expected </a:t>
            </a:r>
            <a:r>
              <a:rPr lang="en-US" dirty="0"/>
              <a:t>to be </a:t>
            </a:r>
            <a:r>
              <a:rPr lang="en-US" dirty="0" smtClean="0"/>
              <a:t>fixed </a:t>
            </a:r>
            <a:r>
              <a:rPr lang="en-US" dirty="0"/>
              <a:t>in next releases.</a:t>
            </a:r>
          </a:p>
          <a:p>
            <a:pPr algn="just"/>
            <a:r>
              <a:rPr lang="en-US" b="1" i="1" dirty="0"/>
              <a:t>Rejected </a:t>
            </a:r>
            <a:r>
              <a:rPr lang="en-US" dirty="0"/>
              <a:t>It may be possible that the developer rejects the bug after </a:t>
            </a:r>
            <a:r>
              <a:rPr lang="en-US" dirty="0" smtClean="0"/>
              <a:t>checking its </a:t>
            </a:r>
            <a:r>
              <a:rPr lang="en-US" dirty="0"/>
              <a:t>validity, as it is not a genuine one.</a:t>
            </a:r>
          </a:p>
        </p:txBody>
      </p:sp>
    </p:spTree>
    <p:extLst>
      <p:ext uri="{BB962C8B-B14F-4D97-AF65-F5344CB8AC3E}">
        <p14:creationId xmlns:p14="http://schemas.microsoft.com/office/powerpoint/2010/main" val="286631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Test </a:t>
            </a:r>
            <a:r>
              <a:rPr lang="en-US" dirty="0"/>
              <a:t>After </a:t>
            </a:r>
            <a:r>
              <a:rPr lang="en-US" dirty="0" smtClean="0"/>
              <a:t>fixing </a:t>
            </a:r>
            <a:r>
              <a:rPr lang="en-US" dirty="0"/>
              <a:t>the valid bug, the developer sends it back to the testing </a:t>
            </a:r>
            <a:r>
              <a:rPr lang="en-US" dirty="0" smtClean="0"/>
              <a:t>team for </a:t>
            </a:r>
            <a:r>
              <a:rPr lang="en-US" dirty="0"/>
              <a:t>next round of checking. Before releasing to the testing team, the </a:t>
            </a:r>
            <a:r>
              <a:rPr lang="en-US" dirty="0" smtClean="0"/>
              <a:t>developer changes </a:t>
            </a:r>
            <a:r>
              <a:rPr lang="en-US" dirty="0"/>
              <a:t>the bug’s state to ‘TEST’. It </a:t>
            </a:r>
            <a:r>
              <a:rPr lang="en-US" dirty="0" smtClean="0"/>
              <a:t>specifies </a:t>
            </a:r>
            <a:r>
              <a:rPr lang="en-US" dirty="0"/>
              <a:t>that the bug has been </a:t>
            </a:r>
            <a:r>
              <a:rPr lang="en-US" dirty="0" smtClean="0"/>
              <a:t>fixed </a:t>
            </a:r>
            <a:r>
              <a:rPr lang="en-US" dirty="0"/>
              <a:t>by </a:t>
            </a:r>
            <a:r>
              <a:rPr lang="en-US" dirty="0" smtClean="0"/>
              <a:t>the development </a:t>
            </a:r>
            <a:r>
              <a:rPr lang="en-US" dirty="0"/>
              <a:t>team but not tested and is released to the testing team.</a:t>
            </a:r>
          </a:p>
          <a:p>
            <a:pPr algn="just"/>
            <a:r>
              <a:rPr lang="en-US" b="1" i="1" dirty="0" smtClean="0"/>
              <a:t>Verified/fixed </a:t>
            </a:r>
            <a:r>
              <a:rPr lang="en-US" dirty="0"/>
              <a:t>The tester tests the software and </a:t>
            </a:r>
            <a:r>
              <a:rPr lang="en-US" dirty="0" smtClean="0"/>
              <a:t>verifies </a:t>
            </a:r>
            <a:r>
              <a:rPr lang="en-US" dirty="0"/>
              <a:t>whether the reported</a:t>
            </a:r>
          </a:p>
          <a:p>
            <a:pPr algn="just"/>
            <a:r>
              <a:rPr lang="en-US" dirty="0"/>
              <a:t>bug is </a:t>
            </a:r>
            <a:r>
              <a:rPr lang="en-US" dirty="0" smtClean="0"/>
              <a:t>fixed </a:t>
            </a:r>
            <a:r>
              <a:rPr lang="en-US" dirty="0"/>
              <a:t>or not. After verifying, the developer approves that the bug is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changes the status to ‘VERIFIED’</a:t>
            </a:r>
          </a:p>
        </p:txBody>
      </p:sp>
    </p:spTree>
    <p:extLst>
      <p:ext uri="{BB962C8B-B14F-4D97-AF65-F5344CB8AC3E}">
        <p14:creationId xmlns:p14="http://schemas.microsoft.com/office/powerpoint/2010/main" val="29432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Reopened </a:t>
            </a:r>
            <a:r>
              <a:rPr lang="en-US" dirty="0"/>
              <a:t>If the bug is still there even after fi </a:t>
            </a:r>
            <a:r>
              <a:rPr lang="en-US" dirty="0" err="1"/>
              <a:t>xing</a:t>
            </a:r>
            <a:r>
              <a:rPr lang="en-US" dirty="0"/>
              <a:t> it, the tester changes its </a:t>
            </a:r>
            <a:r>
              <a:rPr lang="en-US" dirty="0" smtClean="0"/>
              <a:t>status to </a:t>
            </a:r>
            <a:r>
              <a:rPr lang="en-US" dirty="0"/>
              <a:t>‘REOPENED’. The bug traverses the life cycle once again.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another </a:t>
            </a:r>
            <a:r>
              <a:rPr lang="en-US" dirty="0" smtClean="0"/>
              <a:t>case, a </a:t>
            </a:r>
            <a:r>
              <a:rPr lang="en-US" dirty="0"/>
              <a:t>bug which has been closed earlier may be reopened if it appears again. </a:t>
            </a:r>
            <a:r>
              <a:rPr lang="en-US" dirty="0" smtClean="0"/>
              <a:t>In this </a:t>
            </a:r>
            <a:r>
              <a:rPr lang="en-US" dirty="0"/>
              <a:t>case, the status will be REOPENED instead of OPEN.</a:t>
            </a:r>
          </a:p>
        </p:txBody>
      </p:sp>
    </p:spTree>
    <p:extLst>
      <p:ext uri="{BB962C8B-B14F-4D97-AF65-F5344CB8AC3E}">
        <p14:creationId xmlns:p14="http://schemas.microsoft.com/office/powerpoint/2010/main" val="161207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i="1" dirty="0"/>
              <a:t>Closed </a:t>
            </a:r>
            <a:r>
              <a:rPr lang="en-US" dirty="0"/>
              <a:t>Once the tester and other team members are </a:t>
            </a:r>
            <a:r>
              <a:rPr lang="en-US" dirty="0" smtClean="0"/>
              <a:t>confirmed </a:t>
            </a:r>
            <a:r>
              <a:rPr lang="en-US" dirty="0"/>
              <a:t>that the bug </a:t>
            </a:r>
            <a:r>
              <a:rPr lang="en-US" dirty="0" smtClean="0"/>
              <a:t>is completely </a:t>
            </a:r>
            <a:r>
              <a:rPr lang="en-US" dirty="0"/>
              <a:t>eliminated, they change its status to ‘CLOSED</a:t>
            </a:r>
          </a:p>
        </p:txBody>
      </p:sp>
    </p:spTree>
    <p:extLst>
      <p:ext uri="{BB962C8B-B14F-4D97-AF65-F5344CB8AC3E}">
        <p14:creationId xmlns:p14="http://schemas.microsoft.com/office/powerpoint/2010/main" val="14343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1676400"/>
            <a:ext cx="5095875" cy="47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97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FAULT/DEFECT/BUG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Fault </a:t>
            </a:r>
            <a:r>
              <a:rPr lang="en-US" dirty="0"/>
              <a:t>is a condition that </a:t>
            </a:r>
            <a:r>
              <a:rPr lang="en-US" dirty="0" smtClean="0"/>
              <a:t>causes </a:t>
            </a:r>
            <a:r>
              <a:rPr lang="en-US" dirty="0"/>
              <a:t>a system to produce </a:t>
            </a:r>
            <a:r>
              <a:rPr lang="en-US" dirty="0" smtClean="0"/>
              <a:t>failure</a:t>
            </a:r>
          </a:p>
          <a:p>
            <a:r>
              <a:rPr lang="en-US" dirty="0" smtClean="0"/>
              <a:t>Defect and Bug are synonymous to fault</a:t>
            </a:r>
          </a:p>
          <a:p>
            <a:r>
              <a:rPr lang="en-US" dirty="0"/>
              <a:t>failures are manifestation of bugs</a:t>
            </a:r>
            <a:r>
              <a:rPr lang="en-US" dirty="0" smtClean="0"/>
              <a:t>.</a:t>
            </a:r>
          </a:p>
          <a:p>
            <a:r>
              <a:rPr lang="en-US" dirty="0"/>
              <a:t>Some bugs are </a:t>
            </a:r>
            <a:r>
              <a:rPr lang="en-US" dirty="0" smtClean="0"/>
              <a:t>hidden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52332"/>
            <a:ext cx="4267200" cy="172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36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BUGS AFFECT ECONOMICS 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prior to coding is 50% </a:t>
            </a:r>
            <a:r>
              <a:rPr lang="en-US" dirty="0" smtClean="0"/>
              <a:t>effective in detecting errors</a:t>
            </a:r>
          </a:p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coding, it is 80% </a:t>
            </a:r>
            <a:r>
              <a:rPr lang="en-US" dirty="0" smtClean="0"/>
              <a:t>effective</a:t>
            </a:r>
          </a:p>
          <a:p>
            <a:r>
              <a:rPr lang="en-US" dirty="0"/>
              <a:t>10 times as costly to correct an error after </a:t>
            </a:r>
            <a:r>
              <a:rPr lang="en-US" dirty="0" smtClean="0"/>
              <a:t>coding</a:t>
            </a:r>
          </a:p>
          <a:p>
            <a:r>
              <a:rPr lang="en-US" dirty="0"/>
              <a:t>100 times </a:t>
            </a:r>
            <a:r>
              <a:rPr lang="en-US" dirty="0" smtClean="0"/>
              <a:t>as </a:t>
            </a:r>
            <a:r>
              <a:rPr lang="en-US" dirty="0"/>
              <a:t>costly to correct a production error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dirty="0"/>
              <a:t>If the bugs embedded in earlier stages go undetected, it is more </a:t>
            </a:r>
            <a:r>
              <a:rPr lang="en-US" dirty="0" smtClean="0"/>
              <a:t>difficult </a:t>
            </a:r>
            <a:r>
              <a:rPr lang="en-US" dirty="0"/>
              <a:t>to </a:t>
            </a:r>
            <a:r>
              <a:rPr lang="en-US" dirty="0" smtClean="0"/>
              <a:t>detect them </a:t>
            </a:r>
            <a:r>
              <a:rPr lang="en-US" dirty="0"/>
              <a:t>in later </a:t>
            </a:r>
            <a:r>
              <a:rPr lang="en-US" dirty="0" smtClean="0"/>
              <a:t>stages</a:t>
            </a:r>
          </a:p>
          <a:p>
            <a:r>
              <a:rPr lang="en-US" i="1" dirty="0" smtClean="0"/>
              <a:t> </a:t>
            </a:r>
            <a:r>
              <a:rPr lang="en-US" sz="2800" i="1" dirty="0">
                <a:solidFill>
                  <a:srgbClr val="FF0000"/>
                </a:solidFill>
              </a:rPr>
              <a:t>cost of </a:t>
            </a:r>
            <a:r>
              <a:rPr lang="en-US" sz="2800" i="1" dirty="0" smtClean="0">
                <a:solidFill>
                  <a:srgbClr val="FF0000"/>
                </a:solidFill>
              </a:rPr>
              <a:t>a </a:t>
            </a:r>
            <a:r>
              <a:rPr lang="en-US" sz="2800" i="1" dirty="0">
                <a:solidFill>
                  <a:srgbClr val="FF0000"/>
                </a:solidFill>
              </a:rPr>
              <a:t>bug </a:t>
            </a:r>
            <a:r>
              <a:rPr lang="en-US" sz="2800" i="1" dirty="0" smtClean="0">
                <a:solidFill>
                  <a:srgbClr val="FF0000"/>
                </a:solidFill>
              </a:rPr>
              <a:t>=  </a:t>
            </a:r>
            <a:r>
              <a:rPr lang="en-US" sz="2800" i="1" dirty="0">
                <a:solidFill>
                  <a:srgbClr val="FF0000"/>
                </a:solidFill>
              </a:rPr>
              <a:t>Detection Cost + Correction </a:t>
            </a:r>
            <a:r>
              <a:rPr lang="en-US" sz="2800" i="1" dirty="0" smtClean="0">
                <a:solidFill>
                  <a:srgbClr val="FF0000"/>
                </a:solidFill>
              </a:rPr>
              <a:t>Cost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438400"/>
            <a:ext cx="778328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94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BUG CLASSIFICATION BASED ON CRITICALITY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Critical </a:t>
            </a:r>
            <a:r>
              <a:rPr lang="en-US" b="1" dirty="0" smtClean="0"/>
              <a:t>Bugs</a:t>
            </a:r>
          </a:p>
          <a:p>
            <a:pPr algn="just"/>
            <a:r>
              <a:rPr lang="en-US" dirty="0"/>
              <a:t>has the worst effect such that it stops or hangs the </a:t>
            </a:r>
            <a:r>
              <a:rPr lang="en-US" dirty="0" smtClean="0"/>
              <a:t>normal functioning </a:t>
            </a:r>
            <a:r>
              <a:rPr lang="en-US" dirty="0"/>
              <a:t>of the </a:t>
            </a:r>
            <a:r>
              <a:rPr lang="en-US" dirty="0" smtClean="0"/>
              <a:t>software</a:t>
            </a:r>
          </a:p>
          <a:p>
            <a:pPr marL="0" indent="0" algn="just">
              <a:buNone/>
            </a:pPr>
            <a:r>
              <a:rPr lang="en-US" b="1" dirty="0" smtClean="0"/>
              <a:t>M</a:t>
            </a:r>
            <a:r>
              <a:rPr lang="en-US" b="1" dirty="0"/>
              <a:t>ajor Bug</a:t>
            </a:r>
            <a:endParaRPr lang="en-US" dirty="0"/>
          </a:p>
          <a:p>
            <a:pPr algn="just"/>
            <a:r>
              <a:rPr lang="en-US" dirty="0" smtClean="0"/>
              <a:t>does </a:t>
            </a:r>
            <a:r>
              <a:rPr lang="en-US" dirty="0"/>
              <a:t>not stop the functioning of the </a:t>
            </a:r>
            <a:r>
              <a:rPr lang="en-US" dirty="0" smtClean="0"/>
              <a:t>software</a:t>
            </a:r>
          </a:p>
          <a:p>
            <a:pPr algn="just"/>
            <a:r>
              <a:rPr lang="en-US" dirty="0" smtClean="0"/>
              <a:t>It causes a functionality </a:t>
            </a:r>
            <a:r>
              <a:rPr lang="en-US" dirty="0"/>
              <a:t>to fail to meet its requirements as </a:t>
            </a:r>
            <a:r>
              <a:rPr lang="en-US" dirty="0" smtClean="0"/>
              <a:t>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Medium </a:t>
            </a:r>
            <a:r>
              <a:rPr lang="en-US" b="1" dirty="0" smtClean="0"/>
              <a:t>Bugs</a:t>
            </a:r>
          </a:p>
          <a:p>
            <a:pPr algn="just"/>
            <a:r>
              <a:rPr lang="en-US" dirty="0"/>
              <a:t>less critical in nature as compared to critical and </a:t>
            </a:r>
            <a:r>
              <a:rPr lang="en-US" dirty="0" smtClean="0"/>
              <a:t>major bugs.</a:t>
            </a:r>
          </a:p>
          <a:p>
            <a:pPr algn="just"/>
            <a:r>
              <a:rPr lang="en-US" dirty="0"/>
              <a:t>outputs are not according to the standards or </a:t>
            </a:r>
            <a:r>
              <a:rPr lang="en-US" dirty="0" smtClean="0"/>
              <a:t>conventions</a:t>
            </a:r>
          </a:p>
          <a:p>
            <a:pPr algn="just"/>
            <a:r>
              <a:rPr lang="en-US" dirty="0" smtClean="0"/>
              <a:t>Ex : </a:t>
            </a:r>
            <a:r>
              <a:rPr lang="en-US" dirty="0"/>
              <a:t>redundant or truncated </a:t>
            </a:r>
            <a:r>
              <a:rPr lang="en-US" dirty="0" smtClean="0"/>
              <a:t>output</a:t>
            </a:r>
          </a:p>
          <a:p>
            <a:pPr marL="0" indent="0" algn="just">
              <a:buNone/>
            </a:pPr>
            <a:r>
              <a:rPr lang="en-US" b="1" dirty="0"/>
              <a:t>Minor </a:t>
            </a:r>
            <a:r>
              <a:rPr lang="en-US" b="1" dirty="0" smtClean="0"/>
              <a:t>Bugs</a:t>
            </a:r>
          </a:p>
          <a:p>
            <a:pPr algn="just"/>
            <a:r>
              <a:rPr lang="en-US" dirty="0"/>
              <a:t>do not affect the functionality of the </a:t>
            </a:r>
            <a:r>
              <a:rPr lang="en-US" dirty="0" smtClean="0"/>
              <a:t>software</a:t>
            </a:r>
          </a:p>
          <a:p>
            <a:pPr algn="just"/>
            <a:r>
              <a:rPr lang="en-US" dirty="0"/>
              <a:t>occur without any effect on the expected </a:t>
            </a:r>
            <a:r>
              <a:rPr lang="en-US" dirty="0" smtClean="0"/>
              <a:t>behavior or continuity </a:t>
            </a:r>
            <a:r>
              <a:rPr lang="en-US" dirty="0"/>
              <a:t>of the </a:t>
            </a:r>
            <a:r>
              <a:rPr lang="en-US" dirty="0" smtClean="0"/>
              <a:t>software</a:t>
            </a:r>
          </a:p>
          <a:p>
            <a:pPr algn="just"/>
            <a:r>
              <a:rPr lang="en-US" dirty="0" smtClean="0"/>
              <a:t>Ex: typographical </a:t>
            </a:r>
            <a:r>
              <a:rPr lang="en-US" dirty="0"/>
              <a:t>error or misaligned</a:t>
            </a:r>
          </a:p>
        </p:txBody>
      </p:sp>
    </p:spTree>
    <p:extLst>
      <p:ext uri="{BB962C8B-B14F-4D97-AF65-F5344CB8AC3E}">
        <p14:creationId xmlns:p14="http://schemas.microsoft.com/office/powerpoint/2010/main" val="405965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BUG CLASSIFICATION BASED ON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Requirements </a:t>
            </a:r>
            <a:r>
              <a:rPr lang="en-US" b="1" dirty="0"/>
              <a:t>and </a:t>
            </a:r>
            <a:r>
              <a:rPr lang="en-US" b="1" dirty="0" smtClean="0"/>
              <a:t>Specifications Bugs</a:t>
            </a:r>
          </a:p>
          <a:p>
            <a:r>
              <a:rPr lang="en-US" dirty="0"/>
              <a:t>most of the bugs appear in this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If these </a:t>
            </a:r>
            <a:r>
              <a:rPr lang="en-US" dirty="0"/>
              <a:t>bugs go undetected, they propagate into subsequent </a:t>
            </a:r>
            <a:r>
              <a:rPr lang="en-US" dirty="0" smtClean="0"/>
              <a:t>phases</a:t>
            </a:r>
          </a:p>
          <a:p>
            <a:r>
              <a:rPr lang="en-US" dirty="0" smtClean="0"/>
              <a:t>specified </a:t>
            </a:r>
            <a:r>
              <a:rPr lang="en-US" dirty="0"/>
              <a:t>requirements may be incomplete, ambiguous, or </a:t>
            </a:r>
            <a:r>
              <a:rPr lang="en-US" dirty="0" smtClean="0"/>
              <a:t>inconsistent</a:t>
            </a:r>
          </a:p>
          <a:p>
            <a:r>
              <a:rPr lang="en-US" dirty="0" err="1"/>
              <a:t>Specifi</a:t>
            </a:r>
            <a:r>
              <a:rPr lang="en-US" dirty="0"/>
              <a:t> </a:t>
            </a:r>
            <a:r>
              <a:rPr lang="en-US" dirty="0" err="1"/>
              <a:t>cation</a:t>
            </a:r>
            <a:r>
              <a:rPr lang="en-US" dirty="0"/>
              <a:t> problems lead to wrong missing, or </a:t>
            </a:r>
            <a:r>
              <a:rPr lang="en-US" dirty="0" err="1"/>
              <a:t>superfl</a:t>
            </a:r>
            <a:r>
              <a:rPr lang="en-US" dirty="0"/>
              <a:t> </a:t>
            </a:r>
            <a:r>
              <a:rPr lang="en-US" dirty="0" err="1"/>
              <a:t>uous</a:t>
            </a:r>
            <a:r>
              <a:rPr lang="en-US" dirty="0"/>
              <a:t> features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5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bugs may be the bugs from the previous </a:t>
            </a:r>
            <a:r>
              <a:rPr lang="en-US" dirty="0" smtClean="0"/>
              <a:t>phase</a:t>
            </a:r>
          </a:p>
          <a:p>
            <a:pPr algn="just"/>
            <a:r>
              <a:rPr lang="en-US" dirty="0" smtClean="0"/>
              <a:t>errors </a:t>
            </a:r>
            <a:r>
              <a:rPr lang="en-US" dirty="0"/>
              <a:t>which are introduced in the present </a:t>
            </a:r>
            <a:r>
              <a:rPr lang="en-US" dirty="0" smtClean="0"/>
              <a:t>phase</a:t>
            </a:r>
          </a:p>
          <a:p>
            <a:pPr marL="514350" indent="-514350" algn="just">
              <a:buAutoNum type="arabicPeriod"/>
            </a:pPr>
            <a:r>
              <a:rPr lang="en-US" b="1" i="1" dirty="0" smtClean="0"/>
              <a:t>Control flow bugs - </a:t>
            </a:r>
            <a:r>
              <a:rPr lang="en-US" dirty="0"/>
              <a:t>unreachable </a:t>
            </a:r>
            <a:r>
              <a:rPr lang="en-US" dirty="0" smtClean="0"/>
              <a:t>paths</a:t>
            </a:r>
          </a:p>
          <a:p>
            <a:pPr marL="0" indent="0">
              <a:buNone/>
            </a:pPr>
            <a:r>
              <a:rPr lang="en-US" b="1" i="1" dirty="0" smtClean="0"/>
              <a:t>2. Logic bugs - </a:t>
            </a:r>
            <a:r>
              <a:rPr lang="en-US" dirty="0"/>
              <a:t>improper layout of cases, missing </a:t>
            </a:r>
            <a:r>
              <a:rPr lang="en-US" dirty="0" smtClean="0"/>
              <a:t>cases, </a:t>
            </a:r>
            <a:r>
              <a:rPr lang="en-US" dirty="0"/>
              <a:t>improper </a:t>
            </a:r>
            <a:r>
              <a:rPr lang="en-US" dirty="0" smtClean="0"/>
              <a:t>combination of </a:t>
            </a:r>
            <a:r>
              <a:rPr lang="en-US" dirty="0"/>
              <a:t>cases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3. </a:t>
            </a:r>
            <a:r>
              <a:rPr lang="en-US" b="1" i="1" dirty="0"/>
              <a:t>Processing </a:t>
            </a:r>
            <a:r>
              <a:rPr lang="en-US" b="1" i="1" dirty="0" smtClean="0"/>
              <a:t>bugs - </a:t>
            </a:r>
            <a:r>
              <a:rPr lang="en-US" dirty="0"/>
              <a:t>arithmetic error, incorrect </a:t>
            </a:r>
            <a:r>
              <a:rPr lang="en-US" dirty="0" smtClean="0"/>
              <a:t>conversion, ignoring overflow</a:t>
            </a:r>
            <a:r>
              <a:rPr lang="en-US" dirty="0"/>
              <a:t>, improper use of </a:t>
            </a:r>
            <a:r>
              <a:rPr lang="en-US" dirty="0" smtClean="0"/>
              <a:t>logical operators</a:t>
            </a:r>
          </a:p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b="1" i="1" dirty="0"/>
              <a:t>Data </a:t>
            </a:r>
            <a:r>
              <a:rPr lang="en-US" b="1" i="1" dirty="0" smtClean="0"/>
              <a:t>flow bugs – </a:t>
            </a:r>
            <a:r>
              <a:rPr lang="en-US" dirty="0" smtClean="0"/>
              <a:t>data flow </a:t>
            </a:r>
            <a:r>
              <a:rPr lang="en-US" dirty="0"/>
              <a:t>anomaly errors like un-initialized data, initialized in wrong format, </a:t>
            </a:r>
            <a:r>
              <a:rPr lang="en-US" dirty="0" smtClean="0"/>
              <a:t>data initialized </a:t>
            </a:r>
            <a:r>
              <a:rPr lang="en-US" dirty="0"/>
              <a:t>but not used, data used but not initialized, </a:t>
            </a:r>
            <a:r>
              <a:rPr lang="en-US" dirty="0" smtClean="0"/>
              <a:t>redefined </a:t>
            </a:r>
            <a:r>
              <a:rPr lang="en-US" dirty="0"/>
              <a:t>without </a:t>
            </a:r>
            <a:r>
              <a:rPr lang="en-US" dirty="0" smtClean="0"/>
              <a:t>any intermediate use</a:t>
            </a:r>
          </a:p>
          <a:p>
            <a:pPr marL="0" indent="0" algn="just">
              <a:buNone/>
            </a:pPr>
            <a:r>
              <a:rPr lang="en-US" dirty="0" smtClean="0"/>
              <a:t>5. </a:t>
            </a:r>
            <a:r>
              <a:rPr lang="en-US" b="1" i="1" dirty="0"/>
              <a:t>Error handling </a:t>
            </a:r>
            <a:r>
              <a:rPr lang="en-US" b="1" i="1" dirty="0" smtClean="0"/>
              <a:t>bugs - </a:t>
            </a:r>
            <a:r>
              <a:rPr lang="en-US" dirty="0"/>
              <a:t>If the system fails, then there must be an error message or </a:t>
            </a:r>
            <a:r>
              <a:rPr lang="en-US" dirty="0" smtClean="0"/>
              <a:t>the system </a:t>
            </a:r>
            <a:r>
              <a:rPr lang="en-US" dirty="0"/>
              <a:t>should handle the error in an appropriate way</a:t>
            </a:r>
          </a:p>
        </p:txBody>
      </p:sp>
    </p:spTree>
    <p:extLst>
      <p:ext uri="{BB962C8B-B14F-4D97-AF65-F5344CB8AC3E}">
        <p14:creationId xmlns:p14="http://schemas.microsoft.com/office/powerpoint/2010/main" val="210496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 smtClean="0"/>
              <a:t>6. Race </a:t>
            </a:r>
            <a:r>
              <a:rPr lang="en-US" b="1" i="1" dirty="0"/>
              <a:t>condition bugs </a:t>
            </a:r>
            <a:r>
              <a:rPr lang="en-US" b="1" i="1" dirty="0" smtClean="0"/>
              <a:t> - </a:t>
            </a:r>
            <a:r>
              <a:rPr lang="en-US" dirty="0" smtClean="0"/>
              <a:t>Race conditions  </a:t>
            </a:r>
            <a:r>
              <a:rPr lang="en-US" dirty="0"/>
              <a:t>also lead </a:t>
            </a:r>
            <a:r>
              <a:rPr lang="en-US" dirty="0" smtClean="0"/>
              <a:t>to bugs</a:t>
            </a:r>
            <a:r>
              <a:rPr lang="en-US" dirty="0"/>
              <a:t>. Sometimes these bugs </a:t>
            </a:r>
            <a:r>
              <a:rPr lang="en-US" dirty="0" smtClean="0"/>
              <a:t>are irreproducible</a:t>
            </a:r>
          </a:p>
          <a:p>
            <a:pPr marL="0" indent="0" algn="just">
              <a:buNone/>
            </a:pPr>
            <a:r>
              <a:rPr lang="en-US" dirty="0" smtClean="0"/>
              <a:t>7. </a:t>
            </a:r>
            <a:r>
              <a:rPr lang="en-US" b="1" i="1" dirty="0"/>
              <a:t>Boundary-related </a:t>
            </a:r>
            <a:r>
              <a:rPr lang="en-US" b="1" i="1" dirty="0" smtClean="0"/>
              <a:t>bugs - </a:t>
            </a:r>
            <a:r>
              <a:rPr lang="en-US" dirty="0"/>
              <a:t>boundaries in loop, time, </a:t>
            </a:r>
            <a:r>
              <a:rPr lang="en-US" dirty="0" smtClean="0"/>
              <a:t>memory</a:t>
            </a:r>
          </a:p>
          <a:p>
            <a:pPr marL="0" indent="0" algn="just">
              <a:buNone/>
            </a:pPr>
            <a:r>
              <a:rPr lang="en-US" dirty="0" smtClean="0"/>
              <a:t>8. </a:t>
            </a:r>
            <a:r>
              <a:rPr lang="en-US" b="1" i="1" dirty="0"/>
              <a:t>User interface </a:t>
            </a:r>
            <a:r>
              <a:rPr lang="en-US" b="1" i="1" dirty="0" smtClean="0"/>
              <a:t>bugs - </a:t>
            </a:r>
            <a:r>
              <a:rPr lang="en-US" dirty="0"/>
              <a:t>inappropriate functionality of some </a:t>
            </a:r>
            <a:r>
              <a:rPr lang="en-US" dirty="0" smtClean="0"/>
              <a:t>features; not </a:t>
            </a:r>
            <a:r>
              <a:rPr lang="en-US" dirty="0"/>
              <a:t>doing what the user expects; missing, misleading, or confusing </a:t>
            </a:r>
            <a:r>
              <a:rPr lang="en-US" dirty="0" smtClean="0"/>
              <a:t>information; wrong </a:t>
            </a:r>
            <a:r>
              <a:rPr lang="en-US" dirty="0"/>
              <a:t>content in the help text; inappropriate error messages,</a:t>
            </a:r>
          </a:p>
        </p:txBody>
      </p:sp>
    </p:spTree>
    <p:extLst>
      <p:ext uri="{BB962C8B-B14F-4D97-AF65-F5344CB8AC3E}">
        <p14:creationId xmlns:p14="http://schemas.microsoft.com/office/powerpoint/2010/main" val="211683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undeclared </a:t>
            </a:r>
            <a:r>
              <a:rPr lang="en-US" dirty="0" smtClean="0"/>
              <a:t>data, undeclared </a:t>
            </a:r>
            <a:r>
              <a:rPr lang="en-US" dirty="0"/>
              <a:t>routines, dangling code, typographical errors, </a:t>
            </a:r>
            <a:r>
              <a:rPr lang="en-US" dirty="0" smtClean="0"/>
              <a:t>documentation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7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and Integration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External interface </a:t>
            </a:r>
            <a:r>
              <a:rPr lang="en-US" dirty="0" smtClean="0"/>
              <a:t>bugs - invalid </a:t>
            </a:r>
            <a:r>
              <a:rPr lang="en-US" dirty="0"/>
              <a:t>timing or sequence assumptions </a:t>
            </a:r>
            <a:r>
              <a:rPr lang="en-US" dirty="0" smtClean="0"/>
              <a:t>related to </a:t>
            </a:r>
            <a:r>
              <a:rPr lang="en-US" dirty="0"/>
              <a:t>external signals, misunderstanding external input and output formats, </a:t>
            </a:r>
            <a:r>
              <a:rPr lang="en-US" dirty="0" smtClean="0"/>
              <a:t>and user </a:t>
            </a:r>
            <a:r>
              <a:rPr lang="en-US" dirty="0"/>
              <a:t>interface bugs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Internal interface </a:t>
            </a:r>
            <a:r>
              <a:rPr lang="en-US" dirty="0" smtClean="0"/>
              <a:t>bugs - </a:t>
            </a:r>
            <a:r>
              <a:rPr lang="en-US" dirty="0"/>
              <a:t>input and output </a:t>
            </a:r>
            <a:r>
              <a:rPr lang="en-US" dirty="0" smtClean="0"/>
              <a:t>format bugs</a:t>
            </a:r>
            <a:r>
              <a:rPr lang="en-US" dirty="0"/>
              <a:t>, inadequate protection against corrupted data, wrong subroutine </a:t>
            </a:r>
            <a:r>
              <a:rPr lang="en-US" dirty="0" smtClean="0"/>
              <a:t>call sequence</a:t>
            </a:r>
            <a:r>
              <a:rPr lang="en-US" dirty="0"/>
              <a:t>, call parameter </a:t>
            </a:r>
            <a:r>
              <a:rPr lang="en-US" dirty="0" smtClean="0"/>
              <a:t>bugs</a:t>
            </a:r>
          </a:p>
          <a:p>
            <a:pPr marL="0" indent="0" algn="just">
              <a:buNone/>
            </a:pPr>
            <a:r>
              <a:rPr lang="en-US" sz="3000" dirty="0"/>
              <a:t>Integration bugs </a:t>
            </a:r>
            <a:r>
              <a:rPr lang="en-US" sz="3000" dirty="0" smtClean="0"/>
              <a:t> - inconsistencies or incompatibilities between modules</a:t>
            </a:r>
          </a:p>
          <a:p>
            <a:pPr marL="0" indent="0" algn="just">
              <a:buNone/>
            </a:pPr>
            <a:r>
              <a:rPr lang="en-US" sz="3500" dirty="0" smtClean="0"/>
              <a:t>Bugs in </a:t>
            </a:r>
            <a:r>
              <a:rPr lang="en-US" sz="3500" dirty="0"/>
              <a:t>data transfer and data sharing between the modules.</a:t>
            </a:r>
            <a:endParaRPr lang="en-US" sz="39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37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Whenever a development team member makes a mistake in any </a:t>
            </a:r>
            <a:r>
              <a:rPr lang="en-US" dirty="0" smtClean="0"/>
              <a:t>phase of </a:t>
            </a:r>
            <a:r>
              <a:rPr lang="en-US" dirty="0"/>
              <a:t>SDLC, errors are produced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might be a typographical error, a misleading</a:t>
            </a:r>
          </a:p>
          <a:p>
            <a:pPr marL="0" indent="0" algn="just">
              <a:buNone/>
            </a:pPr>
            <a:r>
              <a:rPr lang="en-US" dirty="0"/>
              <a:t>of a </a:t>
            </a:r>
            <a:r>
              <a:rPr lang="en-US" dirty="0" smtClean="0"/>
              <a:t>specification</a:t>
            </a:r>
            <a:r>
              <a:rPr lang="en-US" dirty="0"/>
              <a:t>, a misunderstanding of what a subroutine </a:t>
            </a:r>
            <a:r>
              <a:rPr lang="en-US" dirty="0" smtClean="0"/>
              <a:t>does.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rror </a:t>
            </a:r>
            <a:r>
              <a:rPr lang="en-US" dirty="0"/>
              <a:t>causes </a:t>
            </a:r>
            <a:r>
              <a:rPr lang="en-US" dirty="0" smtClean="0"/>
              <a:t>a bug </a:t>
            </a:r>
            <a:r>
              <a:rPr lang="en-US" dirty="0"/>
              <a:t>and the bug in turn causes </a:t>
            </a:r>
            <a:r>
              <a:rPr lang="en-US" dirty="0" smtClean="0"/>
              <a:t>failures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5319059"/>
            <a:ext cx="5257800" cy="72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6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bugs while testing the system as a whole based on </a:t>
            </a:r>
            <a:r>
              <a:rPr lang="en-US" dirty="0" smtClean="0"/>
              <a:t>various parameters </a:t>
            </a:r>
            <a:r>
              <a:rPr lang="en-US" dirty="0"/>
              <a:t>like performance, stress, compatibility, </a:t>
            </a:r>
            <a:r>
              <a:rPr lang="en-US" dirty="0" smtClean="0"/>
              <a:t>usability</a:t>
            </a:r>
          </a:p>
          <a:p>
            <a:pPr algn="just"/>
            <a:r>
              <a:rPr lang="en-US" dirty="0"/>
              <a:t>stress testing is very </a:t>
            </a:r>
            <a:r>
              <a:rPr lang="en-US" dirty="0" smtClean="0"/>
              <a:t>important</a:t>
            </a:r>
          </a:p>
          <a:p>
            <a:r>
              <a:rPr lang="en-US" b="1" dirty="0">
                <a:solidFill>
                  <a:srgbClr val="FF0000"/>
                </a:solidFill>
              </a:rPr>
              <a:t>system bugs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 </a:t>
            </a:r>
            <a:r>
              <a:rPr lang="en-US" dirty="0"/>
              <a:t>system is put under maximum load at </a:t>
            </a:r>
            <a:r>
              <a:rPr lang="en-US" dirty="0" smtClean="0"/>
              <a:t>every factor </a:t>
            </a:r>
            <a:r>
              <a:rPr lang="en-US" dirty="0"/>
              <a:t>like maximum number of users, maximum memory limit, etc. and if </a:t>
            </a:r>
            <a:r>
              <a:rPr lang="en-US" dirty="0" smtClean="0"/>
              <a:t>it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1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is also performed by </a:t>
            </a:r>
            <a:r>
              <a:rPr lang="en-US" dirty="0" smtClean="0"/>
              <a:t>testers</a:t>
            </a:r>
            <a:r>
              <a:rPr lang="en-US" dirty="0"/>
              <a:t> – humans</a:t>
            </a:r>
            <a:r>
              <a:rPr lang="en-US" dirty="0" smtClean="0"/>
              <a:t>.</a:t>
            </a:r>
          </a:p>
          <a:p>
            <a:r>
              <a:rPr lang="en-US" dirty="0"/>
              <a:t>failure to notice/report a problem, </a:t>
            </a:r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to use the most</a:t>
            </a:r>
          </a:p>
          <a:p>
            <a:r>
              <a:rPr lang="en-US" dirty="0"/>
              <a:t>promising test case, </a:t>
            </a:r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to make it clear how to reproduce the problem,</a:t>
            </a:r>
          </a:p>
          <a:p>
            <a:r>
              <a:rPr lang="en-US" dirty="0"/>
              <a:t>failure to check for unresolved problems just before the release, </a:t>
            </a:r>
            <a:endParaRPr lang="en-US" dirty="0" smtClean="0"/>
          </a:p>
          <a:p>
            <a:r>
              <a:rPr lang="en-US" dirty="0" smtClean="0"/>
              <a:t>failure to verify fixes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to provide summary report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6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Effective testing, not exhaustive </a:t>
            </a:r>
            <a:r>
              <a:rPr lang="en-US" b="1" i="1" dirty="0" smtClean="0"/>
              <a:t>testing</a:t>
            </a:r>
          </a:p>
          <a:p>
            <a:r>
              <a:rPr lang="en-US" b="1" i="1" dirty="0"/>
              <a:t>Testing is not a single phase performed in </a:t>
            </a:r>
            <a:r>
              <a:rPr lang="en-US" b="1" i="1" dirty="0" smtClean="0"/>
              <a:t>SDLC</a:t>
            </a:r>
          </a:p>
          <a:p>
            <a:r>
              <a:rPr lang="en-US" b="1" i="1" dirty="0"/>
              <a:t>Destructive approach for constructive </a:t>
            </a:r>
            <a:r>
              <a:rPr lang="en-US" b="1" i="1" dirty="0" smtClean="0"/>
              <a:t>testing</a:t>
            </a:r>
          </a:p>
          <a:p>
            <a:r>
              <a:rPr lang="en-US" b="1" i="1" dirty="0"/>
              <a:t>Early testing is the best </a:t>
            </a:r>
            <a:r>
              <a:rPr lang="en-US" b="1" i="1" dirty="0" smtClean="0"/>
              <a:t>policy</a:t>
            </a:r>
          </a:p>
          <a:p>
            <a:pPr algn="just"/>
            <a:r>
              <a:rPr lang="en-US" b="1" i="1" dirty="0"/>
              <a:t>Probability of existence of an error in a section of a program is </a:t>
            </a:r>
            <a:r>
              <a:rPr lang="en-US" b="1" i="1" dirty="0" smtClean="0"/>
              <a:t>proportional to </a:t>
            </a:r>
            <a:r>
              <a:rPr lang="en-US" b="1" i="1" dirty="0"/>
              <a:t>the number of errors already found in that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8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Testing strategy should start at the smallest module level and expand </a:t>
            </a:r>
            <a:r>
              <a:rPr lang="en-US" b="1" i="1" dirty="0" smtClean="0"/>
              <a:t>towards the </a:t>
            </a:r>
            <a:r>
              <a:rPr lang="en-US" b="1" i="1" dirty="0"/>
              <a:t>whole </a:t>
            </a:r>
            <a:r>
              <a:rPr lang="en-US" b="1" i="1" dirty="0" smtClean="0"/>
              <a:t>program</a:t>
            </a:r>
          </a:p>
          <a:p>
            <a:pPr algn="just"/>
            <a:r>
              <a:rPr lang="en-US" b="1" i="1" dirty="0"/>
              <a:t>Testing should also be performed by an independent </a:t>
            </a:r>
            <a:r>
              <a:rPr lang="en-US" b="1" i="1" dirty="0" smtClean="0"/>
              <a:t>team</a:t>
            </a:r>
          </a:p>
          <a:p>
            <a:pPr algn="just"/>
            <a:r>
              <a:rPr lang="en-US" b="1" i="1" dirty="0"/>
              <a:t>Everything must be recorded in software </a:t>
            </a:r>
            <a:r>
              <a:rPr lang="en-US" b="1" i="1" dirty="0" smtClean="0"/>
              <a:t>testing</a:t>
            </a:r>
          </a:p>
          <a:p>
            <a:r>
              <a:rPr lang="en-US" b="1" i="1" dirty="0"/>
              <a:t>Invalid inputs and unexpected </a:t>
            </a:r>
            <a:r>
              <a:rPr lang="en-US" b="1" i="1" dirty="0" smtClean="0"/>
              <a:t>behavior </a:t>
            </a:r>
            <a:r>
              <a:rPr lang="en-US" b="1" i="1" dirty="0"/>
              <a:t>have a high probability of </a:t>
            </a:r>
            <a:r>
              <a:rPr lang="en-US" b="1" i="1" dirty="0" smtClean="0"/>
              <a:t>finding an error</a:t>
            </a:r>
          </a:p>
          <a:p>
            <a:r>
              <a:rPr lang="en-US" b="1" i="1" dirty="0"/>
              <a:t>Testers must participate in </a:t>
            </a:r>
            <a:r>
              <a:rPr lang="en-US" b="1" i="1" dirty="0" err="1"/>
              <a:t>specifi</a:t>
            </a:r>
            <a:r>
              <a:rPr lang="en-US" b="1" i="1" dirty="0"/>
              <a:t> </a:t>
            </a:r>
            <a:r>
              <a:rPr lang="en-US" b="1" i="1" dirty="0" err="1"/>
              <a:t>cation</a:t>
            </a:r>
            <a:r>
              <a:rPr lang="en-US" b="1" i="1" dirty="0"/>
              <a:t> and design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TESTING LIFE CYCLE (STLC)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1524000"/>
            <a:ext cx="5873124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803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Test </a:t>
            </a:r>
            <a:r>
              <a:rPr lang="en-US" b="1" dirty="0" smtClean="0"/>
              <a:t>Planning -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Defining </a:t>
            </a:r>
            <a:r>
              <a:rPr lang="en-US" sz="2800" dirty="0"/>
              <a:t>the test strategy.</a:t>
            </a:r>
          </a:p>
          <a:p>
            <a:pPr algn="just"/>
            <a:r>
              <a:rPr lang="en-US" sz="2800" dirty="0" smtClean="0"/>
              <a:t>Estimate </a:t>
            </a:r>
            <a:r>
              <a:rPr lang="en-US" sz="2800" dirty="0"/>
              <a:t>the number of test cases, their duration, and cost.</a:t>
            </a:r>
          </a:p>
          <a:p>
            <a:pPr algn="just"/>
            <a:r>
              <a:rPr lang="en-US" sz="2800" dirty="0" smtClean="0"/>
              <a:t>Plan </a:t>
            </a:r>
            <a:r>
              <a:rPr lang="en-US" sz="2800" dirty="0"/>
              <a:t>the resources like the manpower to test, tools required, </a:t>
            </a:r>
            <a:r>
              <a:rPr lang="en-US" sz="2800" dirty="0" smtClean="0"/>
              <a:t>documents required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Identifying areas of risks.</a:t>
            </a:r>
          </a:p>
          <a:p>
            <a:pPr algn="just"/>
            <a:r>
              <a:rPr lang="en-US" sz="2800" dirty="0" smtClean="0"/>
              <a:t>Defining </a:t>
            </a:r>
            <a:r>
              <a:rPr lang="en-US" sz="2800" dirty="0"/>
              <a:t>the test completion criteria.</a:t>
            </a:r>
          </a:p>
          <a:p>
            <a:pPr algn="just"/>
            <a:r>
              <a:rPr lang="en-US" sz="2800" dirty="0" smtClean="0"/>
              <a:t> Identification </a:t>
            </a:r>
            <a:r>
              <a:rPr lang="en-US" sz="2800" dirty="0"/>
              <a:t>of methodologies, techniques, and tools for various </a:t>
            </a:r>
            <a:r>
              <a:rPr lang="en-US" sz="2800" dirty="0" smtClean="0"/>
              <a:t>test cases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Identifying </a:t>
            </a:r>
            <a:r>
              <a:rPr lang="en-US" sz="2800" dirty="0"/>
              <a:t>reporting procedures, bug </a:t>
            </a:r>
            <a:r>
              <a:rPr lang="en-US" sz="2800" dirty="0" smtClean="0"/>
              <a:t>classification</a:t>
            </a:r>
            <a:r>
              <a:rPr lang="en-US" sz="2800" dirty="0"/>
              <a:t>, databases for </a:t>
            </a:r>
            <a:r>
              <a:rPr lang="en-US" sz="2800" dirty="0" smtClean="0"/>
              <a:t>testing, bug </a:t>
            </a:r>
            <a:r>
              <a:rPr lang="en-US" sz="2800" dirty="0"/>
              <a:t>severity levels, and project metrics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6794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major output of test planning is the </a:t>
            </a:r>
            <a:r>
              <a:rPr lang="en-US" i="1" dirty="0"/>
              <a:t>test plan document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Test plans are developed for each level of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ctivities performed</a:t>
            </a:r>
            <a:r>
              <a:rPr lang="en-US" dirty="0"/>
              <a:t>:</a:t>
            </a:r>
          </a:p>
          <a:p>
            <a:r>
              <a:rPr lang="en-US" sz="2800" dirty="0" smtClean="0"/>
              <a:t>Develop </a:t>
            </a:r>
            <a:r>
              <a:rPr lang="en-US" sz="2800" dirty="0"/>
              <a:t>a test case format.</a:t>
            </a:r>
          </a:p>
          <a:p>
            <a:r>
              <a:rPr lang="en-US" sz="2800" dirty="0" smtClean="0"/>
              <a:t>Develop </a:t>
            </a:r>
            <a:r>
              <a:rPr lang="en-US" sz="2800" dirty="0"/>
              <a:t>test case plans according to every phase of SDLC.</a:t>
            </a:r>
          </a:p>
          <a:p>
            <a:r>
              <a:rPr lang="en-US" sz="2800" dirty="0" smtClean="0"/>
              <a:t>Identify </a:t>
            </a:r>
            <a:r>
              <a:rPr lang="en-US" sz="2800" dirty="0"/>
              <a:t>test cases to be automated </a:t>
            </a:r>
            <a:endParaRPr lang="en-US" sz="2800" dirty="0" smtClean="0"/>
          </a:p>
          <a:p>
            <a:r>
              <a:rPr lang="en-US" sz="2800" dirty="0" smtClean="0"/>
              <a:t>Prioritize </a:t>
            </a:r>
            <a:r>
              <a:rPr lang="en-US" sz="2800" dirty="0"/>
              <a:t>the test cases according to their importance and criticality.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areas of stress and performance testing.</a:t>
            </a:r>
          </a:p>
          <a:p>
            <a:r>
              <a:rPr lang="en-US" sz="2800" dirty="0" smtClean="0"/>
              <a:t>Plan </a:t>
            </a:r>
            <a:r>
              <a:rPr lang="en-US" sz="2800" dirty="0"/>
              <a:t>the test cycles required for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4186143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well-planned </a:t>
            </a:r>
            <a:r>
              <a:rPr lang="en-US" dirty="0" smtClean="0"/>
              <a:t>process and important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Activities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i="1" dirty="0"/>
              <a:t>Determining the test objectives and their </a:t>
            </a:r>
            <a:r>
              <a:rPr lang="en-US" b="1" i="1" dirty="0" smtClean="0"/>
              <a:t>prioritization</a:t>
            </a:r>
          </a:p>
          <a:p>
            <a:pPr marL="0" indent="0" algn="just">
              <a:buNone/>
            </a:pPr>
            <a:r>
              <a:rPr lang="en-US" b="1" i="1" dirty="0"/>
              <a:t>Preparing list of items to be </a:t>
            </a:r>
            <a:r>
              <a:rPr lang="en-US" b="1" i="1" dirty="0" smtClean="0"/>
              <a:t>tested</a:t>
            </a:r>
          </a:p>
          <a:p>
            <a:pPr marL="0" indent="0" algn="just">
              <a:buNone/>
            </a:pPr>
            <a:r>
              <a:rPr lang="en-US" b="1" i="1" dirty="0"/>
              <a:t>Mapping items to test </a:t>
            </a:r>
            <a:r>
              <a:rPr lang="en-US" b="1" i="1" dirty="0" smtClean="0"/>
              <a:t>cases - </a:t>
            </a:r>
            <a:r>
              <a:rPr lang="en-US" dirty="0"/>
              <a:t>A matrix can be created</a:t>
            </a:r>
            <a:endParaRPr lang="en-US" b="1" i="1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5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matrix will help in:</a:t>
            </a:r>
          </a:p>
          <a:p>
            <a:pPr marL="0" indent="0">
              <a:buNone/>
            </a:pPr>
            <a:r>
              <a:rPr lang="en-US" dirty="0"/>
              <a:t>(a) Identifying the major test scenarios.</a:t>
            </a:r>
          </a:p>
          <a:p>
            <a:pPr marL="0" indent="0">
              <a:buNone/>
            </a:pPr>
            <a:r>
              <a:rPr lang="en-US" dirty="0"/>
              <a:t>(b) Identifying and reducing the redundant test cases.</a:t>
            </a:r>
          </a:p>
          <a:p>
            <a:pPr marL="0" indent="0">
              <a:buNone/>
            </a:pPr>
            <a:r>
              <a:rPr lang="en-US" dirty="0"/>
              <a:t>(c) Identifying the absence of a test case for a particular objective and as </a:t>
            </a:r>
            <a:r>
              <a:rPr lang="en-US" dirty="0" smtClean="0"/>
              <a:t>a result</a:t>
            </a:r>
            <a:r>
              <a:rPr lang="en-US" dirty="0"/>
              <a:t>, creating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Designing the test cases demands a prior analysis of the program at </a:t>
            </a:r>
            <a:r>
              <a:rPr lang="en-US" dirty="0" smtClean="0"/>
              <a:t>functional or </a:t>
            </a:r>
            <a:r>
              <a:rPr lang="en-US" dirty="0"/>
              <a:t>structural level</a:t>
            </a:r>
          </a:p>
        </p:txBody>
      </p:sp>
    </p:spTree>
    <p:extLst>
      <p:ext uri="{BB962C8B-B14F-4D97-AF65-F5344CB8AC3E}">
        <p14:creationId xmlns:p14="http://schemas.microsoft.com/office/powerpoint/2010/main" val="3159493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4401" cy="4525963"/>
          </a:xfrm>
        </p:spPr>
        <p:txBody>
          <a:bodyPr/>
          <a:lstStyle/>
          <a:p>
            <a:r>
              <a:rPr lang="en-US" b="1" i="1" dirty="0"/>
              <a:t>Creating test cases and test </a:t>
            </a:r>
            <a:r>
              <a:rPr lang="en-US" b="1" i="1" dirty="0" smtClean="0"/>
              <a:t>data</a:t>
            </a:r>
          </a:p>
          <a:p>
            <a:r>
              <a:rPr lang="en-US" b="1" i="1" dirty="0"/>
              <a:t>Setting up the test environment and supporting </a:t>
            </a:r>
            <a:r>
              <a:rPr lang="en-US" b="1" i="1" dirty="0" smtClean="0"/>
              <a:t>tools</a:t>
            </a:r>
          </a:p>
          <a:p>
            <a:r>
              <a:rPr lang="en-US" b="1" i="1" dirty="0"/>
              <a:t>Creating test procedure </a:t>
            </a:r>
            <a:r>
              <a:rPr lang="en-US" b="1" i="1" dirty="0" smtClean="0"/>
              <a:t>specification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3962400"/>
            <a:ext cx="8229601" cy="21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4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module in a software:</a:t>
            </a:r>
          </a:p>
          <a:p>
            <a:pPr marL="0" indent="0">
              <a:buNone/>
            </a:pPr>
            <a:r>
              <a:rPr lang="en-US" dirty="0"/>
              <a:t>Module A()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while(a &gt; n+1);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print(“The value of x is”, 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53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</a:t>
            </a:r>
            <a:r>
              <a:rPr lang="en-US" sz="3600" dirty="0" smtClean="0"/>
              <a:t>est </a:t>
            </a:r>
            <a:r>
              <a:rPr lang="en-US" sz="3600" dirty="0"/>
              <a:t>cases are executed including </a:t>
            </a:r>
            <a:r>
              <a:rPr lang="en-US" sz="3600" dirty="0" smtClean="0"/>
              <a:t>verification </a:t>
            </a:r>
            <a:r>
              <a:rPr lang="en-US" sz="3600" dirty="0"/>
              <a:t>and </a:t>
            </a:r>
            <a:r>
              <a:rPr lang="en-US" sz="3600" dirty="0" smtClean="0"/>
              <a:t>validation</a:t>
            </a:r>
          </a:p>
          <a:p>
            <a:pPr algn="just"/>
            <a:r>
              <a:rPr lang="en-US" sz="3600" dirty="0"/>
              <a:t>O</a:t>
            </a:r>
            <a:r>
              <a:rPr lang="en-US" sz="3600" dirty="0" smtClean="0"/>
              <a:t>pt </a:t>
            </a:r>
            <a:r>
              <a:rPr lang="en-US" sz="3600" dirty="0"/>
              <a:t>for automation or manual </a:t>
            </a:r>
            <a:r>
              <a:rPr lang="en-US" sz="3600" dirty="0" smtClean="0"/>
              <a:t>execution</a:t>
            </a:r>
          </a:p>
          <a:p>
            <a:pPr algn="just"/>
            <a:r>
              <a:rPr lang="en-US" sz="3600" dirty="0"/>
              <a:t>Test </a:t>
            </a:r>
            <a:r>
              <a:rPr lang="en-US" sz="3600" dirty="0" smtClean="0"/>
              <a:t>results are </a:t>
            </a:r>
            <a:r>
              <a:rPr lang="en-US" sz="3600" dirty="0"/>
              <a:t>documented in the test incident reports, test logs, testing status, and </a:t>
            </a:r>
            <a:r>
              <a:rPr lang="en-US" sz="3600" dirty="0" smtClean="0"/>
              <a:t>test summary reports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9199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in 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4" y="2119313"/>
            <a:ext cx="5362851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073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Responsibilities at various levels for execution of the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7" y="2286000"/>
            <a:ext cx="7963093" cy="269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742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Post-Execution/Test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nalyze </a:t>
            </a:r>
            <a:r>
              <a:rPr lang="en-US" dirty="0"/>
              <a:t>bug-related issues and get </a:t>
            </a:r>
            <a:r>
              <a:rPr lang="en-US" dirty="0" smtClean="0"/>
              <a:t>feedback so </a:t>
            </a:r>
            <a:r>
              <a:rPr lang="en-US" dirty="0"/>
              <a:t>that maximum number of bugs can be </a:t>
            </a:r>
            <a:r>
              <a:rPr lang="en-US" dirty="0" smtClean="0"/>
              <a:t>removed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Activities performed by developer</a:t>
            </a:r>
          </a:p>
          <a:p>
            <a:pPr algn="just"/>
            <a:r>
              <a:rPr lang="en-US" b="1" i="1" dirty="0"/>
              <a:t>Understanding the bug </a:t>
            </a:r>
            <a:r>
              <a:rPr lang="en-US" dirty="0"/>
              <a:t>The developer analyses the bug reported and </a:t>
            </a:r>
            <a:r>
              <a:rPr lang="en-US" dirty="0" smtClean="0"/>
              <a:t>builds an </a:t>
            </a:r>
            <a:r>
              <a:rPr lang="en-US" dirty="0"/>
              <a:t>understanding of its whereabouts</a:t>
            </a:r>
          </a:p>
        </p:txBody>
      </p:sp>
    </p:spTree>
    <p:extLst>
      <p:ext uri="{BB962C8B-B14F-4D97-AF65-F5344CB8AC3E}">
        <p14:creationId xmlns:p14="http://schemas.microsoft.com/office/powerpoint/2010/main" val="162527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US" b="1" i="1" dirty="0"/>
              <a:t>Reproducing the bug </a:t>
            </a:r>
            <a:r>
              <a:rPr lang="en-US" dirty="0"/>
              <a:t>Next, he </a:t>
            </a:r>
            <a:r>
              <a:rPr lang="en-US" dirty="0" smtClean="0"/>
              <a:t>confirms </a:t>
            </a:r>
            <a:r>
              <a:rPr lang="en-US" dirty="0"/>
              <a:t>the bug by reproducing the bug </a:t>
            </a:r>
            <a:r>
              <a:rPr lang="en-US" dirty="0" smtClean="0"/>
              <a:t>and the </a:t>
            </a:r>
            <a:r>
              <a:rPr lang="en-US" dirty="0"/>
              <a:t>failure that exists. This is necessary to cross-check failures. However, </a:t>
            </a:r>
            <a:r>
              <a:rPr lang="en-US" dirty="0" smtClean="0"/>
              <a:t>some bugs </a:t>
            </a:r>
            <a:r>
              <a:rPr lang="en-US" dirty="0"/>
              <a:t>are not reproducible which increases the </a:t>
            </a:r>
            <a:r>
              <a:rPr lang="en-US" dirty="0" smtClean="0"/>
              <a:t>problems </a:t>
            </a:r>
            <a:r>
              <a:rPr lang="en-US" dirty="0"/>
              <a:t>of </a:t>
            </a:r>
            <a:r>
              <a:rPr lang="en-US" dirty="0" smtClean="0"/>
              <a:t>developers</a:t>
            </a:r>
          </a:p>
          <a:p>
            <a:pPr algn="just"/>
            <a:r>
              <a:rPr lang="en-US" b="1" i="1" dirty="0" smtClean="0"/>
              <a:t>Analyzing </a:t>
            </a:r>
            <a:r>
              <a:rPr lang="en-US" b="1" i="1" dirty="0"/>
              <a:t>the nature and cause of the </a:t>
            </a:r>
            <a:r>
              <a:rPr lang="en-US" b="1" i="1" dirty="0" smtClean="0"/>
              <a:t>bug - </a:t>
            </a:r>
            <a:r>
              <a:rPr lang="en-US" dirty="0" smtClean="0"/>
              <a:t>A developer </a:t>
            </a:r>
            <a:r>
              <a:rPr lang="en-US" dirty="0"/>
              <a:t>starts debugging its symptoms and tracks back to </a:t>
            </a:r>
            <a:r>
              <a:rPr lang="en-US" dirty="0" smtClean="0"/>
              <a:t>the actual </a:t>
            </a:r>
            <a:r>
              <a:rPr lang="en-US" dirty="0"/>
              <a:t>location of the error in the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62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fixing </a:t>
            </a:r>
            <a:r>
              <a:rPr lang="en-US" dirty="0"/>
              <a:t>the bug, the developer reports to the testing team and the </a:t>
            </a:r>
            <a:r>
              <a:rPr lang="en-US" dirty="0" smtClean="0"/>
              <a:t>modified </a:t>
            </a:r>
            <a:r>
              <a:rPr lang="en-US" dirty="0"/>
              <a:t>portion of the software is tested once again</a:t>
            </a:r>
            <a:endParaRPr lang="en-US" dirty="0" smtClean="0"/>
          </a:p>
          <a:p>
            <a:pPr algn="just"/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/>
              <a:t>bug report and associated metrics are reviewed and </a:t>
            </a:r>
            <a:r>
              <a:rPr lang="en-US" dirty="0" smtClean="0"/>
              <a:t>analyzed for overall </a:t>
            </a:r>
            <a:r>
              <a:rPr lang="en-US" dirty="0"/>
              <a:t>testing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Activities :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Reliability </a:t>
            </a:r>
            <a:r>
              <a:rPr lang="en-US" i="1" dirty="0" smtClean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Coverage </a:t>
            </a:r>
            <a:r>
              <a:rPr lang="en-US" i="1" dirty="0" smtClean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Overall defect analysis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91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7" y="1219200"/>
            <a:ext cx="6241060" cy="509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252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Planning </a:t>
            </a:r>
            <a:r>
              <a:rPr lang="en-US" dirty="0"/>
              <a:t>of the whole testing process into a </a:t>
            </a:r>
            <a:r>
              <a:rPr lang="en-US" dirty="0" smtClean="0"/>
              <a:t>well-planned series </a:t>
            </a:r>
            <a:r>
              <a:rPr lang="en-US" dirty="0"/>
              <a:t>of steps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Test Factors</a:t>
            </a:r>
          </a:p>
          <a:p>
            <a:pPr algn="just"/>
            <a:r>
              <a:rPr lang="en-US" dirty="0"/>
              <a:t>Test factors are risk factors or issues related to the system under development.</a:t>
            </a:r>
          </a:p>
          <a:p>
            <a:pPr algn="just"/>
            <a:r>
              <a:rPr lang="en-US" dirty="0"/>
              <a:t>Risk factors need to be selected and ranked according to a </a:t>
            </a:r>
            <a:r>
              <a:rPr lang="en-US" dirty="0" smtClean="0"/>
              <a:t>specific system under </a:t>
            </a:r>
            <a:r>
              <a:rPr lang="en-US" dirty="0"/>
              <a:t>development.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testing process should reduce these test factors to </a:t>
            </a:r>
            <a:r>
              <a:rPr lang="en-US" dirty="0" smtClean="0"/>
              <a:t>a prescribed </a:t>
            </a: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348702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716"/>
            <a:ext cx="8229600" cy="58164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Test Phase</a:t>
            </a:r>
          </a:p>
          <a:p>
            <a:pPr algn="just"/>
            <a:r>
              <a:rPr lang="en-US" dirty="0"/>
              <a:t>This is another component on which the testing strategy is based. It refers </a:t>
            </a:r>
            <a:r>
              <a:rPr lang="en-US" dirty="0" smtClean="0"/>
              <a:t>to the </a:t>
            </a:r>
            <a:r>
              <a:rPr lang="en-US" dirty="0"/>
              <a:t>phases of SDLC where testing will be performed. </a:t>
            </a:r>
            <a:endParaRPr lang="en-US" dirty="0" smtClean="0"/>
          </a:p>
          <a:p>
            <a:pPr algn="just"/>
            <a:r>
              <a:rPr lang="en-US" dirty="0" smtClean="0"/>
              <a:t>Testing </a:t>
            </a:r>
            <a:r>
              <a:rPr lang="en-US" dirty="0"/>
              <a:t>strategy </a:t>
            </a:r>
            <a:r>
              <a:rPr lang="en-US" dirty="0" smtClean="0"/>
              <a:t>may be </a:t>
            </a:r>
            <a:r>
              <a:rPr lang="en-US" dirty="0"/>
              <a:t>different for different models of SDLC, e.g. strategies will be different </a:t>
            </a:r>
            <a:r>
              <a:rPr lang="en-US" dirty="0" smtClean="0"/>
              <a:t>for waterfall </a:t>
            </a:r>
            <a:r>
              <a:rPr lang="en-US" dirty="0"/>
              <a:t>and spiral models</a:t>
            </a:r>
          </a:p>
        </p:txBody>
      </p:sp>
    </p:spTree>
    <p:extLst>
      <p:ext uri="{BB962C8B-B14F-4D97-AF65-F5344CB8AC3E}">
        <p14:creationId xmlns:p14="http://schemas.microsoft.com/office/powerpoint/2010/main" val="3474281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STRATEGY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strategy matrix </a:t>
            </a:r>
            <a:r>
              <a:rPr lang="en-US" dirty="0" smtClean="0"/>
              <a:t>identifies </a:t>
            </a:r>
            <a:r>
              <a:rPr lang="en-US" dirty="0"/>
              <a:t>the concerns that will become the focus of </a:t>
            </a:r>
            <a:r>
              <a:rPr lang="en-US" dirty="0" smtClean="0"/>
              <a:t>test planning </a:t>
            </a:r>
            <a:r>
              <a:rPr lang="en-US" dirty="0"/>
              <a:t>and execution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teps </a:t>
            </a:r>
            <a:r>
              <a:rPr lang="en-US" b="1" dirty="0">
                <a:solidFill>
                  <a:srgbClr val="FF0000"/>
                </a:solidFill>
              </a:rPr>
              <a:t>to prepare this </a:t>
            </a:r>
            <a:r>
              <a:rPr lang="en-US" b="1" dirty="0" smtClean="0">
                <a:solidFill>
                  <a:srgbClr val="FF0000"/>
                </a:solidFill>
              </a:rPr>
              <a:t>matrix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Select and rank test </a:t>
            </a:r>
            <a:r>
              <a:rPr lang="en-US" b="1" i="1" dirty="0" smtClean="0"/>
              <a:t>factors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Identify system development </a:t>
            </a:r>
            <a:r>
              <a:rPr lang="en-US" b="1" i="1" dirty="0" smtClean="0"/>
              <a:t>phases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/>
              <a:t>Identify risks associated with the system under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7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Printing  </a:t>
            </a:r>
            <a:r>
              <a:rPr lang="en-US" sz="3600" dirty="0"/>
              <a:t>the value of x </a:t>
            </a:r>
            <a:r>
              <a:rPr lang="en-US" sz="3600" dirty="0" smtClean="0"/>
              <a:t>which is </a:t>
            </a:r>
            <a:r>
              <a:rPr lang="en-US" sz="3600" dirty="0"/>
              <a:t>critical for the use of software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But x is not printed by execution of this module.</a:t>
            </a:r>
          </a:p>
          <a:p>
            <a:pPr algn="just"/>
            <a:r>
              <a:rPr lang="en-US" sz="3600" dirty="0" smtClean="0"/>
              <a:t>This is the failure of the program.</a:t>
            </a:r>
          </a:p>
          <a:p>
            <a:pPr algn="just"/>
            <a:r>
              <a:rPr lang="en-US" sz="3600" dirty="0"/>
              <a:t>A condition is preventing the body of while loop to </a:t>
            </a:r>
            <a:r>
              <a:rPr lang="en-US" sz="3600" dirty="0" smtClean="0"/>
              <a:t>be executed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/>
            <a:r>
              <a:rPr lang="en-US" sz="3600" dirty="0" smtClean="0"/>
              <a:t>This </a:t>
            </a:r>
            <a:r>
              <a:rPr lang="en-US" sz="3600" dirty="0"/>
              <a:t>is known as </a:t>
            </a:r>
            <a:r>
              <a:rPr lang="en-US" sz="3600" i="1" dirty="0"/>
              <a:t>bug/defect/fault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6665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Test </a:t>
            </a:r>
            <a:r>
              <a:rPr lang="en-US" b="1" dirty="0">
                <a:solidFill>
                  <a:srgbClr val="FF0000"/>
                </a:solidFill>
              </a:rPr>
              <a:t>strategy matrix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" y="2057400"/>
            <a:ext cx="888642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595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test strategy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0300"/>
            <a:ext cx="8232359" cy="321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852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Suppose a </a:t>
            </a:r>
            <a:r>
              <a:rPr lang="en-US" dirty="0" smtClean="0"/>
              <a:t>new operating </a:t>
            </a:r>
            <a:r>
              <a:rPr lang="en-US" dirty="0"/>
              <a:t>system has to be designed, which needs a test strategy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teps used</a:t>
            </a:r>
            <a:r>
              <a:rPr lang="en-US" dirty="0" smtClean="0"/>
              <a:t>:</a:t>
            </a:r>
          </a:p>
          <a:p>
            <a:pPr algn="just"/>
            <a:r>
              <a:rPr lang="en-US" b="1" i="1" dirty="0"/>
              <a:t>Select and rank test factors </a:t>
            </a:r>
            <a:r>
              <a:rPr lang="en-US" dirty="0"/>
              <a:t>A critical factor to be considered for the </a:t>
            </a:r>
            <a:r>
              <a:rPr lang="en-US" dirty="0" smtClean="0"/>
              <a:t>development of </a:t>
            </a:r>
            <a:r>
              <a:rPr lang="en-US" dirty="0"/>
              <a:t>an operating system is portability. This is the effort required to </a:t>
            </a:r>
            <a:r>
              <a:rPr lang="en-US" dirty="0" smtClean="0"/>
              <a:t>transfer a </a:t>
            </a:r>
            <a:r>
              <a:rPr lang="en-US" dirty="0"/>
              <a:t>program from one hardware </a:t>
            </a:r>
            <a:r>
              <a:rPr lang="en-US" dirty="0" smtClean="0"/>
              <a:t>configuration </a:t>
            </a:r>
            <a:r>
              <a:rPr lang="en-US" dirty="0"/>
              <a:t>to another. This factor </a:t>
            </a:r>
            <a:r>
              <a:rPr lang="en-US" dirty="0" smtClean="0"/>
              <a:t>matters the </a:t>
            </a:r>
            <a:r>
              <a:rPr lang="en-US" dirty="0"/>
              <a:t>most, as the operating system has to be compatible with most </a:t>
            </a:r>
            <a:r>
              <a:rPr lang="en-US" dirty="0" smtClean="0"/>
              <a:t>hardware configurations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563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/>
              <a:t>Identify the test phases </a:t>
            </a:r>
            <a:r>
              <a:rPr lang="en-US" dirty="0"/>
              <a:t>In this step, all test phases affected by the selected </a:t>
            </a:r>
            <a:r>
              <a:rPr lang="en-US" dirty="0" smtClean="0"/>
              <a:t>test factors </a:t>
            </a:r>
            <a:r>
              <a:rPr lang="en-US" dirty="0"/>
              <a:t>are </a:t>
            </a:r>
            <a:r>
              <a:rPr lang="en-US" dirty="0" smtClean="0"/>
              <a:t>identified.</a:t>
            </a:r>
          </a:p>
          <a:p>
            <a:pPr algn="just"/>
            <a:r>
              <a:rPr lang="en-US" b="1" i="1" dirty="0"/>
              <a:t>Identify the risks associated with each test factor and its corresponding </a:t>
            </a:r>
            <a:r>
              <a:rPr lang="en-US" b="1" i="1" dirty="0" smtClean="0"/>
              <a:t>test phase  </a:t>
            </a:r>
            <a:r>
              <a:rPr lang="en-US" dirty="0" smtClean="0"/>
              <a:t>All </a:t>
            </a:r>
            <a:r>
              <a:rPr lang="en-US" dirty="0"/>
              <a:t>the risks are basic concerns associated with each factor in a </a:t>
            </a:r>
            <a:r>
              <a:rPr lang="en-US" dirty="0" smtClean="0"/>
              <a:t>phase and </a:t>
            </a:r>
            <a:r>
              <a:rPr lang="en-US" dirty="0"/>
              <a:t>are expressed in the form of a </a:t>
            </a:r>
            <a:r>
              <a:rPr lang="en-US" dirty="0" smtClean="0"/>
              <a:t>question</a:t>
            </a:r>
          </a:p>
          <a:p>
            <a:pPr algn="just"/>
            <a:r>
              <a:rPr lang="en-US" b="1" i="1" dirty="0"/>
              <a:t>Plan the test strategy for every risk </a:t>
            </a:r>
            <a:r>
              <a:rPr lang="en-US" b="1" i="1" dirty="0" smtClean="0"/>
              <a:t>identified </a:t>
            </a:r>
            <a:r>
              <a:rPr lang="en-US" dirty="0"/>
              <a:t>After identifying the risks, it </a:t>
            </a:r>
            <a:r>
              <a:rPr lang="en-US" dirty="0" smtClean="0"/>
              <a:t>is required </a:t>
            </a:r>
            <a:r>
              <a:rPr lang="en-US" dirty="0"/>
              <a:t>to plan a strategy to tackle them. It helps testers to start working </a:t>
            </a:r>
            <a:r>
              <a:rPr lang="en-US" dirty="0" smtClean="0"/>
              <a:t>on testing </a:t>
            </a:r>
            <a:r>
              <a:rPr lang="en-US" dirty="0"/>
              <a:t>so that risks are mitigated</a:t>
            </a:r>
          </a:p>
        </p:txBody>
      </p:sp>
    </p:spTree>
    <p:extLst>
      <p:ext uri="{BB962C8B-B14F-4D97-AF65-F5344CB8AC3E}">
        <p14:creationId xmlns:p14="http://schemas.microsoft.com/office/powerpoint/2010/main" val="4126013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OF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strategy should start </a:t>
            </a:r>
            <a:r>
              <a:rPr lang="en-US" dirty="0" smtClean="0"/>
              <a:t>at the </a:t>
            </a:r>
            <a:r>
              <a:rPr lang="en-US" dirty="0"/>
              <a:t>component level and </a:t>
            </a:r>
            <a:r>
              <a:rPr lang="en-US" dirty="0" smtClean="0"/>
              <a:t>finish </a:t>
            </a:r>
            <a:r>
              <a:rPr lang="en-US" dirty="0"/>
              <a:t>at the integration of the entire </a:t>
            </a:r>
            <a:r>
              <a:rPr lang="en-US" dirty="0" smtClean="0"/>
              <a:t>system</a:t>
            </a:r>
          </a:p>
          <a:p>
            <a:pPr algn="just"/>
            <a:r>
              <a:rPr lang="en-US" sz="3600" b="1" i="1" dirty="0" smtClean="0">
                <a:solidFill>
                  <a:srgbClr val="FF0000"/>
                </a:solidFill>
              </a:rPr>
              <a:t>Verification </a:t>
            </a:r>
            <a:r>
              <a:rPr lang="en-US" sz="3600" b="1" i="1" dirty="0">
                <a:solidFill>
                  <a:srgbClr val="FF0000"/>
                </a:solidFill>
              </a:rPr>
              <a:t>is ‘Are we building the product right?’</a:t>
            </a:r>
          </a:p>
          <a:p>
            <a:pPr algn="just"/>
            <a:r>
              <a:rPr lang="en-US" sz="3600" b="1" i="1" dirty="0">
                <a:solidFill>
                  <a:srgbClr val="0070C0"/>
                </a:solidFill>
              </a:rPr>
              <a:t>Validation is ‘Are we building the right product?’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4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LIFE CYCLE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600" dirty="0" smtClean="0"/>
              <a:t>Verification </a:t>
            </a:r>
            <a:r>
              <a:rPr lang="en-US" sz="3600" dirty="0"/>
              <a:t>and validation (V&amp;V) are the building blocks of a testing </a:t>
            </a:r>
            <a:r>
              <a:rPr lang="en-US" sz="3600" dirty="0" smtClean="0"/>
              <a:t>process</a:t>
            </a:r>
          </a:p>
          <a:p>
            <a:pPr algn="just"/>
            <a:r>
              <a:rPr lang="en-US" sz="3600" dirty="0"/>
              <a:t>Life cycle involves continuous </a:t>
            </a:r>
            <a:r>
              <a:rPr lang="en-US" sz="3600" dirty="0" smtClean="0"/>
              <a:t>testing of </a:t>
            </a:r>
            <a:r>
              <a:rPr lang="en-US" sz="3600" dirty="0"/>
              <a:t>the system during the development </a:t>
            </a:r>
            <a:r>
              <a:rPr lang="en-US" sz="3600" dirty="0" smtClean="0"/>
              <a:t>process</a:t>
            </a:r>
          </a:p>
          <a:p>
            <a:pPr algn="just"/>
            <a:r>
              <a:rPr lang="en-US" sz="3600" dirty="0"/>
              <a:t>L</a:t>
            </a:r>
            <a:r>
              <a:rPr lang="en-US" sz="3600" dirty="0" smtClean="0"/>
              <a:t>ife </a:t>
            </a:r>
            <a:r>
              <a:rPr lang="en-US" sz="3600" dirty="0"/>
              <a:t>cycle testing is dependent upon the completion of </a:t>
            </a:r>
            <a:r>
              <a:rPr lang="en-US" sz="3600" dirty="0" smtClean="0"/>
              <a:t>predetermined deliverables </a:t>
            </a:r>
            <a:r>
              <a:rPr lang="en-US" sz="3600" dirty="0"/>
              <a:t>at a </a:t>
            </a:r>
            <a:r>
              <a:rPr lang="en-US" sz="3600" dirty="0" smtClean="0"/>
              <a:t>specified </a:t>
            </a:r>
            <a:r>
              <a:rPr lang="en-US" sz="3600" dirty="0"/>
              <a:t>point in the development life cycle</a:t>
            </a:r>
            <a:endParaRPr lang="en-US" sz="36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83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V-Testing Life Cycle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81200"/>
            <a:ext cx="6979149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462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Expanded V-testing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14877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57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Three levels </a:t>
            </a:r>
            <a:r>
              <a:rPr lang="en-US" i="1" dirty="0"/>
              <a:t>of validation </a:t>
            </a:r>
            <a:r>
              <a:rPr lang="en-US" i="1" dirty="0" smtClean="0"/>
              <a:t>testing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Unit Testing</a:t>
            </a:r>
          </a:p>
          <a:p>
            <a:pPr algn="just"/>
            <a:r>
              <a:rPr lang="en-US" dirty="0"/>
              <a:t>It is a major validation effort performed on the smallest module of the system.</a:t>
            </a:r>
          </a:p>
          <a:p>
            <a:pPr algn="just"/>
            <a:r>
              <a:rPr lang="en-US" dirty="0"/>
              <a:t>If avoided, many bugs become latent bugs and are released to the customer.</a:t>
            </a:r>
          </a:p>
          <a:p>
            <a:pPr algn="just"/>
            <a:r>
              <a:rPr lang="en-US" dirty="0"/>
              <a:t>Unit testing is a basic level of testing which cannot be overlooked, and </a:t>
            </a:r>
            <a:endParaRPr lang="en-US" dirty="0" smtClean="0"/>
          </a:p>
          <a:p>
            <a:pPr algn="just"/>
            <a:r>
              <a:rPr lang="en-US" dirty="0" smtClean="0"/>
              <a:t>Confirms the behavior </a:t>
            </a:r>
            <a:r>
              <a:rPr lang="en-US" dirty="0"/>
              <a:t>of a single module according to its functional </a:t>
            </a:r>
            <a:r>
              <a:rPr lang="en-US" dirty="0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3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Integration </a:t>
            </a:r>
            <a:r>
              <a:rPr lang="en-US" b="1" dirty="0" smtClean="0">
                <a:solidFill>
                  <a:srgbClr val="FF0000"/>
                </a:solidFill>
              </a:rPr>
              <a:t>Testing</a:t>
            </a:r>
          </a:p>
          <a:p>
            <a:pPr algn="just"/>
            <a:r>
              <a:rPr lang="en-US" dirty="0"/>
              <a:t>validation technique which combines all unit-tested modules and </a:t>
            </a:r>
            <a:r>
              <a:rPr lang="en-US" dirty="0" smtClean="0"/>
              <a:t>performs a </a:t>
            </a:r>
            <a:r>
              <a:rPr lang="en-US" dirty="0"/>
              <a:t>test on their </a:t>
            </a:r>
            <a:r>
              <a:rPr lang="en-US" dirty="0" smtClean="0"/>
              <a:t>aggregation</a:t>
            </a:r>
          </a:p>
          <a:p>
            <a:pPr algn="just"/>
            <a:r>
              <a:rPr lang="en-US" dirty="0"/>
              <a:t>interfacing with other modules remain </a:t>
            </a:r>
            <a:r>
              <a:rPr lang="en-US" dirty="0" smtClean="0"/>
              <a:t>untested</a:t>
            </a:r>
          </a:p>
          <a:p>
            <a:pPr algn="just"/>
            <a:r>
              <a:rPr lang="en-US" dirty="0"/>
              <a:t>When one module is </a:t>
            </a:r>
            <a:r>
              <a:rPr lang="en-US" dirty="0" smtClean="0"/>
              <a:t>combined with </a:t>
            </a:r>
            <a:r>
              <a:rPr lang="en-US" dirty="0"/>
              <a:t>another in an integrated environment, interfacing between units must </a:t>
            </a:r>
            <a:r>
              <a:rPr lang="en-US" dirty="0" smtClean="0"/>
              <a:t>be tested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well-documented procedure designed to test </a:t>
            </a:r>
            <a:r>
              <a:rPr lang="en-US" dirty="0" smtClean="0"/>
              <a:t>the functionality </a:t>
            </a:r>
            <a:r>
              <a:rPr lang="en-US" dirty="0"/>
              <a:t>of a feature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It has </a:t>
            </a:r>
            <a:r>
              <a:rPr lang="en-US" dirty="0"/>
              <a:t>an identity and </a:t>
            </a:r>
            <a:r>
              <a:rPr lang="en-US" dirty="0" smtClean="0"/>
              <a:t>is associated </a:t>
            </a:r>
            <a:r>
              <a:rPr lang="en-US" dirty="0"/>
              <a:t>with a program </a:t>
            </a:r>
            <a:r>
              <a:rPr lang="en-US" dirty="0" smtClean="0"/>
              <a:t>behavior</a:t>
            </a:r>
          </a:p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purpose of designing </a:t>
            </a:r>
            <a:r>
              <a:rPr lang="en-US" dirty="0" smtClean="0"/>
              <a:t>a test </a:t>
            </a:r>
            <a:r>
              <a:rPr lang="en-US" dirty="0"/>
              <a:t>case is to </a:t>
            </a:r>
            <a:r>
              <a:rPr lang="en-US" dirty="0" smtClean="0"/>
              <a:t>find </a:t>
            </a:r>
            <a:r>
              <a:rPr lang="en-US" dirty="0"/>
              <a:t>errors in the system</a:t>
            </a:r>
            <a:r>
              <a:rPr lang="en-US" dirty="0" smtClean="0"/>
              <a:t>.</a:t>
            </a:r>
          </a:p>
          <a:p>
            <a:r>
              <a:rPr lang="en-US" dirty="0"/>
              <a:t> provide a set of inputs and its corresponding expected </a:t>
            </a:r>
            <a:r>
              <a:rPr lang="en-US" dirty="0" smtClean="0"/>
              <a:t>outputs to design a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95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System </a:t>
            </a:r>
            <a:r>
              <a:rPr lang="en-US" b="1" dirty="0" smtClean="0">
                <a:solidFill>
                  <a:srgbClr val="FF0000"/>
                </a:solidFill>
              </a:rPr>
              <a:t>Testing</a:t>
            </a:r>
          </a:p>
          <a:p>
            <a:pPr algn="just"/>
            <a:r>
              <a:rPr lang="en-US" dirty="0"/>
              <a:t>focuses on testing the entire integrated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It </a:t>
            </a:r>
            <a:r>
              <a:rPr lang="en-US" dirty="0" smtClean="0"/>
              <a:t>incorporates many </a:t>
            </a:r>
            <a:r>
              <a:rPr lang="en-US" dirty="0"/>
              <a:t>types of testing, as the full system can have various users in </a:t>
            </a:r>
            <a:r>
              <a:rPr lang="en-US" dirty="0" smtClean="0"/>
              <a:t>different environments.</a:t>
            </a:r>
          </a:p>
          <a:p>
            <a:pPr algn="just"/>
            <a:r>
              <a:rPr lang="en-US" dirty="0"/>
              <a:t>test the validity for </a:t>
            </a:r>
            <a:r>
              <a:rPr lang="en-US" dirty="0" smtClean="0"/>
              <a:t>specific </a:t>
            </a:r>
            <a:r>
              <a:rPr lang="en-US" dirty="0"/>
              <a:t>users </a:t>
            </a:r>
            <a:r>
              <a:rPr lang="en-US" dirty="0" smtClean="0"/>
              <a:t>and environments.</a:t>
            </a:r>
          </a:p>
          <a:p>
            <a:pPr algn="just"/>
            <a:r>
              <a:rPr lang="en-US" dirty="0"/>
              <a:t>validity of the whole system is checked against the </a:t>
            </a:r>
            <a:r>
              <a:rPr lang="en-US" dirty="0" smtClean="0"/>
              <a:t>requirement specifications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72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Software Testing </a:t>
            </a:r>
            <a:r>
              <a:rPr lang="en-US" b="1" dirty="0" smtClean="0">
                <a:solidFill>
                  <a:srgbClr val="FF0000"/>
                </a:solidFill>
              </a:rPr>
              <a:t>Techniques</a:t>
            </a:r>
          </a:p>
          <a:p>
            <a:pPr algn="just"/>
            <a:r>
              <a:rPr lang="en-US" i="1" dirty="0"/>
              <a:t>Given constraints on time, cost, computer time, etc., the key issue of testing </a:t>
            </a:r>
            <a:r>
              <a:rPr lang="en-US" i="1" dirty="0" smtClean="0"/>
              <a:t>becomes — </a:t>
            </a:r>
            <a:r>
              <a:rPr lang="en-US" i="1" dirty="0"/>
              <a:t>What subset of all possible test cases has the highest probability of </a:t>
            </a:r>
            <a:r>
              <a:rPr lang="en-US" i="1" dirty="0" smtClean="0"/>
              <a:t>detecting the </a:t>
            </a:r>
            <a:r>
              <a:rPr lang="en-US" i="1" dirty="0"/>
              <a:t>most errors</a:t>
            </a:r>
            <a:r>
              <a:rPr lang="en-US" i="1" dirty="0" smtClean="0"/>
              <a:t>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9" y="2098964"/>
            <a:ext cx="4456112" cy="277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4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algn="just"/>
            <a:r>
              <a:rPr lang="en-US" b="1" i="1" dirty="0"/>
              <a:t>Test case ID </a:t>
            </a:r>
            <a:r>
              <a:rPr lang="en-US" dirty="0"/>
              <a:t>is the </a:t>
            </a:r>
            <a:r>
              <a:rPr lang="en-US" dirty="0" smtClean="0"/>
              <a:t>identification </a:t>
            </a:r>
            <a:r>
              <a:rPr lang="en-US" dirty="0"/>
              <a:t>number given to each test case.</a:t>
            </a:r>
          </a:p>
          <a:p>
            <a:pPr algn="just"/>
            <a:r>
              <a:rPr lang="en-US" b="1" i="1" dirty="0"/>
              <a:t>Purpose </a:t>
            </a:r>
            <a:r>
              <a:rPr lang="en-US" dirty="0" smtClean="0"/>
              <a:t>defines </a:t>
            </a:r>
            <a:r>
              <a:rPr lang="en-US" dirty="0"/>
              <a:t>why the case is being designed.</a:t>
            </a:r>
          </a:p>
          <a:p>
            <a:pPr algn="just"/>
            <a:r>
              <a:rPr lang="en-US" b="1" i="1" dirty="0"/>
              <a:t>Preconditions </a:t>
            </a:r>
            <a:r>
              <a:rPr lang="en-US" dirty="0"/>
              <a:t>for running the inputs in a system can be </a:t>
            </a:r>
            <a:r>
              <a:rPr lang="en-US" dirty="0" smtClean="0"/>
              <a:t>defined</a:t>
            </a:r>
            <a:r>
              <a:rPr lang="en-US" dirty="0"/>
              <a:t>, if </a:t>
            </a:r>
            <a:r>
              <a:rPr lang="en-US" dirty="0" smtClean="0"/>
              <a:t>required, in </a:t>
            </a:r>
            <a:r>
              <a:rPr lang="en-US" dirty="0"/>
              <a:t>a test case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Inputs </a:t>
            </a:r>
            <a:r>
              <a:rPr lang="en-US" dirty="0"/>
              <a:t>should not be hypothetical. Actual inputs must be provided, instead </a:t>
            </a:r>
            <a:r>
              <a:rPr lang="en-US" dirty="0" smtClean="0"/>
              <a:t>of general inputs</a:t>
            </a:r>
          </a:p>
          <a:p>
            <a:pPr algn="just"/>
            <a:r>
              <a:rPr lang="en-US" b="1" i="1" dirty="0"/>
              <a:t>Expected outputs </a:t>
            </a:r>
            <a:r>
              <a:rPr lang="en-US" dirty="0"/>
              <a:t>are the outputs which should be produced when there is </a:t>
            </a:r>
            <a:r>
              <a:rPr lang="en-US" dirty="0" smtClean="0"/>
              <a:t>no failure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Testware</a:t>
            </a:r>
            <a:r>
              <a:rPr lang="en-US" b="1" dirty="0"/>
              <a:t> </a:t>
            </a:r>
            <a:r>
              <a:rPr lang="en-US" dirty="0"/>
              <a:t>The documents created during testing activities are known </a:t>
            </a:r>
            <a:r>
              <a:rPr lang="en-US" dirty="0" smtClean="0"/>
              <a:t>as </a:t>
            </a:r>
            <a:r>
              <a:rPr lang="en-US" i="1" dirty="0" err="1" smtClean="0"/>
              <a:t>testware</a:t>
            </a:r>
            <a:endParaRPr lang="en-US" i="1" dirty="0" smtClean="0"/>
          </a:p>
          <a:p>
            <a:pPr algn="just"/>
            <a:r>
              <a:rPr lang="en-US" b="1" dirty="0"/>
              <a:t>Incident </a:t>
            </a:r>
            <a:r>
              <a:rPr lang="en-US" b="1" dirty="0" smtClean="0"/>
              <a:t>: </a:t>
            </a:r>
            <a:r>
              <a:rPr lang="en-US" dirty="0" smtClean="0"/>
              <a:t>An </a:t>
            </a:r>
            <a:r>
              <a:rPr lang="en-US" i="1" dirty="0"/>
              <a:t>incident </a:t>
            </a:r>
            <a:r>
              <a:rPr lang="en-US" dirty="0"/>
              <a:t>is the symptom(s) associated with a failure that alerts the </a:t>
            </a:r>
            <a:r>
              <a:rPr lang="en-US" dirty="0" smtClean="0"/>
              <a:t>user about </a:t>
            </a:r>
            <a:r>
              <a:rPr lang="en-US" dirty="0"/>
              <a:t>the occurrence of a </a:t>
            </a:r>
            <a:r>
              <a:rPr lang="en-US" dirty="0" smtClean="0"/>
              <a:t>failure</a:t>
            </a:r>
          </a:p>
          <a:p>
            <a:pPr algn="just"/>
            <a:r>
              <a:rPr lang="en-US" b="1" dirty="0"/>
              <a:t>Test oracle </a:t>
            </a:r>
            <a:r>
              <a:rPr lang="en-US" dirty="0"/>
              <a:t>An </a:t>
            </a:r>
            <a:r>
              <a:rPr lang="en-US" i="1" dirty="0"/>
              <a:t>oracle </a:t>
            </a:r>
            <a:r>
              <a:rPr lang="en-US" dirty="0"/>
              <a:t>is the means to judge the success or failure of a test, </a:t>
            </a:r>
            <a:r>
              <a:rPr lang="en-US" dirty="0" smtClean="0"/>
              <a:t>i.e. to </a:t>
            </a:r>
            <a:r>
              <a:rPr lang="en-US" dirty="0"/>
              <a:t>judge the correctness of the system for some test</a:t>
            </a:r>
          </a:p>
        </p:txBody>
      </p:sp>
    </p:spTree>
    <p:extLst>
      <p:ext uri="{BB962C8B-B14F-4D97-AF65-F5344CB8AC3E}">
        <p14:creationId xmlns:p14="http://schemas.microsoft.com/office/powerpoint/2010/main" val="343113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2825</Words>
  <Application>Microsoft Office PowerPoint</Application>
  <PresentationFormat>On-screen Show (4:3)</PresentationFormat>
  <Paragraphs>245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Software Testing Terminology</vt:lpstr>
      <vt:lpstr>FAULT/DEFECT/BUG</vt:lpstr>
      <vt:lpstr>ERROR</vt:lpstr>
      <vt:lpstr>example</vt:lpstr>
      <vt:lpstr>PowerPoint Presentation</vt:lpstr>
      <vt:lpstr>TEST CASE</vt:lpstr>
      <vt:lpstr>Test case template</vt:lpstr>
      <vt:lpstr>PowerPoint Presentation</vt:lpstr>
      <vt:lpstr>PowerPoint Presentation</vt:lpstr>
      <vt:lpstr>LIFE CYCLE OF A BUG</vt:lpstr>
      <vt:lpstr>Bugs-In Phase </vt:lpstr>
      <vt:lpstr>Bugs-Out Phase</vt:lpstr>
      <vt:lpstr>Life Cycle of a Bug</vt:lpstr>
      <vt:lpstr>STATES OF A BUG</vt:lpstr>
      <vt:lpstr>PowerPoint Presentation</vt:lpstr>
      <vt:lpstr>PowerPoint Presentation</vt:lpstr>
      <vt:lpstr>PowerPoint Presentation</vt:lpstr>
      <vt:lpstr>PowerPoint Presentation</vt:lpstr>
      <vt:lpstr>STATES OF A BUG</vt:lpstr>
      <vt:lpstr>BUGS AFFECT ECONOMICS OF SOFTWARE TESTING</vt:lpstr>
      <vt:lpstr>PowerPoint Presentation</vt:lpstr>
      <vt:lpstr>BUG CLASSIFICATION BASED ON CRITICALITY</vt:lpstr>
      <vt:lpstr>PowerPoint Presentation</vt:lpstr>
      <vt:lpstr>BUG CLASSIFICATION BASED ON SDLC</vt:lpstr>
      <vt:lpstr>Design Bugs</vt:lpstr>
      <vt:lpstr>PowerPoint Presentation</vt:lpstr>
      <vt:lpstr>PowerPoint Presentation</vt:lpstr>
      <vt:lpstr>Coding Bugs</vt:lpstr>
      <vt:lpstr>Interface and Integration Bugs</vt:lpstr>
      <vt:lpstr>System Bugs</vt:lpstr>
      <vt:lpstr>Testing Bugs</vt:lpstr>
      <vt:lpstr>TESTING PRINCIPLES</vt:lpstr>
      <vt:lpstr>PowerPoint Presentation</vt:lpstr>
      <vt:lpstr>SOFTWARE TESTING LIFE CYCLE (STLC)</vt:lpstr>
      <vt:lpstr>Test Planning - Activities</vt:lpstr>
      <vt:lpstr>PowerPoint Presentation</vt:lpstr>
      <vt:lpstr>Test Design</vt:lpstr>
      <vt:lpstr>PowerPoint Presentation</vt:lpstr>
      <vt:lpstr>PowerPoint Presentation</vt:lpstr>
      <vt:lpstr>Test Execution</vt:lpstr>
      <vt:lpstr>Documents in Test Execution</vt:lpstr>
      <vt:lpstr>Responsibilities at various levels for execution of the test cases</vt:lpstr>
      <vt:lpstr>Post-Execution/Test Review</vt:lpstr>
      <vt:lpstr>PowerPoint Presentation</vt:lpstr>
      <vt:lpstr>PowerPoint Presentation</vt:lpstr>
      <vt:lpstr>SOFTWARE TESTING METHODOLOGY</vt:lpstr>
      <vt:lpstr>SOFTWARE TESTING STRATEGY</vt:lpstr>
      <vt:lpstr>PowerPoint Presentation</vt:lpstr>
      <vt:lpstr>TEST STRATEGY MATRIX</vt:lpstr>
      <vt:lpstr> Test strategy matrix </vt:lpstr>
      <vt:lpstr>Example test strategy matrix</vt:lpstr>
      <vt:lpstr>PowerPoint Presentation</vt:lpstr>
      <vt:lpstr>PowerPoint Presentation</vt:lpstr>
      <vt:lpstr>DEVELOPMENT OF TEST STRATEGY</vt:lpstr>
      <vt:lpstr>TESTING LIFE CYCLE MODEL</vt:lpstr>
      <vt:lpstr>V-Testing Life Cycle Model</vt:lpstr>
      <vt:lpstr>Expanded V-testing model</vt:lpstr>
      <vt:lpstr>VALIDATION ACTIVITIES</vt:lpstr>
      <vt:lpstr>PowerPoint Presentation</vt:lpstr>
      <vt:lpstr>PowerPoint Presentation</vt:lpstr>
      <vt:lpstr>TESTING TACTICS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Terminology</dc:title>
  <dc:creator>admin</dc:creator>
  <cp:lastModifiedBy>admin</cp:lastModifiedBy>
  <cp:revision>83</cp:revision>
  <dcterms:created xsi:type="dcterms:W3CDTF">2006-08-16T00:00:00Z</dcterms:created>
  <dcterms:modified xsi:type="dcterms:W3CDTF">2023-03-02T05:04:06Z</dcterms:modified>
</cp:coreProperties>
</file>