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1" r:id="rId2"/>
    <p:sldId id="324" r:id="rId3"/>
    <p:sldId id="325" r:id="rId4"/>
    <p:sldId id="326" r:id="rId5"/>
    <p:sldId id="327" r:id="rId6"/>
    <p:sldId id="328" r:id="rId7"/>
    <p:sldId id="329" r:id="rId8"/>
    <p:sldId id="330" r:id="rId9"/>
    <p:sldId id="331" r:id="rId10"/>
    <p:sldId id="332" r:id="rId11"/>
    <p:sldId id="333" r:id="rId12"/>
    <p:sldId id="334" r:id="rId13"/>
    <p:sldId id="335" r:id="rId14"/>
    <p:sldId id="336" r:id="rId15"/>
    <p:sldId id="337" r:id="rId16"/>
    <p:sldId id="33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p:scale>
          <a:sx n="76" d="100"/>
          <a:sy n="76" d="100"/>
        </p:scale>
        <p:origin x="-121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u="sng" dirty="0" smtClean="0">
                <a:solidFill>
                  <a:srgbClr val="FF0000"/>
                </a:solidFill>
              </a:rPr>
              <a:t>Database as a service(</a:t>
            </a:r>
            <a:r>
              <a:rPr lang="en-IN" u="sng" dirty="0" err="1" smtClean="0">
                <a:solidFill>
                  <a:srgbClr val="FF0000"/>
                </a:solidFill>
              </a:rPr>
              <a:t>DaaS</a:t>
            </a:r>
            <a:r>
              <a:rPr lang="en-IN" u="sng" dirty="0" smtClean="0">
                <a:solidFill>
                  <a:srgbClr val="FF0000"/>
                </a:solidFill>
              </a:rPr>
              <a:t>)</a:t>
            </a:r>
            <a:endParaRPr lang="en-IN" u="sng" dirty="0">
              <a:solidFill>
                <a:srgbClr val="FF0000"/>
              </a:solidFill>
            </a:endParaRPr>
          </a:p>
        </p:txBody>
      </p:sp>
      <p:sp>
        <p:nvSpPr>
          <p:cNvPr id="3" name="Content Placeholder 2"/>
          <p:cNvSpPr>
            <a:spLocks noGrp="1"/>
          </p:cNvSpPr>
          <p:nvPr>
            <p:ph idx="1"/>
          </p:nvPr>
        </p:nvSpPr>
        <p:spPr>
          <a:xfrm>
            <a:off x="457200" y="990600"/>
            <a:ext cx="8229600" cy="5135563"/>
          </a:xfrm>
        </p:spPr>
        <p:txBody>
          <a:bodyPr/>
          <a:lstStyle/>
          <a:p>
            <a:pPr algn="just"/>
            <a:r>
              <a:rPr lang="en-IN" dirty="0"/>
              <a:t>Databases </a:t>
            </a:r>
            <a:r>
              <a:rPr lang="en-IN" dirty="0" smtClean="0"/>
              <a:t>are </a:t>
            </a:r>
            <a:r>
              <a:rPr lang="en-IN" dirty="0"/>
              <a:t>repositories for information with links within the information that help make the data searchable. </a:t>
            </a:r>
            <a:endParaRPr lang="en-IN" dirty="0" smtClean="0"/>
          </a:p>
          <a:p>
            <a:pPr algn="just"/>
            <a:r>
              <a:rPr lang="en-IN" dirty="0" smtClean="0"/>
              <a:t>Distributed </a:t>
            </a:r>
            <a:r>
              <a:rPr lang="en-IN" dirty="0"/>
              <a:t>databases, like Amazon’s </a:t>
            </a:r>
            <a:r>
              <a:rPr lang="en-IN" dirty="0" err="1"/>
              <a:t>SimpleDB</a:t>
            </a:r>
            <a:r>
              <a:rPr lang="en-IN" dirty="0"/>
              <a:t>, spread information among physically dispersed hardware. </a:t>
            </a:r>
            <a:endParaRPr lang="en-IN" dirty="0" smtClean="0"/>
          </a:p>
          <a:p>
            <a:pPr algn="just"/>
            <a:r>
              <a:rPr lang="en-IN" dirty="0" smtClean="0"/>
              <a:t>But </a:t>
            </a:r>
            <a:r>
              <a:rPr lang="en-IN" dirty="0"/>
              <a:t>to the client, the information seems to be located in one place</a:t>
            </a:r>
          </a:p>
        </p:txBody>
      </p:sp>
    </p:spTree>
    <p:extLst>
      <p:ext uri="{BB962C8B-B14F-4D97-AF65-F5344CB8AC3E}">
        <p14:creationId xmlns:p14="http://schemas.microsoft.com/office/powerpoint/2010/main" val="4022805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5.PNG"/>
          <p:cNvPicPr>
            <a:picLocks noGrp="1" noChangeAspect="1"/>
          </p:cNvPicPr>
          <p:nvPr>
            <p:ph idx="1"/>
          </p:nvPr>
        </p:nvPicPr>
        <p:blipFill>
          <a:blip r:embed="rId2"/>
          <a:stretch>
            <a:fillRect/>
          </a:stretch>
        </p:blipFill>
        <p:spPr>
          <a:xfrm>
            <a:off x="533401" y="457200"/>
            <a:ext cx="7467600" cy="5800575"/>
          </a:xfrm>
        </p:spPr>
      </p:pic>
      <p:sp>
        <p:nvSpPr>
          <p:cNvPr id="3" name="Rectangle 2"/>
          <p:cNvSpPr/>
          <p:nvPr/>
        </p:nvSpPr>
        <p:spPr>
          <a:xfrm>
            <a:off x="2971800" y="304800"/>
            <a:ext cx="3556295" cy="369332"/>
          </a:xfrm>
          <a:prstGeom prst="rect">
            <a:avLst/>
          </a:prstGeom>
        </p:spPr>
        <p:txBody>
          <a:bodyPr wrap="none">
            <a:spAutoFit/>
          </a:bodyPr>
          <a:lstStyle/>
          <a:p>
            <a:r>
              <a:rPr lang="en-IN" b="1" dirty="0" smtClean="0"/>
              <a:t>Privacy Concerns with a Third Party</a:t>
            </a:r>
            <a:endParaRPr lang="en-IN" dirty="0"/>
          </a:p>
        </p:txBody>
      </p:sp>
    </p:spTree>
    <p:extLst>
      <p:ext uri="{BB962C8B-B14F-4D97-AF65-F5344CB8AC3E}">
        <p14:creationId xmlns:p14="http://schemas.microsoft.com/office/powerpoint/2010/main" val="3223974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r>
              <a:rPr lang="en-IN" b="1" dirty="0" smtClean="0"/>
              <a:t>Hackers</a:t>
            </a:r>
          </a:p>
          <a:p>
            <a:r>
              <a:rPr lang="en-IN" dirty="0" smtClean="0"/>
              <a:t>try to break into a secure network just because they can</a:t>
            </a:r>
          </a:p>
          <a:p>
            <a:r>
              <a:rPr lang="en-IN" dirty="0" smtClean="0"/>
              <a:t>They want something.</a:t>
            </a:r>
          </a:p>
          <a:p>
            <a:r>
              <a:rPr lang="en-IN" dirty="0" smtClean="0"/>
              <a:t>There’s a lot they can do if they’ve compromised your data. It ranges from selling your proprietary information to your competition to surreptitiously encrypting your </a:t>
            </a:r>
            <a:r>
              <a:rPr lang="en-IN" dirty="0" err="1" smtClean="0"/>
              <a:t>storageuntil</a:t>
            </a:r>
            <a:r>
              <a:rPr lang="en-IN" dirty="0" smtClean="0"/>
              <a:t> you pay them off. </a:t>
            </a:r>
          </a:p>
          <a:p>
            <a:r>
              <a:rPr lang="en-IN" dirty="0" smtClean="0"/>
              <a:t>Or they may just erase everything to damage your business and  justify the action based on their ideological beliefs. </a:t>
            </a:r>
          </a:p>
          <a:p>
            <a:r>
              <a:rPr lang="en-IN" dirty="0" smtClean="0"/>
              <a:t>hackers are a real concern for your data managed on a cloud. </a:t>
            </a:r>
          </a:p>
          <a:p>
            <a:r>
              <a:rPr lang="en-IN" dirty="0" smtClean="0"/>
              <a:t>Because your data is held on someone else’s equipment, you may be at the mercy of whatever security measures they support.</a:t>
            </a:r>
            <a:endParaRPr lang="en-IN" dirty="0"/>
          </a:p>
        </p:txBody>
      </p:sp>
    </p:spTree>
    <p:extLst>
      <p:ext uri="{BB962C8B-B14F-4D97-AF65-F5344CB8AC3E}">
        <p14:creationId xmlns:p14="http://schemas.microsoft.com/office/powerpoint/2010/main" val="2041845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lstStyle/>
          <a:p>
            <a:r>
              <a:rPr lang="en-IN" b="1" dirty="0" err="1" smtClean="0"/>
              <a:t>Bot</a:t>
            </a:r>
            <a:r>
              <a:rPr lang="en-IN" b="1" dirty="0" smtClean="0"/>
              <a:t> Attackers</a:t>
            </a:r>
          </a:p>
          <a:p>
            <a:r>
              <a:rPr lang="en-IN" dirty="0" smtClean="0"/>
              <a:t>In a commonly recognized worst-case scenario, attackers use </a:t>
            </a:r>
            <a:r>
              <a:rPr lang="en-IN" dirty="0" err="1" smtClean="0"/>
              <a:t>botnets</a:t>
            </a:r>
            <a:r>
              <a:rPr lang="en-IN" dirty="0" smtClean="0"/>
              <a:t> to perform distributed denial of service (DDOS) attacks. </a:t>
            </a:r>
          </a:p>
          <a:p>
            <a:r>
              <a:rPr lang="en-IN" dirty="0" smtClean="0"/>
              <a:t>In order to get the hackers to stop attacking your network, you face blackmail.</a:t>
            </a:r>
            <a:endParaRPr lang="en-IN" dirty="0"/>
          </a:p>
        </p:txBody>
      </p:sp>
    </p:spTree>
    <p:extLst>
      <p:ext uri="{BB962C8B-B14F-4D97-AF65-F5344CB8AC3E}">
        <p14:creationId xmlns:p14="http://schemas.microsoft.com/office/powerpoint/2010/main" val="942423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PNG"/>
          <p:cNvPicPr>
            <a:picLocks noGrp="1" noChangeAspect="1"/>
          </p:cNvPicPr>
          <p:nvPr>
            <p:ph idx="1"/>
          </p:nvPr>
        </p:nvPicPr>
        <p:blipFill>
          <a:blip r:embed="rId2"/>
          <a:stretch>
            <a:fillRect/>
          </a:stretch>
        </p:blipFill>
        <p:spPr>
          <a:xfrm>
            <a:off x="381000" y="457200"/>
            <a:ext cx="8305800" cy="6292671"/>
          </a:xfrm>
        </p:spPr>
      </p:pic>
    </p:spTree>
    <p:extLst>
      <p:ext uri="{BB962C8B-B14F-4D97-AF65-F5344CB8AC3E}">
        <p14:creationId xmlns:p14="http://schemas.microsoft.com/office/powerpoint/2010/main" val="2744348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smtClean="0"/>
              <a:t>Security Benefits</a:t>
            </a:r>
            <a:endParaRPr lang="en-IN" dirty="0"/>
          </a:p>
        </p:txBody>
      </p:sp>
      <p:sp>
        <p:nvSpPr>
          <p:cNvPr id="3" name="Content Placeholder 2"/>
          <p:cNvSpPr>
            <a:spLocks noGrp="1"/>
          </p:cNvSpPr>
          <p:nvPr>
            <p:ph idx="1"/>
          </p:nvPr>
        </p:nvSpPr>
        <p:spPr>
          <a:xfrm>
            <a:off x="457200" y="1066800"/>
            <a:ext cx="8229600" cy="5486400"/>
          </a:xfrm>
        </p:spPr>
        <p:txBody>
          <a:bodyPr>
            <a:normAutofit fontScale="55000" lnSpcReduction="20000"/>
          </a:bodyPr>
          <a:lstStyle/>
          <a:p>
            <a:r>
              <a:rPr lang="en-IN" dirty="0" smtClean="0"/>
              <a:t>Need some very strong security practices to safeguard data in cloud.</a:t>
            </a:r>
          </a:p>
          <a:p>
            <a:pPr>
              <a:buFont typeface="Wingdings" pitchFamily="2" charset="2"/>
              <a:buChar char="ü"/>
            </a:pPr>
            <a:endParaRPr lang="en-IN" b="1" dirty="0" smtClean="0"/>
          </a:p>
          <a:p>
            <a:pPr>
              <a:buFont typeface="Wingdings" pitchFamily="2" charset="2"/>
              <a:buChar char="ü"/>
            </a:pPr>
            <a:r>
              <a:rPr lang="en-IN" b="1" dirty="0" smtClean="0"/>
              <a:t>Centralized Data </a:t>
            </a:r>
          </a:p>
          <a:p>
            <a:pPr>
              <a:buFont typeface="Wingdings" pitchFamily="2" charset="2"/>
              <a:buChar char="ü"/>
            </a:pPr>
            <a:endParaRPr lang="en-IN" b="1" dirty="0" smtClean="0"/>
          </a:p>
          <a:p>
            <a:pPr>
              <a:buFont typeface="Wingdings" pitchFamily="2" charset="2"/>
              <a:buChar char="ü"/>
            </a:pPr>
            <a:r>
              <a:rPr lang="en-IN" b="1" dirty="0" smtClean="0"/>
              <a:t>Reduced Data Loss </a:t>
            </a:r>
          </a:p>
          <a:p>
            <a:pPr algn="just">
              <a:buNone/>
            </a:pPr>
            <a:r>
              <a:rPr lang="en-IN" b="1" dirty="0" smtClean="0"/>
              <a:t>	More than 12,000 laptops are lost in American airports every year. </a:t>
            </a:r>
          </a:p>
          <a:p>
            <a:pPr algn="just">
              <a:buNone/>
            </a:pPr>
            <a:r>
              <a:rPr lang="en-IN" b="1" dirty="0" smtClean="0"/>
              <a:t>	It’s </a:t>
            </a:r>
            <a:r>
              <a:rPr lang="en-IN" dirty="0" smtClean="0"/>
              <a:t>bad enough to lose your data</a:t>
            </a:r>
          </a:p>
          <a:p>
            <a:pPr algn="just">
              <a:buNone/>
            </a:pPr>
            <a:r>
              <a:rPr lang="en-IN" dirty="0" smtClean="0"/>
              <a:t>	Some bad companies - lose proprietary data or other mission-critical information.</a:t>
            </a:r>
          </a:p>
          <a:p>
            <a:pPr algn="just"/>
            <a:r>
              <a:rPr lang="en-IN" dirty="0" smtClean="0"/>
              <a:t>Also, how many laptops employ really strong security measures, like whole-disk data encryption? If the laptop can be effectively compromised, the information will be in the hands of the thief. </a:t>
            </a:r>
          </a:p>
          <a:p>
            <a:pPr algn="just"/>
            <a:r>
              <a:rPr lang="en-IN" dirty="0" smtClean="0"/>
              <a:t>By maintaining data on the cloud, employing strong access control, and limiting employee downloading to only what they need to perform a task, cloud computing can limit the amount of information that could potentially be lost.</a:t>
            </a:r>
          </a:p>
          <a:p>
            <a:pPr>
              <a:buFont typeface="Wingdings" pitchFamily="2" charset="2"/>
              <a:buChar char="ü"/>
            </a:pPr>
            <a:endParaRPr lang="en-IN" b="1" dirty="0" smtClean="0"/>
          </a:p>
          <a:p>
            <a:pPr>
              <a:buFont typeface="Wingdings" pitchFamily="2" charset="2"/>
              <a:buChar char="ü"/>
            </a:pPr>
            <a:r>
              <a:rPr lang="en-IN" b="1" dirty="0" smtClean="0"/>
              <a:t>Monitoring - If your data is maintained on a cloud, it is easier to monitor security than have </a:t>
            </a:r>
            <a:r>
              <a:rPr lang="en-IN" dirty="0" smtClean="0"/>
              <a:t>to worry about the security of numerous servers and clients. </a:t>
            </a:r>
          </a:p>
          <a:p>
            <a:pPr algn="just"/>
            <a:r>
              <a:rPr lang="en-IN" dirty="0" smtClean="0"/>
              <a:t>Of course, the chance that the cloud would be breached puts all the data at risk, but if you are mindful of security and keep up on it, then we worry about one location, rather than sever</a:t>
            </a:r>
          </a:p>
          <a:p>
            <a:pPr algn="just"/>
            <a:endParaRPr lang="en-IN" dirty="0"/>
          </a:p>
        </p:txBody>
      </p:sp>
    </p:spTree>
    <p:extLst>
      <p:ext uri="{BB962C8B-B14F-4D97-AF65-F5344CB8AC3E}">
        <p14:creationId xmlns:p14="http://schemas.microsoft.com/office/powerpoint/2010/main" val="3230719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fontScale="55000" lnSpcReduction="20000"/>
          </a:bodyPr>
          <a:lstStyle/>
          <a:p>
            <a:pPr>
              <a:buFont typeface="Wingdings" pitchFamily="2" charset="2"/>
              <a:buChar char="ü"/>
            </a:pPr>
            <a:r>
              <a:rPr lang="en-IN" b="1" dirty="0" smtClean="0"/>
              <a:t>Instant </a:t>
            </a:r>
            <a:r>
              <a:rPr lang="en-IN" b="1" dirty="0" err="1" smtClean="0"/>
              <a:t>Swapover</a:t>
            </a:r>
            <a:r>
              <a:rPr lang="en-IN" b="1" dirty="0" smtClean="0"/>
              <a:t> – </a:t>
            </a:r>
          </a:p>
          <a:p>
            <a:r>
              <a:rPr lang="en-IN" dirty="0" smtClean="0"/>
              <a:t>When we perform the </a:t>
            </a:r>
            <a:r>
              <a:rPr lang="en-IN" dirty="0" err="1" smtClean="0"/>
              <a:t>swapover</a:t>
            </a:r>
            <a:r>
              <a:rPr lang="en-IN" dirty="0" smtClean="0"/>
              <a:t>, it’s seamless to</a:t>
            </a:r>
          </a:p>
          <a:p>
            <a:pPr>
              <a:buNone/>
            </a:pPr>
            <a:r>
              <a:rPr lang="en-IN" dirty="0" smtClean="0"/>
              <a:t>	your users. You don’t have to spend hours trying to replicate the data or fix the breach.</a:t>
            </a:r>
          </a:p>
          <a:p>
            <a:r>
              <a:rPr lang="en-IN" dirty="0" smtClean="0"/>
              <a:t>Abstracting the hardware allows you to do it instantly.</a:t>
            </a:r>
          </a:p>
          <a:p>
            <a:pPr>
              <a:buFont typeface="Wingdings" pitchFamily="2" charset="2"/>
              <a:buChar char="ü"/>
            </a:pPr>
            <a:r>
              <a:rPr lang="en-IN" b="1" dirty="0" smtClean="0"/>
              <a:t>Logging</a:t>
            </a:r>
          </a:p>
          <a:p>
            <a:r>
              <a:rPr lang="en-IN" dirty="0" smtClean="0"/>
              <a:t>In the cloud, logging is improved. </a:t>
            </a:r>
          </a:p>
          <a:p>
            <a:r>
              <a:rPr lang="en-IN" dirty="0" smtClean="0"/>
              <a:t>On a cloud, you don’t need to guess how much storage you’ll need and you will likely maintain logs</a:t>
            </a:r>
          </a:p>
          <a:p>
            <a:r>
              <a:rPr lang="en-IN" dirty="0" smtClean="0"/>
              <a:t>Also, we  can use more advanced logging techniques. </a:t>
            </a:r>
          </a:p>
          <a:p>
            <a:pPr>
              <a:buFont typeface="Wingdings" pitchFamily="2" charset="2"/>
              <a:buChar char="ü"/>
            </a:pPr>
            <a:r>
              <a:rPr lang="en-IN" b="1" dirty="0" smtClean="0"/>
              <a:t>Secure Builds</a:t>
            </a:r>
          </a:p>
          <a:p>
            <a:r>
              <a:rPr lang="en-IN" dirty="0" smtClean="0"/>
              <a:t>When you developed your own network, you had to buy third-party security software </a:t>
            </a:r>
            <a:r>
              <a:rPr lang="en-IN" dirty="0" err="1" smtClean="0"/>
              <a:t>toget</a:t>
            </a:r>
            <a:r>
              <a:rPr lang="en-IN" dirty="0" smtClean="0"/>
              <a:t> the level of protection you want. </a:t>
            </a:r>
          </a:p>
          <a:p>
            <a:r>
              <a:rPr lang="en-IN" dirty="0" smtClean="0"/>
              <a:t>With a cloud solution, those tools can be bundled in and available to you and you can develop your system with whatever level of security  you desire.</a:t>
            </a:r>
          </a:p>
          <a:p>
            <a:r>
              <a:rPr lang="en-IN" dirty="0" smtClean="0"/>
              <a:t>Also, you can perform your patches and upgrades offline. </a:t>
            </a:r>
          </a:p>
          <a:p>
            <a:r>
              <a:rPr lang="en-IN" dirty="0" smtClean="0"/>
              <a:t>As you patch a server image, you can keep it safe offline, and when you are ready to put the virtual machine online, you can conveniently do that.</a:t>
            </a:r>
          </a:p>
          <a:p>
            <a:r>
              <a:rPr lang="en-IN" dirty="0" smtClean="0"/>
              <a:t>Finally, the ability to test the impact of your security changes is enhanced. </a:t>
            </a:r>
          </a:p>
          <a:p>
            <a:r>
              <a:rPr lang="en-IN" dirty="0" smtClean="0"/>
              <a:t>Simply perform and offline-test the version of your production environment. </a:t>
            </a:r>
            <a:endParaRPr lang="en-IN" dirty="0"/>
          </a:p>
        </p:txBody>
      </p:sp>
    </p:spTree>
    <p:extLst>
      <p:ext uri="{BB962C8B-B14F-4D97-AF65-F5344CB8AC3E}">
        <p14:creationId xmlns:p14="http://schemas.microsoft.com/office/powerpoint/2010/main" val="3230276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85000" lnSpcReduction="20000"/>
          </a:bodyPr>
          <a:lstStyle/>
          <a:p>
            <a:pPr>
              <a:buFont typeface="Wingdings" pitchFamily="2" charset="2"/>
              <a:buChar char="ü"/>
            </a:pPr>
            <a:r>
              <a:rPr lang="en-IN" b="1" dirty="0" smtClean="0"/>
              <a:t>Improved Software Security</a:t>
            </a:r>
          </a:p>
          <a:p>
            <a:r>
              <a:rPr lang="en-IN" dirty="0" smtClean="0"/>
              <a:t>Vendors are likely to develop more efficient security software. </a:t>
            </a:r>
          </a:p>
          <a:p>
            <a:r>
              <a:rPr lang="en-IN" dirty="0" smtClean="0"/>
              <a:t>But charges for our CPU cycles</a:t>
            </a:r>
          </a:p>
          <a:p>
            <a:r>
              <a:rPr lang="en-IN" dirty="0" smtClean="0"/>
              <a:t>As such, the vendor doesn’t want to lose your business and is going to be more inclined to develop more efficient security software. </a:t>
            </a:r>
          </a:p>
          <a:p>
            <a:pPr>
              <a:buFont typeface="Wingdings" pitchFamily="2" charset="2"/>
              <a:buChar char="ü"/>
            </a:pPr>
            <a:r>
              <a:rPr lang="en-IN" b="1" dirty="0" smtClean="0"/>
              <a:t>Security Testing</a:t>
            </a:r>
          </a:p>
          <a:p>
            <a:r>
              <a:rPr lang="en-IN" dirty="0" err="1" smtClean="0"/>
              <a:t>SaaS</a:t>
            </a:r>
            <a:r>
              <a:rPr lang="en-IN" dirty="0" smtClean="0"/>
              <a:t> providers don’t bill you for all of the security testing they do.</a:t>
            </a:r>
          </a:p>
          <a:p>
            <a:r>
              <a:rPr lang="en-IN" dirty="0" smtClean="0"/>
              <a:t>It’s shared among the cloud users. </a:t>
            </a:r>
          </a:p>
          <a:p>
            <a:r>
              <a:rPr lang="en-IN" dirty="0" smtClean="0"/>
              <a:t>Realize that lower costs exist for security testing.</a:t>
            </a:r>
          </a:p>
          <a:p>
            <a:r>
              <a:rPr lang="en-IN" dirty="0" smtClean="0"/>
              <a:t>This is also the case with </a:t>
            </a:r>
            <a:r>
              <a:rPr lang="en-IN" dirty="0" err="1" smtClean="0"/>
              <a:t>PaaS</a:t>
            </a:r>
            <a:r>
              <a:rPr lang="en-IN" dirty="0" smtClean="0"/>
              <a:t> where your developers create their own code, but the cloud code–scanning tools check the code for security weaknesses.</a:t>
            </a:r>
            <a:endParaRPr lang="en-IN" dirty="0"/>
          </a:p>
        </p:txBody>
      </p:sp>
    </p:spTree>
    <p:extLst>
      <p:ext uri="{BB962C8B-B14F-4D97-AF65-F5344CB8AC3E}">
        <p14:creationId xmlns:p14="http://schemas.microsoft.com/office/powerpoint/2010/main" val="3223029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IN" dirty="0" smtClean="0"/>
              <a:t/>
            </a:r>
            <a:br>
              <a:rPr lang="en-IN" dirty="0" smtClean="0"/>
            </a:br>
            <a:r>
              <a:rPr lang="en-IN" dirty="0" smtClean="0"/>
              <a:t>Advantages </a:t>
            </a:r>
            <a:r>
              <a:rPr lang="en-IN" dirty="0"/>
              <a:t>of such a database include the following:</a:t>
            </a:r>
            <a:br>
              <a:rPr lang="en-IN" dirty="0"/>
            </a:br>
            <a:endParaRPr lang="en-IN" dirty="0"/>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pPr algn="just"/>
            <a:r>
              <a:rPr lang="en-IN" dirty="0">
                <a:solidFill>
                  <a:srgbClr val="C00000"/>
                </a:solidFill>
              </a:rPr>
              <a:t>Improved </a:t>
            </a:r>
            <a:r>
              <a:rPr lang="en-IN" dirty="0" smtClean="0">
                <a:solidFill>
                  <a:srgbClr val="C00000"/>
                </a:solidFill>
              </a:rPr>
              <a:t>Availability </a:t>
            </a:r>
            <a:r>
              <a:rPr lang="en-IN" dirty="0" smtClean="0"/>
              <a:t>- If </a:t>
            </a:r>
            <a:r>
              <a:rPr lang="en-IN" dirty="0"/>
              <a:t>there is a fault in one database system, it will only affect one fragment of the information, not the entire database</a:t>
            </a:r>
            <a:r>
              <a:rPr lang="en-IN" dirty="0" smtClean="0"/>
              <a:t>.</a:t>
            </a:r>
          </a:p>
          <a:p>
            <a:pPr algn="just"/>
            <a:r>
              <a:rPr lang="en-IN" dirty="0" smtClean="0">
                <a:solidFill>
                  <a:srgbClr val="C00000"/>
                </a:solidFill>
              </a:rPr>
              <a:t>Improved Performance </a:t>
            </a:r>
            <a:r>
              <a:rPr lang="en-IN" dirty="0" smtClean="0"/>
              <a:t>- Data </a:t>
            </a:r>
            <a:r>
              <a:rPr lang="en-IN" dirty="0"/>
              <a:t>is located near the site </a:t>
            </a:r>
            <a:r>
              <a:rPr lang="en-IN" dirty="0" smtClean="0"/>
              <a:t>and </a:t>
            </a:r>
            <a:r>
              <a:rPr lang="en-IN" dirty="0"/>
              <a:t>the database systems are parallelized, </a:t>
            </a:r>
            <a:r>
              <a:rPr lang="en-IN" dirty="0" smtClean="0"/>
              <a:t>allows </a:t>
            </a:r>
            <a:r>
              <a:rPr lang="en-IN" dirty="0"/>
              <a:t>the load </a:t>
            </a:r>
            <a:r>
              <a:rPr lang="en-IN" dirty="0" smtClean="0"/>
              <a:t>balancing </a:t>
            </a:r>
            <a:r>
              <a:rPr lang="en-IN" dirty="0"/>
              <a:t>among </a:t>
            </a:r>
            <a:r>
              <a:rPr lang="en-IN" dirty="0" smtClean="0"/>
              <a:t>servers</a:t>
            </a:r>
            <a:r>
              <a:rPr lang="en-IN" dirty="0"/>
              <a:t>. </a:t>
            </a:r>
            <a:endParaRPr lang="en-IN" dirty="0" smtClean="0"/>
          </a:p>
          <a:p>
            <a:pPr algn="just"/>
            <a:r>
              <a:rPr lang="en-IN" dirty="0" smtClean="0">
                <a:solidFill>
                  <a:srgbClr val="C00000"/>
                </a:solidFill>
              </a:rPr>
              <a:t>Price</a:t>
            </a:r>
            <a:r>
              <a:rPr lang="en-IN" dirty="0" smtClean="0"/>
              <a:t> -  Less </a:t>
            </a:r>
            <a:r>
              <a:rPr lang="en-IN" dirty="0"/>
              <a:t>expensive to create a network of smaller computers with the power of one large one. </a:t>
            </a:r>
            <a:endParaRPr lang="en-IN" dirty="0" smtClean="0"/>
          </a:p>
          <a:p>
            <a:pPr algn="just"/>
            <a:r>
              <a:rPr lang="en-IN" dirty="0" smtClean="0">
                <a:solidFill>
                  <a:srgbClr val="C00000"/>
                </a:solidFill>
              </a:rPr>
              <a:t>Flexibility</a:t>
            </a:r>
            <a:r>
              <a:rPr lang="en-IN" dirty="0" smtClean="0"/>
              <a:t> - Systems </a:t>
            </a:r>
            <a:r>
              <a:rPr lang="en-IN" dirty="0"/>
              <a:t>can be changed and modified without harm to the entire database.</a:t>
            </a:r>
          </a:p>
          <a:p>
            <a:endParaRPr lang="en-IN" dirty="0"/>
          </a:p>
        </p:txBody>
      </p:sp>
    </p:spTree>
    <p:extLst>
      <p:ext uri="{BB962C8B-B14F-4D97-AF65-F5344CB8AC3E}">
        <p14:creationId xmlns:p14="http://schemas.microsoft.com/office/powerpoint/2010/main" val="2568468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a:t>Database Services</a:t>
            </a:r>
          </a:p>
        </p:txBody>
      </p:sp>
      <p:sp>
        <p:nvSpPr>
          <p:cNvPr id="3" name="Content Placeholder 2"/>
          <p:cNvSpPr>
            <a:spLocks noGrp="1"/>
          </p:cNvSpPr>
          <p:nvPr>
            <p:ph idx="1"/>
          </p:nvPr>
        </p:nvSpPr>
        <p:spPr>
          <a:xfrm>
            <a:off x="457200" y="990600"/>
            <a:ext cx="8382000" cy="5562600"/>
          </a:xfrm>
        </p:spPr>
        <p:txBody>
          <a:bodyPr>
            <a:normAutofit fontScale="70000" lnSpcReduction="20000"/>
          </a:bodyPr>
          <a:lstStyle/>
          <a:p>
            <a:r>
              <a:rPr lang="en-IN" dirty="0" err="1" smtClean="0"/>
              <a:t>DaaS</a:t>
            </a:r>
            <a:r>
              <a:rPr lang="en-IN" dirty="0" smtClean="0"/>
              <a:t> – is another </a:t>
            </a:r>
            <a:r>
              <a:rPr lang="en-IN" dirty="0"/>
              <a:t>“as a service” </a:t>
            </a:r>
            <a:r>
              <a:rPr lang="en-IN" dirty="0" smtClean="0"/>
              <a:t>in CC. The </a:t>
            </a:r>
            <a:r>
              <a:rPr lang="en-IN" dirty="0"/>
              <a:t>idea behind </a:t>
            </a:r>
            <a:r>
              <a:rPr lang="en-IN" dirty="0" err="1"/>
              <a:t>DaaS</a:t>
            </a:r>
            <a:r>
              <a:rPr lang="en-IN" dirty="0"/>
              <a:t> is to avoid the complexity and cost of running your own database</a:t>
            </a:r>
            <a:r>
              <a:rPr lang="en-IN" dirty="0" smtClean="0"/>
              <a:t>.</a:t>
            </a:r>
          </a:p>
          <a:p>
            <a:endParaRPr lang="en-IN" b="1" dirty="0" smtClean="0">
              <a:solidFill>
                <a:srgbClr val="C00000"/>
              </a:solidFill>
            </a:endParaRPr>
          </a:p>
          <a:p>
            <a:r>
              <a:rPr lang="en-IN" b="1" dirty="0" err="1" smtClean="0">
                <a:solidFill>
                  <a:srgbClr val="C00000"/>
                </a:solidFill>
              </a:rPr>
              <a:t>DaaS</a:t>
            </a:r>
            <a:r>
              <a:rPr lang="en-IN" b="1" dirty="0" smtClean="0">
                <a:solidFill>
                  <a:srgbClr val="C00000"/>
                </a:solidFill>
              </a:rPr>
              <a:t> </a:t>
            </a:r>
            <a:r>
              <a:rPr lang="en-IN" b="1" dirty="0">
                <a:solidFill>
                  <a:srgbClr val="C00000"/>
                </a:solidFill>
              </a:rPr>
              <a:t>offers these benefits:</a:t>
            </a:r>
          </a:p>
          <a:p>
            <a:endParaRPr lang="en-IN" b="1" dirty="0" smtClean="0">
              <a:solidFill>
                <a:srgbClr val="0000FF"/>
              </a:solidFill>
            </a:endParaRPr>
          </a:p>
          <a:p>
            <a:r>
              <a:rPr lang="en-IN" b="1" dirty="0" smtClean="0">
                <a:solidFill>
                  <a:srgbClr val="0000FF"/>
                </a:solidFill>
              </a:rPr>
              <a:t>Ease </a:t>
            </a:r>
            <a:r>
              <a:rPr lang="en-IN" b="1" dirty="0">
                <a:solidFill>
                  <a:srgbClr val="0000FF"/>
                </a:solidFill>
              </a:rPr>
              <a:t>of use </a:t>
            </a:r>
            <a:r>
              <a:rPr lang="en-IN" dirty="0" smtClean="0"/>
              <a:t>- No Need to buy , install, </a:t>
            </a:r>
            <a:r>
              <a:rPr lang="en-IN" dirty="0"/>
              <a:t>and </a:t>
            </a:r>
            <a:r>
              <a:rPr lang="en-IN" dirty="0" smtClean="0"/>
              <a:t>maintain </a:t>
            </a:r>
            <a:r>
              <a:rPr lang="en-IN" dirty="0"/>
              <a:t>hardware for the database. </a:t>
            </a:r>
            <a:endParaRPr lang="en-IN" dirty="0" smtClean="0"/>
          </a:p>
          <a:p>
            <a:r>
              <a:rPr lang="en-IN" b="1" dirty="0" smtClean="0">
                <a:solidFill>
                  <a:srgbClr val="0000FF"/>
                </a:solidFill>
              </a:rPr>
              <a:t>Power</a:t>
            </a:r>
            <a:r>
              <a:rPr lang="en-IN" dirty="0" smtClean="0"/>
              <a:t> - </a:t>
            </a:r>
            <a:r>
              <a:rPr lang="en-IN" dirty="0"/>
              <a:t>The database isn’t housed locally, but that doesn’t mean that it is not functional and effective. Depending on your vendor, you can get custom data validation to ensure accurate information. You can create and manage the database with ease. </a:t>
            </a:r>
            <a:endParaRPr lang="en-IN" dirty="0" smtClean="0"/>
          </a:p>
          <a:p>
            <a:r>
              <a:rPr lang="en-IN" b="1" dirty="0">
                <a:solidFill>
                  <a:srgbClr val="0000FF"/>
                </a:solidFill>
              </a:rPr>
              <a:t>Integration</a:t>
            </a:r>
            <a:r>
              <a:rPr lang="en-IN" dirty="0" smtClean="0"/>
              <a:t> - The </a:t>
            </a:r>
            <a:r>
              <a:rPr lang="en-IN" dirty="0"/>
              <a:t>database can be integrated with your other services to provide more value and power. For instance, you can tie it in with calendars, email, and people to make your work more powerful. </a:t>
            </a:r>
            <a:endParaRPr lang="en-IN" dirty="0" smtClean="0"/>
          </a:p>
          <a:p>
            <a:r>
              <a:rPr lang="en-IN" b="1" dirty="0">
                <a:solidFill>
                  <a:srgbClr val="0000FF"/>
                </a:solidFill>
              </a:rPr>
              <a:t>Management</a:t>
            </a:r>
            <a:r>
              <a:rPr lang="en-IN" dirty="0" smtClean="0"/>
              <a:t> - can </a:t>
            </a:r>
            <a:r>
              <a:rPr lang="en-IN" dirty="0"/>
              <a:t>be provided as part of the service for much less expense. </a:t>
            </a:r>
          </a:p>
        </p:txBody>
      </p:sp>
    </p:spTree>
    <p:extLst>
      <p:ext uri="{BB962C8B-B14F-4D97-AF65-F5344CB8AC3E}">
        <p14:creationId xmlns:p14="http://schemas.microsoft.com/office/powerpoint/2010/main" val="1724817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47800"/>
            <a:ext cx="8229600" cy="1143000"/>
          </a:xfrm>
        </p:spPr>
        <p:txBody>
          <a:bodyPr>
            <a:normAutofit fontScale="90000"/>
          </a:bodyPr>
          <a:lstStyle/>
          <a:p>
            <a:r>
              <a:rPr lang="en-IN" dirty="0"/>
              <a:t>There are a number of providers </a:t>
            </a:r>
            <a:r>
              <a:rPr lang="en-IN" dirty="0" smtClean="0"/>
              <a:t>: Few Major Ones Are :</a:t>
            </a:r>
            <a:endParaRPr lang="en-IN" dirty="0"/>
          </a:p>
        </p:txBody>
      </p:sp>
      <p:sp>
        <p:nvSpPr>
          <p:cNvPr id="3" name="Content Placeholder 2"/>
          <p:cNvSpPr>
            <a:spLocks noGrp="1"/>
          </p:cNvSpPr>
          <p:nvPr>
            <p:ph idx="1"/>
          </p:nvPr>
        </p:nvSpPr>
        <p:spPr>
          <a:xfrm>
            <a:off x="457200" y="2819401"/>
            <a:ext cx="8229600" cy="1905000"/>
          </a:xfrm>
        </p:spPr>
        <p:txBody>
          <a:bodyPr/>
          <a:lstStyle/>
          <a:p>
            <a:r>
              <a:rPr lang="en-IN" dirty="0">
                <a:solidFill>
                  <a:srgbClr val="C00000"/>
                </a:solidFill>
              </a:rPr>
              <a:t>MS </a:t>
            </a:r>
            <a:r>
              <a:rPr lang="en-IN" dirty="0" smtClean="0">
                <a:solidFill>
                  <a:srgbClr val="C00000"/>
                </a:solidFill>
              </a:rPr>
              <a:t>SQL</a:t>
            </a:r>
          </a:p>
          <a:p>
            <a:r>
              <a:rPr lang="en-IN" dirty="0" smtClean="0">
                <a:solidFill>
                  <a:srgbClr val="C00000"/>
                </a:solidFill>
              </a:rPr>
              <a:t>Oracle</a:t>
            </a:r>
            <a:endParaRPr lang="en-IN" dirty="0">
              <a:solidFill>
                <a:srgbClr val="C00000"/>
              </a:solidFill>
            </a:endParaRPr>
          </a:p>
        </p:txBody>
      </p:sp>
    </p:spTree>
    <p:extLst>
      <p:ext uri="{BB962C8B-B14F-4D97-AF65-F5344CB8AC3E}">
        <p14:creationId xmlns:p14="http://schemas.microsoft.com/office/powerpoint/2010/main" val="4237764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dirty="0" smtClean="0"/>
              <a:t>MS SQL</a:t>
            </a:r>
            <a:endParaRPr lang="en-IN" dirty="0"/>
          </a:p>
        </p:txBody>
      </p:sp>
      <p:sp>
        <p:nvSpPr>
          <p:cNvPr id="3" name="Content Placeholder 2"/>
          <p:cNvSpPr>
            <a:spLocks noGrp="1"/>
          </p:cNvSpPr>
          <p:nvPr>
            <p:ph idx="1"/>
          </p:nvPr>
        </p:nvSpPr>
        <p:spPr>
          <a:xfrm>
            <a:off x="228600" y="1066800"/>
            <a:ext cx="8534400" cy="5562600"/>
          </a:xfrm>
        </p:spPr>
        <p:txBody>
          <a:bodyPr>
            <a:normAutofit fontScale="77500" lnSpcReduction="20000"/>
          </a:bodyPr>
          <a:lstStyle/>
          <a:p>
            <a:r>
              <a:rPr lang="en-IN" dirty="0" smtClean="0"/>
              <a:t>Microsoft’s SQL Server</a:t>
            </a:r>
          </a:p>
          <a:p>
            <a:r>
              <a:rPr lang="en-IN" dirty="0" smtClean="0"/>
              <a:t>Introduced Microsoft </a:t>
            </a:r>
            <a:r>
              <a:rPr lang="en-IN" dirty="0"/>
              <a:t>SQL Server Data Services (SSDS</a:t>
            </a:r>
            <a:r>
              <a:rPr lang="en-IN" dirty="0" smtClean="0"/>
              <a:t>) in 2009</a:t>
            </a:r>
          </a:p>
          <a:p>
            <a:r>
              <a:rPr lang="en-IN" dirty="0" smtClean="0"/>
              <a:t>SSDS </a:t>
            </a:r>
            <a:r>
              <a:rPr lang="en-IN" dirty="0"/>
              <a:t> </a:t>
            </a:r>
            <a:r>
              <a:rPr lang="en-IN" dirty="0" smtClean="0"/>
              <a:t>and Amazon’s </a:t>
            </a:r>
            <a:r>
              <a:rPr lang="en-IN" dirty="0" err="1" smtClean="0"/>
              <a:t>SimpleDB</a:t>
            </a:r>
            <a:r>
              <a:rPr lang="en-IN" dirty="0" smtClean="0"/>
              <a:t> are similar in terms of : </a:t>
            </a:r>
            <a:r>
              <a:rPr lang="en-IN" dirty="0" smtClean="0">
                <a:solidFill>
                  <a:srgbClr val="C00000"/>
                </a:solidFill>
              </a:rPr>
              <a:t>Schema-Free </a:t>
            </a:r>
            <a:r>
              <a:rPr lang="en-IN" dirty="0">
                <a:solidFill>
                  <a:srgbClr val="C00000"/>
                </a:solidFill>
              </a:rPr>
              <a:t>data storage, SOAP or REST APIs, and a </a:t>
            </a:r>
            <a:r>
              <a:rPr lang="en-IN" dirty="0" smtClean="0">
                <a:solidFill>
                  <a:srgbClr val="C00000"/>
                </a:solidFill>
              </a:rPr>
              <a:t>Pay-as-you-go </a:t>
            </a:r>
            <a:r>
              <a:rPr lang="en-IN" dirty="0">
                <a:solidFill>
                  <a:srgbClr val="C00000"/>
                </a:solidFill>
              </a:rPr>
              <a:t>payment system. </a:t>
            </a:r>
            <a:endParaRPr lang="en-IN" dirty="0" smtClean="0">
              <a:solidFill>
                <a:srgbClr val="C00000"/>
              </a:solidFill>
            </a:endParaRPr>
          </a:p>
          <a:p>
            <a:r>
              <a:rPr lang="en-IN" dirty="0" smtClean="0"/>
              <a:t>SSDS integrates </a:t>
            </a:r>
            <a:r>
              <a:rPr lang="en-IN" dirty="0"/>
              <a:t>with Microsoft’s Sync Framework, which is a .NET library for synchronizing dissimilar data sources. </a:t>
            </a:r>
            <a:endParaRPr lang="en-IN" dirty="0" smtClean="0"/>
          </a:p>
          <a:p>
            <a:r>
              <a:rPr lang="en-IN" dirty="0" smtClean="0"/>
              <a:t>Microsoft </a:t>
            </a:r>
            <a:r>
              <a:rPr lang="en-IN" dirty="0"/>
              <a:t>wants SSDS to work as a data hub, synchronizing data on multiple devices so they can be accessed offline. </a:t>
            </a:r>
            <a:endParaRPr lang="en-IN" dirty="0" smtClean="0"/>
          </a:p>
          <a:p>
            <a:r>
              <a:rPr lang="en-IN" dirty="0" smtClean="0"/>
              <a:t>There </a:t>
            </a:r>
            <a:r>
              <a:rPr lang="en-IN" dirty="0"/>
              <a:t>are three core concepts in SSDS:</a:t>
            </a:r>
          </a:p>
          <a:p>
            <a:pPr lvl="1"/>
            <a:r>
              <a:rPr lang="en-IN" b="1" dirty="0" smtClean="0">
                <a:solidFill>
                  <a:srgbClr val="0000FF"/>
                </a:solidFill>
              </a:rPr>
              <a:t>Authority</a:t>
            </a:r>
            <a:r>
              <a:rPr lang="en-IN" dirty="0" smtClean="0"/>
              <a:t> - An </a:t>
            </a:r>
            <a:r>
              <a:rPr lang="en-IN" dirty="0"/>
              <a:t>authority is both a billing unit and a collection of containers. </a:t>
            </a:r>
            <a:endParaRPr lang="en-IN" dirty="0" smtClean="0"/>
          </a:p>
          <a:p>
            <a:pPr lvl="1"/>
            <a:r>
              <a:rPr lang="en-IN" b="1" dirty="0">
                <a:solidFill>
                  <a:srgbClr val="0000FF"/>
                </a:solidFill>
              </a:rPr>
              <a:t>Container</a:t>
            </a:r>
            <a:r>
              <a:rPr lang="en-IN" dirty="0" smtClean="0"/>
              <a:t> - A </a:t>
            </a:r>
            <a:r>
              <a:rPr lang="en-IN" dirty="0"/>
              <a:t>container is a collection of entities and is what you search within. </a:t>
            </a:r>
            <a:endParaRPr lang="en-IN" dirty="0" smtClean="0"/>
          </a:p>
          <a:p>
            <a:pPr lvl="1"/>
            <a:r>
              <a:rPr lang="en-IN" b="1" dirty="0">
                <a:solidFill>
                  <a:srgbClr val="0000FF"/>
                </a:solidFill>
              </a:rPr>
              <a:t>Entity </a:t>
            </a:r>
            <a:r>
              <a:rPr lang="en-IN" b="1" dirty="0" smtClean="0">
                <a:solidFill>
                  <a:srgbClr val="0000FF"/>
                </a:solidFill>
              </a:rPr>
              <a:t>- </a:t>
            </a:r>
            <a:r>
              <a:rPr lang="en-IN" dirty="0" smtClean="0"/>
              <a:t>An </a:t>
            </a:r>
            <a:r>
              <a:rPr lang="en-IN" dirty="0"/>
              <a:t>entity is a property bag of name and value pairs.</a:t>
            </a:r>
          </a:p>
          <a:p>
            <a:endParaRPr lang="en-IN" dirty="0"/>
          </a:p>
        </p:txBody>
      </p:sp>
    </p:spTree>
    <p:extLst>
      <p:ext uri="{BB962C8B-B14F-4D97-AF65-F5344CB8AC3E}">
        <p14:creationId xmlns:p14="http://schemas.microsoft.com/office/powerpoint/2010/main" val="2977335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dirty="0" smtClean="0"/>
              <a:t>Oracle</a:t>
            </a:r>
            <a:endParaRPr lang="en-IN" dirty="0"/>
          </a:p>
        </p:txBody>
      </p:sp>
      <p:sp>
        <p:nvSpPr>
          <p:cNvPr id="3" name="Content Placeholder 2"/>
          <p:cNvSpPr>
            <a:spLocks noGrp="1"/>
          </p:cNvSpPr>
          <p:nvPr>
            <p:ph idx="1"/>
          </p:nvPr>
        </p:nvSpPr>
        <p:spPr>
          <a:xfrm>
            <a:off x="457200" y="1066800"/>
            <a:ext cx="8229600" cy="5638800"/>
          </a:xfrm>
        </p:spPr>
        <p:txBody>
          <a:bodyPr>
            <a:normAutofit fontScale="85000" lnSpcReduction="10000"/>
          </a:bodyPr>
          <a:lstStyle/>
          <a:p>
            <a:r>
              <a:rPr lang="en-IN" dirty="0" smtClean="0"/>
              <a:t>SSDS </a:t>
            </a:r>
            <a:r>
              <a:rPr lang="en-IN" dirty="0"/>
              <a:t>is a bit of a twist because it </a:t>
            </a:r>
            <a:r>
              <a:rPr lang="en-IN" dirty="0" err="1"/>
              <a:t>backsteps</a:t>
            </a:r>
            <a:r>
              <a:rPr lang="en-IN" dirty="0"/>
              <a:t> from being more complex, rather being simple and flexible. </a:t>
            </a:r>
            <a:endParaRPr lang="en-IN" dirty="0" smtClean="0"/>
          </a:p>
          <a:p>
            <a:r>
              <a:rPr lang="en-IN" dirty="0" smtClean="0"/>
              <a:t>Oracle </a:t>
            </a:r>
            <a:r>
              <a:rPr lang="en-IN" dirty="0"/>
              <a:t>introduced three services to provide database services to cloud users. </a:t>
            </a:r>
            <a:endParaRPr lang="en-IN" dirty="0" smtClean="0"/>
          </a:p>
          <a:p>
            <a:r>
              <a:rPr lang="en-IN" dirty="0" smtClean="0"/>
              <a:t>Customers </a:t>
            </a:r>
            <a:r>
              <a:rPr lang="en-IN" dirty="0"/>
              <a:t>can </a:t>
            </a:r>
            <a:r>
              <a:rPr lang="en-IN" dirty="0" smtClean="0"/>
              <a:t>license : </a:t>
            </a:r>
            <a:endParaRPr lang="en-IN" dirty="0"/>
          </a:p>
          <a:p>
            <a:pPr lvl="1"/>
            <a:r>
              <a:rPr lang="en-IN" dirty="0" smtClean="0"/>
              <a:t>Oracle </a:t>
            </a:r>
            <a:r>
              <a:rPr lang="en-IN" dirty="0"/>
              <a:t>Database 11g </a:t>
            </a:r>
            <a:endParaRPr lang="en-IN" dirty="0" smtClean="0"/>
          </a:p>
          <a:p>
            <a:pPr lvl="1"/>
            <a:r>
              <a:rPr lang="en-IN" dirty="0" smtClean="0"/>
              <a:t>Oracle </a:t>
            </a:r>
            <a:r>
              <a:rPr lang="en-IN" dirty="0"/>
              <a:t>Fusion Middleware </a:t>
            </a:r>
            <a:endParaRPr lang="en-IN" dirty="0" smtClean="0"/>
          </a:p>
          <a:p>
            <a:pPr lvl="1"/>
            <a:r>
              <a:rPr lang="en-IN" dirty="0" smtClean="0"/>
              <a:t>Oracle </a:t>
            </a:r>
            <a:r>
              <a:rPr lang="en-IN" dirty="0"/>
              <a:t>Enterprise Manager</a:t>
            </a:r>
          </a:p>
          <a:p>
            <a:r>
              <a:rPr lang="en-IN" dirty="0"/>
              <a:t>The products are available for use on </a:t>
            </a:r>
            <a:r>
              <a:rPr lang="en-IN" dirty="0" smtClean="0"/>
              <a:t>Amazon EC2</a:t>
            </a:r>
          </a:p>
          <a:p>
            <a:r>
              <a:rPr lang="en-IN" dirty="0" smtClean="0"/>
              <a:t>Oracle </a:t>
            </a:r>
            <a:r>
              <a:rPr lang="en-IN" dirty="0"/>
              <a:t>delivered a set of free Amazon Machine Images (AMIs) to its customers so they could quickly and efficiently deploy Oracle’s database solutions.</a:t>
            </a:r>
          </a:p>
        </p:txBody>
      </p:sp>
    </p:spTree>
    <p:extLst>
      <p:ext uri="{BB962C8B-B14F-4D97-AF65-F5344CB8AC3E}">
        <p14:creationId xmlns:p14="http://schemas.microsoft.com/office/powerpoint/2010/main" val="4254258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a:bodyPr>
          <a:lstStyle/>
          <a:p>
            <a:pPr algn="just"/>
            <a:r>
              <a:rPr lang="en-IN" dirty="0"/>
              <a:t>Developers can take advantage </a:t>
            </a:r>
            <a:r>
              <a:rPr lang="en-IN" dirty="0" smtClean="0"/>
              <a:t>to </a:t>
            </a:r>
            <a:r>
              <a:rPr lang="en-IN" dirty="0"/>
              <a:t>rapidly build applications using Oracle’s popular development tools such as </a:t>
            </a:r>
            <a:r>
              <a:rPr lang="en-IN" dirty="0" smtClean="0"/>
              <a:t>:</a:t>
            </a:r>
          </a:p>
          <a:p>
            <a:pPr lvl="1"/>
            <a:r>
              <a:rPr lang="en-IN" dirty="0" smtClean="0">
                <a:solidFill>
                  <a:srgbClr val="0000FF"/>
                </a:solidFill>
              </a:rPr>
              <a:t>Oracle </a:t>
            </a:r>
            <a:r>
              <a:rPr lang="en-IN" dirty="0">
                <a:solidFill>
                  <a:srgbClr val="0000FF"/>
                </a:solidFill>
              </a:rPr>
              <a:t>Application </a:t>
            </a:r>
            <a:r>
              <a:rPr lang="en-IN" dirty="0" smtClean="0">
                <a:solidFill>
                  <a:srgbClr val="0000FF"/>
                </a:solidFill>
              </a:rPr>
              <a:t>Express </a:t>
            </a:r>
          </a:p>
          <a:p>
            <a:pPr lvl="1"/>
            <a:r>
              <a:rPr lang="en-IN" dirty="0" smtClean="0">
                <a:solidFill>
                  <a:srgbClr val="0000FF"/>
                </a:solidFill>
              </a:rPr>
              <a:t>Oracle </a:t>
            </a:r>
            <a:r>
              <a:rPr lang="en-IN" dirty="0" err="1" smtClean="0">
                <a:solidFill>
                  <a:srgbClr val="0000FF"/>
                </a:solidFill>
              </a:rPr>
              <a:t>JDeveloper</a:t>
            </a:r>
            <a:r>
              <a:rPr lang="en-IN" dirty="0" smtClean="0">
                <a:solidFill>
                  <a:srgbClr val="0000FF"/>
                </a:solidFill>
              </a:rPr>
              <a:t> </a:t>
            </a:r>
          </a:p>
          <a:p>
            <a:pPr lvl="1"/>
            <a:r>
              <a:rPr lang="en-IN" dirty="0" smtClean="0">
                <a:solidFill>
                  <a:srgbClr val="0000FF"/>
                </a:solidFill>
              </a:rPr>
              <a:t>Oracle </a:t>
            </a:r>
            <a:r>
              <a:rPr lang="en-IN" dirty="0">
                <a:solidFill>
                  <a:srgbClr val="0000FF"/>
                </a:solidFill>
              </a:rPr>
              <a:t>Enterprise Pack for </a:t>
            </a:r>
            <a:r>
              <a:rPr lang="en-IN" dirty="0" smtClean="0">
                <a:solidFill>
                  <a:srgbClr val="0000FF"/>
                </a:solidFill>
              </a:rPr>
              <a:t>Eclipse</a:t>
            </a:r>
          </a:p>
          <a:p>
            <a:pPr lvl="1"/>
            <a:r>
              <a:rPr lang="en-IN" dirty="0" smtClean="0">
                <a:solidFill>
                  <a:srgbClr val="0000FF"/>
                </a:solidFill>
              </a:rPr>
              <a:t>Oracle </a:t>
            </a:r>
            <a:r>
              <a:rPr lang="en-IN" dirty="0">
                <a:solidFill>
                  <a:srgbClr val="0000FF"/>
                </a:solidFill>
              </a:rPr>
              <a:t>Workshop for </a:t>
            </a:r>
            <a:r>
              <a:rPr lang="en-IN" dirty="0" err="1" smtClean="0">
                <a:solidFill>
                  <a:srgbClr val="0000FF"/>
                </a:solidFill>
              </a:rPr>
              <a:t>WebLogic</a:t>
            </a:r>
            <a:r>
              <a:rPr lang="en-IN" dirty="0" smtClean="0">
                <a:solidFill>
                  <a:srgbClr val="0000FF"/>
                </a:solidFill>
              </a:rPr>
              <a:t> </a:t>
            </a:r>
          </a:p>
          <a:p>
            <a:pPr algn="just"/>
            <a:r>
              <a:rPr lang="en-IN" dirty="0" smtClean="0"/>
              <a:t>Oracle </a:t>
            </a:r>
            <a:r>
              <a:rPr lang="en-IN" dirty="0"/>
              <a:t>Unbreakable Linux Support and AWS Premium Support is available for Oracle Enterprise Linux on EC2, providing seamless customer support.</a:t>
            </a:r>
          </a:p>
        </p:txBody>
      </p:sp>
    </p:spTree>
    <p:extLst>
      <p:ext uri="{BB962C8B-B14F-4D97-AF65-F5344CB8AC3E}">
        <p14:creationId xmlns:p14="http://schemas.microsoft.com/office/powerpoint/2010/main" val="2125136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08037"/>
            <a:ext cx="8229600" cy="5821363"/>
          </a:xfrm>
        </p:spPr>
        <p:txBody>
          <a:bodyPr>
            <a:normAutofit fontScale="85000" lnSpcReduction="20000"/>
          </a:bodyPr>
          <a:lstStyle/>
          <a:p>
            <a:pPr algn="just"/>
            <a:r>
              <a:rPr lang="en-IN" dirty="0" smtClean="0"/>
              <a:t>Oracle introduced </a:t>
            </a:r>
            <a:r>
              <a:rPr lang="en-IN" dirty="0"/>
              <a:t>a </a:t>
            </a:r>
            <a:r>
              <a:rPr lang="en-IN" dirty="0">
                <a:solidFill>
                  <a:srgbClr val="0000FF"/>
                </a:solidFill>
              </a:rPr>
              <a:t>secure cloud-based backup solution</a:t>
            </a:r>
            <a:r>
              <a:rPr lang="en-IN" dirty="0"/>
              <a:t>. </a:t>
            </a:r>
            <a:endParaRPr lang="en-IN" dirty="0" smtClean="0"/>
          </a:p>
          <a:p>
            <a:pPr algn="just"/>
            <a:r>
              <a:rPr lang="en-IN" dirty="0" smtClean="0"/>
              <a:t>Oracle </a:t>
            </a:r>
            <a:r>
              <a:rPr lang="en-IN" dirty="0"/>
              <a:t>Secure Backup Cloud </a:t>
            </a:r>
            <a:r>
              <a:rPr lang="en-IN" dirty="0" smtClean="0"/>
              <a:t>Module enables </a:t>
            </a:r>
            <a:r>
              <a:rPr lang="en-IN" dirty="0"/>
              <a:t>customers to use </a:t>
            </a:r>
            <a:r>
              <a:rPr lang="en-IN" dirty="0" smtClean="0"/>
              <a:t>Amazon S3 as </a:t>
            </a:r>
            <a:r>
              <a:rPr lang="en-IN" dirty="0"/>
              <a:t>their database backup destination</a:t>
            </a:r>
            <a:r>
              <a:rPr lang="en-IN" dirty="0" smtClean="0"/>
              <a:t>. </a:t>
            </a:r>
          </a:p>
          <a:p>
            <a:pPr algn="just"/>
            <a:r>
              <a:rPr lang="en-IN" dirty="0" smtClean="0"/>
              <a:t>Oracle </a:t>
            </a:r>
            <a:r>
              <a:rPr lang="en-IN" dirty="0"/>
              <a:t>Secure Backup Cloud Module also enables encrypted data backups to help ensure complete privacy in the cloud environment. </a:t>
            </a:r>
            <a:endParaRPr lang="en-IN" dirty="0" smtClean="0"/>
          </a:p>
          <a:p>
            <a:pPr algn="just"/>
            <a:r>
              <a:rPr lang="en-IN" dirty="0" smtClean="0"/>
              <a:t>It’s </a:t>
            </a:r>
            <a:r>
              <a:rPr lang="en-IN" dirty="0"/>
              <a:t>fully integrated with Oracle Recovery Manager and Oracle Enterprise Manager, providing users with familiar interfaces for cloud-based backups. </a:t>
            </a:r>
            <a:endParaRPr lang="en-IN" dirty="0" smtClean="0"/>
          </a:p>
          <a:p>
            <a:pPr algn="just"/>
            <a:r>
              <a:rPr lang="en-IN" dirty="0" smtClean="0"/>
              <a:t>For </a:t>
            </a:r>
            <a:r>
              <a:rPr lang="en-IN" dirty="0"/>
              <a:t>customers with an </a:t>
            </a:r>
            <a:r>
              <a:rPr lang="en-IN" dirty="0" err="1"/>
              <a:t>ongoing</a:t>
            </a:r>
            <a:r>
              <a:rPr lang="en-IN" dirty="0"/>
              <a:t> need to quickly move very large volumes of data into or out of the AWS cloud, Amazon allows the creation of network peering connections</a:t>
            </a:r>
          </a:p>
        </p:txBody>
      </p:sp>
    </p:spTree>
    <p:extLst>
      <p:ext uri="{BB962C8B-B14F-4D97-AF65-F5344CB8AC3E}">
        <p14:creationId xmlns:p14="http://schemas.microsoft.com/office/powerpoint/2010/main" val="2651068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solidFill>
                  <a:srgbClr val="FF0000"/>
                </a:solidFill>
              </a:rPr>
              <a:t>Security Concerns in cloud computing</a:t>
            </a:r>
            <a:endParaRPr lang="en-IN" u="sng" dirty="0">
              <a:solidFill>
                <a:srgbClr val="FF0000"/>
              </a:solidFill>
            </a:endParaRPr>
          </a:p>
        </p:txBody>
      </p:sp>
      <p:sp>
        <p:nvSpPr>
          <p:cNvPr id="3" name="Content Placeholder 2"/>
          <p:cNvSpPr>
            <a:spLocks noGrp="1"/>
          </p:cNvSpPr>
          <p:nvPr>
            <p:ph idx="1"/>
          </p:nvPr>
        </p:nvSpPr>
        <p:spPr/>
        <p:txBody>
          <a:bodyPr>
            <a:normAutofit lnSpcReduction="10000"/>
          </a:bodyPr>
          <a:lstStyle/>
          <a:p>
            <a:r>
              <a:rPr lang="en-IN" dirty="0" smtClean="0"/>
              <a:t>That is, if another party is housing all your data, how do you know that it’s safe and secure?</a:t>
            </a:r>
          </a:p>
          <a:p>
            <a:r>
              <a:rPr lang="en-US" dirty="0" smtClean="0"/>
              <a:t>- </a:t>
            </a:r>
            <a:r>
              <a:rPr lang="en-IN" dirty="0" smtClean="0"/>
              <a:t>As a starting point, assume that anything you put on the cloud can be accessed by anyone.</a:t>
            </a:r>
          </a:p>
          <a:p>
            <a:r>
              <a:rPr lang="en-IN" dirty="0" smtClean="0"/>
              <a:t>There are also concerns because law enforcement has been better able to get at data maintained on a cloud, more so than they are from an organization’s servers.</a:t>
            </a:r>
            <a:endParaRPr lang="en-IN" dirty="0"/>
          </a:p>
        </p:txBody>
      </p:sp>
    </p:spTree>
    <p:extLst>
      <p:ext uri="{BB962C8B-B14F-4D97-AF65-F5344CB8AC3E}">
        <p14:creationId xmlns:p14="http://schemas.microsoft.com/office/powerpoint/2010/main" val="882820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TotalTime>
  <Words>1030</Words>
  <Application>Microsoft Office PowerPoint</Application>
  <PresentationFormat>On-screen Show (4:3)</PresentationFormat>
  <Paragraphs>104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Database as a service(DaaS)</vt:lpstr>
      <vt:lpstr> Advantages of such a database include the following: </vt:lpstr>
      <vt:lpstr>Database Services</vt:lpstr>
      <vt:lpstr>There are a number of providers : Few Major Ones Are :</vt:lpstr>
      <vt:lpstr>MS SQL</vt:lpstr>
      <vt:lpstr>Oracle</vt:lpstr>
      <vt:lpstr>PowerPoint Presentation</vt:lpstr>
      <vt:lpstr>PowerPoint Presentation</vt:lpstr>
      <vt:lpstr>Security Concerns in cloud computing</vt:lpstr>
      <vt:lpstr>PowerPoint Presentation</vt:lpstr>
      <vt:lpstr>PowerPoint Presentation</vt:lpstr>
      <vt:lpstr>PowerPoint Presentation</vt:lpstr>
      <vt:lpstr>PowerPoint Presentation</vt:lpstr>
      <vt:lpstr>Security Benefits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APSSDC</cp:lastModifiedBy>
  <cp:revision>37</cp:revision>
  <dcterms:created xsi:type="dcterms:W3CDTF">2006-08-16T00:00:00Z</dcterms:created>
  <dcterms:modified xsi:type="dcterms:W3CDTF">2023-04-21T06:59:08Z</dcterms:modified>
</cp:coreProperties>
</file>