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4" r:id="rId14"/>
    <p:sldId id="285" r:id="rId15"/>
    <p:sldId id="286" r:id="rId16"/>
    <p:sldId id="287" r:id="rId17"/>
    <p:sldId id="288" r:id="rId18"/>
    <p:sldId id="28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3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Cloud Storage Providers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Google </a:t>
            </a:r>
            <a:r>
              <a:rPr lang="en-US" dirty="0" smtClean="0"/>
              <a:t>Big table Data store</a:t>
            </a:r>
          </a:p>
          <a:p>
            <a:pPr lvl="0"/>
            <a:r>
              <a:rPr lang="en-US" dirty="0" smtClean="0"/>
              <a:t>Mobile Me</a:t>
            </a:r>
          </a:p>
          <a:p>
            <a:pPr lvl="0"/>
            <a:r>
              <a:rPr lang="en-US" dirty="0" smtClean="0"/>
              <a:t>Live Mesh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Google </a:t>
            </a:r>
            <a:r>
              <a:rPr lang="en-IN" dirty="0" err="1"/>
              <a:t>Bigtable</a:t>
            </a:r>
            <a:r>
              <a:rPr lang="en-IN" dirty="0"/>
              <a:t> </a:t>
            </a:r>
            <a:r>
              <a:rPr lang="en-IN" dirty="0" err="1"/>
              <a:t>Datastore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Autofit/>
          </a:bodyPr>
          <a:lstStyle/>
          <a:p>
            <a:r>
              <a:rPr lang="en-IN" sz="1700" dirty="0"/>
              <a:t>Because the tables are so large, </a:t>
            </a:r>
            <a:r>
              <a:rPr lang="en-IN" sz="1700" dirty="0" err="1"/>
              <a:t>Bigtable</a:t>
            </a:r>
            <a:r>
              <a:rPr lang="en-IN" sz="1700" dirty="0"/>
              <a:t> splits them at row boundaries and saves them as tablets. </a:t>
            </a:r>
            <a:endParaRPr lang="en-IN" sz="1700" dirty="0" smtClean="0"/>
          </a:p>
          <a:p>
            <a:r>
              <a:rPr lang="en-IN" sz="1700" dirty="0" smtClean="0"/>
              <a:t>Each </a:t>
            </a:r>
            <a:r>
              <a:rPr lang="en-IN" sz="1700" dirty="0"/>
              <a:t>tablet is about 200MB, and each server houses 100 tablets. </a:t>
            </a:r>
            <a:endParaRPr lang="en-IN" sz="1700" dirty="0" smtClean="0"/>
          </a:p>
          <a:p>
            <a:r>
              <a:rPr lang="en-IN" sz="1700" dirty="0" smtClean="0"/>
              <a:t>Given </a:t>
            </a:r>
            <a:r>
              <a:rPr lang="en-IN" sz="1700" dirty="0"/>
              <a:t>this, data from a database is likely to be stored in many different servers</a:t>
            </a:r>
            <a:r>
              <a:rPr lang="en-IN" sz="1700" dirty="0" smtClean="0"/>
              <a:t>—(not in </a:t>
            </a:r>
            <a:r>
              <a:rPr lang="en-IN" sz="1700" dirty="0"/>
              <a:t>the same geographic </a:t>
            </a:r>
            <a:r>
              <a:rPr lang="en-IN" sz="1700" dirty="0" smtClean="0"/>
              <a:t>location). </a:t>
            </a:r>
            <a:r>
              <a:rPr lang="en-IN" sz="1700" dirty="0"/>
              <a:t>This architecture also allows for load balancing. </a:t>
            </a:r>
            <a:endParaRPr lang="en-IN" sz="1700" dirty="0" smtClean="0"/>
          </a:p>
          <a:p>
            <a:r>
              <a:rPr lang="en-IN" sz="1700" dirty="0" smtClean="0"/>
              <a:t>If </a:t>
            </a:r>
            <a:r>
              <a:rPr lang="en-IN" sz="1700" dirty="0"/>
              <a:t>one table is getting a lot of queries, it can remove other tablets or move the busy table to another machine that is not as busy. </a:t>
            </a:r>
            <a:endParaRPr lang="en-IN" sz="1700" dirty="0" smtClean="0"/>
          </a:p>
          <a:p>
            <a:r>
              <a:rPr lang="en-IN" sz="1700" dirty="0" smtClean="0"/>
              <a:t>Also</a:t>
            </a:r>
            <a:r>
              <a:rPr lang="en-IN" sz="1700" dirty="0"/>
              <a:t>, if a machine fails, since the tablet is spread to different machines, users may not even notice the outage. </a:t>
            </a:r>
            <a:endParaRPr lang="en-IN" sz="1700" dirty="0" smtClean="0"/>
          </a:p>
          <a:p>
            <a:r>
              <a:rPr lang="en-IN" sz="1700" dirty="0" smtClean="0"/>
              <a:t>When </a:t>
            </a:r>
            <a:r>
              <a:rPr lang="en-IN" sz="1700" dirty="0"/>
              <a:t>a machine fills up, it compresses some tablets using a Google-proprietary technique. </a:t>
            </a:r>
            <a:endParaRPr lang="en-IN" sz="1700" dirty="0" smtClean="0"/>
          </a:p>
          <a:p>
            <a:r>
              <a:rPr lang="en-IN" sz="1700" dirty="0" smtClean="0"/>
              <a:t>On </a:t>
            </a:r>
            <a:r>
              <a:rPr lang="en-IN" sz="1700" dirty="0"/>
              <a:t>a minor scale, only a few tablets are compressed. </a:t>
            </a:r>
            <a:endParaRPr lang="en-IN" sz="1700" dirty="0" smtClean="0"/>
          </a:p>
          <a:p>
            <a:r>
              <a:rPr lang="en-IN" sz="1700" dirty="0" smtClean="0"/>
              <a:t>On </a:t>
            </a:r>
            <a:r>
              <a:rPr lang="en-IN" sz="1700" dirty="0"/>
              <a:t>a large scale, entire tablets are compressed, freeing more drive space</a:t>
            </a:r>
            <a:r>
              <a:rPr lang="en-IN" sz="1700" dirty="0" smtClean="0"/>
              <a:t>.</a:t>
            </a:r>
          </a:p>
          <a:p>
            <a:r>
              <a:rPr lang="en-IN" sz="1700" dirty="0" err="1"/>
              <a:t>Bigtable</a:t>
            </a:r>
            <a:r>
              <a:rPr lang="en-IN" sz="1700" dirty="0"/>
              <a:t> tablet locations are stored in cells, and looking them up is a three-tiered system. </a:t>
            </a:r>
            <a:endParaRPr lang="en-IN" sz="1700" dirty="0" smtClean="0"/>
          </a:p>
          <a:p>
            <a:r>
              <a:rPr lang="en-IN" sz="1700" dirty="0" smtClean="0"/>
              <a:t>Clients </a:t>
            </a:r>
            <a:r>
              <a:rPr lang="en-IN" sz="1700" dirty="0"/>
              <a:t>point to the META0 table. </a:t>
            </a:r>
            <a:endParaRPr lang="en-IN" sz="1700" dirty="0" smtClean="0"/>
          </a:p>
          <a:p>
            <a:r>
              <a:rPr lang="en-IN" sz="1700" dirty="0" smtClean="0"/>
              <a:t>META0 </a:t>
            </a:r>
            <a:r>
              <a:rPr lang="en-IN" sz="1700" dirty="0"/>
              <a:t>then keeps track of many tables on META1 that contain the locations of the tablets. </a:t>
            </a:r>
            <a:endParaRPr lang="en-IN" sz="1700" dirty="0" smtClean="0"/>
          </a:p>
          <a:p>
            <a:r>
              <a:rPr lang="en-IN" sz="1700" dirty="0" smtClean="0"/>
              <a:t>Both </a:t>
            </a:r>
            <a:r>
              <a:rPr lang="en-IN" sz="1700" dirty="0"/>
              <a:t>META0 and META1 make use of prefetching and caching to minimize system bottlenecks. </a:t>
            </a:r>
          </a:p>
          <a:p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365888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Google </a:t>
            </a:r>
            <a:r>
              <a:rPr lang="en-IN" dirty="0" err="1"/>
              <a:t>Bigtable</a:t>
            </a:r>
            <a:r>
              <a:rPr lang="en-IN" dirty="0"/>
              <a:t> </a:t>
            </a:r>
            <a:r>
              <a:rPr lang="en-IN" dirty="0" err="1" smtClean="0"/>
              <a:t>Datastore</a:t>
            </a:r>
            <a:r>
              <a:rPr lang="en-IN" dirty="0" smtClean="0"/>
              <a:t> : Issues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While </a:t>
            </a:r>
            <a:r>
              <a:rPr lang="en-IN" dirty="0" err="1"/>
              <a:t>Bigtable</a:t>
            </a:r>
            <a:r>
              <a:rPr lang="en-IN" dirty="0"/>
              <a:t> is a robust tool, developers have been cautious about using it. </a:t>
            </a:r>
            <a:endParaRPr lang="en-IN" dirty="0" smtClean="0"/>
          </a:p>
          <a:p>
            <a:r>
              <a:rPr lang="en-IN" dirty="0" smtClean="0"/>
              <a:t>Because </a:t>
            </a:r>
            <a:r>
              <a:rPr lang="en-IN" dirty="0"/>
              <a:t>it is a proprietary system, they get locked into Google. </a:t>
            </a:r>
            <a:endParaRPr lang="en-IN" dirty="0" smtClean="0"/>
          </a:p>
          <a:p>
            <a:r>
              <a:rPr lang="en-IN" dirty="0" smtClean="0"/>
              <a:t>That </a:t>
            </a:r>
            <a:r>
              <a:rPr lang="en-IN" dirty="0"/>
              <a:t>is also the case with Amazon’s Web Services and other cloud providers. </a:t>
            </a:r>
            <a:endParaRPr lang="en-IN" dirty="0" smtClean="0"/>
          </a:p>
          <a:p>
            <a:r>
              <a:rPr lang="en-IN" dirty="0" smtClean="0"/>
              <a:t>On </a:t>
            </a:r>
            <a:r>
              <a:rPr lang="en-IN" dirty="0"/>
              <a:t>the other hand, Google App Engine and </a:t>
            </a:r>
            <a:r>
              <a:rPr lang="en-IN" dirty="0" err="1"/>
              <a:t>Bigtable</a:t>
            </a:r>
            <a:r>
              <a:rPr lang="en-IN" dirty="0"/>
              <a:t> are affordable, costing about the same as Amazon’s S3. </a:t>
            </a:r>
            <a:endParaRPr lang="en-IN" dirty="0" smtClean="0"/>
          </a:p>
          <a:p>
            <a:r>
              <a:rPr lang="en-IN" dirty="0" smtClean="0"/>
              <a:t>Costs </a:t>
            </a:r>
            <a:r>
              <a:rPr lang="en-IN" dirty="0"/>
              <a:t>are as follows:</a:t>
            </a:r>
          </a:p>
          <a:p>
            <a:pPr lvl="1"/>
            <a:r>
              <a:rPr lang="en-IN" dirty="0" smtClean="0"/>
              <a:t>$</a:t>
            </a:r>
            <a:r>
              <a:rPr lang="en-IN" dirty="0"/>
              <a:t>0.10–$0.12 per CPU core-hour </a:t>
            </a:r>
          </a:p>
          <a:p>
            <a:pPr lvl="1"/>
            <a:r>
              <a:rPr lang="en-IN" dirty="0" smtClean="0"/>
              <a:t>$</a:t>
            </a:r>
            <a:r>
              <a:rPr lang="en-IN" dirty="0"/>
              <a:t>0.15–$0.18 per GB-month of storage </a:t>
            </a:r>
          </a:p>
          <a:p>
            <a:pPr lvl="1"/>
            <a:r>
              <a:rPr lang="en-IN" dirty="0" smtClean="0"/>
              <a:t>$</a:t>
            </a:r>
            <a:r>
              <a:rPr lang="en-IN" dirty="0"/>
              <a:t>0.11–$0.13 per GB of outgoing bandwidth </a:t>
            </a:r>
          </a:p>
          <a:p>
            <a:pPr lvl="1"/>
            <a:r>
              <a:rPr lang="en-IN" dirty="0" smtClean="0"/>
              <a:t>$</a:t>
            </a:r>
            <a:r>
              <a:rPr lang="en-IN" dirty="0"/>
              <a:t>0.09–$0.11 per GB of incoming bandwidth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5494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8229600" cy="1706563"/>
          </a:xfrm>
        </p:spPr>
        <p:txBody>
          <a:bodyPr/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sz="5400" b="1" dirty="0" smtClean="0"/>
              <a:t>Mobile Me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1918416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Mobile 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IN" dirty="0" err="1"/>
              <a:t>MobileMe</a:t>
            </a:r>
            <a:r>
              <a:rPr lang="en-IN" dirty="0"/>
              <a:t> is a set of cloud services and solutions provided by Apple Inc. </a:t>
            </a:r>
            <a:endParaRPr lang="en-IN" dirty="0" smtClean="0"/>
          </a:p>
          <a:p>
            <a:pPr algn="just"/>
            <a:r>
              <a:rPr lang="en-IN" dirty="0" smtClean="0"/>
              <a:t>Designed </a:t>
            </a:r>
            <a:r>
              <a:rPr lang="en-IN" dirty="0"/>
              <a:t>for use with proprietary Apple devices, such as the iPhone. </a:t>
            </a:r>
            <a:endParaRPr lang="en-IN" dirty="0" smtClean="0"/>
          </a:p>
          <a:p>
            <a:pPr algn="just"/>
            <a:r>
              <a:rPr lang="en-IN" dirty="0" err="1" smtClean="0"/>
              <a:t>MobileMe</a:t>
            </a:r>
            <a:r>
              <a:rPr lang="en-IN" dirty="0" smtClean="0"/>
              <a:t> </a:t>
            </a:r>
            <a:r>
              <a:rPr lang="en-IN" dirty="0"/>
              <a:t>provides several solutions that are entirely hosted, provisioned and managed via a subscription based billing model from Apple’s remote cloud infrastructure. </a:t>
            </a:r>
            <a:endParaRPr lang="en-IN" dirty="0" smtClean="0"/>
          </a:p>
          <a:p>
            <a:pPr algn="just"/>
            <a:r>
              <a:rPr lang="en-IN" dirty="0" smtClean="0"/>
              <a:t>Previously </a:t>
            </a:r>
            <a:r>
              <a:rPr lang="en-IN" dirty="0"/>
              <a:t>known as .Mac and </a:t>
            </a:r>
            <a:r>
              <a:rPr lang="en-IN" dirty="0" err="1"/>
              <a:t>iTools</a:t>
            </a:r>
            <a:r>
              <a:rPr lang="en-IN" dirty="0"/>
              <a:t>, </a:t>
            </a:r>
            <a:r>
              <a:rPr lang="en-IN" dirty="0" err="1"/>
              <a:t>MobileMe</a:t>
            </a:r>
            <a:r>
              <a:rPr lang="en-IN" dirty="0"/>
              <a:t> was replaced with </a:t>
            </a:r>
            <a:r>
              <a:rPr lang="en-IN" dirty="0" err="1"/>
              <a:t>iCloud</a:t>
            </a:r>
            <a:r>
              <a:rPr lang="en-IN" dirty="0"/>
              <a:t> in mid-2011. </a:t>
            </a:r>
            <a:endParaRPr lang="en-IN" dirty="0" smtClean="0"/>
          </a:p>
          <a:p>
            <a:pPr algn="just"/>
            <a:r>
              <a:rPr lang="en-IN" dirty="0" err="1" smtClean="0"/>
              <a:t>MobileMe</a:t>
            </a:r>
            <a:r>
              <a:rPr lang="en-IN" dirty="0" smtClean="0"/>
              <a:t> </a:t>
            </a:r>
            <a:r>
              <a:rPr lang="en-IN" dirty="0"/>
              <a:t>is </a:t>
            </a:r>
            <a:r>
              <a:rPr lang="en-IN" dirty="0" smtClean="0"/>
              <a:t>a set of cloud services and solutions Apple’s </a:t>
            </a:r>
            <a:r>
              <a:rPr lang="en-IN" dirty="0"/>
              <a:t>solution that delivers push email, push contacts, and push calendars from the </a:t>
            </a:r>
            <a:r>
              <a:rPr lang="en-IN" dirty="0" err="1"/>
              <a:t>MobileMe</a:t>
            </a:r>
            <a:r>
              <a:rPr lang="en-IN" dirty="0"/>
              <a:t> service in the cloud to native applications on iPhone, iPod touch, Macs, and PCs. </a:t>
            </a:r>
            <a:endParaRPr lang="en-IN" dirty="0" smtClean="0"/>
          </a:p>
          <a:p>
            <a:pPr algn="just"/>
            <a:r>
              <a:rPr lang="en-IN" dirty="0" err="1" smtClean="0"/>
              <a:t>MobileMe</a:t>
            </a:r>
            <a:r>
              <a:rPr lang="en-IN" dirty="0" smtClean="0"/>
              <a:t> </a:t>
            </a:r>
            <a:r>
              <a:rPr lang="en-IN" dirty="0"/>
              <a:t>also provides a suite of ad-free web applications that deliver a </a:t>
            </a:r>
            <a:r>
              <a:rPr lang="en-IN" dirty="0" err="1"/>
              <a:t>desktoplike</a:t>
            </a:r>
            <a:r>
              <a:rPr lang="en-IN" dirty="0"/>
              <a:t> experience through any modern browser. </a:t>
            </a:r>
            <a:endParaRPr lang="en-IN" dirty="0" smtClean="0"/>
          </a:p>
          <a:p>
            <a:pPr algn="just"/>
            <a:r>
              <a:rPr lang="en-IN" dirty="0" err="1" smtClean="0"/>
              <a:t>MobileMe</a:t>
            </a:r>
            <a:r>
              <a:rPr lang="en-IN" dirty="0" smtClean="0"/>
              <a:t> </a:t>
            </a:r>
            <a:r>
              <a:rPr lang="en-IN" dirty="0"/>
              <a:t>applications (www.me.com) include Mail, Contacts, and Calendar, as well as Gallery for viewing and sharing photos and </a:t>
            </a:r>
            <a:r>
              <a:rPr lang="en-IN" dirty="0" err="1"/>
              <a:t>iDisk</a:t>
            </a:r>
            <a:r>
              <a:rPr lang="en-IN" dirty="0"/>
              <a:t> for storing and exchanging documents online. </a:t>
            </a:r>
          </a:p>
        </p:txBody>
      </p:sp>
    </p:spTree>
    <p:extLst>
      <p:ext uri="{BB962C8B-B14F-4D97-AF65-F5344CB8AC3E}">
        <p14:creationId xmlns:p14="http://schemas.microsoft.com/office/powerpoint/2010/main" val="2776942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MobileMe</a:t>
            </a:r>
            <a:r>
              <a:rPr lang="en-IN" dirty="0"/>
              <a:t> Features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638800"/>
          </a:xfrm>
        </p:spPr>
        <p:txBody>
          <a:bodyPr>
            <a:noAutofit/>
          </a:bodyPr>
          <a:lstStyle/>
          <a:p>
            <a:pPr algn="just"/>
            <a:r>
              <a:rPr lang="en-IN" sz="1600" dirty="0"/>
              <a:t>With a </a:t>
            </a:r>
            <a:r>
              <a:rPr lang="en-IN" sz="1600" dirty="0" err="1"/>
              <a:t>MobileMe</a:t>
            </a:r>
            <a:r>
              <a:rPr lang="en-IN" sz="1600" dirty="0"/>
              <a:t> email account, all folders, messages, and status indicators look identical whether checking email on iPhone, iPod touch, a Mac, or a PC. </a:t>
            </a:r>
            <a:endParaRPr lang="en-IN" sz="1600" dirty="0" smtClean="0"/>
          </a:p>
          <a:p>
            <a:pPr algn="just"/>
            <a:r>
              <a:rPr lang="en-IN" sz="1600" dirty="0" smtClean="0"/>
              <a:t>New </a:t>
            </a:r>
            <a:r>
              <a:rPr lang="en-IN" sz="1600" dirty="0"/>
              <a:t>email messages are pushed instantly to iPhone </a:t>
            </a:r>
            <a:r>
              <a:rPr lang="en-IN" sz="1600" dirty="0" smtClean="0"/>
              <a:t>Wi-Fi</a:t>
            </a:r>
            <a:r>
              <a:rPr lang="en-IN" sz="1600" dirty="0"/>
              <a:t>, removing the need to manually check email and wait for downloads. </a:t>
            </a:r>
            <a:endParaRPr lang="en-IN" sz="1600" dirty="0" smtClean="0"/>
          </a:p>
          <a:p>
            <a:pPr algn="just"/>
            <a:r>
              <a:rPr lang="en-IN" sz="1600" dirty="0" smtClean="0"/>
              <a:t>Push </a:t>
            </a:r>
            <a:r>
              <a:rPr lang="en-IN" sz="1600" dirty="0"/>
              <a:t>also keeps contacts and calendars continuously up to </a:t>
            </a:r>
            <a:r>
              <a:rPr lang="en-IN" sz="1600" dirty="0" smtClean="0"/>
              <a:t>date</a:t>
            </a:r>
          </a:p>
          <a:p>
            <a:pPr algn="just"/>
            <a:r>
              <a:rPr lang="en-IN" sz="1600" dirty="0" smtClean="0"/>
              <a:t>Push </a:t>
            </a:r>
            <a:r>
              <a:rPr lang="en-IN" sz="1600" dirty="0"/>
              <a:t>works with the native applications on iPhone and iPod touch, Microsoft Outlook for the PC, and Mac OS X applications, Mail, Address Book, and iCal, as well as the </a:t>
            </a:r>
            <a:r>
              <a:rPr lang="en-IN" sz="1600" dirty="0" err="1"/>
              <a:t>MobileMe</a:t>
            </a:r>
            <a:r>
              <a:rPr lang="en-IN" sz="1600" dirty="0"/>
              <a:t> web application suite. </a:t>
            </a:r>
            <a:endParaRPr lang="en-IN" sz="1600" dirty="0" smtClean="0"/>
          </a:p>
          <a:p>
            <a:pPr algn="just"/>
            <a:r>
              <a:rPr lang="en-IN" sz="1600" dirty="0" err="1" smtClean="0"/>
              <a:t>MobileMe</a:t>
            </a:r>
            <a:r>
              <a:rPr lang="en-IN" sz="1600" dirty="0" smtClean="0"/>
              <a:t> </a:t>
            </a:r>
            <a:r>
              <a:rPr lang="en-IN" sz="1600" dirty="0"/>
              <a:t>web applications provide a desktop-like experience that allows users to drag and drop, click and drag, and even use keyboard shortcuts. </a:t>
            </a:r>
            <a:endParaRPr lang="en-IN" sz="1600" dirty="0" smtClean="0"/>
          </a:p>
          <a:p>
            <a:pPr algn="just"/>
            <a:r>
              <a:rPr lang="en-IN" sz="1600" dirty="0" err="1" smtClean="0"/>
              <a:t>MobileMe</a:t>
            </a:r>
            <a:r>
              <a:rPr lang="en-IN" sz="1600" dirty="0" smtClean="0"/>
              <a:t> </a:t>
            </a:r>
            <a:r>
              <a:rPr lang="en-IN" sz="1600" dirty="0"/>
              <a:t>provides anywhere access to Mail, Contacts, and Calendar, with a unified interface </a:t>
            </a:r>
            <a:endParaRPr lang="en-IN" sz="1600" dirty="0" smtClean="0"/>
          </a:p>
          <a:p>
            <a:pPr algn="just"/>
            <a:r>
              <a:rPr lang="en-IN" sz="1600" dirty="0" smtClean="0"/>
              <a:t>Gallery </a:t>
            </a:r>
            <a:r>
              <a:rPr lang="en-IN" sz="1600" dirty="0"/>
              <a:t>users can upload, rearrange, rotate, and title photos from any browser; post photos directly from an iPhone; allow visitors to download print-quality images; and contribute photos to an album. </a:t>
            </a:r>
            <a:endParaRPr lang="en-IN" sz="1600" dirty="0" smtClean="0"/>
          </a:p>
          <a:p>
            <a:pPr algn="just"/>
            <a:r>
              <a:rPr lang="en-IN" sz="1600" dirty="0" err="1" smtClean="0"/>
              <a:t>MobileMe</a:t>
            </a:r>
            <a:r>
              <a:rPr lang="en-IN" sz="1600" dirty="0" smtClean="0"/>
              <a:t> </a:t>
            </a:r>
            <a:r>
              <a:rPr lang="en-IN" sz="1600" dirty="0" err="1"/>
              <a:t>iDisk</a:t>
            </a:r>
            <a:r>
              <a:rPr lang="en-IN" sz="1600" dirty="0"/>
              <a:t> lets users store and manage files online with drag-and-drop filing and makes it easy to share documents too large to email by automatically sending an email with a link for downloading the file. </a:t>
            </a:r>
            <a:endParaRPr lang="en-IN" sz="1600" dirty="0" smtClean="0"/>
          </a:p>
          <a:p>
            <a:pPr algn="just"/>
            <a:r>
              <a:rPr lang="en-IN" sz="1600" dirty="0" err="1" smtClean="0"/>
              <a:t>MobileMe</a:t>
            </a:r>
            <a:r>
              <a:rPr lang="en-IN" sz="1600" dirty="0" smtClean="0"/>
              <a:t> </a:t>
            </a:r>
            <a:r>
              <a:rPr lang="en-IN" sz="1600" dirty="0"/>
              <a:t>includes 20GB of online storage that can be used for email, contacts, calendar, photos, movies, and documents</a:t>
            </a:r>
          </a:p>
        </p:txBody>
      </p:sp>
    </p:spTree>
    <p:extLst>
      <p:ext uri="{BB962C8B-B14F-4D97-AF65-F5344CB8AC3E}">
        <p14:creationId xmlns:p14="http://schemas.microsoft.com/office/powerpoint/2010/main" val="2560121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MobileMe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7500" lnSpcReduction="20000"/>
          </a:bodyPr>
          <a:lstStyle/>
          <a:p>
            <a:r>
              <a:rPr lang="en-IN" dirty="0" err="1"/>
              <a:t>MobileMe</a:t>
            </a:r>
            <a:r>
              <a:rPr lang="en-IN" dirty="0"/>
              <a:t> included cloud productivity and synchronization tools, communication services and remote storage. </a:t>
            </a:r>
            <a:endParaRPr lang="en-IN" dirty="0" smtClean="0"/>
          </a:p>
          <a:p>
            <a:r>
              <a:rPr lang="en-IN" dirty="0" err="1" smtClean="0"/>
              <a:t>MobileMe</a:t>
            </a:r>
            <a:r>
              <a:rPr lang="en-IN" dirty="0" smtClean="0"/>
              <a:t> applications and services included: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Find My iPhone: </a:t>
            </a:r>
            <a:r>
              <a:rPr lang="en-IN" dirty="0"/>
              <a:t>An online tool for iPhone tracking and management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Cloud storage</a:t>
            </a:r>
            <a:r>
              <a:rPr lang="en-IN" dirty="0"/>
              <a:t>: Up to 40 GB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Address Book and calendar (iCal): </a:t>
            </a:r>
            <a:r>
              <a:rPr lang="en-IN" dirty="0"/>
              <a:t>An online contacts and scheduling directory created by synching the iPhone</a:t>
            </a:r>
          </a:p>
          <a:p>
            <a:pPr lvl="1"/>
            <a:r>
              <a:rPr lang="en-IN" dirty="0" err="1">
                <a:solidFill>
                  <a:srgbClr val="FF0000"/>
                </a:solidFill>
              </a:rPr>
              <a:t>iGallery</a:t>
            </a:r>
            <a:r>
              <a:rPr lang="en-IN" dirty="0">
                <a:solidFill>
                  <a:srgbClr val="FF0000"/>
                </a:solidFill>
              </a:rPr>
              <a:t>:</a:t>
            </a:r>
            <a:r>
              <a:rPr lang="en-IN" dirty="0"/>
              <a:t> Online photo and video </a:t>
            </a:r>
            <a:r>
              <a:rPr lang="en-IN" dirty="0" smtClean="0"/>
              <a:t>storage</a:t>
            </a:r>
          </a:p>
          <a:p>
            <a:pPr lvl="1"/>
            <a:endParaRPr lang="en-IN" dirty="0"/>
          </a:p>
          <a:p>
            <a:pPr lvl="1"/>
            <a:r>
              <a:rPr lang="en-IN" dirty="0" err="1" smtClean="0"/>
              <a:t>MobileMe</a:t>
            </a:r>
            <a:r>
              <a:rPr lang="en-IN" dirty="0" smtClean="0"/>
              <a:t> </a:t>
            </a:r>
            <a:r>
              <a:rPr lang="en-IN" dirty="0"/>
              <a:t>also provided a PC synchronization application, AOL Instant Messenger (AIM) and </a:t>
            </a:r>
            <a:r>
              <a:rPr lang="en-IN" dirty="0" err="1"/>
              <a:t>iWeb</a:t>
            </a:r>
            <a:r>
              <a:rPr lang="en-IN" dirty="0"/>
              <a:t> for publishing and deploying hosted websites. </a:t>
            </a:r>
            <a:br>
              <a:rPr lang="en-IN" dirty="0"/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6840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Live Mesh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IN" dirty="0"/>
              <a:t>Live Mesh is Microsoft’s “software-plus-services” platform </a:t>
            </a:r>
            <a:endParaRPr lang="en-IN" dirty="0" smtClean="0"/>
          </a:p>
          <a:p>
            <a:pPr algn="just"/>
            <a:r>
              <a:rPr lang="en-IN" dirty="0" smtClean="0"/>
              <a:t>Manage</a:t>
            </a:r>
            <a:r>
              <a:rPr lang="en-IN" dirty="0"/>
              <a:t>, </a:t>
            </a:r>
            <a:r>
              <a:rPr lang="en-IN" dirty="0" smtClean="0"/>
              <a:t>Access</a:t>
            </a:r>
            <a:r>
              <a:rPr lang="en-IN" dirty="0"/>
              <a:t>, </a:t>
            </a:r>
            <a:r>
              <a:rPr lang="en-IN" dirty="0" smtClean="0"/>
              <a:t>Share files </a:t>
            </a:r>
            <a:r>
              <a:rPr lang="en-IN" dirty="0"/>
              <a:t>and </a:t>
            </a:r>
            <a:r>
              <a:rPr lang="en-IN" dirty="0" smtClean="0"/>
              <a:t>Applications on </a:t>
            </a:r>
            <a:r>
              <a:rPr lang="en-IN" dirty="0"/>
              <a:t>the Web and across their world of devices. </a:t>
            </a:r>
            <a:endParaRPr lang="en-IN" dirty="0" smtClean="0"/>
          </a:p>
          <a:p>
            <a:pPr algn="just"/>
            <a:r>
              <a:rPr lang="en-IN" dirty="0" smtClean="0"/>
              <a:t>Live </a:t>
            </a:r>
            <a:r>
              <a:rPr lang="en-IN" dirty="0"/>
              <a:t>Mesh has the following components</a:t>
            </a:r>
            <a:r>
              <a:rPr lang="en-IN" dirty="0" smtClean="0"/>
              <a:t>:</a:t>
            </a:r>
          </a:p>
          <a:p>
            <a:pPr lvl="1" algn="just"/>
            <a:r>
              <a:rPr lang="en-IN" dirty="0"/>
              <a:t>A </a:t>
            </a:r>
            <a:r>
              <a:rPr lang="en-IN" b="1" dirty="0">
                <a:solidFill>
                  <a:srgbClr val="FF0000"/>
                </a:solidFill>
              </a:rPr>
              <a:t>platform</a:t>
            </a:r>
            <a:r>
              <a:rPr lang="en-IN" dirty="0"/>
              <a:t> that defines and models a user’s digital relationships among devices, data, applications, and people—made available to developers through an open data model and protocols. </a:t>
            </a:r>
            <a:endParaRPr lang="en-IN" dirty="0" smtClean="0"/>
          </a:p>
          <a:p>
            <a:pPr lvl="1" algn="just"/>
            <a:r>
              <a:rPr lang="en-IN" dirty="0" smtClean="0"/>
              <a:t>A </a:t>
            </a:r>
            <a:r>
              <a:rPr lang="en-IN" dirty="0"/>
              <a:t>cloud service providing an implementation of the platform hosted in Microsoft </a:t>
            </a:r>
            <a:r>
              <a:rPr lang="en-IN" dirty="0" err="1"/>
              <a:t>datacenters</a:t>
            </a:r>
            <a:r>
              <a:rPr lang="en-IN" dirty="0"/>
              <a:t>. </a:t>
            </a:r>
          </a:p>
          <a:p>
            <a:pPr lvl="1" algn="just"/>
            <a:r>
              <a:rPr lang="en-IN" b="1" dirty="0" smtClean="0">
                <a:solidFill>
                  <a:srgbClr val="FF0000"/>
                </a:solidFill>
              </a:rPr>
              <a:t>Software</a:t>
            </a:r>
            <a:r>
              <a:rPr lang="en-IN" dirty="0"/>
              <a:t>, a client implementation of the platform that enables local applications to run offline and interact </a:t>
            </a:r>
            <a:r>
              <a:rPr lang="en-IN" dirty="0" smtClean="0"/>
              <a:t>with </a:t>
            </a:r>
            <a:r>
              <a:rPr lang="en-IN" dirty="0"/>
              <a:t>the cloud. </a:t>
            </a:r>
            <a:endParaRPr lang="en-IN" dirty="0" smtClean="0"/>
          </a:p>
          <a:p>
            <a:pPr lvl="1" algn="just"/>
            <a:r>
              <a:rPr lang="en-IN" dirty="0" smtClean="0"/>
              <a:t>A </a:t>
            </a:r>
            <a:r>
              <a:rPr lang="en-IN" dirty="0"/>
              <a:t>platform experience that exposes the key benefits of the platform for bringing together a user’s devices, files and applications, and social graph, with news feeds across all of these.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3207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/>
              <a:t>Live Mesh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102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IN" dirty="0"/>
              <a:t>The Live Mesh software, called Mesh Operating Environment (MOE), is available for</a:t>
            </a:r>
          </a:p>
          <a:p>
            <a:pPr lvl="1"/>
            <a:r>
              <a:rPr lang="en-IN" dirty="0" smtClean="0"/>
              <a:t>Windows </a:t>
            </a:r>
            <a:r>
              <a:rPr lang="en-IN" dirty="0"/>
              <a:t>XP </a:t>
            </a:r>
            <a:r>
              <a:rPr lang="en-IN" dirty="0" smtClean="0"/>
              <a:t> </a:t>
            </a:r>
          </a:p>
          <a:p>
            <a:pPr lvl="1"/>
            <a:r>
              <a:rPr lang="en-IN" dirty="0" smtClean="0"/>
              <a:t>Windows </a:t>
            </a:r>
            <a:r>
              <a:rPr lang="en-IN" dirty="0"/>
              <a:t>Vista </a:t>
            </a:r>
            <a:r>
              <a:rPr lang="en-IN" dirty="0" smtClean="0"/>
              <a:t> </a:t>
            </a:r>
          </a:p>
          <a:p>
            <a:pPr lvl="1"/>
            <a:r>
              <a:rPr lang="en-IN" dirty="0" smtClean="0"/>
              <a:t>Windows </a:t>
            </a:r>
            <a:r>
              <a:rPr lang="en-IN" dirty="0"/>
              <a:t>Mobile </a:t>
            </a:r>
          </a:p>
          <a:p>
            <a:pPr lvl="1"/>
            <a:r>
              <a:rPr lang="en-IN" dirty="0" smtClean="0"/>
              <a:t>Mac </a:t>
            </a:r>
            <a:r>
              <a:rPr lang="en-IN" dirty="0"/>
              <a:t>OS </a:t>
            </a:r>
            <a:r>
              <a:rPr lang="en-IN" dirty="0" smtClean="0"/>
              <a:t>X</a:t>
            </a:r>
          </a:p>
          <a:p>
            <a:pPr algn="just"/>
            <a:r>
              <a:rPr lang="en-IN" dirty="0"/>
              <a:t>The software is used to create and manage the synchronization relationships between devices and data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Live </a:t>
            </a:r>
            <a:r>
              <a:rPr lang="en-IN" dirty="0"/>
              <a:t>Mesh also incorporates a cloud component, called Live Desktop. </a:t>
            </a:r>
            <a:endParaRPr lang="en-IN" dirty="0" smtClean="0"/>
          </a:p>
          <a:p>
            <a:pPr algn="just"/>
            <a:r>
              <a:rPr lang="en-IN" dirty="0" smtClean="0"/>
              <a:t>This </a:t>
            </a:r>
            <a:r>
              <a:rPr lang="en-IN" dirty="0"/>
              <a:t>is an online storage service that allows synchronized folders to be accessible via a web site. </a:t>
            </a:r>
            <a:endParaRPr lang="en-IN" dirty="0" smtClean="0"/>
          </a:p>
          <a:p>
            <a:pPr algn="just"/>
            <a:r>
              <a:rPr lang="en-IN" dirty="0" smtClean="0"/>
              <a:t>It </a:t>
            </a:r>
            <a:r>
              <a:rPr lang="en-IN" dirty="0"/>
              <a:t>also includes remote desktop software called Live Mesh Remote Desktop, which can be used to remotely connect and manage any of the devices in the synchronization relationship. </a:t>
            </a:r>
            <a:endParaRPr lang="en-IN" dirty="0" smtClean="0"/>
          </a:p>
          <a:p>
            <a:pPr algn="just"/>
            <a:r>
              <a:rPr lang="en-IN" dirty="0" smtClean="0"/>
              <a:t>Live </a:t>
            </a:r>
            <a:r>
              <a:rPr lang="en-IN" dirty="0"/>
              <a:t>Mesh Remote Desktop allows you to control your devices from the Live Mesh application, as well as from any other PC connected to the Internet.</a:t>
            </a:r>
          </a:p>
        </p:txBody>
      </p:sp>
    </p:spTree>
    <p:extLst>
      <p:ext uri="{BB962C8B-B14F-4D97-AF65-F5344CB8AC3E}">
        <p14:creationId xmlns:p14="http://schemas.microsoft.com/office/powerpoint/2010/main" val="4143020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IN" dirty="0"/>
              <a:t>Live Framework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36983"/>
            <a:ext cx="8686800" cy="5440017"/>
          </a:xfrm>
        </p:spPr>
        <p:txBody>
          <a:bodyPr>
            <a:noAutofit/>
          </a:bodyPr>
          <a:lstStyle/>
          <a:p>
            <a:pPr algn="just"/>
            <a:r>
              <a:rPr lang="en-IN" sz="1900" dirty="0" smtClean="0"/>
              <a:t>For developers, there is a development component consisting of a protocol and APIs known as Live Framework.</a:t>
            </a:r>
          </a:p>
          <a:p>
            <a:pPr algn="just"/>
            <a:r>
              <a:rPr lang="en-IN" sz="1900" dirty="0" smtClean="0"/>
              <a:t>Live Framework is a REST-based API for accessing the Live Mesh services over HTTP. </a:t>
            </a:r>
          </a:p>
          <a:p>
            <a:pPr algn="just"/>
            <a:r>
              <a:rPr lang="en-IN" sz="1900" dirty="0" smtClean="0"/>
              <a:t>Live Framework differs from MOE in that MOE simply lets folders be shared. </a:t>
            </a:r>
          </a:p>
          <a:p>
            <a:pPr algn="just"/>
            <a:r>
              <a:rPr lang="en-IN" sz="1900" dirty="0" smtClean="0"/>
              <a:t>The Live Framework APIs can be used to share any data item between devices that recognize the data. </a:t>
            </a:r>
          </a:p>
          <a:p>
            <a:pPr algn="just"/>
            <a:r>
              <a:rPr lang="en-IN" sz="1900" dirty="0" smtClean="0"/>
              <a:t>The API encapsulates the data into a Mesh Object, which is the synchronization unit of Live Mesh. </a:t>
            </a:r>
          </a:p>
          <a:p>
            <a:pPr algn="just"/>
            <a:r>
              <a:rPr lang="en-IN" sz="1900" dirty="0" smtClean="0"/>
              <a:t>It is then tracked for changes and synchronization. </a:t>
            </a:r>
          </a:p>
          <a:p>
            <a:pPr algn="just"/>
            <a:r>
              <a:rPr lang="en-IN" sz="1900" dirty="0" smtClean="0"/>
              <a:t>A Mesh Object consists of data feeds, which can be represented in Atom, RSS, JSON, or XML. </a:t>
            </a:r>
          </a:p>
          <a:p>
            <a:pPr algn="just"/>
            <a:r>
              <a:rPr lang="en-IN" sz="1900" dirty="0" smtClean="0"/>
              <a:t>The MOE software also creates Mesh Objects for each Live Mesh folder so they can be synchronized. </a:t>
            </a:r>
          </a:p>
        </p:txBody>
      </p:sp>
    </p:spTree>
    <p:extLst>
      <p:ext uri="{BB962C8B-B14F-4D97-AF65-F5344CB8AC3E}">
        <p14:creationId xmlns:p14="http://schemas.microsoft.com/office/powerpoint/2010/main" val="148941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8229600" cy="1706563"/>
          </a:xfrm>
        </p:spPr>
        <p:txBody>
          <a:bodyPr/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sz="5400" b="1" dirty="0" smtClean="0"/>
              <a:t>Google </a:t>
            </a:r>
            <a:r>
              <a:rPr lang="en-IN" sz="5400" b="1" dirty="0" err="1"/>
              <a:t>Bigtable</a:t>
            </a:r>
            <a:r>
              <a:rPr lang="en-IN" sz="5400" b="1" dirty="0"/>
              <a:t> </a:t>
            </a:r>
            <a:r>
              <a:rPr lang="en-IN" sz="5400" b="1" dirty="0" err="1"/>
              <a:t>Datastore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411442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Google </a:t>
            </a:r>
            <a:r>
              <a:rPr lang="en-IN" dirty="0" err="1" smtClean="0"/>
              <a:t>Bigtable</a:t>
            </a:r>
            <a:r>
              <a:rPr lang="en-IN" dirty="0" smtClean="0"/>
              <a:t> </a:t>
            </a:r>
            <a:r>
              <a:rPr lang="en-IN" dirty="0" err="1" smtClean="0"/>
              <a:t>Datastore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92500"/>
          </a:bodyPr>
          <a:lstStyle/>
          <a:p>
            <a:pPr algn="just"/>
            <a:r>
              <a:rPr lang="en-IN" b="1" dirty="0"/>
              <a:t>Cloud </a:t>
            </a:r>
            <a:r>
              <a:rPr lang="en-IN" b="1" dirty="0" err="1"/>
              <a:t>Bigtable</a:t>
            </a:r>
            <a:r>
              <a:rPr lang="en-IN" b="1" dirty="0"/>
              <a:t> </a:t>
            </a:r>
            <a:r>
              <a:rPr lang="en-IN" dirty="0"/>
              <a:t>is a sparsely populated table </a:t>
            </a:r>
            <a:endParaRPr lang="en-IN" dirty="0" smtClean="0"/>
          </a:p>
          <a:p>
            <a:pPr algn="just"/>
            <a:r>
              <a:rPr lang="en-IN" dirty="0" smtClean="0"/>
              <a:t>It can scale </a:t>
            </a:r>
            <a:r>
              <a:rPr lang="en-IN" dirty="0" err="1" smtClean="0"/>
              <a:t>upto</a:t>
            </a:r>
            <a:r>
              <a:rPr lang="en-IN" dirty="0" smtClean="0"/>
              <a:t> </a:t>
            </a:r>
            <a:r>
              <a:rPr lang="en-IN" dirty="0"/>
              <a:t>billions of rows and thousands of </a:t>
            </a:r>
            <a:r>
              <a:rPr lang="en-IN" dirty="0" smtClean="0"/>
              <a:t>columns</a:t>
            </a:r>
          </a:p>
          <a:p>
            <a:pPr algn="just"/>
            <a:r>
              <a:rPr lang="en-IN" dirty="0" smtClean="0"/>
              <a:t>Enables to </a:t>
            </a:r>
            <a:r>
              <a:rPr lang="en-IN" dirty="0"/>
              <a:t>store </a:t>
            </a:r>
            <a:r>
              <a:rPr lang="en-IN" dirty="0" smtClean="0"/>
              <a:t>TB </a:t>
            </a:r>
            <a:r>
              <a:rPr lang="en-IN" dirty="0"/>
              <a:t>or even </a:t>
            </a:r>
            <a:r>
              <a:rPr lang="en-IN" dirty="0" smtClean="0"/>
              <a:t>PB </a:t>
            </a:r>
            <a:r>
              <a:rPr lang="en-IN" dirty="0"/>
              <a:t>of data.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single value in each row is </a:t>
            </a:r>
            <a:r>
              <a:rPr lang="en-IN" dirty="0" smtClean="0"/>
              <a:t>indexed</a:t>
            </a:r>
          </a:p>
          <a:p>
            <a:r>
              <a:rPr lang="en-IN" dirty="0" smtClean="0"/>
              <a:t>This </a:t>
            </a:r>
            <a:r>
              <a:rPr lang="en-IN" dirty="0"/>
              <a:t>value is known as the row key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is possible to store </a:t>
            </a:r>
            <a:r>
              <a:rPr lang="en-IN" dirty="0"/>
              <a:t>terabytes or even petabytes of data in Google Cloud </a:t>
            </a:r>
            <a:r>
              <a:rPr lang="en-IN" dirty="0" err="1" smtClean="0"/>
              <a:t>BigTable</a:t>
            </a:r>
            <a:endParaRPr lang="en-IN" dirty="0" smtClean="0"/>
          </a:p>
          <a:p>
            <a:r>
              <a:rPr lang="en-IN" dirty="0"/>
              <a:t>The row key is the lone index value that appears in every row and is also known as the row value.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130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Google </a:t>
            </a:r>
            <a:r>
              <a:rPr lang="en-IN" dirty="0" err="1"/>
              <a:t>Bigtable</a:t>
            </a:r>
            <a:r>
              <a:rPr lang="en-IN" dirty="0"/>
              <a:t> </a:t>
            </a:r>
            <a:r>
              <a:rPr lang="en-IN" dirty="0" err="1"/>
              <a:t>Datastore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IN" dirty="0"/>
              <a:t>Low-latency storage for massive amounts of single-keyed data is made possible by Google Cloud </a:t>
            </a:r>
            <a:r>
              <a:rPr lang="en-IN" dirty="0" err="1"/>
              <a:t>Bigtable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It is the perfect data source for </a:t>
            </a:r>
            <a:r>
              <a:rPr lang="en-IN" dirty="0" err="1"/>
              <a:t>MapReduce</a:t>
            </a:r>
            <a:r>
              <a:rPr lang="en-IN" dirty="0"/>
              <a:t> processes since it enables great read and write throughput with low latency</a:t>
            </a:r>
            <a:r>
              <a:rPr lang="en-IN" dirty="0" smtClean="0"/>
              <a:t>.</a:t>
            </a:r>
          </a:p>
          <a:p>
            <a:pPr algn="just"/>
            <a:r>
              <a:rPr lang="en-IN" dirty="0" err="1"/>
              <a:t>MapReduce</a:t>
            </a:r>
            <a:r>
              <a:rPr lang="en-IN" dirty="0"/>
              <a:t> program executes in three stages, namely map stage, shuffle stage, and reduce stage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Applications can access Google Cloud </a:t>
            </a:r>
            <a:r>
              <a:rPr lang="en-IN" dirty="0" err="1"/>
              <a:t>BigTable</a:t>
            </a:r>
            <a:r>
              <a:rPr lang="en-IN" dirty="0"/>
              <a:t> through a variety of client libraries, including </a:t>
            </a:r>
            <a:r>
              <a:rPr lang="en-IN" dirty="0" smtClean="0"/>
              <a:t>supported </a:t>
            </a:r>
            <a:r>
              <a:rPr lang="en-IN" dirty="0"/>
              <a:t>Java extension to the Apache </a:t>
            </a:r>
            <a:r>
              <a:rPr lang="en-IN" dirty="0" err="1"/>
              <a:t>HBase</a:t>
            </a:r>
            <a:r>
              <a:rPr lang="en-IN" dirty="0"/>
              <a:t> library. </a:t>
            </a:r>
            <a:endParaRPr lang="en-IN" dirty="0" smtClean="0"/>
          </a:p>
          <a:p>
            <a:pPr algn="just"/>
            <a:r>
              <a:rPr lang="en-IN" dirty="0" smtClean="0"/>
              <a:t>Because </a:t>
            </a:r>
            <a:r>
              <a:rPr lang="en-IN" dirty="0"/>
              <a:t>of this, it is compatible with the current </a:t>
            </a:r>
            <a:r>
              <a:rPr lang="en-IN" dirty="0" smtClean="0"/>
              <a:t>Apache </a:t>
            </a:r>
            <a:r>
              <a:rPr lang="en-IN" dirty="0"/>
              <a:t>ecosystem of open-source big data software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Applications </a:t>
            </a:r>
            <a:r>
              <a:rPr lang="en-IN" dirty="0"/>
              <a:t>that require high throughput and scalability for key/value data, where each value is typically no more than 10 MB, should use Google Cloud </a:t>
            </a:r>
            <a:r>
              <a:rPr lang="en-IN" dirty="0" err="1"/>
              <a:t>BigTable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Additionally</a:t>
            </a:r>
            <a:r>
              <a:rPr lang="en-IN" dirty="0"/>
              <a:t>, Google Cloud </a:t>
            </a:r>
            <a:r>
              <a:rPr lang="en-IN" dirty="0" err="1"/>
              <a:t>Bigtable</a:t>
            </a:r>
            <a:r>
              <a:rPr lang="en-IN" dirty="0"/>
              <a:t> excels as a storage engine for machine learning, stream processing, and batch </a:t>
            </a:r>
            <a:r>
              <a:rPr lang="en-IN" dirty="0" err="1"/>
              <a:t>MapReduce</a:t>
            </a:r>
            <a:r>
              <a:rPr lang="en-IN" dirty="0"/>
              <a:t> operations.</a:t>
            </a:r>
            <a:endParaRPr lang="en-IN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483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err="1" smtClean="0"/>
              <a:t>BigTable</a:t>
            </a:r>
            <a:r>
              <a:rPr lang="en-IN" b="1" dirty="0" smtClean="0"/>
              <a:t> </a:t>
            </a:r>
            <a:r>
              <a:rPr lang="en-IN" b="1" dirty="0"/>
              <a:t>Storage </a:t>
            </a:r>
            <a:r>
              <a:rPr lang="en-IN" b="1" dirty="0" smtClean="0"/>
              <a:t>Concept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Each massively scalable table in Google Cloud </a:t>
            </a:r>
            <a:r>
              <a:rPr lang="en-IN" dirty="0" err="1"/>
              <a:t>Bigtable</a:t>
            </a:r>
            <a:r>
              <a:rPr lang="en-IN" dirty="0"/>
              <a:t> is a sorted key/value map that holds the data.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table is made up of columns that contain unique values for each row and rows that typically describe a single object.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single row key is used to index each row, and a column family is often formed out of related columns.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column family and a column qualifier, a distinctive name within the column family, are combined to identify each column.</a:t>
            </a:r>
          </a:p>
          <a:p>
            <a:r>
              <a:rPr lang="en-IN" dirty="0"/>
              <a:t>Multiple cells may be present at each row/column intersection.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distinct </a:t>
            </a:r>
            <a:r>
              <a:rPr lang="en-IN" dirty="0" err="1"/>
              <a:t>timestamped</a:t>
            </a:r>
            <a:r>
              <a:rPr lang="en-IN" dirty="0"/>
              <a:t> copy of the data for that row and column is present in each cell. </a:t>
            </a:r>
            <a:endParaRPr lang="en-IN" dirty="0" smtClean="0"/>
          </a:p>
          <a:p>
            <a:r>
              <a:rPr lang="en-IN" dirty="0" smtClean="0"/>
              <a:t>When </a:t>
            </a:r>
            <a:r>
              <a:rPr lang="en-IN" dirty="0"/>
              <a:t>many cells are put in a column, a history of the recorded data for that row and column is preserved. </a:t>
            </a:r>
            <a:endParaRPr lang="en-IN" dirty="0" smtClean="0"/>
          </a:p>
          <a:p>
            <a:r>
              <a:rPr lang="en-IN" dirty="0" smtClean="0"/>
              <a:t>Cloud </a:t>
            </a:r>
            <a:r>
              <a:rPr lang="en-IN" dirty="0"/>
              <a:t>by Google </a:t>
            </a:r>
            <a:r>
              <a:rPr lang="en-IN" dirty="0" err="1"/>
              <a:t>Bigtable</a:t>
            </a:r>
            <a:r>
              <a:rPr lang="en-IN" dirty="0"/>
              <a:t> tables is sparse, taking up no room if a column is not used in a given row.</a:t>
            </a:r>
            <a:br>
              <a:rPr lang="en-IN" dirty="0"/>
            </a:br>
            <a:endParaRPr lang="en-IN" dirty="0" smtClean="0"/>
          </a:p>
          <a:p>
            <a:r>
              <a:rPr lang="en-IN" dirty="0" smtClean="0"/>
              <a:t>Few </a:t>
            </a:r>
            <a:r>
              <a:rPr lang="en-IN" dirty="0"/>
              <a:t>points to remember Rows of columns could be empty.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0298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/>
              <a:t>Google </a:t>
            </a:r>
            <a:r>
              <a:rPr lang="en-IN" dirty="0" err="1"/>
              <a:t>Bigtable</a:t>
            </a:r>
            <a:r>
              <a:rPr lang="en-IN" dirty="0"/>
              <a:t> </a:t>
            </a:r>
            <a:r>
              <a:rPr lang="en-IN" dirty="0" err="1"/>
              <a:t>Datastore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All of the following forms of data can be stored in and searched using Google Cloud </a:t>
            </a:r>
            <a:r>
              <a:rPr lang="en-IN" dirty="0" err="1"/>
              <a:t>Bigtable</a:t>
            </a:r>
            <a:r>
              <a:rPr lang="en-IN" dirty="0"/>
              <a:t>:</a:t>
            </a:r>
          </a:p>
          <a:p>
            <a:pPr algn="just"/>
            <a:r>
              <a:rPr lang="en-IN" b="1" dirty="0">
                <a:solidFill>
                  <a:srgbClr val="FF0000"/>
                </a:solidFill>
              </a:rPr>
              <a:t>Time-series information</a:t>
            </a:r>
            <a:r>
              <a:rPr lang="en-IN" b="1" dirty="0"/>
              <a:t>,</a:t>
            </a:r>
            <a:r>
              <a:rPr lang="en-IN" dirty="0"/>
              <a:t> such as CPU and memory utilization patterns across various servers.</a:t>
            </a:r>
          </a:p>
          <a:p>
            <a:pPr algn="just"/>
            <a:r>
              <a:rPr lang="en-IN" b="1" dirty="0">
                <a:solidFill>
                  <a:srgbClr val="FF0000"/>
                </a:solidFill>
              </a:rPr>
              <a:t>Marketing information</a:t>
            </a:r>
            <a:r>
              <a:rPr lang="en-IN" b="1" dirty="0"/>
              <a:t>, </a:t>
            </a:r>
            <a:r>
              <a:rPr lang="en-IN" dirty="0"/>
              <a:t>such as consumer preferences and purchase history. </a:t>
            </a:r>
            <a:endParaRPr lang="en-IN" dirty="0" smtClean="0"/>
          </a:p>
          <a:p>
            <a:pPr algn="just"/>
            <a:r>
              <a:rPr lang="en-IN" dirty="0" smtClean="0"/>
              <a:t>Financial </a:t>
            </a:r>
            <a:r>
              <a:rPr lang="en-IN" dirty="0"/>
              <a:t>information, including stock prices, currency exchange rates, and transaction histories.</a:t>
            </a:r>
          </a:p>
          <a:p>
            <a:pPr algn="just"/>
            <a:r>
              <a:rPr lang="en-IN" b="1" dirty="0">
                <a:solidFill>
                  <a:srgbClr val="FF0000"/>
                </a:solidFill>
              </a:rPr>
              <a:t>Internet of Things data</a:t>
            </a:r>
            <a:r>
              <a:rPr lang="en-IN" b="1" dirty="0"/>
              <a:t>,</a:t>
            </a:r>
            <a:r>
              <a:rPr lang="en-IN" dirty="0"/>
              <a:t> such as consumption statistics from home appliances and energy meters. </a:t>
            </a:r>
            <a:endParaRPr lang="en-IN" dirty="0" smtClean="0"/>
          </a:p>
          <a:p>
            <a:pPr algn="just"/>
            <a:r>
              <a:rPr lang="en-IN" dirty="0" smtClean="0"/>
              <a:t>Graph </a:t>
            </a:r>
            <a:r>
              <a:rPr lang="en-IN" dirty="0"/>
              <a:t>data, which includes details on the connections between users.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2785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dirty="0"/>
              <a:t>Google </a:t>
            </a:r>
            <a:r>
              <a:rPr lang="en-IN" dirty="0" err="1"/>
              <a:t>Bigtable</a:t>
            </a:r>
            <a:r>
              <a:rPr lang="en-IN" dirty="0"/>
              <a:t> </a:t>
            </a:r>
            <a:r>
              <a:rPr lang="en-IN" dirty="0" err="1"/>
              <a:t>Datastore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47800"/>
            <a:ext cx="8077200" cy="436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9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/>
              <a:t>Google </a:t>
            </a:r>
            <a:r>
              <a:rPr lang="en-IN" dirty="0" err="1"/>
              <a:t>Bigtable</a:t>
            </a:r>
            <a:r>
              <a:rPr lang="en-IN" dirty="0"/>
              <a:t> </a:t>
            </a:r>
            <a:r>
              <a:rPr lang="en-IN" dirty="0" err="1"/>
              <a:t>Datastore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IN" dirty="0"/>
              <a:t>Google describes </a:t>
            </a:r>
            <a:r>
              <a:rPr lang="en-IN" dirty="0" err="1"/>
              <a:t>Bigtable</a:t>
            </a:r>
            <a:r>
              <a:rPr lang="en-IN" dirty="0"/>
              <a:t> as a fast and extremely scalable DBMS. </a:t>
            </a:r>
            <a:endParaRPr lang="en-IN" dirty="0" smtClean="0"/>
          </a:p>
          <a:p>
            <a:pPr algn="just"/>
            <a:r>
              <a:rPr lang="en-IN" dirty="0" smtClean="0"/>
              <a:t>This </a:t>
            </a:r>
            <a:r>
              <a:rPr lang="en-IN" dirty="0"/>
              <a:t>allows </a:t>
            </a:r>
            <a:r>
              <a:rPr lang="en-IN" dirty="0" err="1"/>
              <a:t>Bigtable</a:t>
            </a:r>
            <a:r>
              <a:rPr lang="en-IN" dirty="0"/>
              <a:t> to scale across thousands of commodity servers that can collectively store petabytes of data. </a:t>
            </a:r>
            <a:endParaRPr lang="en-IN" dirty="0" smtClean="0"/>
          </a:p>
          <a:p>
            <a:pPr algn="just"/>
            <a:r>
              <a:rPr lang="en-IN" dirty="0" smtClean="0"/>
              <a:t>Each </a:t>
            </a:r>
            <a:r>
              <a:rPr lang="en-IN" dirty="0"/>
              <a:t>table in </a:t>
            </a:r>
            <a:r>
              <a:rPr lang="en-IN" dirty="0" err="1"/>
              <a:t>Bigtable</a:t>
            </a:r>
            <a:r>
              <a:rPr lang="en-IN" dirty="0"/>
              <a:t> is a multidimensional sparse map. </a:t>
            </a:r>
            <a:endParaRPr lang="en-IN" dirty="0" smtClean="0"/>
          </a:p>
          <a:p>
            <a:pPr algn="just"/>
            <a:r>
              <a:rPr lang="en-IN" dirty="0" smtClean="0"/>
              <a:t>That </a:t>
            </a:r>
            <a:r>
              <a:rPr lang="en-IN" dirty="0"/>
              <a:t>is, the table is made up of rows and columns, and each cell has a timestamp. </a:t>
            </a:r>
            <a:endParaRPr lang="en-IN" dirty="0" smtClean="0"/>
          </a:p>
          <a:p>
            <a:pPr algn="just"/>
            <a:r>
              <a:rPr lang="en-IN" dirty="0" smtClean="0"/>
              <a:t>Multiple </a:t>
            </a:r>
            <a:r>
              <a:rPr lang="en-IN" dirty="0"/>
              <a:t>versions of a cell can exist, each with a different timestamp. </a:t>
            </a:r>
            <a:endParaRPr lang="en-IN" dirty="0" smtClean="0"/>
          </a:p>
          <a:p>
            <a:pPr algn="just"/>
            <a:r>
              <a:rPr lang="en-IN" dirty="0" smtClean="0"/>
              <a:t>With </a:t>
            </a:r>
            <a:r>
              <a:rPr lang="en-IN" dirty="0"/>
              <a:t>this stamping, you can select certain versions of a web page, or delete cells that are older than a given date and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922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/>
              <a:t>Google </a:t>
            </a:r>
            <a:r>
              <a:rPr lang="en-IN" dirty="0" err="1"/>
              <a:t>Bigtable</a:t>
            </a:r>
            <a:r>
              <a:rPr lang="en-IN" dirty="0"/>
              <a:t> </a:t>
            </a:r>
            <a:r>
              <a:rPr lang="en-IN" dirty="0" err="1"/>
              <a:t>Datastore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 specific row and column contain cells with individual timestamps (t).</a:t>
            </a:r>
          </a:p>
          <a:p>
            <a:r>
              <a:rPr lang="en-IN" dirty="0"/>
              <a:t>All client queries made through the Google Cloud </a:t>
            </a:r>
            <a:r>
              <a:rPr lang="en-IN" dirty="0" err="1"/>
              <a:t>Bigtable</a:t>
            </a:r>
            <a:r>
              <a:rPr lang="en-IN" dirty="0"/>
              <a:t> architecture are sent through a frontend server before being forwarded to a Google Cloud </a:t>
            </a:r>
            <a:r>
              <a:rPr lang="en-IN" dirty="0" err="1"/>
              <a:t>Bigtable</a:t>
            </a:r>
            <a:r>
              <a:rPr lang="en-IN" dirty="0"/>
              <a:t> node.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nodes are arranged into a Google Cloud </a:t>
            </a:r>
            <a:r>
              <a:rPr lang="en-IN" dirty="0" err="1"/>
              <a:t>Bigtable</a:t>
            </a:r>
            <a:r>
              <a:rPr lang="en-IN" dirty="0"/>
              <a:t> cluster, which is a container for the cluster and is part of a Google Cloud </a:t>
            </a:r>
            <a:r>
              <a:rPr lang="en-IN" dirty="0" err="1"/>
              <a:t>Bigtable</a:t>
            </a:r>
            <a:r>
              <a:rPr lang="en-IN" dirty="0"/>
              <a:t> instance.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1150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1896</Words>
  <Application>Microsoft Office PowerPoint</Application>
  <PresentationFormat>On-screen Show (4:3)</PresentationFormat>
  <Paragraphs>131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Cloud Storage Providers</vt:lpstr>
      <vt:lpstr>PowerPoint Presentation</vt:lpstr>
      <vt:lpstr>Google Bigtable Datastore</vt:lpstr>
      <vt:lpstr>Google Bigtable Datastore</vt:lpstr>
      <vt:lpstr> BigTable Storage Concept </vt:lpstr>
      <vt:lpstr>Google Bigtable Datastore</vt:lpstr>
      <vt:lpstr>Google Bigtable Datastore</vt:lpstr>
      <vt:lpstr>Google Bigtable Datastore</vt:lpstr>
      <vt:lpstr>Google Bigtable Datastore</vt:lpstr>
      <vt:lpstr>Google Bigtable Datastore</vt:lpstr>
      <vt:lpstr>Google Bigtable Datastore : Issues</vt:lpstr>
      <vt:lpstr>PowerPoint Presentation</vt:lpstr>
      <vt:lpstr>Mobile Me</vt:lpstr>
      <vt:lpstr>MobileMe Features </vt:lpstr>
      <vt:lpstr>MobileMe</vt:lpstr>
      <vt:lpstr>Live Mesh</vt:lpstr>
      <vt:lpstr>Live Mesh</vt:lpstr>
      <vt:lpstr>Live Framework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Storage Providers</dc:title>
  <dc:creator>cisco</dc:creator>
  <cp:lastModifiedBy>APSSDC</cp:lastModifiedBy>
  <cp:revision>29</cp:revision>
  <dcterms:created xsi:type="dcterms:W3CDTF">2006-08-16T00:00:00Z</dcterms:created>
  <dcterms:modified xsi:type="dcterms:W3CDTF">2023-04-21T06:22:47Z</dcterms:modified>
</cp:coreProperties>
</file>