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66"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F59C29E-D36D-48AE-AFC0-7A9ED3FE25D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2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3086B-286E-4AE3-A704-9AFB08418DE3}"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406488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023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641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502804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1139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900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571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06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17113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3086B-286E-4AE3-A704-9AFB08418DE3}"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59C29E-D36D-48AE-AFC0-7A9ED3FE25D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6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03086B-286E-4AE3-A704-9AFB08418DE3}"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325025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03086B-286E-4AE3-A704-9AFB08418DE3}" type="datetimeFigureOut">
              <a:rPr lang="en-IN" smtClean="0"/>
              <a:t>03-07-2022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59C29E-D36D-48AE-AFC0-7A9ED3FE25D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627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03086B-286E-4AE3-A704-9AFB08418DE3}" type="datetimeFigureOut">
              <a:rPr lang="en-IN" smtClean="0"/>
              <a:t>03-07-2022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59C29E-D36D-48AE-AFC0-7A9ED3FE25D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951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3086B-286E-4AE3-A704-9AFB08418DE3}" type="datetimeFigureOut">
              <a:rPr lang="en-IN" smtClean="0"/>
              <a:t>03-07-2022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365862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3086B-286E-4AE3-A704-9AFB08418DE3}"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9C29E-D36D-48AE-AFC0-7A9ED3FE25D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70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3086B-286E-4AE3-A704-9AFB08418DE3}"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59C29E-D36D-48AE-AFC0-7A9ED3FE25D6}" type="slidenum">
              <a:rPr lang="en-IN" smtClean="0"/>
              <a:t>‹#›</a:t>
            </a:fld>
            <a:endParaRPr lang="en-IN"/>
          </a:p>
        </p:txBody>
      </p:sp>
    </p:spTree>
    <p:extLst>
      <p:ext uri="{BB962C8B-B14F-4D97-AF65-F5344CB8AC3E}">
        <p14:creationId xmlns:p14="http://schemas.microsoft.com/office/powerpoint/2010/main" val="215964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03086B-286E-4AE3-A704-9AFB08418DE3}" type="datetimeFigureOut">
              <a:rPr lang="en-IN" smtClean="0"/>
              <a:t>03-07-2022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59C29E-D36D-48AE-AFC0-7A9ED3FE25D6}" type="slidenum">
              <a:rPr lang="en-IN" smtClean="0"/>
              <a:t>‹#›</a:t>
            </a:fld>
            <a:endParaRPr lang="en-IN"/>
          </a:p>
        </p:txBody>
      </p:sp>
    </p:spTree>
    <p:extLst>
      <p:ext uri="{BB962C8B-B14F-4D97-AF65-F5344CB8AC3E}">
        <p14:creationId xmlns:p14="http://schemas.microsoft.com/office/powerpoint/2010/main" val="48292958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gapudi Ramakrishna Siddhartha Engineering College | Kanuru, India |  vrsec">
            <a:extLst>
              <a:ext uri="{FF2B5EF4-FFF2-40B4-BE49-F238E27FC236}">
                <a16:creationId xmlns:a16="http://schemas.microsoft.com/office/drawing/2014/main" id="{7C7C86EA-2A16-5CA7-FBF1-9A0626E22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48" y="728663"/>
            <a:ext cx="17145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Tvrsec - Home | Facebook">
            <a:extLst>
              <a:ext uri="{FF2B5EF4-FFF2-40B4-BE49-F238E27FC236}">
                <a16:creationId xmlns:a16="http://schemas.microsoft.com/office/drawing/2014/main" id="{A58675C0-C75D-6752-EF05-F2A6E4FD8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4537" y="728663"/>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9B7DD3E-C1EF-B670-3A7A-8C80262A3802}"/>
              </a:ext>
            </a:extLst>
          </p:cNvPr>
          <p:cNvSpPr txBox="1"/>
          <p:nvPr/>
        </p:nvSpPr>
        <p:spPr>
          <a:xfrm>
            <a:off x="2710053" y="2024063"/>
            <a:ext cx="6154484" cy="1798954"/>
          </a:xfrm>
          <a:prstGeom prst="rect">
            <a:avLst/>
          </a:prstGeom>
          <a:noFill/>
        </p:spPr>
        <p:txBody>
          <a:bodyPr wrap="square" rtlCol="0">
            <a:spAutoFit/>
          </a:bodyPr>
          <a:lstStyle/>
          <a:p>
            <a:pPr algn="ctr">
              <a:lnSpc>
                <a:spcPct val="150000"/>
              </a:lnSpc>
            </a:pPr>
            <a:r>
              <a:rPr lang="en-IN" sz="2800" b="1" dirty="0">
                <a:latin typeface="Calibri" panose="020F0502020204030204" pitchFamily="34" charset="0"/>
                <a:cs typeface="Calibri" panose="020F0502020204030204" pitchFamily="34" charset="0"/>
              </a:rPr>
              <a:t>INSTALLING INTERNET INFORMATION SERVICES</a:t>
            </a:r>
          </a:p>
          <a:p>
            <a:pPr algn="ctr">
              <a:lnSpc>
                <a:spcPct val="150000"/>
              </a:lnSpc>
            </a:pPr>
            <a:r>
              <a:rPr lang="en-IN" sz="2000" b="1" dirty="0">
                <a:latin typeface="Calibri" panose="020F0502020204030204" pitchFamily="34" charset="0"/>
                <a:cs typeface="Calibri" panose="020F0502020204030204" pitchFamily="34" charset="0"/>
              </a:rPr>
              <a:t>(20IT4607-ETHICAL HACKING PROJECT)</a:t>
            </a:r>
          </a:p>
        </p:txBody>
      </p:sp>
      <p:sp>
        <p:nvSpPr>
          <p:cNvPr id="7" name="TextBox 6">
            <a:extLst>
              <a:ext uri="{FF2B5EF4-FFF2-40B4-BE49-F238E27FC236}">
                <a16:creationId xmlns:a16="http://schemas.microsoft.com/office/drawing/2014/main" id="{A3D38054-483E-E61B-716E-6B548F5B590C}"/>
              </a:ext>
            </a:extLst>
          </p:cNvPr>
          <p:cNvSpPr txBox="1"/>
          <p:nvPr/>
        </p:nvSpPr>
        <p:spPr>
          <a:xfrm>
            <a:off x="7360921" y="4261104"/>
            <a:ext cx="3621024" cy="1711366"/>
          </a:xfrm>
          <a:prstGeom prst="rect">
            <a:avLst/>
          </a:prstGeom>
          <a:noFill/>
        </p:spPr>
        <p:txBody>
          <a:bodyPr wrap="square" rtlCol="0">
            <a:spAutoFit/>
          </a:bodyPr>
          <a:lstStyle/>
          <a:p>
            <a:pPr marL="285750" indent="-285750" algn="r">
              <a:lnSpc>
                <a:spcPct val="150000"/>
              </a:lnSpc>
              <a:buFont typeface="Wingdings" panose="05000000000000000000" pitchFamily="2" charset="2"/>
              <a:buChar char="Ø"/>
            </a:pPr>
            <a:r>
              <a:rPr lang="en-IN" dirty="0">
                <a:latin typeface="Calibri" panose="020F0502020204030204" pitchFamily="34" charset="0"/>
                <a:cs typeface="Calibri" panose="020F0502020204030204" pitchFamily="34" charset="0"/>
              </a:rPr>
              <a:t>MD ZUBAIR(208W1A1233)</a:t>
            </a:r>
          </a:p>
          <a:p>
            <a:pPr marL="285750" indent="-285750" algn="r">
              <a:lnSpc>
                <a:spcPct val="150000"/>
              </a:lnSpc>
              <a:buFont typeface="Wingdings" panose="05000000000000000000" pitchFamily="2" charset="2"/>
              <a:buChar char="Ø"/>
            </a:pPr>
            <a:r>
              <a:rPr lang="en-IN" dirty="0">
                <a:latin typeface="Calibri" panose="020F0502020204030204" pitchFamily="34" charset="0"/>
                <a:cs typeface="Calibri" panose="020F0502020204030204" pitchFamily="34" charset="0"/>
              </a:rPr>
              <a:t>M.SATHVIK (208W1A1234)</a:t>
            </a:r>
          </a:p>
          <a:p>
            <a:pPr marL="285750" indent="-285750" algn="r">
              <a:lnSpc>
                <a:spcPct val="150000"/>
              </a:lnSpc>
              <a:buFont typeface="Wingdings" panose="05000000000000000000" pitchFamily="2" charset="2"/>
              <a:buChar char="Ø"/>
            </a:pPr>
            <a:r>
              <a:rPr lang="en-IN" dirty="0">
                <a:latin typeface="Calibri" panose="020F0502020204030204" pitchFamily="34" charset="0"/>
                <a:cs typeface="Calibri" panose="020F0502020204030204" pitchFamily="34" charset="0"/>
              </a:rPr>
              <a:t>N.SUSHMA (208W1A1235)</a:t>
            </a:r>
          </a:p>
          <a:p>
            <a:pPr marL="285750" indent="-285750" algn="r">
              <a:lnSpc>
                <a:spcPct val="150000"/>
              </a:lnSpc>
              <a:buFont typeface="Wingdings" panose="05000000000000000000" pitchFamily="2" charset="2"/>
              <a:buChar char="Ø"/>
            </a:pPr>
            <a:r>
              <a:rPr lang="en-IN" dirty="0">
                <a:latin typeface="Calibri" panose="020F0502020204030204" pitchFamily="34" charset="0"/>
                <a:cs typeface="Calibri" panose="020F0502020204030204" pitchFamily="34" charset="0"/>
              </a:rPr>
              <a:t>T.NIKITHA   (208W1A1236)</a:t>
            </a:r>
          </a:p>
        </p:txBody>
      </p:sp>
    </p:spTree>
    <p:extLst>
      <p:ext uri="{BB962C8B-B14F-4D97-AF65-F5344CB8AC3E}">
        <p14:creationId xmlns:p14="http://schemas.microsoft.com/office/powerpoint/2010/main" val="177782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77FAE-744F-AB18-8614-D9801D0538AD}"/>
              </a:ext>
            </a:extLst>
          </p:cNvPr>
          <p:cNvSpPr txBox="1"/>
          <p:nvPr/>
        </p:nvSpPr>
        <p:spPr>
          <a:xfrm flipH="1">
            <a:off x="1243582" y="932688"/>
            <a:ext cx="8485633" cy="1711366"/>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6</a:t>
            </a:r>
            <a:r>
              <a:rPr lang="en-IN" b="1" dirty="0">
                <a:latin typeface="Calibri" panose="020F0502020204030204" pitchFamily="34" charset="0"/>
                <a:cs typeface="Calibri" panose="020F0502020204030204" pitchFamily="34" charset="0"/>
              </a:rPr>
              <a:t>:</a:t>
            </a:r>
          </a:p>
          <a:p>
            <a:pPr>
              <a:lnSpc>
                <a:spcPct val="150000"/>
              </a:lnSpc>
            </a:pPr>
            <a:r>
              <a:rPr lang="en-IN" dirty="0">
                <a:latin typeface="Calibri" panose="020F0502020204030204" pitchFamily="34" charset="0"/>
                <a:cs typeface="Calibri" panose="020F0502020204030204" pitchFamily="34" charset="0"/>
              </a:rPr>
              <a:t>To check if IIS is installed correctly or not ,open </a:t>
            </a:r>
            <a:r>
              <a:rPr lang="en-IN" b="1" dirty="0">
                <a:latin typeface="Calibri" panose="020F0502020204030204" pitchFamily="34" charset="0"/>
                <a:cs typeface="Calibri" panose="020F0502020204030204" pitchFamily="34" charset="0"/>
              </a:rPr>
              <a:t>Microsoft Edge </a:t>
            </a:r>
            <a:r>
              <a:rPr lang="en-IN" dirty="0">
                <a:latin typeface="Calibri" panose="020F0502020204030204" pitchFamily="34" charset="0"/>
                <a:cs typeface="Calibri" panose="020F0502020204030204" pitchFamily="34" charset="0"/>
              </a:rPr>
              <a:t>and type </a:t>
            </a:r>
            <a:r>
              <a:rPr lang="en-IN" b="1" dirty="0">
                <a:latin typeface="Calibri" panose="020F0502020204030204" pitchFamily="34" charset="0"/>
                <a:cs typeface="Calibri" panose="020F0502020204030204" pitchFamily="34" charset="0"/>
              </a:rPr>
              <a:t>localhost</a:t>
            </a:r>
            <a:r>
              <a:rPr lang="en-IN" dirty="0">
                <a:latin typeface="Calibri" panose="020F0502020204030204" pitchFamily="34" charset="0"/>
                <a:cs typeface="Calibri" panose="020F0502020204030204" pitchFamily="34" charset="0"/>
              </a:rPr>
              <a:t>. The following page will be displayed as a result of </a:t>
            </a:r>
            <a:r>
              <a:rPr lang="en-IN" b="1" dirty="0">
                <a:latin typeface="Calibri" panose="020F0502020204030204" pitchFamily="34" charset="0"/>
                <a:cs typeface="Calibri" panose="020F0502020204030204" pitchFamily="34" charset="0"/>
              </a:rPr>
              <a:t>successful installation of Internet Information Services.</a:t>
            </a:r>
          </a:p>
        </p:txBody>
      </p:sp>
      <p:pic>
        <p:nvPicPr>
          <p:cNvPr id="4" name="Picture 3">
            <a:extLst>
              <a:ext uri="{FF2B5EF4-FFF2-40B4-BE49-F238E27FC236}">
                <a16:creationId xmlns:a16="http://schemas.microsoft.com/office/drawing/2014/main" id="{FD7FB8CD-4742-87FD-8894-3B064ED17140}"/>
              </a:ext>
            </a:extLst>
          </p:cNvPr>
          <p:cNvPicPr>
            <a:picLocks noChangeAspect="1"/>
          </p:cNvPicPr>
          <p:nvPr/>
        </p:nvPicPr>
        <p:blipFill>
          <a:blip r:embed="rId2"/>
          <a:stretch>
            <a:fillRect/>
          </a:stretch>
        </p:blipFill>
        <p:spPr>
          <a:xfrm>
            <a:off x="3897756" y="2505456"/>
            <a:ext cx="5895467" cy="3419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9784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787867-055D-4CF6-BE30-1C515AFF9DDA}"/>
              </a:ext>
            </a:extLst>
          </p:cNvPr>
          <p:cNvSpPr txBox="1"/>
          <p:nvPr/>
        </p:nvSpPr>
        <p:spPr>
          <a:xfrm>
            <a:off x="4020312" y="1261872"/>
            <a:ext cx="4151376" cy="589072"/>
          </a:xfrm>
          <a:prstGeom prst="rect">
            <a:avLst/>
          </a:prstGeom>
          <a:noFill/>
        </p:spPr>
        <p:txBody>
          <a:bodyPr wrap="square" rtlCol="0">
            <a:spAutoFit/>
          </a:bodyPr>
          <a:lstStyle/>
          <a:p>
            <a:pPr algn="ctr">
              <a:lnSpc>
                <a:spcPct val="150000"/>
              </a:lnSpc>
            </a:pPr>
            <a:r>
              <a:rPr lang="en-IN" sz="2400" b="1" dirty="0">
                <a:latin typeface="Calibri" panose="020F0502020204030204" pitchFamily="34" charset="0"/>
                <a:cs typeface="Calibri" panose="020F0502020204030204" pitchFamily="34" charset="0"/>
              </a:rPr>
              <a:t>Creating a Website using IIS</a:t>
            </a:r>
          </a:p>
        </p:txBody>
      </p:sp>
      <p:sp>
        <p:nvSpPr>
          <p:cNvPr id="3" name="TextBox 2">
            <a:extLst>
              <a:ext uri="{FF2B5EF4-FFF2-40B4-BE49-F238E27FC236}">
                <a16:creationId xmlns:a16="http://schemas.microsoft.com/office/drawing/2014/main" id="{93B05F42-7197-3EA8-23FF-D3F2616E5F39}"/>
              </a:ext>
            </a:extLst>
          </p:cNvPr>
          <p:cNvSpPr txBox="1"/>
          <p:nvPr/>
        </p:nvSpPr>
        <p:spPr>
          <a:xfrm>
            <a:off x="993648" y="1969094"/>
            <a:ext cx="5779008" cy="1711366"/>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1:</a:t>
            </a:r>
          </a:p>
          <a:p>
            <a:pPr marL="285750" indent="-285750">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Open</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IIS Manager</a:t>
            </a:r>
            <a:r>
              <a:rPr lang="en-IN" dirty="0">
                <a:latin typeface="Calibri" panose="020F0502020204030204" pitchFamily="34" charset="0"/>
                <a:cs typeface="Calibri" panose="020F0502020204030204" pitchFamily="34" charset="0"/>
              </a:rPr>
              <a:t>.</a:t>
            </a:r>
          </a:p>
          <a:p>
            <a:pPr>
              <a:lnSpc>
                <a:spcPct val="150000"/>
              </a:lnSpc>
            </a:pPr>
            <a:r>
              <a:rPr lang="en-IN" dirty="0">
                <a:latin typeface="Calibri" panose="020F0502020204030204" pitchFamily="34" charset="0"/>
                <a:cs typeface="Calibri" panose="020F0502020204030204" pitchFamily="34" charset="0"/>
              </a:rPr>
              <a:t>Open </a:t>
            </a:r>
            <a:r>
              <a:rPr lang="en-IN" b="1" dirty="0">
                <a:latin typeface="Calibri" panose="020F0502020204030204" pitchFamily="34" charset="0"/>
                <a:cs typeface="Calibri" panose="020F0502020204030204" pitchFamily="34" charset="0"/>
              </a:rPr>
              <a:t>Internet Information Services(IIS) Manager</a:t>
            </a:r>
            <a:r>
              <a:rPr lang="en-IN" dirty="0">
                <a:latin typeface="Calibri" panose="020F0502020204030204" pitchFamily="34" charset="0"/>
                <a:cs typeface="Calibri" panose="020F0502020204030204" pitchFamily="34" charset="0"/>
              </a:rPr>
              <a:t>. You can find it quickly by typing “IIS” in the search filed.</a:t>
            </a:r>
          </a:p>
        </p:txBody>
      </p:sp>
      <p:pic>
        <p:nvPicPr>
          <p:cNvPr id="4" name="Picture 3">
            <a:extLst>
              <a:ext uri="{FF2B5EF4-FFF2-40B4-BE49-F238E27FC236}">
                <a16:creationId xmlns:a16="http://schemas.microsoft.com/office/drawing/2014/main" id="{F409B78E-FEE9-95C7-3773-14734795DC2B}"/>
              </a:ext>
            </a:extLst>
          </p:cNvPr>
          <p:cNvPicPr>
            <a:picLocks noChangeAspect="1"/>
          </p:cNvPicPr>
          <p:nvPr/>
        </p:nvPicPr>
        <p:blipFill>
          <a:blip r:embed="rId2"/>
          <a:stretch>
            <a:fillRect/>
          </a:stretch>
        </p:blipFill>
        <p:spPr>
          <a:xfrm>
            <a:off x="5644261" y="3429000"/>
            <a:ext cx="5731510" cy="2423160"/>
          </a:xfrm>
          <a:prstGeom prst="rect">
            <a:avLst/>
          </a:prstGeom>
        </p:spPr>
      </p:pic>
      <p:cxnSp>
        <p:nvCxnSpPr>
          <p:cNvPr id="5" name="Straight Arrow Connector 4">
            <a:extLst>
              <a:ext uri="{FF2B5EF4-FFF2-40B4-BE49-F238E27FC236}">
                <a16:creationId xmlns:a16="http://schemas.microsoft.com/office/drawing/2014/main" id="{384E7306-DCF5-8127-4A78-5A72E65BF57C}"/>
              </a:ext>
            </a:extLst>
          </p:cNvPr>
          <p:cNvCxnSpPr>
            <a:cxnSpLocks/>
          </p:cNvCxnSpPr>
          <p:nvPr/>
        </p:nvCxnSpPr>
        <p:spPr>
          <a:xfrm flipV="1">
            <a:off x="5391912" y="5140366"/>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1193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38058-8C0E-642A-5CED-0A86DEA661D4}"/>
              </a:ext>
            </a:extLst>
          </p:cNvPr>
          <p:cNvSpPr txBox="1"/>
          <p:nvPr/>
        </p:nvSpPr>
        <p:spPr>
          <a:xfrm>
            <a:off x="1371600" y="1014984"/>
            <a:ext cx="7452360" cy="1711366"/>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2:</a:t>
            </a:r>
          </a:p>
          <a:p>
            <a:pPr marL="285750" indent="-285750">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Add website.</a:t>
            </a:r>
          </a:p>
          <a:p>
            <a:pPr>
              <a:lnSpc>
                <a:spcPct val="150000"/>
              </a:lnSpc>
            </a:pPr>
            <a:r>
              <a:rPr lang="en-IN" dirty="0">
                <a:latin typeface="Calibri" panose="020F0502020204030204" pitchFamily="34" charset="0"/>
                <a:cs typeface="Calibri" panose="020F0502020204030204" pitchFamily="34" charset="0"/>
              </a:rPr>
              <a:t>Expand your computer’s directory by clicking the </a:t>
            </a:r>
            <a:r>
              <a:rPr lang="en-IN" b="1" dirty="0">
                <a:latin typeface="Calibri" panose="020F0502020204030204" pitchFamily="34" charset="0"/>
                <a:cs typeface="Calibri" panose="020F0502020204030204" pitchFamily="34" charset="0"/>
              </a:rPr>
              <a:t>&gt; </a:t>
            </a:r>
            <a:r>
              <a:rPr lang="en-IN" dirty="0">
                <a:latin typeface="Calibri" panose="020F0502020204030204" pitchFamily="34" charset="0"/>
                <a:cs typeface="Calibri" panose="020F0502020204030204" pitchFamily="34" charset="0"/>
              </a:rPr>
              <a:t>to the left of the icon in the left-hand pane. Then, right-click </a:t>
            </a:r>
            <a:r>
              <a:rPr lang="en-IN" b="1" dirty="0">
                <a:latin typeface="Calibri" panose="020F0502020204030204" pitchFamily="34" charset="0"/>
                <a:cs typeface="Calibri" panose="020F0502020204030204" pitchFamily="34" charset="0"/>
              </a:rPr>
              <a:t>Sites</a:t>
            </a:r>
            <a:r>
              <a:rPr lang="en-IN" dirty="0">
                <a:latin typeface="Calibri" panose="020F0502020204030204" pitchFamily="34" charset="0"/>
                <a:cs typeface="Calibri" panose="020F0502020204030204" pitchFamily="34" charset="0"/>
              </a:rPr>
              <a:t> and select </a:t>
            </a:r>
            <a:r>
              <a:rPr lang="en-IN" b="1" dirty="0">
                <a:latin typeface="Calibri" panose="020F0502020204030204" pitchFamily="34" charset="0"/>
                <a:cs typeface="Calibri" panose="020F0502020204030204" pitchFamily="34" charset="0"/>
              </a:rPr>
              <a:t>Add Website…</a:t>
            </a:r>
          </a:p>
        </p:txBody>
      </p:sp>
      <p:pic>
        <p:nvPicPr>
          <p:cNvPr id="3" name="Picture 2">
            <a:extLst>
              <a:ext uri="{FF2B5EF4-FFF2-40B4-BE49-F238E27FC236}">
                <a16:creationId xmlns:a16="http://schemas.microsoft.com/office/drawing/2014/main" id="{A66BACDE-0BEC-10D7-5007-4A7D7FA66B2C}"/>
              </a:ext>
            </a:extLst>
          </p:cNvPr>
          <p:cNvPicPr>
            <a:picLocks noChangeAspect="1"/>
          </p:cNvPicPr>
          <p:nvPr/>
        </p:nvPicPr>
        <p:blipFill rotWithShape="1">
          <a:blip r:embed="rId2"/>
          <a:srcRect r="56488" b="25178"/>
          <a:stretch/>
        </p:blipFill>
        <p:spPr>
          <a:xfrm>
            <a:off x="3172969" y="3088830"/>
            <a:ext cx="5650992" cy="2754185"/>
          </a:xfrm>
          <a:prstGeom prst="rect">
            <a:avLst/>
          </a:prstGeom>
        </p:spPr>
      </p:pic>
      <p:cxnSp>
        <p:nvCxnSpPr>
          <p:cNvPr id="4" name="Straight Arrow Connector 3">
            <a:extLst>
              <a:ext uri="{FF2B5EF4-FFF2-40B4-BE49-F238E27FC236}">
                <a16:creationId xmlns:a16="http://schemas.microsoft.com/office/drawing/2014/main" id="{A27D81DF-5AB7-45E4-0C0E-8E1EA3E84207}"/>
              </a:ext>
            </a:extLst>
          </p:cNvPr>
          <p:cNvCxnSpPr>
            <a:cxnSpLocks/>
          </p:cNvCxnSpPr>
          <p:nvPr/>
        </p:nvCxnSpPr>
        <p:spPr>
          <a:xfrm flipV="1">
            <a:off x="3307080" y="4253398"/>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80E10DFE-8717-E379-C7C7-C594A21B2EA3}"/>
              </a:ext>
            </a:extLst>
          </p:cNvPr>
          <p:cNvCxnSpPr>
            <a:cxnSpLocks/>
          </p:cNvCxnSpPr>
          <p:nvPr/>
        </p:nvCxnSpPr>
        <p:spPr>
          <a:xfrm flipV="1">
            <a:off x="2619756" y="3940892"/>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7396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F56B20-7C76-E3EB-FD9D-F472CEF2BC1B}"/>
              </a:ext>
            </a:extLst>
          </p:cNvPr>
          <p:cNvSpPr txBox="1"/>
          <p:nvPr/>
        </p:nvSpPr>
        <p:spPr>
          <a:xfrm>
            <a:off x="1252728" y="1119073"/>
            <a:ext cx="4425696" cy="4619854"/>
          </a:xfrm>
          <a:prstGeom prst="rect">
            <a:avLst/>
          </a:prstGeom>
          <a:noFill/>
        </p:spPr>
        <p:txBody>
          <a:bodyPr wrap="square" rtlCol="0">
            <a:spAutoFit/>
          </a:bodyPr>
          <a:lstStyle/>
          <a:p>
            <a:pPr algn="just">
              <a:lnSpc>
                <a:spcPct val="150000"/>
              </a:lnSpc>
            </a:pPr>
            <a:r>
              <a:rPr lang="en-IN" b="1" u="sng" dirty="0">
                <a:latin typeface="Calibri" panose="020F0502020204030204" pitchFamily="34" charset="0"/>
                <a:cs typeface="Calibri" panose="020F0502020204030204" pitchFamily="34" charset="0"/>
              </a:rPr>
              <a:t>Step 3:</a:t>
            </a:r>
          </a:p>
          <a:p>
            <a:pPr marL="285750" indent="-285750" algn="just">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Create site name.</a:t>
            </a:r>
          </a:p>
          <a:p>
            <a:pPr algn="just">
              <a:lnSpc>
                <a:spcPct val="150000"/>
              </a:lnSpc>
            </a:pPr>
            <a:r>
              <a:rPr lang="en-IN" dirty="0">
                <a:latin typeface="Calibri" panose="020F0502020204030204" pitchFamily="34" charset="0"/>
                <a:cs typeface="Calibri" panose="020F0502020204030204" pitchFamily="34" charset="0"/>
              </a:rPr>
              <a:t>The </a:t>
            </a:r>
            <a:r>
              <a:rPr lang="en-IN" b="1" dirty="0">
                <a:latin typeface="Calibri" panose="020F0502020204030204" pitchFamily="34" charset="0"/>
                <a:cs typeface="Calibri" panose="020F0502020204030204" pitchFamily="34" charset="0"/>
              </a:rPr>
              <a:t>Add Website </a:t>
            </a:r>
            <a:r>
              <a:rPr lang="en-IN" dirty="0">
                <a:latin typeface="Calibri" panose="020F0502020204030204" pitchFamily="34" charset="0"/>
                <a:cs typeface="Calibri" panose="020F0502020204030204" pitchFamily="34" charset="0"/>
              </a:rPr>
              <a:t>window will open. First, add a name for the website in the </a:t>
            </a:r>
            <a:r>
              <a:rPr lang="en-IN" b="1" dirty="0">
                <a:latin typeface="Calibri" panose="020F0502020204030204" pitchFamily="34" charset="0"/>
                <a:cs typeface="Calibri" panose="020F0502020204030204" pitchFamily="34" charset="0"/>
              </a:rPr>
              <a:t>Site name </a:t>
            </a:r>
            <a:r>
              <a:rPr lang="en-IN" dirty="0">
                <a:latin typeface="Calibri" panose="020F0502020204030204" pitchFamily="34" charset="0"/>
                <a:cs typeface="Calibri" panose="020F0502020204030204" pitchFamily="34" charset="0"/>
              </a:rPr>
              <a:t>field.</a:t>
            </a:r>
          </a:p>
          <a:p>
            <a:pPr algn="just">
              <a:lnSpc>
                <a:spcPct val="150000"/>
              </a:lnSpc>
            </a:pPr>
            <a:r>
              <a:rPr lang="en-IN" dirty="0">
                <a:latin typeface="Calibri" panose="020F0502020204030204" pitchFamily="34" charset="0"/>
                <a:cs typeface="Calibri" panose="020F0502020204030204" pitchFamily="34" charset="0"/>
              </a:rPr>
              <a:t>(here </a:t>
            </a:r>
            <a:r>
              <a:rPr lang="en-IN" b="1" dirty="0">
                <a:latin typeface="Calibri" panose="020F0502020204030204" pitchFamily="34" charset="0"/>
                <a:cs typeface="Calibri" panose="020F0502020204030204" pitchFamily="34" charset="0"/>
              </a:rPr>
              <a:t>my website</a:t>
            </a:r>
            <a:r>
              <a:rPr lang="en-IN" dirty="0">
                <a:latin typeface="Calibri" panose="020F0502020204030204" pitchFamily="34" charset="0"/>
                <a:cs typeface="Calibri" panose="020F0502020204030204" pitchFamily="34" charset="0"/>
              </a:rPr>
              <a:t>)</a:t>
            </a:r>
          </a:p>
          <a:p>
            <a:pPr algn="just">
              <a:lnSpc>
                <a:spcPct val="150000"/>
              </a:lnSpc>
            </a:pPr>
            <a:r>
              <a:rPr lang="en-IN" b="1" u="sng" dirty="0">
                <a:latin typeface="Calibri" panose="020F0502020204030204" pitchFamily="34" charset="0"/>
                <a:cs typeface="Calibri" panose="020F0502020204030204" pitchFamily="34" charset="0"/>
              </a:rPr>
              <a:t>Step 4:</a:t>
            </a:r>
          </a:p>
          <a:p>
            <a:pPr marL="285750" indent="-285750" algn="just">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Add physical path.</a:t>
            </a:r>
          </a:p>
          <a:p>
            <a:pPr algn="just">
              <a:lnSpc>
                <a:spcPct val="150000"/>
              </a:lnSpc>
            </a:pPr>
            <a:r>
              <a:rPr lang="en-IN" dirty="0">
                <a:latin typeface="Calibri" panose="020F0502020204030204" pitchFamily="34" charset="0"/>
                <a:cs typeface="Calibri" panose="020F0502020204030204" pitchFamily="34" charset="0"/>
              </a:rPr>
              <a:t>Navigate to the directory containing your website’s files so that it appears in the </a:t>
            </a:r>
            <a:r>
              <a:rPr lang="en-IN" b="1" dirty="0">
                <a:latin typeface="Calibri" panose="020F0502020204030204" pitchFamily="34" charset="0"/>
                <a:cs typeface="Calibri" panose="020F0502020204030204" pitchFamily="34" charset="0"/>
              </a:rPr>
              <a:t>Physical path</a:t>
            </a:r>
            <a:r>
              <a:rPr lang="en-IN" dirty="0">
                <a:latin typeface="Calibri" panose="020F0502020204030204" pitchFamily="34" charset="0"/>
                <a:cs typeface="Calibri" panose="020F0502020204030204" pitchFamily="34" charset="0"/>
              </a:rPr>
              <a:t> field.</a:t>
            </a:r>
          </a:p>
        </p:txBody>
      </p:sp>
      <p:pic>
        <p:nvPicPr>
          <p:cNvPr id="3" name="Picture 2">
            <a:extLst>
              <a:ext uri="{FF2B5EF4-FFF2-40B4-BE49-F238E27FC236}">
                <a16:creationId xmlns:a16="http://schemas.microsoft.com/office/drawing/2014/main" id="{7C72759F-8100-0C5B-0047-20CF139ED23A}"/>
              </a:ext>
            </a:extLst>
          </p:cNvPr>
          <p:cNvPicPr>
            <a:picLocks noChangeAspect="1"/>
          </p:cNvPicPr>
          <p:nvPr/>
        </p:nvPicPr>
        <p:blipFill rotWithShape="1">
          <a:blip r:embed="rId2"/>
          <a:srcRect l="4148" r="15922" b="63912"/>
          <a:stretch/>
        </p:blipFill>
        <p:spPr>
          <a:xfrm>
            <a:off x="6358128" y="1728216"/>
            <a:ext cx="4581144" cy="2898647"/>
          </a:xfrm>
          <a:prstGeom prst="rect">
            <a:avLst/>
          </a:prstGeom>
        </p:spPr>
      </p:pic>
      <p:cxnSp>
        <p:nvCxnSpPr>
          <p:cNvPr id="4" name="Straight Arrow Connector 3">
            <a:extLst>
              <a:ext uri="{FF2B5EF4-FFF2-40B4-BE49-F238E27FC236}">
                <a16:creationId xmlns:a16="http://schemas.microsoft.com/office/drawing/2014/main" id="{CDB4EEE5-8830-B519-3450-9D6E10A11016}"/>
              </a:ext>
            </a:extLst>
          </p:cNvPr>
          <p:cNvCxnSpPr>
            <a:cxnSpLocks/>
          </p:cNvCxnSpPr>
          <p:nvPr/>
        </p:nvCxnSpPr>
        <p:spPr>
          <a:xfrm flipV="1">
            <a:off x="5896356" y="3631606"/>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E38EABAC-E966-AE46-31FA-5DE0F919D143}"/>
              </a:ext>
            </a:extLst>
          </p:cNvPr>
          <p:cNvCxnSpPr>
            <a:cxnSpLocks/>
          </p:cNvCxnSpPr>
          <p:nvPr/>
        </p:nvCxnSpPr>
        <p:spPr>
          <a:xfrm flipV="1">
            <a:off x="5833873" y="2821600"/>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8790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F7D94B-0A25-524B-2E7D-4A5F27C3FAF7}"/>
              </a:ext>
            </a:extLst>
          </p:cNvPr>
          <p:cNvSpPr txBox="1"/>
          <p:nvPr/>
        </p:nvSpPr>
        <p:spPr>
          <a:xfrm flipH="1">
            <a:off x="6437374" y="1069928"/>
            <a:ext cx="4492754" cy="4619854"/>
          </a:xfrm>
          <a:prstGeom prst="rect">
            <a:avLst/>
          </a:prstGeom>
          <a:noFill/>
        </p:spPr>
        <p:txBody>
          <a:bodyPr wrap="square" rtlCol="0">
            <a:spAutoFit/>
          </a:bodyPr>
          <a:lstStyle/>
          <a:p>
            <a:pPr algn="just">
              <a:lnSpc>
                <a:spcPct val="150000"/>
              </a:lnSpc>
            </a:pPr>
            <a:r>
              <a:rPr lang="en-IN" b="1" u="sng" dirty="0">
                <a:latin typeface="Calibri" panose="020F0502020204030204" pitchFamily="34" charset="0"/>
                <a:cs typeface="Calibri" panose="020F0502020204030204" pitchFamily="34" charset="0"/>
              </a:rPr>
              <a:t>Step 5:</a:t>
            </a:r>
          </a:p>
          <a:p>
            <a:pPr marL="285750" indent="-285750" algn="just">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Set binding options.</a:t>
            </a:r>
          </a:p>
          <a:p>
            <a:pPr algn="just">
              <a:lnSpc>
                <a:spcPct val="150000"/>
              </a:lnSpc>
            </a:pPr>
            <a:r>
              <a:rPr lang="en-IN" dirty="0">
                <a:latin typeface="Calibri" panose="020F0502020204030204" pitchFamily="34" charset="0"/>
                <a:cs typeface="Calibri" panose="020F0502020204030204" pitchFamily="34" charset="0"/>
              </a:rPr>
              <a:t>Under </a:t>
            </a:r>
            <a:r>
              <a:rPr lang="en-IN" b="1" dirty="0">
                <a:latin typeface="Calibri" panose="020F0502020204030204" pitchFamily="34" charset="0"/>
                <a:cs typeface="Calibri" panose="020F0502020204030204" pitchFamily="34" charset="0"/>
              </a:rPr>
              <a:t>Binding</a:t>
            </a:r>
            <a:r>
              <a:rPr lang="en-IN" dirty="0">
                <a:latin typeface="Calibri" panose="020F0502020204030204" pitchFamily="34" charset="0"/>
                <a:cs typeface="Calibri" panose="020F0502020204030204" pitchFamily="34" charset="0"/>
              </a:rPr>
              <a:t>, select the </a:t>
            </a:r>
            <a:r>
              <a:rPr lang="en-IN" b="1" dirty="0">
                <a:latin typeface="Calibri" panose="020F0502020204030204" pitchFamily="34" charset="0"/>
                <a:cs typeface="Calibri" panose="020F0502020204030204" pitchFamily="34" charset="0"/>
              </a:rPr>
              <a:t>Type</a:t>
            </a:r>
            <a:r>
              <a:rPr lang="en-IN" dirty="0">
                <a:latin typeface="Calibri" panose="020F0502020204030204" pitchFamily="34" charset="0"/>
                <a:cs typeface="Calibri" panose="020F0502020204030204" pitchFamily="34" charset="0"/>
              </a:rPr>
              <a:t>(HTTP or HTTPS), </a:t>
            </a:r>
            <a:r>
              <a:rPr lang="en-IN" b="1" dirty="0">
                <a:latin typeface="Calibri" panose="020F0502020204030204" pitchFamily="34" charset="0"/>
                <a:cs typeface="Calibri" panose="020F0502020204030204" pitchFamily="34" charset="0"/>
              </a:rPr>
              <a:t>IP address</a:t>
            </a:r>
            <a:r>
              <a:rPr lang="en-IN" dirty="0">
                <a:latin typeface="Calibri" panose="020F0502020204030204" pitchFamily="34" charset="0"/>
                <a:cs typeface="Calibri" panose="020F0502020204030204" pitchFamily="34" charset="0"/>
              </a:rPr>
              <a:t>, </a:t>
            </a:r>
            <a:r>
              <a:rPr lang="en-IN" b="1" dirty="0">
                <a:latin typeface="Calibri" panose="020F0502020204030204" pitchFamily="34" charset="0"/>
                <a:cs typeface="Calibri" panose="020F0502020204030204" pitchFamily="34" charset="0"/>
              </a:rPr>
              <a:t>Port</a:t>
            </a:r>
            <a:r>
              <a:rPr lang="en-IN" dirty="0">
                <a:latin typeface="Calibri" panose="020F0502020204030204" pitchFamily="34" charset="0"/>
                <a:cs typeface="Calibri" panose="020F0502020204030204" pitchFamily="34" charset="0"/>
              </a:rPr>
              <a:t> and </a:t>
            </a:r>
            <a:r>
              <a:rPr lang="en-IN" b="1" dirty="0">
                <a:latin typeface="Calibri" panose="020F0502020204030204" pitchFamily="34" charset="0"/>
                <a:cs typeface="Calibri" panose="020F0502020204030204" pitchFamily="34" charset="0"/>
              </a:rPr>
              <a:t>Host name</a:t>
            </a:r>
            <a:r>
              <a:rPr lang="en-IN" dirty="0">
                <a:latin typeface="Calibri" panose="020F0502020204030204" pitchFamily="34" charset="0"/>
                <a:cs typeface="Calibri" panose="020F0502020204030204" pitchFamily="34" charset="0"/>
              </a:rPr>
              <a:t>.</a:t>
            </a:r>
          </a:p>
          <a:p>
            <a:pPr algn="just">
              <a:lnSpc>
                <a:spcPct val="150000"/>
              </a:lnSpc>
            </a:pPr>
            <a:endParaRPr lang="en-IN" dirty="0">
              <a:latin typeface="Calibri" panose="020F0502020204030204" pitchFamily="34" charset="0"/>
              <a:cs typeface="Calibri" panose="020F0502020204030204" pitchFamily="34" charset="0"/>
            </a:endParaRPr>
          </a:p>
          <a:p>
            <a:pPr algn="just">
              <a:lnSpc>
                <a:spcPct val="150000"/>
              </a:lnSpc>
            </a:pPr>
            <a:r>
              <a:rPr lang="en-IN" b="1" u="sng" dirty="0">
                <a:latin typeface="Calibri" panose="020F0502020204030204" pitchFamily="34" charset="0"/>
                <a:cs typeface="Calibri" panose="020F0502020204030204" pitchFamily="34" charset="0"/>
              </a:rPr>
              <a:t>Step 6:</a:t>
            </a:r>
          </a:p>
          <a:p>
            <a:pPr marL="285750" indent="-285750" algn="just">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Decide whether to start or not the website.</a:t>
            </a:r>
          </a:p>
          <a:p>
            <a:pPr algn="just">
              <a:lnSpc>
                <a:spcPct val="150000"/>
              </a:lnSpc>
            </a:pPr>
            <a:r>
              <a:rPr lang="en-IN" dirty="0">
                <a:latin typeface="Calibri" panose="020F0502020204030204" pitchFamily="34" charset="0"/>
                <a:cs typeface="Calibri" panose="020F0502020204030204" pitchFamily="34" charset="0"/>
              </a:rPr>
              <a:t>If you would like to start the website right away, make sure that </a:t>
            </a:r>
            <a:r>
              <a:rPr lang="en-IN" b="1" dirty="0">
                <a:latin typeface="Calibri" panose="020F0502020204030204" pitchFamily="34" charset="0"/>
                <a:cs typeface="Calibri" panose="020F0502020204030204" pitchFamily="34" charset="0"/>
              </a:rPr>
              <a:t>Start Website immediately</a:t>
            </a:r>
            <a:r>
              <a:rPr lang="en-IN" dirty="0">
                <a:latin typeface="Calibri" panose="020F0502020204030204" pitchFamily="34" charset="0"/>
                <a:cs typeface="Calibri" panose="020F0502020204030204" pitchFamily="34" charset="0"/>
              </a:rPr>
              <a:t> is checked. If not, uncheck it.</a:t>
            </a:r>
          </a:p>
        </p:txBody>
      </p:sp>
      <p:pic>
        <p:nvPicPr>
          <p:cNvPr id="3" name="Picture 2">
            <a:extLst>
              <a:ext uri="{FF2B5EF4-FFF2-40B4-BE49-F238E27FC236}">
                <a16:creationId xmlns:a16="http://schemas.microsoft.com/office/drawing/2014/main" id="{F921C119-4E60-2E3E-2C3F-6E62B6760D38}"/>
              </a:ext>
            </a:extLst>
          </p:cNvPr>
          <p:cNvPicPr>
            <a:picLocks noChangeAspect="1"/>
          </p:cNvPicPr>
          <p:nvPr/>
        </p:nvPicPr>
        <p:blipFill rotWithShape="1">
          <a:blip r:embed="rId2"/>
          <a:srcRect l="5712" t="34963" r="17018" b="2720"/>
          <a:stretch/>
        </p:blipFill>
        <p:spPr>
          <a:xfrm>
            <a:off x="1261872" y="1572768"/>
            <a:ext cx="4428747" cy="3410712"/>
          </a:xfrm>
          <a:prstGeom prst="rect">
            <a:avLst/>
          </a:prstGeom>
        </p:spPr>
      </p:pic>
      <p:cxnSp>
        <p:nvCxnSpPr>
          <p:cNvPr id="4" name="Straight Arrow Connector 3">
            <a:extLst>
              <a:ext uri="{FF2B5EF4-FFF2-40B4-BE49-F238E27FC236}">
                <a16:creationId xmlns:a16="http://schemas.microsoft.com/office/drawing/2014/main" id="{13E4AEF1-AAF3-C4BB-ADA9-A1CFA4E5FD81}"/>
              </a:ext>
            </a:extLst>
          </p:cNvPr>
          <p:cNvCxnSpPr>
            <a:cxnSpLocks/>
          </p:cNvCxnSpPr>
          <p:nvPr/>
        </p:nvCxnSpPr>
        <p:spPr>
          <a:xfrm flipV="1">
            <a:off x="684278" y="4485808"/>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49B0C5A4-112C-D6FA-59E5-AFAE6D330031}"/>
              </a:ext>
            </a:extLst>
          </p:cNvPr>
          <p:cNvCxnSpPr>
            <a:cxnSpLocks/>
          </p:cNvCxnSpPr>
          <p:nvPr/>
        </p:nvCxnSpPr>
        <p:spPr>
          <a:xfrm flipV="1">
            <a:off x="684278" y="2269912"/>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492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0A0D0-8A0B-5C5B-459B-D65DB5BBCF58}"/>
              </a:ext>
            </a:extLst>
          </p:cNvPr>
          <p:cNvSpPr txBox="1"/>
          <p:nvPr/>
        </p:nvSpPr>
        <p:spPr>
          <a:xfrm flipH="1">
            <a:off x="1327402" y="1114295"/>
            <a:ext cx="5411725" cy="3373359"/>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7:</a:t>
            </a:r>
          </a:p>
          <a:p>
            <a:pPr marL="285750" indent="-285750">
              <a:lnSpc>
                <a:spcPct val="150000"/>
              </a:lnSpc>
              <a:buFont typeface="Arial" panose="020B0604020202020204" pitchFamily="34" charset="0"/>
              <a:buChar char="•"/>
            </a:pPr>
            <a:r>
              <a:rPr lang="en-IN" b="1" dirty="0">
                <a:latin typeface="Calibri" panose="020F0502020204030204" pitchFamily="34" charset="0"/>
                <a:cs typeface="Calibri" panose="020F0502020204030204" pitchFamily="34" charset="0"/>
              </a:rPr>
              <a:t>Finish up.</a:t>
            </a:r>
          </a:p>
          <a:p>
            <a:pPr>
              <a:lnSpc>
                <a:spcPct val="150000"/>
              </a:lnSpc>
            </a:pPr>
            <a:r>
              <a:rPr lang="en-IN" dirty="0">
                <a:latin typeface="Calibri" panose="020F0502020204030204" pitchFamily="34" charset="0"/>
                <a:cs typeface="Calibri" panose="020F0502020204030204" pitchFamily="34" charset="0"/>
              </a:rPr>
              <a:t>Click the </a:t>
            </a:r>
            <a:r>
              <a:rPr lang="en-IN" b="1" dirty="0">
                <a:latin typeface="Calibri" panose="020F0502020204030204" pitchFamily="34" charset="0"/>
                <a:cs typeface="Calibri" panose="020F0502020204030204" pitchFamily="34" charset="0"/>
              </a:rPr>
              <a:t>OK </a:t>
            </a:r>
            <a:r>
              <a:rPr lang="en-IN" dirty="0">
                <a:latin typeface="Calibri" panose="020F0502020204030204" pitchFamily="34" charset="0"/>
                <a:cs typeface="Calibri" panose="020F0502020204030204" pitchFamily="34" charset="0"/>
              </a:rPr>
              <a:t>button to finish creating your new website.</a:t>
            </a:r>
          </a:p>
          <a:p>
            <a:pPr>
              <a:lnSpc>
                <a:spcPct val="150000"/>
              </a:lnSpc>
            </a:pPr>
            <a:r>
              <a:rPr lang="en-IN" dirty="0">
                <a:latin typeface="Calibri" panose="020F0502020204030204" pitchFamily="34" charset="0"/>
                <a:cs typeface="Calibri" panose="020F0502020204030204" pitchFamily="34" charset="0"/>
              </a:rPr>
              <a:t>After the </a:t>
            </a:r>
            <a:r>
              <a:rPr lang="en-IN" b="1" dirty="0">
                <a:latin typeface="Calibri" panose="020F0502020204030204" pitchFamily="34" charset="0"/>
                <a:cs typeface="Calibri" panose="020F0502020204030204" pitchFamily="34" charset="0"/>
              </a:rPr>
              <a:t>Add Website </a:t>
            </a:r>
            <a:r>
              <a:rPr lang="en-IN" dirty="0">
                <a:latin typeface="Calibri" panose="020F0502020204030204" pitchFamily="34" charset="0"/>
                <a:cs typeface="Calibri" panose="020F0502020204030204" pitchFamily="34" charset="0"/>
              </a:rPr>
              <a:t>window closes, you will see your </a:t>
            </a:r>
            <a:r>
              <a:rPr lang="en-IN" b="1" dirty="0">
                <a:latin typeface="Calibri" panose="020F0502020204030204" pitchFamily="34" charset="0"/>
                <a:cs typeface="Calibri" panose="020F0502020204030204" pitchFamily="34" charset="0"/>
              </a:rPr>
              <a:t>new website </a:t>
            </a:r>
            <a:r>
              <a:rPr lang="en-IN" dirty="0">
                <a:latin typeface="Calibri" panose="020F0502020204030204" pitchFamily="34" charset="0"/>
                <a:cs typeface="Calibri" panose="020F0502020204030204" pitchFamily="34" charset="0"/>
              </a:rPr>
              <a:t>in the list of site.</a:t>
            </a:r>
          </a:p>
          <a:p>
            <a:pPr>
              <a:lnSpc>
                <a:spcPct val="150000"/>
              </a:lnSpc>
            </a:pPr>
            <a:r>
              <a:rPr lang="en-IN" dirty="0">
                <a:latin typeface="Calibri" panose="020F0502020204030204" pitchFamily="34" charset="0"/>
                <a:cs typeface="Calibri" panose="020F0502020204030204" pitchFamily="34" charset="0"/>
              </a:rPr>
              <a:t>(here </a:t>
            </a:r>
            <a:r>
              <a:rPr lang="en-IN" b="1" dirty="0">
                <a:latin typeface="Calibri" panose="020F0502020204030204" pitchFamily="34" charset="0"/>
                <a:cs typeface="Calibri" panose="020F0502020204030204" pitchFamily="34" charset="0"/>
              </a:rPr>
              <a:t>my website</a:t>
            </a:r>
            <a:r>
              <a:rPr lang="en-IN" dirty="0">
                <a:latin typeface="Calibri" panose="020F0502020204030204" pitchFamily="34" charset="0"/>
                <a:cs typeface="Calibri" panose="020F0502020204030204" pitchFamily="34" charset="0"/>
              </a:rPr>
              <a:t>)</a:t>
            </a:r>
          </a:p>
          <a:p>
            <a:pPr>
              <a:lnSpc>
                <a:spcPct val="150000"/>
              </a:lnSpc>
            </a:pPr>
            <a:endParaRPr lang="en-IN" dirty="0">
              <a:latin typeface="Calibri" panose="020F0502020204030204" pitchFamily="34" charset="0"/>
              <a:cs typeface="Calibri" panose="020F0502020204030204" pitchFamily="34" charset="0"/>
            </a:endParaRPr>
          </a:p>
          <a:p>
            <a:pPr>
              <a:lnSpc>
                <a:spcPct val="150000"/>
              </a:lnSpc>
            </a:pPr>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98BB762-6909-9819-FE2E-D5194A6F8E3D}"/>
              </a:ext>
            </a:extLst>
          </p:cNvPr>
          <p:cNvPicPr>
            <a:picLocks noChangeAspect="1"/>
          </p:cNvPicPr>
          <p:nvPr/>
        </p:nvPicPr>
        <p:blipFill>
          <a:blip r:embed="rId2"/>
          <a:stretch>
            <a:fillRect/>
          </a:stretch>
        </p:blipFill>
        <p:spPr>
          <a:xfrm>
            <a:off x="6739127" y="798957"/>
            <a:ext cx="4832350" cy="1657350"/>
          </a:xfrm>
          <a:prstGeom prst="rect">
            <a:avLst/>
          </a:prstGeom>
        </p:spPr>
      </p:pic>
      <p:pic>
        <p:nvPicPr>
          <p:cNvPr id="5" name="Picture 4">
            <a:extLst>
              <a:ext uri="{FF2B5EF4-FFF2-40B4-BE49-F238E27FC236}">
                <a16:creationId xmlns:a16="http://schemas.microsoft.com/office/drawing/2014/main" id="{352ED584-F2E6-708A-A56C-3977BF1565A7}"/>
              </a:ext>
            </a:extLst>
          </p:cNvPr>
          <p:cNvPicPr>
            <a:picLocks noChangeAspect="1"/>
          </p:cNvPicPr>
          <p:nvPr/>
        </p:nvPicPr>
        <p:blipFill rotWithShape="1">
          <a:blip r:embed="rId3"/>
          <a:srcRect r="56169" b="40517"/>
          <a:stretch/>
        </p:blipFill>
        <p:spPr>
          <a:xfrm>
            <a:off x="4471416" y="3133026"/>
            <a:ext cx="5411725" cy="2926017"/>
          </a:xfrm>
          <a:prstGeom prst="rect">
            <a:avLst/>
          </a:prstGeom>
        </p:spPr>
      </p:pic>
      <p:cxnSp>
        <p:nvCxnSpPr>
          <p:cNvPr id="6" name="Straight Arrow Connector 5">
            <a:extLst>
              <a:ext uri="{FF2B5EF4-FFF2-40B4-BE49-F238E27FC236}">
                <a16:creationId xmlns:a16="http://schemas.microsoft.com/office/drawing/2014/main" id="{7311F622-92BE-7DA7-7B91-5E74A51F3F76}"/>
              </a:ext>
            </a:extLst>
          </p:cNvPr>
          <p:cNvCxnSpPr>
            <a:cxnSpLocks/>
          </p:cNvCxnSpPr>
          <p:nvPr/>
        </p:nvCxnSpPr>
        <p:spPr>
          <a:xfrm flipV="1">
            <a:off x="9087614" y="2138034"/>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CB425A23-C667-F63B-D5F7-B0813EF40E5B}"/>
              </a:ext>
            </a:extLst>
          </p:cNvPr>
          <p:cNvCxnSpPr>
            <a:cxnSpLocks/>
          </p:cNvCxnSpPr>
          <p:nvPr/>
        </p:nvCxnSpPr>
        <p:spPr>
          <a:xfrm flipV="1">
            <a:off x="4119372" y="4398370"/>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27980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D1BDBC-89BB-C9BC-2D73-7C607CC3B6F3}"/>
              </a:ext>
            </a:extLst>
          </p:cNvPr>
          <p:cNvSpPr txBox="1"/>
          <p:nvPr/>
        </p:nvSpPr>
        <p:spPr>
          <a:xfrm>
            <a:off x="4745736" y="3167390"/>
            <a:ext cx="3209544" cy="523220"/>
          </a:xfrm>
          <a:prstGeom prst="rect">
            <a:avLst/>
          </a:prstGeom>
          <a:noFill/>
        </p:spPr>
        <p:txBody>
          <a:bodyPr wrap="square" rtlCol="0">
            <a:spAutoFit/>
          </a:bodyPr>
          <a:lstStyle/>
          <a:p>
            <a:r>
              <a:rPr lang="en-IN" sz="2800" b="1" dirty="0">
                <a:latin typeface="Calibri" panose="020F0502020204030204" pitchFamily="34" charset="0"/>
                <a:cs typeface="Calibri" panose="020F0502020204030204" pitchFamily="34" charset="0"/>
              </a:rPr>
              <a:t>*** THE END ***</a:t>
            </a:r>
          </a:p>
        </p:txBody>
      </p:sp>
    </p:spTree>
    <p:extLst>
      <p:ext uri="{BB962C8B-B14F-4D97-AF65-F5344CB8AC3E}">
        <p14:creationId xmlns:p14="http://schemas.microsoft.com/office/powerpoint/2010/main" val="376176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28A1C7-A970-21CB-ACAE-9AF1CB148940}"/>
              </a:ext>
            </a:extLst>
          </p:cNvPr>
          <p:cNvSpPr txBox="1"/>
          <p:nvPr/>
        </p:nvSpPr>
        <p:spPr>
          <a:xfrm>
            <a:off x="1642872" y="1773141"/>
            <a:ext cx="8717280" cy="3462486"/>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PROBLEM STATEMENT</a:t>
            </a:r>
          </a:p>
          <a:p>
            <a:pPr>
              <a:lnSpc>
                <a:spcPct val="150000"/>
              </a:lnSpc>
            </a:pPr>
            <a:endParaRPr lang="en-IN" dirty="0"/>
          </a:p>
          <a:p>
            <a:pPr marL="342900" indent="-342900" algn="just">
              <a:lnSpc>
                <a:spcPct val="150000"/>
              </a:lnSpc>
              <a:buFont typeface="Wingdings" panose="05000000000000000000" pitchFamily="2" charset="2"/>
              <a:buChar char="q"/>
            </a:pPr>
            <a:r>
              <a:rPr lang="en-IN" sz="2000" dirty="0">
                <a:latin typeface="Calibri" panose="020F0502020204030204" pitchFamily="34" charset="0"/>
                <a:cs typeface="Calibri" panose="020F0502020204030204" pitchFamily="34" charset="0"/>
              </a:rPr>
              <a:t>To create a website :</a:t>
            </a:r>
          </a:p>
          <a:p>
            <a:pPr marL="2571750" lvl="5" indent="-285750" algn="just">
              <a:lnSpc>
                <a:spcPct val="15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Install Internet Information Services(IIS) on your computer.</a:t>
            </a:r>
          </a:p>
          <a:p>
            <a:pPr marL="2571750" lvl="5" indent="-285750" algn="just">
              <a:lnSpc>
                <a:spcPct val="150000"/>
              </a:lnSpc>
              <a:buFont typeface="Arial" panose="020B0604020202020204" pitchFamily="34" charset="0"/>
              <a:buChar char="•"/>
            </a:pPr>
            <a:r>
              <a:rPr lang="en-IN" sz="2000" dirty="0">
                <a:latin typeface="Calibri" panose="020F0502020204030204" pitchFamily="34" charset="0"/>
                <a:cs typeface="Calibri" panose="020F0502020204030204" pitchFamily="34" charset="0"/>
              </a:rPr>
              <a:t>Check if it is installed correctly or not using your web browser.</a:t>
            </a:r>
          </a:p>
          <a:p>
            <a:pPr lvl="5"/>
            <a:endParaRPr lang="en-IN" dirty="0"/>
          </a:p>
        </p:txBody>
      </p:sp>
    </p:spTree>
    <p:extLst>
      <p:ext uri="{BB962C8B-B14F-4D97-AF65-F5344CB8AC3E}">
        <p14:creationId xmlns:p14="http://schemas.microsoft.com/office/powerpoint/2010/main" val="339046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76758-74D7-CA5A-3D3B-717867203AA8}"/>
              </a:ext>
            </a:extLst>
          </p:cNvPr>
          <p:cNvSpPr txBox="1"/>
          <p:nvPr/>
        </p:nvSpPr>
        <p:spPr>
          <a:xfrm>
            <a:off x="1453896" y="1033272"/>
            <a:ext cx="9217152" cy="4661276"/>
          </a:xfrm>
          <a:prstGeom prst="rect">
            <a:avLst/>
          </a:prstGeom>
          <a:noFill/>
        </p:spPr>
        <p:txBody>
          <a:bodyPr wrap="square" rtlCol="0">
            <a:spAutoFit/>
          </a:bodyPr>
          <a:lstStyle/>
          <a:p>
            <a:pPr algn="just">
              <a:lnSpc>
                <a:spcPct val="150000"/>
              </a:lnSpc>
            </a:pPr>
            <a:r>
              <a:rPr lang="en-IN" sz="2400" b="1" dirty="0">
                <a:latin typeface="Calibri" panose="020F0502020204030204" pitchFamily="34" charset="0"/>
                <a:cs typeface="Calibri" panose="020F0502020204030204" pitchFamily="34" charset="0"/>
              </a:rPr>
              <a:t>INTRODUCTION</a:t>
            </a:r>
          </a:p>
          <a:p>
            <a:pPr algn="just">
              <a:lnSpc>
                <a:spcPct val="150000"/>
              </a:lnSpc>
            </a:pPr>
            <a:endParaRPr lang="en-IN" sz="1600" dirty="0">
              <a:latin typeface="Calibri" panose="020F0502020204030204" pitchFamily="34" charset="0"/>
              <a:cs typeface="Calibri" panose="020F0502020204030204" pitchFamily="34" charset="0"/>
            </a:endParaRPr>
          </a:p>
          <a:p>
            <a:pPr algn="just">
              <a:lnSpc>
                <a:spcPct val="150000"/>
              </a:lnSpc>
            </a:pPr>
            <a:r>
              <a:rPr lang="en-IN" sz="2000" b="1" dirty="0">
                <a:latin typeface="Calibri" panose="020F0502020204030204" pitchFamily="34" charset="0"/>
                <a:cs typeface="Calibri" panose="020F0502020204030204" pitchFamily="34" charset="0"/>
              </a:rPr>
              <a:t>DEFINITION:  </a:t>
            </a:r>
            <a:r>
              <a:rPr lang="en-IN" sz="2000" dirty="0">
                <a:latin typeface="Calibri" panose="020F0502020204030204" pitchFamily="34" charset="0"/>
                <a:cs typeface="Calibri" panose="020F0502020204030204" pitchFamily="34" charset="0"/>
              </a:rPr>
              <a:t>Internet Information Services (IIS) is a flexible, general-purpose web server from Microsoft that runs on Windows system to serve requested HTML pages or files.</a:t>
            </a:r>
          </a:p>
          <a:p>
            <a:pPr algn="just">
              <a:lnSpc>
                <a:spcPct val="150000"/>
              </a:lnSpc>
            </a:pPr>
            <a:endParaRPr lang="en-IN" sz="2000" dirty="0">
              <a:latin typeface="Calibri" panose="020F0502020204030204" pitchFamily="34" charset="0"/>
              <a:cs typeface="Calibri" panose="020F0502020204030204" pitchFamily="34" charset="0"/>
            </a:endParaRPr>
          </a:p>
          <a:p>
            <a:pPr algn="just">
              <a:lnSpc>
                <a:spcPct val="150000"/>
              </a:lnSpc>
            </a:pPr>
            <a:r>
              <a:rPr lang="en-IN" sz="2000" dirty="0">
                <a:latin typeface="Calibri" panose="020F0502020204030204" pitchFamily="34" charset="0"/>
                <a:cs typeface="Calibri" panose="020F0502020204030204" pitchFamily="34" charset="0"/>
              </a:rPr>
              <a:t>An IIS web server accepts request from remote client computers and return the appropriate response. The basic functionality allow web servers to share and deliver information across local area networks(LAN) such as corporate intranets and wide area networks(WAN) such as the Internet.</a:t>
            </a:r>
          </a:p>
        </p:txBody>
      </p:sp>
    </p:spTree>
    <p:extLst>
      <p:ext uri="{BB962C8B-B14F-4D97-AF65-F5344CB8AC3E}">
        <p14:creationId xmlns:p14="http://schemas.microsoft.com/office/powerpoint/2010/main" val="161356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AEF28B-730A-D85D-58C6-A72BE7CE9F32}"/>
              </a:ext>
            </a:extLst>
          </p:cNvPr>
          <p:cNvPicPr>
            <a:picLocks noChangeAspect="1"/>
          </p:cNvPicPr>
          <p:nvPr/>
        </p:nvPicPr>
        <p:blipFill rotWithShape="1">
          <a:blip r:embed="rId2"/>
          <a:srcRect r="50410" b="53437"/>
          <a:stretch/>
        </p:blipFill>
        <p:spPr bwMode="auto">
          <a:xfrm>
            <a:off x="4274820" y="2721864"/>
            <a:ext cx="4373880" cy="3078480"/>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6087CA14-3D2D-124F-C9AD-EAE08B9F1DE5}"/>
              </a:ext>
            </a:extLst>
          </p:cNvPr>
          <p:cNvSpPr txBox="1"/>
          <p:nvPr/>
        </p:nvSpPr>
        <p:spPr>
          <a:xfrm>
            <a:off x="1510284" y="997101"/>
            <a:ext cx="9171432" cy="2769989"/>
          </a:xfrm>
          <a:prstGeom prst="rect">
            <a:avLst/>
          </a:prstGeom>
          <a:noFill/>
        </p:spPr>
        <p:txBody>
          <a:bodyPr wrap="square" rtlCol="0">
            <a:spAutoFit/>
          </a:bodyPr>
          <a:lstStyle/>
          <a:p>
            <a:pPr algn="ctr"/>
            <a:r>
              <a:rPr lang="en-IN" sz="2400" b="1" dirty="0">
                <a:latin typeface="Calibri" panose="020F0502020204030204" pitchFamily="34" charset="0"/>
                <a:cs typeface="Calibri" panose="020F0502020204030204" pitchFamily="34" charset="0"/>
              </a:rPr>
              <a:t>INSTALLING INTERNET INFORMATION SERVICES</a:t>
            </a:r>
          </a:p>
          <a:p>
            <a:endParaRPr lang="en-IN" sz="2400" b="1" dirty="0">
              <a:latin typeface="Calibri" panose="020F0502020204030204" pitchFamily="34" charset="0"/>
              <a:cs typeface="Calibri" panose="020F0502020204030204" pitchFamily="34" charset="0"/>
            </a:endParaRPr>
          </a:p>
          <a:p>
            <a:pPr>
              <a:lnSpc>
                <a:spcPct val="150000"/>
              </a:lnSpc>
            </a:pPr>
            <a:r>
              <a:rPr lang="en-IN" b="1" u="sng" dirty="0">
                <a:latin typeface="Calibri" panose="020F0502020204030204" pitchFamily="34" charset="0"/>
                <a:cs typeface="Calibri" panose="020F0502020204030204" pitchFamily="34" charset="0"/>
              </a:rPr>
              <a:t>Step 1</a:t>
            </a:r>
            <a:r>
              <a:rPr lang="en-IN" b="1"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Search </a:t>
            </a:r>
            <a:r>
              <a:rPr lang="en-IN" b="1" dirty="0">
                <a:latin typeface="Calibri" panose="020F0502020204030204" pitchFamily="34" charset="0"/>
                <a:cs typeface="Calibri" panose="020F0502020204030204" pitchFamily="34" charset="0"/>
              </a:rPr>
              <a:t>appwiz.cpl</a:t>
            </a:r>
            <a:r>
              <a:rPr lang="en-IN" dirty="0">
                <a:latin typeface="Calibri" panose="020F0502020204030204" pitchFamily="34" charset="0"/>
                <a:cs typeface="Calibri" panose="020F0502020204030204" pitchFamily="34" charset="0"/>
              </a:rPr>
              <a:t> and click </a:t>
            </a:r>
            <a:r>
              <a:rPr lang="en-IN" b="1" dirty="0">
                <a:latin typeface="Calibri" panose="020F0502020204030204" pitchFamily="34" charset="0"/>
                <a:cs typeface="Calibri" panose="020F0502020204030204" pitchFamily="34" charset="0"/>
              </a:rPr>
              <a:t>Turn Windows features on or off</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a:lnSpc>
                <a:spcPct val="150000"/>
              </a:lnSpc>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BA2796F5-E8DD-6D3D-6192-17C415925EB6}"/>
              </a:ext>
            </a:extLst>
          </p:cNvPr>
          <p:cNvCxnSpPr>
            <a:cxnSpLocks/>
          </p:cNvCxnSpPr>
          <p:nvPr/>
        </p:nvCxnSpPr>
        <p:spPr>
          <a:xfrm flipV="1">
            <a:off x="3666744" y="4073652"/>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6539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A1B8F-AAA7-F68D-24D0-E9F8A0314AB8}"/>
              </a:ext>
            </a:extLst>
          </p:cNvPr>
          <p:cNvSpPr txBox="1"/>
          <p:nvPr/>
        </p:nvSpPr>
        <p:spPr>
          <a:xfrm>
            <a:off x="1463040" y="1014984"/>
            <a:ext cx="8860536" cy="2126864"/>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2</a:t>
            </a:r>
            <a:r>
              <a:rPr lang="en-IN" b="1"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Enable </a:t>
            </a:r>
            <a:r>
              <a:rPr lang="en-IN" b="1" dirty="0">
                <a:latin typeface="Calibri" panose="020F0502020204030204" pitchFamily="34" charset="0"/>
                <a:cs typeface="Calibri" panose="020F0502020204030204" pitchFamily="34" charset="0"/>
              </a:rPr>
              <a:t>Internet Information Services</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Then enable </a:t>
            </a:r>
            <a:r>
              <a:rPr lang="en-IN" b="1" dirty="0">
                <a:latin typeface="Calibri" panose="020F0502020204030204" pitchFamily="34" charset="0"/>
                <a:cs typeface="Calibri" panose="020F0502020204030204" pitchFamily="34" charset="0"/>
              </a:rPr>
              <a:t>Web Management tools</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Select </a:t>
            </a:r>
            <a:r>
              <a:rPr lang="en-IN" b="1" dirty="0">
                <a:latin typeface="Calibri" panose="020F0502020204030204" pitchFamily="34" charset="0"/>
                <a:cs typeface="Calibri" panose="020F0502020204030204" pitchFamily="34" charset="0"/>
              </a:rPr>
              <a:t>IIS Management Console</a:t>
            </a:r>
            <a:r>
              <a:rPr lang="en-IN" dirty="0">
                <a:latin typeface="Calibri" panose="020F0502020204030204" pitchFamily="34" charset="0"/>
                <a:cs typeface="Calibri" panose="020F0502020204030204" pitchFamily="34" charset="0"/>
              </a:rPr>
              <a:t>.</a:t>
            </a:r>
          </a:p>
          <a:p>
            <a:pPr>
              <a:lnSpc>
                <a:spcPct val="150000"/>
              </a:lnSpc>
            </a:pPr>
            <a:r>
              <a:rPr lang="en-IN" dirty="0">
                <a:latin typeface="Calibri" panose="020F0502020204030204" pitchFamily="34" charset="0"/>
                <a:cs typeface="Calibri" panose="020F0502020204030204" pitchFamily="34" charset="0"/>
              </a:rPr>
              <a:t> </a:t>
            </a:r>
          </a:p>
        </p:txBody>
      </p:sp>
      <p:pic>
        <p:nvPicPr>
          <p:cNvPr id="3" name="Picture 2">
            <a:extLst>
              <a:ext uri="{FF2B5EF4-FFF2-40B4-BE49-F238E27FC236}">
                <a16:creationId xmlns:a16="http://schemas.microsoft.com/office/drawing/2014/main" id="{B8540A3C-A908-0ED1-8A88-FFEC9A2D8123}"/>
              </a:ext>
            </a:extLst>
          </p:cNvPr>
          <p:cNvPicPr>
            <a:picLocks noChangeAspect="1"/>
          </p:cNvPicPr>
          <p:nvPr/>
        </p:nvPicPr>
        <p:blipFill rotWithShape="1">
          <a:blip r:embed="rId2"/>
          <a:srcRect t="25915" b="14786"/>
          <a:stretch/>
        </p:blipFill>
        <p:spPr>
          <a:xfrm>
            <a:off x="3992880" y="2893192"/>
            <a:ext cx="4937760" cy="2949824"/>
          </a:xfrm>
          <a:prstGeom prst="rect">
            <a:avLst/>
          </a:prstGeom>
        </p:spPr>
      </p:pic>
      <p:cxnSp>
        <p:nvCxnSpPr>
          <p:cNvPr id="4" name="Straight Arrow Connector 3">
            <a:extLst>
              <a:ext uri="{FF2B5EF4-FFF2-40B4-BE49-F238E27FC236}">
                <a16:creationId xmlns:a16="http://schemas.microsoft.com/office/drawing/2014/main" id="{CB176C2C-9C46-285A-1CCF-05516B658B26}"/>
              </a:ext>
            </a:extLst>
          </p:cNvPr>
          <p:cNvCxnSpPr>
            <a:cxnSpLocks/>
          </p:cNvCxnSpPr>
          <p:nvPr/>
        </p:nvCxnSpPr>
        <p:spPr>
          <a:xfrm flipV="1">
            <a:off x="3678936" y="3705164"/>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D78C0313-4483-F169-49E9-3DB8E71D30C3}"/>
              </a:ext>
            </a:extLst>
          </p:cNvPr>
          <p:cNvCxnSpPr>
            <a:cxnSpLocks/>
          </p:cNvCxnSpPr>
          <p:nvPr/>
        </p:nvCxnSpPr>
        <p:spPr>
          <a:xfrm flipV="1">
            <a:off x="3904488" y="4111150"/>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9AF233EF-51B3-F7D3-2714-06764880CA2C}"/>
              </a:ext>
            </a:extLst>
          </p:cNvPr>
          <p:cNvCxnSpPr>
            <a:cxnSpLocks/>
          </p:cNvCxnSpPr>
          <p:nvPr/>
        </p:nvCxnSpPr>
        <p:spPr>
          <a:xfrm flipV="1">
            <a:off x="4157472" y="4496562"/>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70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D5D110-1640-6F8F-EFDC-7F3177A9FF9E}"/>
              </a:ext>
            </a:extLst>
          </p:cNvPr>
          <p:cNvSpPr txBox="1"/>
          <p:nvPr/>
        </p:nvSpPr>
        <p:spPr>
          <a:xfrm>
            <a:off x="2057400" y="1106424"/>
            <a:ext cx="8787384" cy="880369"/>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3</a:t>
            </a:r>
            <a:r>
              <a:rPr lang="en-IN" b="1"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Enable </a:t>
            </a:r>
            <a:r>
              <a:rPr lang="en-IN" b="1" dirty="0">
                <a:latin typeface="Calibri" panose="020F0502020204030204" pitchFamily="34" charset="0"/>
                <a:cs typeface="Calibri" panose="020F0502020204030204" pitchFamily="34" charset="0"/>
              </a:rPr>
              <a:t>World Wide Web </a:t>
            </a:r>
            <a:r>
              <a:rPr lang="en-IN" dirty="0">
                <a:latin typeface="Calibri" panose="020F0502020204030204" pitchFamily="34" charset="0"/>
                <a:cs typeface="Calibri" panose="020F0502020204030204" pitchFamily="34" charset="0"/>
              </a:rPr>
              <a:t>Services by selecting:</a:t>
            </a:r>
          </a:p>
        </p:txBody>
      </p:sp>
      <p:pic>
        <p:nvPicPr>
          <p:cNvPr id="3" name="Picture 2">
            <a:extLst>
              <a:ext uri="{FF2B5EF4-FFF2-40B4-BE49-F238E27FC236}">
                <a16:creationId xmlns:a16="http://schemas.microsoft.com/office/drawing/2014/main" id="{23604A73-59C8-1E4E-A908-4A5B6C87E870}"/>
              </a:ext>
            </a:extLst>
          </p:cNvPr>
          <p:cNvPicPr>
            <a:picLocks noChangeAspect="1"/>
          </p:cNvPicPr>
          <p:nvPr/>
        </p:nvPicPr>
        <p:blipFill rotWithShape="1">
          <a:blip r:embed="rId2"/>
          <a:srcRect t="36008" r="10871"/>
          <a:stretch/>
        </p:blipFill>
        <p:spPr>
          <a:xfrm>
            <a:off x="1429512" y="2706624"/>
            <a:ext cx="5108448" cy="3118104"/>
          </a:xfrm>
          <a:prstGeom prst="rect">
            <a:avLst/>
          </a:prstGeom>
        </p:spPr>
      </p:pic>
      <p:sp>
        <p:nvSpPr>
          <p:cNvPr id="4" name="TextBox 3">
            <a:extLst>
              <a:ext uri="{FF2B5EF4-FFF2-40B4-BE49-F238E27FC236}">
                <a16:creationId xmlns:a16="http://schemas.microsoft.com/office/drawing/2014/main" id="{B1113C16-402F-7FD7-8B78-89C21219A05F}"/>
              </a:ext>
            </a:extLst>
          </p:cNvPr>
          <p:cNvSpPr txBox="1"/>
          <p:nvPr/>
        </p:nvSpPr>
        <p:spPr>
          <a:xfrm>
            <a:off x="6702552" y="1925330"/>
            <a:ext cx="4142232" cy="244682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.NET Extensibility 3.5</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.NET Extensibility 4.8</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ASP.NET 3.5</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ASP.NET 4.8</a:t>
            </a:r>
          </a:p>
          <a:p>
            <a:pPr>
              <a:lnSpc>
                <a:spcPct val="150000"/>
              </a:lnSpc>
            </a:pPr>
            <a:r>
              <a:rPr lang="en-IN" dirty="0">
                <a:latin typeface="Calibri" panose="020F0502020204030204" pitchFamily="34" charset="0"/>
                <a:cs typeface="Calibri" panose="020F0502020204030204" pitchFamily="34" charset="0"/>
              </a:rPr>
              <a:t>from </a:t>
            </a:r>
            <a:r>
              <a:rPr lang="en-IN" b="1" dirty="0">
                <a:latin typeface="Calibri" panose="020F0502020204030204" pitchFamily="34" charset="0"/>
                <a:cs typeface="Calibri" panose="020F0502020204030204" pitchFamily="34" charset="0"/>
              </a:rPr>
              <a:t>Application Development Features.</a:t>
            </a:r>
          </a:p>
          <a:p>
            <a:endParaRPr lang="en-IN" dirty="0"/>
          </a:p>
        </p:txBody>
      </p:sp>
      <p:cxnSp>
        <p:nvCxnSpPr>
          <p:cNvPr id="5" name="Straight Arrow Connector 4">
            <a:extLst>
              <a:ext uri="{FF2B5EF4-FFF2-40B4-BE49-F238E27FC236}">
                <a16:creationId xmlns:a16="http://schemas.microsoft.com/office/drawing/2014/main" id="{6A29D5F0-E1A3-88FB-4504-A37528B22EE5}"/>
              </a:ext>
            </a:extLst>
          </p:cNvPr>
          <p:cNvCxnSpPr>
            <a:cxnSpLocks/>
          </p:cNvCxnSpPr>
          <p:nvPr/>
        </p:nvCxnSpPr>
        <p:spPr>
          <a:xfrm flipV="1">
            <a:off x="1705356" y="3211388"/>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EC69A695-CE5F-AA8E-C577-40BA5EFF453B}"/>
              </a:ext>
            </a:extLst>
          </p:cNvPr>
          <p:cNvCxnSpPr>
            <a:cxnSpLocks/>
          </p:cNvCxnSpPr>
          <p:nvPr/>
        </p:nvCxnSpPr>
        <p:spPr>
          <a:xfrm flipV="1">
            <a:off x="1705356" y="3429000"/>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F6612F4B-7207-BDEF-52A7-164C547BB766}"/>
              </a:ext>
            </a:extLst>
          </p:cNvPr>
          <p:cNvCxnSpPr>
            <a:cxnSpLocks/>
          </p:cNvCxnSpPr>
          <p:nvPr/>
        </p:nvCxnSpPr>
        <p:spPr>
          <a:xfrm flipV="1">
            <a:off x="1705356" y="3874328"/>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4CFA3983-571E-CABD-A246-CEC3DB810D86}"/>
              </a:ext>
            </a:extLst>
          </p:cNvPr>
          <p:cNvCxnSpPr>
            <a:cxnSpLocks/>
          </p:cNvCxnSpPr>
          <p:nvPr/>
        </p:nvCxnSpPr>
        <p:spPr>
          <a:xfrm flipV="1">
            <a:off x="1705356" y="4091940"/>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6224221-4BDB-58B1-2948-61F298543E41}"/>
              </a:ext>
            </a:extLst>
          </p:cNvPr>
          <p:cNvCxnSpPr>
            <a:cxnSpLocks/>
          </p:cNvCxnSpPr>
          <p:nvPr/>
        </p:nvCxnSpPr>
        <p:spPr>
          <a:xfrm flipV="1">
            <a:off x="1347216" y="2879918"/>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223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1201A-A321-F68E-BDBA-6505DE51255B}"/>
              </a:ext>
            </a:extLst>
          </p:cNvPr>
          <p:cNvPicPr>
            <a:picLocks noChangeAspect="1"/>
          </p:cNvPicPr>
          <p:nvPr/>
        </p:nvPicPr>
        <p:blipFill rotWithShape="1">
          <a:blip r:embed="rId2"/>
          <a:srcRect t="60936" r="34060"/>
          <a:stretch/>
        </p:blipFill>
        <p:spPr>
          <a:xfrm>
            <a:off x="6611113" y="2340865"/>
            <a:ext cx="4361687" cy="2760360"/>
          </a:xfrm>
          <a:prstGeom prst="rect">
            <a:avLst/>
          </a:prstGeom>
        </p:spPr>
      </p:pic>
      <p:sp>
        <p:nvSpPr>
          <p:cNvPr id="4" name="TextBox 3">
            <a:extLst>
              <a:ext uri="{FF2B5EF4-FFF2-40B4-BE49-F238E27FC236}">
                <a16:creationId xmlns:a16="http://schemas.microsoft.com/office/drawing/2014/main" id="{A88CA1D1-43D7-9EFE-787E-7E0C80D10151}"/>
              </a:ext>
            </a:extLst>
          </p:cNvPr>
          <p:cNvSpPr txBox="1"/>
          <p:nvPr/>
        </p:nvSpPr>
        <p:spPr>
          <a:xfrm flipH="1">
            <a:off x="1435605" y="1088136"/>
            <a:ext cx="5056634" cy="2542363"/>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4</a:t>
            </a:r>
            <a:r>
              <a:rPr lang="en-IN" b="1"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Select </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Default Document</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Directory Browsing</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HTTP Errors</a:t>
            </a:r>
          </a:p>
          <a:p>
            <a:pPr marL="285750" indent="-285750">
              <a:lnSpc>
                <a:spcPct val="150000"/>
              </a:lnSpc>
              <a:buFont typeface="Wingdings" panose="05000000000000000000" pitchFamily="2" charset="2"/>
              <a:buChar char="§"/>
            </a:pPr>
            <a:r>
              <a:rPr lang="en-IN" b="1" dirty="0">
                <a:latin typeface="Calibri" panose="020F0502020204030204" pitchFamily="34" charset="0"/>
                <a:cs typeface="Calibri" panose="020F0502020204030204" pitchFamily="34" charset="0"/>
              </a:rPr>
              <a:t>Static Content  </a:t>
            </a:r>
            <a:r>
              <a:rPr lang="en-IN" dirty="0">
                <a:latin typeface="Calibri" panose="020F0502020204030204" pitchFamily="34" charset="0"/>
                <a:cs typeface="Calibri" panose="020F0502020204030204" pitchFamily="34" charset="0"/>
              </a:rPr>
              <a:t>from </a:t>
            </a:r>
            <a:r>
              <a:rPr lang="en-IN" b="1" dirty="0">
                <a:latin typeface="Calibri" panose="020F0502020204030204" pitchFamily="34" charset="0"/>
                <a:cs typeface="Calibri" panose="020F0502020204030204" pitchFamily="34" charset="0"/>
              </a:rPr>
              <a:t>Common HTTP Features. </a:t>
            </a:r>
          </a:p>
        </p:txBody>
      </p:sp>
      <p:cxnSp>
        <p:nvCxnSpPr>
          <p:cNvPr id="7" name="Straight Arrow Connector 6">
            <a:extLst>
              <a:ext uri="{FF2B5EF4-FFF2-40B4-BE49-F238E27FC236}">
                <a16:creationId xmlns:a16="http://schemas.microsoft.com/office/drawing/2014/main" id="{D40F6FBA-11CD-A3C3-1574-2AB6CE13999B}"/>
              </a:ext>
            </a:extLst>
          </p:cNvPr>
          <p:cNvCxnSpPr>
            <a:cxnSpLocks/>
          </p:cNvCxnSpPr>
          <p:nvPr/>
        </p:nvCxnSpPr>
        <p:spPr>
          <a:xfrm flipV="1">
            <a:off x="7110980" y="3721045"/>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B99CBB7-0241-E4A3-C7D1-B9C089763E75}"/>
              </a:ext>
            </a:extLst>
          </p:cNvPr>
          <p:cNvCxnSpPr>
            <a:cxnSpLocks/>
          </p:cNvCxnSpPr>
          <p:nvPr/>
        </p:nvCxnSpPr>
        <p:spPr>
          <a:xfrm flipV="1">
            <a:off x="7110980" y="4122314"/>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F4837E92-1E45-7F65-5F0A-2BA149824FED}"/>
              </a:ext>
            </a:extLst>
          </p:cNvPr>
          <p:cNvCxnSpPr>
            <a:cxnSpLocks/>
          </p:cNvCxnSpPr>
          <p:nvPr/>
        </p:nvCxnSpPr>
        <p:spPr>
          <a:xfrm flipV="1">
            <a:off x="7130788" y="4671514"/>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82609AA3-56FB-0EF7-71F5-B5C55CB6FB13}"/>
              </a:ext>
            </a:extLst>
          </p:cNvPr>
          <p:cNvCxnSpPr>
            <a:cxnSpLocks/>
          </p:cNvCxnSpPr>
          <p:nvPr/>
        </p:nvCxnSpPr>
        <p:spPr>
          <a:xfrm flipV="1">
            <a:off x="7110980" y="3473935"/>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774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C60AF-6902-E04F-575E-C6AE9646178C}"/>
              </a:ext>
            </a:extLst>
          </p:cNvPr>
          <p:cNvSpPr txBox="1"/>
          <p:nvPr/>
        </p:nvSpPr>
        <p:spPr>
          <a:xfrm>
            <a:off x="6315456" y="3549021"/>
            <a:ext cx="5449824" cy="2542363"/>
          </a:xfrm>
          <a:prstGeom prst="rect">
            <a:avLst/>
          </a:prstGeom>
          <a:noFill/>
        </p:spPr>
        <p:txBody>
          <a:bodyPr wrap="square" rtlCol="0">
            <a:spAutoFit/>
          </a:bodyPr>
          <a:lstStyle/>
          <a:p>
            <a:pPr>
              <a:lnSpc>
                <a:spcPct val="150000"/>
              </a:lnSpc>
            </a:pPr>
            <a:r>
              <a:rPr lang="en-IN" b="1" u="sng" dirty="0">
                <a:latin typeface="Calibri" panose="020F0502020204030204" pitchFamily="34" charset="0"/>
                <a:cs typeface="Calibri" panose="020F0502020204030204" pitchFamily="34" charset="0"/>
              </a:rPr>
              <a:t>Step 5:</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Click </a:t>
            </a:r>
            <a:r>
              <a:rPr lang="en-IN" b="1" dirty="0">
                <a:latin typeface="Calibri" panose="020F0502020204030204" pitchFamily="34" charset="0"/>
                <a:cs typeface="Calibri" panose="020F0502020204030204" pitchFamily="34" charset="0"/>
              </a:rPr>
              <a:t>HTTP Logging </a:t>
            </a:r>
            <a:r>
              <a:rPr lang="en-IN" dirty="0">
                <a:latin typeface="Calibri" panose="020F0502020204030204" pitchFamily="34" charset="0"/>
                <a:cs typeface="Calibri" panose="020F0502020204030204" pitchFamily="34" charset="0"/>
              </a:rPr>
              <a:t>from </a:t>
            </a:r>
            <a:r>
              <a:rPr lang="en-IN" b="1" dirty="0">
                <a:latin typeface="Calibri" panose="020F0502020204030204" pitchFamily="34" charset="0"/>
                <a:cs typeface="Calibri" panose="020F0502020204030204" pitchFamily="34" charset="0"/>
              </a:rPr>
              <a:t>Health and Diagnostics</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Select </a:t>
            </a:r>
            <a:r>
              <a:rPr lang="en-IN" b="1" dirty="0">
                <a:latin typeface="Calibri" panose="020F0502020204030204" pitchFamily="34" charset="0"/>
                <a:cs typeface="Calibri" panose="020F0502020204030204" pitchFamily="34" charset="0"/>
              </a:rPr>
              <a:t>Static Content Compression </a:t>
            </a:r>
            <a:r>
              <a:rPr lang="en-IN" dirty="0">
                <a:latin typeface="Calibri" panose="020F0502020204030204" pitchFamily="34" charset="0"/>
                <a:cs typeface="Calibri" panose="020F0502020204030204" pitchFamily="34" charset="0"/>
              </a:rPr>
              <a:t>from </a:t>
            </a:r>
            <a:r>
              <a:rPr lang="en-IN" b="1" dirty="0">
                <a:latin typeface="Calibri" panose="020F0502020204030204" pitchFamily="34" charset="0"/>
                <a:cs typeface="Calibri" panose="020F0502020204030204" pitchFamily="34" charset="0"/>
              </a:rPr>
              <a:t>Performance Features</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Add </a:t>
            </a:r>
            <a:r>
              <a:rPr lang="en-IN" b="1" dirty="0">
                <a:latin typeface="Calibri" panose="020F0502020204030204" pitchFamily="34" charset="0"/>
                <a:cs typeface="Calibri" panose="020F0502020204030204" pitchFamily="34" charset="0"/>
              </a:rPr>
              <a:t>Request Filtering </a:t>
            </a:r>
            <a:r>
              <a:rPr lang="en-IN" dirty="0">
                <a:latin typeface="Calibri" panose="020F0502020204030204" pitchFamily="34" charset="0"/>
                <a:cs typeface="Calibri" panose="020F0502020204030204" pitchFamily="34" charset="0"/>
              </a:rPr>
              <a:t>from </a:t>
            </a:r>
            <a:r>
              <a:rPr lang="en-IN" b="1" dirty="0">
                <a:latin typeface="Calibri" panose="020F0502020204030204" pitchFamily="34" charset="0"/>
                <a:cs typeface="Calibri" panose="020F0502020204030204" pitchFamily="34" charset="0"/>
              </a:rPr>
              <a:t>Security</a:t>
            </a:r>
            <a:r>
              <a:rPr lang="en-I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Now click on </a:t>
            </a:r>
            <a:r>
              <a:rPr lang="en-IN" b="1" dirty="0">
                <a:latin typeface="Calibri" panose="020F0502020204030204" pitchFamily="34" charset="0"/>
                <a:cs typeface="Calibri" panose="020F0502020204030204" pitchFamily="34" charset="0"/>
              </a:rPr>
              <a:t>OK.</a:t>
            </a:r>
          </a:p>
        </p:txBody>
      </p:sp>
      <p:pic>
        <p:nvPicPr>
          <p:cNvPr id="7" name="Picture 6">
            <a:extLst>
              <a:ext uri="{FF2B5EF4-FFF2-40B4-BE49-F238E27FC236}">
                <a16:creationId xmlns:a16="http://schemas.microsoft.com/office/drawing/2014/main" id="{17E2139A-6731-FEDA-9E71-60A4E27C6990}"/>
              </a:ext>
            </a:extLst>
          </p:cNvPr>
          <p:cNvPicPr>
            <a:picLocks noChangeAspect="1"/>
          </p:cNvPicPr>
          <p:nvPr/>
        </p:nvPicPr>
        <p:blipFill rotWithShape="1">
          <a:blip r:embed="rId2"/>
          <a:srcRect t="45189" r="1447"/>
          <a:stretch/>
        </p:blipFill>
        <p:spPr>
          <a:xfrm>
            <a:off x="834517" y="766616"/>
            <a:ext cx="5648579" cy="2812923"/>
          </a:xfrm>
          <a:prstGeom prst="rect">
            <a:avLst/>
          </a:prstGeom>
        </p:spPr>
      </p:pic>
      <p:cxnSp>
        <p:nvCxnSpPr>
          <p:cNvPr id="8" name="Straight Arrow Connector 7">
            <a:extLst>
              <a:ext uri="{FF2B5EF4-FFF2-40B4-BE49-F238E27FC236}">
                <a16:creationId xmlns:a16="http://schemas.microsoft.com/office/drawing/2014/main" id="{A5359C6B-C481-E160-B8ED-ACB92528ED08}"/>
              </a:ext>
            </a:extLst>
          </p:cNvPr>
          <p:cNvCxnSpPr>
            <a:cxnSpLocks/>
          </p:cNvCxnSpPr>
          <p:nvPr/>
        </p:nvCxnSpPr>
        <p:spPr>
          <a:xfrm flipV="1">
            <a:off x="4142224" y="3294865"/>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6770E3A-F5A1-FA73-8D27-08F95F867CB4}"/>
              </a:ext>
            </a:extLst>
          </p:cNvPr>
          <p:cNvCxnSpPr>
            <a:cxnSpLocks/>
          </p:cNvCxnSpPr>
          <p:nvPr/>
        </p:nvCxnSpPr>
        <p:spPr>
          <a:xfrm flipV="1">
            <a:off x="944876" y="1139167"/>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A629BF4F-AA1A-7E0C-2778-0A9572A966DE}"/>
              </a:ext>
            </a:extLst>
          </p:cNvPr>
          <p:cNvCxnSpPr>
            <a:cxnSpLocks/>
          </p:cNvCxnSpPr>
          <p:nvPr/>
        </p:nvCxnSpPr>
        <p:spPr>
          <a:xfrm flipV="1">
            <a:off x="1024124" y="2726559"/>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5BA32F4D-4F08-9B92-F3D1-A95995A5AB9C}"/>
              </a:ext>
            </a:extLst>
          </p:cNvPr>
          <p:cNvCxnSpPr>
            <a:cxnSpLocks/>
          </p:cNvCxnSpPr>
          <p:nvPr/>
        </p:nvCxnSpPr>
        <p:spPr>
          <a:xfrm flipV="1">
            <a:off x="1024124" y="2112766"/>
            <a:ext cx="704088" cy="6629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2163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EB0A-97D7-253B-B1E5-F4323D8E3D06}"/>
              </a:ext>
            </a:extLst>
          </p:cNvPr>
          <p:cNvPicPr>
            <a:picLocks noChangeAspect="1"/>
          </p:cNvPicPr>
          <p:nvPr/>
        </p:nvPicPr>
        <p:blipFill rotWithShape="1">
          <a:blip r:embed="rId2"/>
          <a:srcRect t="5067" r="14041" b="6344"/>
          <a:stretch/>
        </p:blipFill>
        <p:spPr>
          <a:xfrm>
            <a:off x="971677" y="2863088"/>
            <a:ext cx="3801491" cy="3226816"/>
          </a:xfrm>
          <a:prstGeom prst="rect">
            <a:avLst/>
          </a:prstGeom>
        </p:spPr>
      </p:pic>
      <p:pic>
        <p:nvPicPr>
          <p:cNvPr id="4" name="Picture 3">
            <a:extLst>
              <a:ext uri="{FF2B5EF4-FFF2-40B4-BE49-F238E27FC236}">
                <a16:creationId xmlns:a16="http://schemas.microsoft.com/office/drawing/2014/main" id="{B6442465-CEAD-6C0E-9B9A-4A40C1358E74}"/>
              </a:ext>
            </a:extLst>
          </p:cNvPr>
          <p:cNvPicPr>
            <a:picLocks noChangeAspect="1"/>
          </p:cNvPicPr>
          <p:nvPr/>
        </p:nvPicPr>
        <p:blipFill rotWithShape="1">
          <a:blip r:embed="rId3"/>
          <a:srcRect r="12296"/>
          <a:stretch/>
        </p:blipFill>
        <p:spPr>
          <a:xfrm>
            <a:off x="4773168" y="2757424"/>
            <a:ext cx="3198622" cy="3438144"/>
          </a:xfrm>
          <a:prstGeom prst="rect">
            <a:avLst/>
          </a:prstGeom>
        </p:spPr>
      </p:pic>
      <p:sp>
        <p:nvSpPr>
          <p:cNvPr id="5" name="TextBox 4">
            <a:extLst>
              <a:ext uri="{FF2B5EF4-FFF2-40B4-BE49-F238E27FC236}">
                <a16:creationId xmlns:a16="http://schemas.microsoft.com/office/drawing/2014/main" id="{8A15E39A-8152-AC67-1AB8-DBCBCE43A6F0}"/>
              </a:ext>
            </a:extLst>
          </p:cNvPr>
          <p:cNvSpPr txBox="1"/>
          <p:nvPr/>
        </p:nvSpPr>
        <p:spPr>
          <a:xfrm>
            <a:off x="1463040" y="1261872"/>
            <a:ext cx="9070848"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After clicking on OK , required files will be searched and downloaded.</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Requested changes will be applied.</a:t>
            </a:r>
          </a:p>
          <a:p>
            <a:pPr marL="285750" indent="-285750">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Installation is done.</a:t>
            </a:r>
          </a:p>
        </p:txBody>
      </p:sp>
      <p:pic>
        <p:nvPicPr>
          <p:cNvPr id="6" name="Picture 5">
            <a:extLst>
              <a:ext uri="{FF2B5EF4-FFF2-40B4-BE49-F238E27FC236}">
                <a16:creationId xmlns:a16="http://schemas.microsoft.com/office/drawing/2014/main" id="{3DA85164-5A32-9668-545B-4E7D2C2F8938}"/>
              </a:ext>
            </a:extLst>
          </p:cNvPr>
          <p:cNvPicPr>
            <a:picLocks noChangeAspect="1"/>
          </p:cNvPicPr>
          <p:nvPr/>
        </p:nvPicPr>
        <p:blipFill rotWithShape="1">
          <a:blip r:embed="rId4"/>
          <a:srcRect r="10555" b="7213"/>
          <a:stretch/>
        </p:blipFill>
        <p:spPr>
          <a:xfrm>
            <a:off x="8122920" y="2757424"/>
            <a:ext cx="3337561" cy="3332480"/>
          </a:xfrm>
          <a:prstGeom prst="rect">
            <a:avLst/>
          </a:prstGeom>
        </p:spPr>
      </p:pic>
    </p:spTree>
    <p:extLst>
      <p:ext uri="{BB962C8B-B14F-4D97-AF65-F5344CB8AC3E}">
        <p14:creationId xmlns:p14="http://schemas.microsoft.com/office/powerpoint/2010/main" val="16932295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229</TotalTime>
  <Words>560</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NIKITHA TRIPURANENI</dc:creator>
  <cp:lastModifiedBy>NIKITHA TRIPURANENI</cp:lastModifiedBy>
  <cp:revision>33</cp:revision>
  <dcterms:created xsi:type="dcterms:W3CDTF">2022-07-03T06:12:07Z</dcterms:created>
  <dcterms:modified xsi:type="dcterms:W3CDTF">2022-07-03T11:37:23Z</dcterms:modified>
</cp:coreProperties>
</file>