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5"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C8ED254-A4DA-4BE5-9F29-1860C7B20E27}" type="datetimeFigureOut">
              <a:rPr lang="en-IN" smtClean="0"/>
              <a:t>04-07-2022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397819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408979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2875330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7240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3549968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8ED254-A4DA-4BE5-9F29-1860C7B20E27}"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143202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8ED254-A4DA-4BE5-9F29-1860C7B20E27}"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155229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51506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9408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ED254-A4DA-4BE5-9F29-1860C7B20E27}"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61484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ED254-A4DA-4BE5-9F29-1860C7B20E27}" type="datetimeFigureOut">
              <a:rPr lang="en-IN" smtClean="0"/>
              <a:t>04-07-2022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123572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257972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ED254-A4DA-4BE5-9F29-1860C7B20E27}" type="datetimeFigureOut">
              <a:rPr lang="en-IN" smtClean="0"/>
              <a:t>04-07-2022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359497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ED254-A4DA-4BE5-9F29-1860C7B20E27}" type="datetimeFigureOut">
              <a:rPr lang="en-IN" smtClean="0"/>
              <a:t>04-07-2022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134636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D254-A4DA-4BE5-9F29-1860C7B20E27}" type="datetimeFigureOut">
              <a:rPr lang="en-IN" smtClean="0"/>
              <a:t>04-07-2022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414163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185362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ED254-A4DA-4BE5-9F29-1860C7B20E27}" type="datetimeFigureOut">
              <a:rPr lang="en-IN" smtClean="0"/>
              <a:t>04-07-2022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F03EA-9B7E-4B0C-A605-BB8F93F2D65D}" type="slidenum">
              <a:rPr lang="en-IN" smtClean="0"/>
              <a:t>‹#›</a:t>
            </a:fld>
            <a:endParaRPr lang="en-IN"/>
          </a:p>
        </p:txBody>
      </p:sp>
    </p:spTree>
    <p:extLst>
      <p:ext uri="{BB962C8B-B14F-4D97-AF65-F5344CB8AC3E}">
        <p14:creationId xmlns:p14="http://schemas.microsoft.com/office/powerpoint/2010/main" val="395340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ED254-A4DA-4BE5-9F29-1860C7B20E27}" type="datetimeFigureOut">
              <a:rPr lang="en-IN" smtClean="0"/>
              <a:t>04-07-2022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F03EA-9B7E-4B0C-A605-BB8F93F2D65D}" type="slidenum">
              <a:rPr lang="en-IN" smtClean="0"/>
              <a:t>‹#›</a:t>
            </a:fld>
            <a:endParaRPr lang="en-IN"/>
          </a:p>
        </p:txBody>
      </p:sp>
    </p:spTree>
    <p:extLst>
      <p:ext uri="{BB962C8B-B14F-4D97-AF65-F5344CB8AC3E}">
        <p14:creationId xmlns:p14="http://schemas.microsoft.com/office/powerpoint/2010/main" val="315530132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22DA-FAF8-4CE2-96A1-8C63A860AAFF}"/>
              </a:ext>
            </a:extLst>
          </p:cNvPr>
          <p:cNvSpPr>
            <a:spLocks noGrp="1"/>
          </p:cNvSpPr>
          <p:nvPr>
            <p:ph type="ctrTitle"/>
          </p:nvPr>
        </p:nvSpPr>
        <p:spPr>
          <a:xfrm>
            <a:off x="2138360" y="685800"/>
            <a:ext cx="7977189" cy="1649412"/>
          </a:xfrm>
        </p:spPr>
        <p:txBody>
          <a:bodyPr/>
          <a:lstStyle/>
          <a:p>
            <a:pPr algn="ctr"/>
            <a:r>
              <a:rPr lang="en-US" dirty="0">
                <a:solidFill>
                  <a:schemeClr val="bg1"/>
                </a:solidFill>
              </a:rPr>
              <a:t>INSTALLING </a:t>
            </a:r>
            <a:r>
              <a:rPr lang="en-US" dirty="0"/>
              <a:t>INTERNET</a:t>
            </a:r>
            <a:r>
              <a:rPr lang="en-US" dirty="0">
                <a:solidFill>
                  <a:schemeClr val="bg1"/>
                </a:solidFill>
              </a:rPr>
              <a:t> INFORMATIONAL SERVICES</a:t>
            </a:r>
            <a:endParaRPr lang="en-IN" dirty="0">
              <a:solidFill>
                <a:schemeClr val="bg1"/>
              </a:solidFill>
            </a:endParaRPr>
          </a:p>
        </p:txBody>
      </p:sp>
      <p:sp>
        <p:nvSpPr>
          <p:cNvPr id="3" name="Subtitle 2">
            <a:extLst>
              <a:ext uri="{FF2B5EF4-FFF2-40B4-BE49-F238E27FC236}">
                <a16:creationId xmlns:a16="http://schemas.microsoft.com/office/drawing/2014/main" id="{0803C709-E061-4080-BA07-02B75CE0106B}"/>
              </a:ext>
            </a:extLst>
          </p:cNvPr>
          <p:cNvSpPr>
            <a:spLocks noGrp="1"/>
          </p:cNvSpPr>
          <p:nvPr>
            <p:ph type="subTitle" idx="1"/>
          </p:nvPr>
        </p:nvSpPr>
        <p:spPr>
          <a:xfrm>
            <a:off x="3571874" y="2773363"/>
            <a:ext cx="5181601" cy="655637"/>
          </a:xfrm>
        </p:spPr>
        <p:txBody>
          <a:bodyPr>
            <a:normAutofit fontScale="92500"/>
          </a:bodyPr>
          <a:lstStyle/>
          <a:p>
            <a:r>
              <a:rPr lang="en-IN" sz="2400" b="1" dirty="0">
                <a:solidFill>
                  <a:schemeClr val="bg1"/>
                </a:solidFill>
                <a:latin typeface="Calibri" panose="020F0502020204030204" pitchFamily="34" charset="0"/>
                <a:cs typeface="Calibri" panose="020F0502020204030204" pitchFamily="34" charset="0"/>
              </a:rPr>
              <a:t>(20IT4607  -  ETHICAL </a:t>
            </a:r>
            <a:r>
              <a:rPr lang="en-IN" sz="2400" b="1" dirty="0">
                <a:solidFill>
                  <a:schemeClr val="tx1"/>
                </a:solidFill>
                <a:latin typeface="Calibri" panose="020F0502020204030204" pitchFamily="34" charset="0"/>
                <a:cs typeface="Calibri" panose="020F0502020204030204" pitchFamily="34" charset="0"/>
              </a:rPr>
              <a:t>HACKING</a:t>
            </a:r>
            <a:r>
              <a:rPr lang="en-IN" sz="2400" b="1" dirty="0">
                <a:solidFill>
                  <a:schemeClr val="bg1"/>
                </a:solidFill>
                <a:latin typeface="Calibri" panose="020F0502020204030204" pitchFamily="34" charset="0"/>
                <a:cs typeface="Calibri" panose="020F0502020204030204" pitchFamily="34" charset="0"/>
              </a:rPr>
              <a:t> PROJECT)</a:t>
            </a:r>
          </a:p>
          <a:p>
            <a:endParaRPr lang="en-IN" dirty="0">
              <a:solidFill>
                <a:schemeClr val="bg1"/>
              </a:solidFill>
            </a:endParaRPr>
          </a:p>
        </p:txBody>
      </p:sp>
      <p:sp>
        <p:nvSpPr>
          <p:cNvPr id="6" name="Subtitle 2">
            <a:extLst>
              <a:ext uri="{FF2B5EF4-FFF2-40B4-BE49-F238E27FC236}">
                <a16:creationId xmlns:a16="http://schemas.microsoft.com/office/drawing/2014/main" id="{1D68C048-067D-4C04-8436-A07403CD392A}"/>
              </a:ext>
            </a:extLst>
          </p:cNvPr>
          <p:cNvSpPr txBox="1">
            <a:spLocks/>
          </p:cNvSpPr>
          <p:nvPr/>
        </p:nvSpPr>
        <p:spPr>
          <a:xfrm>
            <a:off x="6724649" y="4522789"/>
            <a:ext cx="5181601" cy="22272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solidFill>
                  <a:schemeClr val="tx1"/>
                </a:solidFill>
              </a:rPr>
              <a:t> MD NEELOFAR JAHA      ( 208w1a1298 )</a:t>
            </a:r>
          </a:p>
          <a:p>
            <a:pPr marL="342900" indent="-342900">
              <a:buFont typeface="Wingdings" panose="05000000000000000000" pitchFamily="2" charset="2"/>
              <a:buChar char="q"/>
            </a:pPr>
            <a:r>
              <a:rPr lang="en-US" dirty="0">
                <a:solidFill>
                  <a:schemeClr val="tx1"/>
                </a:solidFill>
              </a:rPr>
              <a:t> MD RIZWANULLAH        ( 208w1a1299 )</a:t>
            </a:r>
            <a:endParaRPr lang="en-IN" dirty="0">
              <a:solidFill>
                <a:schemeClr val="tx1"/>
              </a:solidFill>
            </a:endParaRPr>
          </a:p>
          <a:p>
            <a:pPr marL="342900" indent="-342900">
              <a:buFont typeface="Wingdings" panose="05000000000000000000" pitchFamily="2" charset="2"/>
              <a:buChar char="q"/>
            </a:pPr>
            <a:r>
              <a:rPr lang="en-US" dirty="0">
                <a:solidFill>
                  <a:schemeClr val="tx1"/>
                </a:solidFill>
              </a:rPr>
              <a:t> M J N VENKATA SAI       ( 208w1a12A0 )</a:t>
            </a:r>
            <a:endParaRPr lang="en-IN" dirty="0">
              <a:solidFill>
                <a:schemeClr val="tx1"/>
              </a:solidFill>
            </a:endParaRPr>
          </a:p>
          <a:p>
            <a:pPr marL="342900" indent="-342900">
              <a:buFont typeface="Wingdings" panose="05000000000000000000" pitchFamily="2" charset="2"/>
              <a:buChar char="q"/>
            </a:pPr>
            <a:r>
              <a:rPr lang="en-US" dirty="0">
                <a:solidFill>
                  <a:schemeClr val="tx1"/>
                </a:solidFill>
              </a:rPr>
              <a:t> N AJAY KUMAR VARMA ( 208w1a12A1 )</a:t>
            </a:r>
            <a:endParaRPr lang="en-IN" dirty="0">
              <a:solidFill>
                <a:schemeClr val="tx1"/>
              </a:solidFill>
            </a:endParaRPr>
          </a:p>
          <a:p>
            <a:endParaRPr lang="en-IN" dirty="0">
              <a:solidFill>
                <a:schemeClr val="bg1"/>
              </a:solidFill>
            </a:endParaRPr>
          </a:p>
        </p:txBody>
      </p:sp>
    </p:spTree>
    <p:extLst>
      <p:ext uri="{BB962C8B-B14F-4D97-AF65-F5344CB8AC3E}">
        <p14:creationId xmlns:p14="http://schemas.microsoft.com/office/powerpoint/2010/main" val="125642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5. After selecting Ok. Just Wait for the installation to complete and hit Close.</a:t>
            </a:r>
            <a:endParaRPr lang="en-IN" dirty="0">
              <a:solidFill>
                <a:schemeClr val="bg1"/>
              </a:solidFill>
            </a:endParaRPr>
          </a:p>
        </p:txBody>
      </p:sp>
      <p:pic>
        <p:nvPicPr>
          <p:cNvPr id="5" name="Picture 4">
            <a:extLst>
              <a:ext uri="{FF2B5EF4-FFF2-40B4-BE49-F238E27FC236}">
                <a16:creationId xmlns:a16="http://schemas.microsoft.com/office/drawing/2014/main" id="{CEE5F384-56A8-4D59-ABB4-1E22F9F168AC}"/>
              </a:ext>
            </a:extLst>
          </p:cNvPr>
          <p:cNvPicPr>
            <a:picLocks noChangeAspect="1"/>
          </p:cNvPicPr>
          <p:nvPr/>
        </p:nvPicPr>
        <p:blipFill>
          <a:blip r:embed="rId2" cstate="print"/>
          <a:srcRect/>
          <a:stretch>
            <a:fillRect/>
          </a:stretch>
        </p:blipFill>
        <p:spPr bwMode="auto">
          <a:xfrm>
            <a:off x="2156212" y="2058986"/>
            <a:ext cx="7359263" cy="3642678"/>
          </a:xfrm>
          <a:prstGeom prst="rect">
            <a:avLst/>
          </a:prstGeom>
          <a:noFill/>
          <a:ln w="9525">
            <a:noFill/>
            <a:miter lim="800000"/>
            <a:headEnd/>
            <a:tailEnd/>
          </a:ln>
        </p:spPr>
      </p:pic>
    </p:spTree>
    <p:extLst>
      <p:ext uri="{BB962C8B-B14F-4D97-AF65-F5344CB8AC3E}">
        <p14:creationId xmlns:p14="http://schemas.microsoft.com/office/powerpoint/2010/main" val="233023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EFA1-EB48-428E-8AC1-70C986336EEE}"/>
              </a:ext>
            </a:extLst>
          </p:cNvPr>
          <p:cNvSpPr>
            <a:spLocks noGrp="1"/>
          </p:cNvSpPr>
          <p:nvPr>
            <p:ph idx="1"/>
          </p:nvPr>
        </p:nvSpPr>
        <p:spPr>
          <a:xfrm>
            <a:off x="1143000" y="811212"/>
            <a:ext cx="9905999" cy="3541714"/>
          </a:xfrm>
        </p:spPr>
        <p:txBody>
          <a:bodyPr>
            <a:normAutofit/>
          </a:bodyPr>
          <a:lstStyle/>
          <a:p>
            <a:pPr marL="0" indent="0">
              <a:buNone/>
            </a:pPr>
            <a:r>
              <a:rPr lang="en-US" dirty="0">
                <a:solidFill>
                  <a:schemeClr val="bg1"/>
                </a:solidFill>
              </a:rPr>
              <a:t>6. Our Installation is completed. After Installation Just go to Start and Search for IIS.</a:t>
            </a:r>
            <a:endParaRPr lang="en-IN" dirty="0">
              <a:solidFill>
                <a:schemeClr val="bg1"/>
              </a:solidFill>
            </a:endParaRPr>
          </a:p>
        </p:txBody>
      </p:sp>
      <p:pic>
        <p:nvPicPr>
          <p:cNvPr id="9" name="Picture 8">
            <a:extLst>
              <a:ext uri="{FF2B5EF4-FFF2-40B4-BE49-F238E27FC236}">
                <a16:creationId xmlns:a16="http://schemas.microsoft.com/office/drawing/2014/main" id="{6F91F4D3-68FE-4CE6-A2FB-E19951B25514}"/>
              </a:ext>
            </a:extLst>
          </p:cNvPr>
          <p:cNvPicPr>
            <a:picLocks noChangeAspect="1"/>
          </p:cNvPicPr>
          <p:nvPr/>
        </p:nvPicPr>
        <p:blipFill>
          <a:blip r:embed="rId2"/>
          <a:srcRect/>
          <a:stretch>
            <a:fillRect/>
          </a:stretch>
        </p:blipFill>
        <p:spPr bwMode="auto">
          <a:xfrm>
            <a:off x="2546691" y="1990725"/>
            <a:ext cx="6787492" cy="4133850"/>
          </a:xfrm>
          <a:prstGeom prst="rect">
            <a:avLst/>
          </a:prstGeom>
          <a:noFill/>
          <a:ln w="9525">
            <a:noFill/>
            <a:miter lim="800000"/>
            <a:headEnd/>
            <a:tailEnd/>
          </a:ln>
        </p:spPr>
      </p:pic>
    </p:spTree>
    <p:extLst>
      <p:ext uri="{BB962C8B-B14F-4D97-AF65-F5344CB8AC3E}">
        <p14:creationId xmlns:p14="http://schemas.microsoft.com/office/powerpoint/2010/main" val="262719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7. This is how the Internet Information Panel looks like.</a:t>
            </a:r>
            <a:endParaRPr lang="en-IN" dirty="0">
              <a:solidFill>
                <a:schemeClr val="bg1"/>
              </a:solidFill>
            </a:endParaRPr>
          </a:p>
        </p:txBody>
      </p:sp>
      <p:pic>
        <p:nvPicPr>
          <p:cNvPr id="4" name="Picture 3">
            <a:extLst>
              <a:ext uri="{FF2B5EF4-FFF2-40B4-BE49-F238E27FC236}">
                <a16:creationId xmlns:a16="http://schemas.microsoft.com/office/drawing/2014/main" id="{B05F496F-39BF-481B-9E2F-7A2A5DC9DB4B}"/>
              </a:ext>
            </a:extLst>
          </p:cNvPr>
          <p:cNvPicPr>
            <a:picLocks noChangeAspect="1"/>
          </p:cNvPicPr>
          <p:nvPr/>
        </p:nvPicPr>
        <p:blipFill>
          <a:blip r:embed="rId2" cstate="print"/>
          <a:srcRect/>
          <a:stretch>
            <a:fillRect/>
          </a:stretch>
        </p:blipFill>
        <p:spPr bwMode="auto">
          <a:xfrm>
            <a:off x="2371725" y="1971992"/>
            <a:ext cx="7486650" cy="3886499"/>
          </a:xfrm>
          <a:prstGeom prst="rect">
            <a:avLst/>
          </a:prstGeom>
          <a:noFill/>
          <a:ln w="9525">
            <a:noFill/>
            <a:miter lim="800000"/>
            <a:headEnd/>
            <a:tailEnd/>
          </a:ln>
        </p:spPr>
      </p:pic>
    </p:spTree>
    <p:extLst>
      <p:ext uri="{BB962C8B-B14F-4D97-AF65-F5344CB8AC3E}">
        <p14:creationId xmlns:p14="http://schemas.microsoft.com/office/powerpoint/2010/main" val="374166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BD61-13F8-49CB-A2AD-657BEE0D72C3}"/>
              </a:ext>
            </a:extLst>
          </p:cNvPr>
          <p:cNvSpPr>
            <a:spLocks noGrp="1"/>
          </p:cNvSpPr>
          <p:nvPr>
            <p:ph type="title"/>
          </p:nvPr>
        </p:nvSpPr>
        <p:spPr>
          <a:xfrm>
            <a:off x="1141413" y="49421"/>
            <a:ext cx="9905998" cy="1478570"/>
          </a:xfrm>
        </p:spPr>
        <p:txBody>
          <a:bodyPr>
            <a:normAutofit fontScale="90000"/>
          </a:bodyPr>
          <a:lstStyle/>
          <a:p>
            <a:r>
              <a:rPr lang="en-IN" dirty="0"/>
              <a:t>Using web browser to check that is installed correctly by taking an simple example.</a:t>
            </a:r>
          </a:p>
        </p:txBody>
      </p:sp>
      <p:sp>
        <p:nvSpPr>
          <p:cNvPr id="3" name="Content Placeholder 2">
            <a:extLst>
              <a:ext uri="{FF2B5EF4-FFF2-40B4-BE49-F238E27FC236}">
                <a16:creationId xmlns:a16="http://schemas.microsoft.com/office/drawing/2014/main" id="{8A2B0219-36E1-498B-9EAC-4C0953FC2930}"/>
              </a:ext>
            </a:extLst>
          </p:cNvPr>
          <p:cNvSpPr>
            <a:spLocks noGrp="1"/>
          </p:cNvSpPr>
          <p:nvPr>
            <p:ph idx="1"/>
          </p:nvPr>
        </p:nvSpPr>
        <p:spPr>
          <a:xfrm>
            <a:off x="1234718" y="1272977"/>
            <a:ext cx="9905999" cy="5535601"/>
          </a:xfrm>
        </p:spPr>
        <p:txBody>
          <a:bodyPr/>
          <a:lstStyle/>
          <a:p>
            <a:pPr marL="0" indent="0">
              <a:buNone/>
            </a:pPr>
            <a:r>
              <a:rPr lang="en-IN" dirty="0">
                <a:solidFill>
                  <a:srgbClr val="C00000"/>
                </a:solidFill>
              </a:rPr>
              <a:t>Step – 1 : </a:t>
            </a:r>
            <a:r>
              <a:rPr lang="en-IN" dirty="0"/>
              <a:t>create a simple “welcome” webpage in html</a:t>
            </a:r>
          </a:p>
          <a:p>
            <a:pPr marL="0" indent="0">
              <a:buNone/>
            </a:pPr>
            <a:r>
              <a:rPr lang="en-IN" dirty="0">
                <a:solidFill>
                  <a:srgbClr val="C00000"/>
                </a:solidFill>
              </a:rPr>
              <a:t>Step – 2 : </a:t>
            </a:r>
            <a:r>
              <a:rPr lang="en-IN" dirty="0"/>
              <a:t>then go to the </a:t>
            </a:r>
            <a:r>
              <a:rPr lang="en-IN" dirty="0">
                <a:solidFill>
                  <a:srgbClr val="7030A0"/>
                </a:solidFill>
              </a:rPr>
              <a:t>ISS </a:t>
            </a:r>
            <a:r>
              <a:rPr lang="en-IN" dirty="0"/>
              <a:t>and click on the start option there.</a:t>
            </a:r>
          </a:p>
          <a:p>
            <a:endParaRPr lang="en-IN" dirty="0"/>
          </a:p>
        </p:txBody>
      </p:sp>
      <p:pic>
        <p:nvPicPr>
          <p:cNvPr id="5" name="Picture 4">
            <a:extLst>
              <a:ext uri="{FF2B5EF4-FFF2-40B4-BE49-F238E27FC236}">
                <a16:creationId xmlns:a16="http://schemas.microsoft.com/office/drawing/2014/main" id="{6FBD7171-487A-A12B-C7D6-10CD04808DAC}"/>
              </a:ext>
            </a:extLst>
          </p:cNvPr>
          <p:cNvPicPr>
            <a:picLocks noChangeAspect="1"/>
          </p:cNvPicPr>
          <p:nvPr/>
        </p:nvPicPr>
        <p:blipFill>
          <a:blip r:embed="rId2"/>
          <a:stretch>
            <a:fillRect/>
          </a:stretch>
        </p:blipFill>
        <p:spPr>
          <a:xfrm>
            <a:off x="1735494" y="2672041"/>
            <a:ext cx="7735077" cy="3706749"/>
          </a:xfrm>
          <a:prstGeom prst="rect">
            <a:avLst/>
          </a:prstGeom>
        </p:spPr>
      </p:pic>
    </p:spTree>
    <p:extLst>
      <p:ext uri="{BB962C8B-B14F-4D97-AF65-F5344CB8AC3E}">
        <p14:creationId xmlns:p14="http://schemas.microsoft.com/office/powerpoint/2010/main" val="167758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B08AE-859F-2C30-1815-0343F8AFBE98}"/>
              </a:ext>
            </a:extLst>
          </p:cNvPr>
          <p:cNvSpPr>
            <a:spLocks noGrp="1"/>
          </p:cNvSpPr>
          <p:nvPr>
            <p:ph idx="1"/>
          </p:nvPr>
        </p:nvSpPr>
        <p:spPr>
          <a:xfrm>
            <a:off x="1143000" y="131437"/>
            <a:ext cx="9905999" cy="6502627"/>
          </a:xfrm>
        </p:spPr>
        <p:txBody>
          <a:bodyPr>
            <a:normAutofit/>
          </a:bodyPr>
          <a:lstStyle/>
          <a:p>
            <a:pPr marL="0" indent="0">
              <a:buNone/>
            </a:pPr>
            <a:r>
              <a:rPr lang="en-IN" sz="2800" dirty="0">
                <a:solidFill>
                  <a:srgbClr val="C00000"/>
                </a:solidFill>
              </a:rPr>
              <a:t>Step 3 : </a:t>
            </a:r>
            <a:r>
              <a:rPr lang="en-IN" sz="2800" dirty="0"/>
              <a:t>I have created a simple html web page and named it as a index.html in a local machine and this is </a:t>
            </a:r>
            <a:r>
              <a:rPr lang="en-IN" sz="2800" dirty="0">
                <a:solidFill>
                  <a:srgbClr val="002060"/>
                </a:solidFill>
              </a:rPr>
              <a:t>index.html </a:t>
            </a:r>
            <a:r>
              <a:rPr lang="en-IN" sz="2800" dirty="0"/>
              <a:t>looks like</a:t>
            </a:r>
          </a:p>
          <a:p>
            <a:endParaRPr lang="en-IN" sz="2800" dirty="0"/>
          </a:p>
        </p:txBody>
      </p:sp>
      <p:pic>
        <p:nvPicPr>
          <p:cNvPr id="5" name="Picture 4">
            <a:extLst>
              <a:ext uri="{FF2B5EF4-FFF2-40B4-BE49-F238E27FC236}">
                <a16:creationId xmlns:a16="http://schemas.microsoft.com/office/drawing/2014/main" id="{0D2864A2-3C1E-D81B-5A6C-216C9F6EF5E0}"/>
              </a:ext>
            </a:extLst>
          </p:cNvPr>
          <p:cNvPicPr>
            <a:picLocks noChangeAspect="1"/>
          </p:cNvPicPr>
          <p:nvPr/>
        </p:nvPicPr>
        <p:blipFill>
          <a:blip r:embed="rId2"/>
          <a:stretch>
            <a:fillRect/>
          </a:stretch>
        </p:blipFill>
        <p:spPr>
          <a:xfrm>
            <a:off x="2205718" y="1836330"/>
            <a:ext cx="7780564" cy="3854585"/>
          </a:xfrm>
          <a:prstGeom prst="rect">
            <a:avLst/>
          </a:prstGeom>
        </p:spPr>
      </p:pic>
    </p:spTree>
    <p:extLst>
      <p:ext uri="{BB962C8B-B14F-4D97-AF65-F5344CB8AC3E}">
        <p14:creationId xmlns:p14="http://schemas.microsoft.com/office/powerpoint/2010/main" val="12600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8FBC3-3A9E-F6DE-6922-1CDFD5084FAA}"/>
              </a:ext>
            </a:extLst>
          </p:cNvPr>
          <p:cNvSpPr>
            <a:spLocks noGrp="1"/>
          </p:cNvSpPr>
          <p:nvPr>
            <p:ph idx="1"/>
          </p:nvPr>
        </p:nvSpPr>
        <p:spPr>
          <a:xfrm>
            <a:off x="1328024" y="84784"/>
            <a:ext cx="9905999" cy="6773215"/>
          </a:xfrm>
        </p:spPr>
        <p:txBody>
          <a:bodyPr/>
          <a:lstStyle/>
          <a:p>
            <a:pPr marL="0" indent="0">
              <a:buNone/>
            </a:pPr>
            <a:r>
              <a:rPr lang="en-IN" dirty="0">
                <a:solidFill>
                  <a:srgbClr val="C00000"/>
                </a:solidFill>
              </a:rPr>
              <a:t>Step – 4 :  </a:t>
            </a:r>
            <a:r>
              <a:rPr lang="en-IN" dirty="0"/>
              <a:t>Now, copy your index.html file and then navigate to the directory</a:t>
            </a:r>
          </a:p>
          <a:p>
            <a:pPr marL="0" indent="0">
              <a:buNone/>
            </a:pPr>
            <a:r>
              <a:rPr lang="en-IN" dirty="0">
                <a:solidFill>
                  <a:srgbClr val="002060"/>
                </a:solidFill>
              </a:rPr>
              <a:t>C drive </a:t>
            </a:r>
            <a:r>
              <a:rPr lang="en-IN" dirty="0">
                <a:sym typeface="Wingdings" panose="05000000000000000000" pitchFamily="2" charset="2"/>
              </a:rPr>
              <a:t> then click on the option </a:t>
            </a:r>
            <a:r>
              <a:rPr lang="en-IN" dirty="0" err="1">
                <a:solidFill>
                  <a:srgbClr val="002060"/>
                </a:solidFill>
                <a:sym typeface="Wingdings" panose="05000000000000000000" pitchFamily="2" charset="2"/>
              </a:rPr>
              <a:t>inetpub</a:t>
            </a:r>
            <a:r>
              <a:rPr lang="en-IN" dirty="0">
                <a:solidFill>
                  <a:srgbClr val="002060"/>
                </a:solidFill>
                <a:sym typeface="Wingdings" panose="05000000000000000000" pitchFamily="2" charset="2"/>
              </a:rPr>
              <a:t> folder.</a:t>
            </a:r>
          </a:p>
          <a:p>
            <a:endParaRPr lang="en-IN" dirty="0">
              <a:solidFill>
                <a:srgbClr val="002060"/>
              </a:solidFill>
            </a:endParaRPr>
          </a:p>
        </p:txBody>
      </p:sp>
      <p:pic>
        <p:nvPicPr>
          <p:cNvPr id="5" name="Picture 4">
            <a:extLst>
              <a:ext uri="{FF2B5EF4-FFF2-40B4-BE49-F238E27FC236}">
                <a16:creationId xmlns:a16="http://schemas.microsoft.com/office/drawing/2014/main" id="{06E577A9-C46A-13D7-450A-ABC7FFBF31A7}"/>
              </a:ext>
            </a:extLst>
          </p:cNvPr>
          <p:cNvPicPr>
            <a:picLocks noChangeAspect="1"/>
          </p:cNvPicPr>
          <p:nvPr/>
        </p:nvPicPr>
        <p:blipFill>
          <a:blip r:embed="rId2"/>
          <a:stretch>
            <a:fillRect/>
          </a:stretch>
        </p:blipFill>
        <p:spPr>
          <a:xfrm>
            <a:off x="1508432" y="1339720"/>
            <a:ext cx="9545182" cy="5141168"/>
          </a:xfrm>
          <a:prstGeom prst="rect">
            <a:avLst/>
          </a:prstGeom>
        </p:spPr>
      </p:pic>
    </p:spTree>
    <p:extLst>
      <p:ext uri="{BB962C8B-B14F-4D97-AF65-F5344CB8AC3E}">
        <p14:creationId xmlns:p14="http://schemas.microsoft.com/office/powerpoint/2010/main" val="426587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C6572-723A-25B6-DE47-64A7A30FD055}"/>
              </a:ext>
            </a:extLst>
          </p:cNvPr>
          <p:cNvSpPr>
            <a:spLocks noGrp="1"/>
          </p:cNvSpPr>
          <p:nvPr>
            <p:ph idx="1"/>
          </p:nvPr>
        </p:nvSpPr>
        <p:spPr>
          <a:xfrm>
            <a:off x="1300032" y="159430"/>
            <a:ext cx="9905999" cy="6614594"/>
          </a:xfrm>
        </p:spPr>
        <p:txBody>
          <a:bodyPr>
            <a:normAutofit/>
          </a:bodyPr>
          <a:lstStyle/>
          <a:p>
            <a:pPr marL="0" indent="0">
              <a:buNone/>
            </a:pPr>
            <a:r>
              <a:rPr lang="en-IN" dirty="0">
                <a:solidFill>
                  <a:srgbClr val="C00000"/>
                </a:solidFill>
              </a:rPr>
              <a:t>Step – 5 : </a:t>
            </a:r>
            <a:r>
              <a:rPr lang="en-IN" dirty="0"/>
              <a:t>After navigating to the </a:t>
            </a:r>
            <a:r>
              <a:rPr lang="en-IN" dirty="0" err="1"/>
              <a:t>inetpub</a:t>
            </a:r>
            <a:r>
              <a:rPr lang="en-IN" dirty="0"/>
              <a:t> then click on the option called </a:t>
            </a:r>
            <a:r>
              <a:rPr lang="en-IN" dirty="0" err="1">
                <a:solidFill>
                  <a:srgbClr val="002060"/>
                </a:solidFill>
              </a:rPr>
              <a:t>wwwroot</a:t>
            </a:r>
            <a:r>
              <a:rPr lang="en-IN" dirty="0">
                <a:solidFill>
                  <a:srgbClr val="002060"/>
                </a:solidFill>
              </a:rPr>
              <a:t> </a:t>
            </a:r>
            <a:r>
              <a:rPr lang="en-IN" dirty="0"/>
              <a:t>a subfolder in </a:t>
            </a:r>
            <a:r>
              <a:rPr lang="en-IN" dirty="0" err="1">
                <a:solidFill>
                  <a:srgbClr val="002060"/>
                </a:solidFill>
              </a:rPr>
              <a:t>inetpub</a:t>
            </a:r>
            <a:r>
              <a:rPr lang="en-IN" dirty="0">
                <a:solidFill>
                  <a:srgbClr val="002060"/>
                </a:solidFill>
              </a:rPr>
              <a:t> directory</a:t>
            </a:r>
            <a:r>
              <a:rPr lang="en-IN" dirty="0"/>
              <a:t>.</a:t>
            </a:r>
          </a:p>
          <a:p>
            <a:endParaRPr lang="en-IN" sz="2800" dirty="0"/>
          </a:p>
        </p:txBody>
      </p:sp>
      <p:pic>
        <p:nvPicPr>
          <p:cNvPr id="5" name="Picture 4">
            <a:extLst>
              <a:ext uri="{FF2B5EF4-FFF2-40B4-BE49-F238E27FC236}">
                <a16:creationId xmlns:a16="http://schemas.microsoft.com/office/drawing/2014/main" id="{B3C1EB5C-0B0A-224A-A45A-90CDDEB1C556}"/>
              </a:ext>
            </a:extLst>
          </p:cNvPr>
          <p:cNvPicPr>
            <a:picLocks noChangeAspect="1"/>
          </p:cNvPicPr>
          <p:nvPr/>
        </p:nvPicPr>
        <p:blipFill>
          <a:blip r:embed="rId2"/>
          <a:stretch>
            <a:fillRect/>
          </a:stretch>
        </p:blipFill>
        <p:spPr>
          <a:xfrm>
            <a:off x="1586204" y="1418252"/>
            <a:ext cx="8873412" cy="4816159"/>
          </a:xfrm>
          <a:prstGeom prst="rect">
            <a:avLst/>
          </a:prstGeom>
        </p:spPr>
      </p:pic>
    </p:spTree>
    <p:extLst>
      <p:ext uri="{BB962C8B-B14F-4D97-AF65-F5344CB8AC3E}">
        <p14:creationId xmlns:p14="http://schemas.microsoft.com/office/powerpoint/2010/main" val="150109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0FD87-8D36-2704-4739-CD361C5FA3DA}"/>
              </a:ext>
            </a:extLst>
          </p:cNvPr>
          <p:cNvSpPr>
            <a:spLocks noGrp="1"/>
          </p:cNvSpPr>
          <p:nvPr>
            <p:ph idx="1"/>
          </p:nvPr>
        </p:nvSpPr>
        <p:spPr>
          <a:xfrm>
            <a:off x="1234134" y="275479"/>
            <a:ext cx="9905999" cy="6689240"/>
          </a:xfrm>
        </p:spPr>
        <p:txBody>
          <a:bodyPr>
            <a:normAutofit/>
          </a:bodyPr>
          <a:lstStyle/>
          <a:p>
            <a:pPr marL="0" indent="0">
              <a:buNone/>
            </a:pPr>
            <a:r>
              <a:rPr lang="en-IN" sz="2600" dirty="0">
                <a:solidFill>
                  <a:srgbClr val="C00000"/>
                </a:solidFill>
              </a:rPr>
              <a:t>Step – 6 :  </a:t>
            </a:r>
            <a:r>
              <a:rPr lang="en-IN" sz="2600" dirty="0"/>
              <a:t>inside the </a:t>
            </a:r>
            <a:r>
              <a:rPr lang="en-IN" sz="2600" dirty="0" err="1"/>
              <a:t>wwwroot</a:t>
            </a:r>
            <a:r>
              <a:rPr lang="en-IN" sz="2600" dirty="0"/>
              <a:t> folder clear all previous files and </a:t>
            </a:r>
            <a:r>
              <a:rPr lang="en-IN" sz="2600" dirty="0">
                <a:solidFill>
                  <a:srgbClr val="002060"/>
                </a:solidFill>
              </a:rPr>
              <a:t>add the index.html </a:t>
            </a:r>
            <a:r>
              <a:rPr lang="en-IN" sz="2600" dirty="0"/>
              <a:t>file which you created previously.</a:t>
            </a:r>
          </a:p>
          <a:p>
            <a:endParaRPr lang="en-IN" sz="2600" dirty="0"/>
          </a:p>
          <a:p>
            <a:endParaRPr lang="en-IN" sz="2600" dirty="0"/>
          </a:p>
          <a:p>
            <a:endParaRPr lang="en-IN" sz="2600" dirty="0"/>
          </a:p>
          <a:p>
            <a:endParaRPr lang="en-IN" sz="2600" dirty="0"/>
          </a:p>
          <a:p>
            <a:endParaRPr lang="en-IN" sz="2600" dirty="0"/>
          </a:p>
          <a:p>
            <a:pPr marL="0" indent="0">
              <a:buNone/>
            </a:pPr>
            <a:endParaRPr lang="en-IN" sz="2600" dirty="0"/>
          </a:p>
          <a:p>
            <a:pPr marL="0" indent="0">
              <a:buNone/>
            </a:pPr>
            <a:r>
              <a:rPr lang="en-IN" sz="2600" dirty="0">
                <a:solidFill>
                  <a:srgbClr val="C00000"/>
                </a:solidFill>
              </a:rPr>
              <a:t>Step – 7 : </a:t>
            </a:r>
            <a:r>
              <a:rPr lang="en-IN" sz="2600" dirty="0"/>
              <a:t>Now, again go to the information services (IIS) and click on start option</a:t>
            </a:r>
          </a:p>
        </p:txBody>
      </p:sp>
      <p:pic>
        <p:nvPicPr>
          <p:cNvPr id="5" name="Picture 4">
            <a:extLst>
              <a:ext uri="{FF2B5EF4-FFF2-40B4-BE49-F238E27FC236}">
                <a16:creationId xmlns:a16="http://schemas.microsoft.com/office/drawing/2014/main" id="{4A7662E0-71BC-D53A-D609-A5576BDE7BEE}"/>
              </a:ext>
            </a:extLst>
          </p:cNvPr>
          <p:cNvPicPr>
            <a:picLocks noChangeAspect="1"/>
          </p:cNvPicPr>
          <p:nvPr/>
        </p:nvPicPr>
        <p:blipFill rotWithShape="1">
          <a:blip r:embed="rId2"/>
          <a:srcRect l="14851" t="27586"/>
          <a:stretch/>
        </p:blipFill>
        <p:spPr>
          <a:xfrm>
            <a:off x="2040506" y="1652685"/>
            <a:ext cx="8434838" cy="3004456"/>
          </a:xfrm>
          <a:prstGeom prst="rect">
            <a:avLst/>
          </a:prstGeom>
        </p:spPr>
      </p:pic>
    </p:spTree>
    <p:extLst>
      <p:ext uri="{BB962C8B-B14F-4D97-AF65-F5344CB8AC3E}">
        <p14:creationId xmlns:p14="http://schemas.microsoft.com/office/powerpoint/2010/main" val="90071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87283-335D-020E-C727-71E956E0F618}"/>
              </a:ext>
            </a:extLst>
          </p:cNvPr>
          <p:cNvSpPr>
            <a:spLocks noGrp="1"/>
          </p:cNvSpPr>
          <p:nvPr>
            <p:ph idx="1"/>
          </p:nvPr>
        </p:nvSpPr>
        <p:spPr>
          <a:xfrm>
            <a:off x="1329579" y="257175"/>
            <a:ext cx="9905999" cy="6858000"/>
          </a:xfrm>
        </p:spPr>
        <p:txBody>
          <a:bodyPr>
            <a:normAutofit/>
          </a:bodyPr>
          <a:lstStyle/>
          <a:p>
            <a:pPr marL="0" indent="0">
              <a:buNone/>
            </a:pPr>
            <a:r>
              <a:rPr lang="en-IN" sz="2800" dirty="0">
                <a:solidFill>
                  <a:srgbClr val="C00000"/>
                </a:solidFill>
              </a:rPr>
              <a:t>Step – 8 : </a:t>
            </a:r>
            <a:r>
              <a:rPr lang="en-IN" sz="2800" dirty="0"/>
              <a:t>Now, go to the command prompt and then get the </a:t>
            </a:r>
            <a:r>
              <a:rPr lang="en-IN" sz="2800" dirty="0" err="1">
                <a:solidFill>
                  <a:srgbClr val="002060"/>
                </a:solidFill>
              </a:rPr>
              <a:t>ip</a:t>
            </a:r>
            <a:r>
              <a:rPr lang="en-IN" sz="2800" dirty="0">
                <a:solidFill>
                  <a:srgbClr val="002060"/>
                </a:solidFill>
              </a:rPr>
              <a:t> address </a:t>
            </a:r>
            <a:r>
              <a:rPr lang="en-IN" sz="2800" dirty="0"/>
              <a:t>of your pc or computer.</a:t>
            </a:r>
          </a:p>
          <a:p>
            <a:endParaRPr lang="en-IN" sz="2800" dirty="0"/>
          </a:p>
        </p:txBody>
      </p:sp>
      <p:pic>
        <p:nvPicPr>
          <p:cNvPr id="5" name="Picture 4">
            <a:extLst>
              <a:ext uri="{FF2B5EF4-FFF2-40B4-BE49-F238E27FC236}">
                <a16:creationId xmlns:a16="http://schemas.microsoft.com/office/drawing/2014/main" id="{4FCAE4E7-DAFF-4CC0-754F-C43737E8C22C}"/>
              </a:ext>
            </a:extLst>
          </p:cNvPr>
          <p:cNvPicPr>
            <a:picLocks noChangeAspect="1"/>
          </p:cNvPicPr>
          <p:nvPr/>
        </p:nvPicPr>
        <p:blipFill>
          <a:blip r:embed="rId2"/>
          <a:stretch>
            <a:fillRect/>
          </a:stretch>
        </p:blipFill>
        <p:spPr>
          <a:xfrm>
            <a:off x="2388620" y="1708279"/>
            <a:ext cx="7414760" cy="4432041"/>
          </a:xfrm>
          <a:prstGeom prst="rect">
            <a:avLst/>
          </a:prstGeom>
        </p:spPr>
      </p:pic>
    </p:spTree>
    <p:extLst>
      <p:ext uri="{BB962C8B-B14F-4D97-AF65-F5344CB8AC3E}">
        <p14:creationId xmlns:p14="http://schemas.microsoft.com/office/powerpoint/2010/main" val="823973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EDC11C-AD0F-5504-741F-37E8B8492198}"/>
              </a:ext>
            </a:extLst>
          </p:cNvPr>
          <p:cNvSpPr>
            <a:spLocks noGrp="1"/>
          </p:cNvSpPr>
          <p:nvPr>
            <p:ph idx="1"/>
          </p:nvPr>
        </p:nvSpPr>
        <p:spPr>
          <a:xfrm>
            <a:off x="1143000" y="94116"/>
            <a:ext cx="9905999" cy="6763884"/>
          </a:xfrm>
        </p:spPr>
        <p:txBody>
          <a:bodyPr>
            <a:normAutofit/>
          </a:bodyPr>
          <a:lstStyle/>
          <a:p>
            <a:pPr marL="0" indent="0">
              <a:buNone/>
            </a:pPr>
            <a:r>
              <a:rPr lang="en-IN" sz="2800" dirty="0">
                <a:solidFill>
                  <a:srgbClr val="C00000"/>
                </a:solidFill>
              </a:rPr>
              <a:t>Step – 9 : </a:t>
            </a:r>
            <a:r>
              <a:rPr lang="en-IN" sz="2800" dirty="0"/>
              <a:t>Now, go to web browser and then </a:t>
            </a:r>
            <a:r>
              <a:rPr lang="en-IN" sz="2800" dirty="0">
                <a:solidFill>
                  <a:srgbClr val="002060"/>
                </a:solidFill>
              </a:rPr>
              <a:t>type </a:t>
            </a:r>
            <a:r>
              <a:rPr lang="en-IN" sz="2800" dirty="0" err="1">
                <a:solidFill>
                  <a:srgbClr val="002060"/>
                </a:solidFill>
              </a:rPr>
              <a:t>your’s</a:t>
            </a:r>
            <a:r>
              <a:rPr lang="en-IN" sz="2800" dirty="0">
                <a:solidFill>
                  <a:srgbClr val="002060"/>
                </a:solidFill>
              </a:rPr>
              <a:t> pc </a:t>
            </a:r>
            <a:r>
              <a:rPr lang="en-IN" sz="2800" dirty="0" err="1">
                <a:solidFill>
                  <a:srgbClr val="002060"/>
                </a:solidFill>
              </a:rPr>
              <a:t>ip</a:t>
            </a:r>
            <a:r>
              <a:rPr lang="en-IN" sz="2800" dirty="0">
                <a:solidFill>
                  <a:srgbClr val="002060"/>
                </a:solidFill>
              </a:rPr>
              <a:t> address</a:t>
            </a:r>
            <a:r>
              <a:rPr lang="en-IN" sz="2800" dirty="0"/>
              <a:t>. Then the created webpage will be displayed on the screen.</a:t>
            </a:r>
          </a:p>
          <a:p>
            <a:pPr marL="0" indent="0">
              <a:buNone/>
            </a:pPr>
            <a:endParaRPr lang="en-IN" sz="2800" dirty="0"/>
          </a:p>
          <a:p>
            <a:endParaRPr lang="en-IN" sz="2800" dirty="0"/>
          </a:p>
        </p:txBody>
      </p:sp>
      <p:pic>
        <p:nvPicPr>
          <p:cNvPr id="5" name="Picture 4">
            <a:extLst>
              <a:ext uri="{FF2B5EF4-FFF2-40B4-BE49-F238E27FC236}">
                <a16:creationId xmlns:a16="http://schemas.microsoft.com/office/drawing/2014/main" id="{6B8E5BFB-D868-D8D0-CA6E-11E8524C5A4E}"/>
              </a:ext>
            </a:extLst>
          </p:cNvPr>
          <p:cNvPicPr>
            <a:picLocks noChangeAspect="1"/>
          </p:cNvPicPr>
          <p:nvPr/>
        </p:nvPicPr>
        <p:blipFill>
          <a:blip r:embed="rId2"/>
          <a:stretch>
            <a:fillRect/>
          </a:stretch>
        </p:blipFill>
        <p:spPr>
          <a:xfrm>
            <a:off x="1595535" y="1729273"/>
            <a:ext cx="8798767" cy="4724400"/>
          </a:xfrm>
          <a:prstGeom prst="rect">
            <a:avLst/>
          </a:prstGeom>
        </p:spPr>
      </p:pic>
    </p:spTree>
    <p:extLst>
      <p:ext uri="{BB962C8B-B14F-4D97-AF65-F5344CB8AC3E}">
        <p14:creationId xmlns:p14="http://schemas.microsoft.com/office/powerpoint/2010/main" val="11634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91A4-7C68-4FE1-966D-D7850D486A8C}"/>
              </a:ext>
            </a:extLst>
          </p:cNvPr>
          <p:cNvSpPr>
            <a:spLocks noGrp="1"/>
          </p:cNvSpPr>
          <p:nvPr>
            <p:ph type="title"/>
          </p:nvPr>
        </p:nvSpPr>
        <p:spPr>
          <a:xfrm>
            <a:off x="1019176" y="456593"/>
            <a:ext cx="9905998" cy="1478570"/>
          </a:xfrm>
        </p:spPr>
        <p:txBody>
          <a:bodyPr>
            <a:normAutofit/>
          </a:bodyPr>
          <a:lstStyle/>
          <a:p>
            <a:r>
              <a:rPr lang="en-IN" sz="4000" dirty="0">
                <a:solidFill>
                  <a:schemeClr val="bg1"/>
                </a:solidFill>
              </a:rPr>
              <a:t>Problem Statement</a:t>
            </a:r>
          </a:p>
        </p:txBody>
      </p:sp>
      <p:sp>
        <p:nvSpPr>
          <p:cNvPr id="3" name="Content Placeholder 2">
            <a:extLst>
              <a:ext uri="{FF2B5EF4-FFF2-40B4-BE49-F238E27FC236}">
                <a16:creationId xmlns:a16="http://schemas.microsoft.com/office/drawing/2014/main" id="{BCFF57A8-EA4F-483C-B45E-F9FA2EB9C6C2}"/>
              </a:ext>
            </a:extLst>
          </p:cNvPr>
          <p:cNvSpPr>
            <a:spLocks noGrp="1"/>
          </p:cNvSpPr>
          <p:nvPr>
            <p:ph idx="1"/>
          </p:nvPr>
        </p:nvSpPr>
        <p:spPr>
          <a:xfrm>
            <a:off x="1019176" y="2097088"/>
            <a:ext cx="10028236" cy="3760788"/>
          </a:xfrm>
        </p:spPr>
        <p:txBody>
          <a:bodyPr>
            <a:normAutofit/>
          </a:bodyPr>
          <a:lstStyle/>
          <a:p>
            <a:pPr marL="0" indent="0">
              <a:buNone/>
            </a:pPr>
            <a:r>
              <a:rPr lang="en-US" dirty="0">
                <a:solidFill>
                  <a:schemeClr val="bg1"/>
                </a:solidFill>
              </a:rPr>
              <a:t>Install</a:t>
            </a:r>
            <a:r>
              <a:rPr lang="en-US" dirty="0"/>
              <a:t> IIS</a:t>
            </a:r>
            <a:r>
              <a:rPr lang="en-US" dirty="0">
                <a:solidFill>
                  <a:schemeClr val="bg1"/>
                </a:solidFill>
              </a:rPr>
              <a:t> on your Windows computer. Description: To create a Web site, you need to install IIS on your Windows computer. </a:t>
            </a:r>
            <a:r>
              <a:rPr lang="en-US" dirty="0" err="1">
                <a:solidFill>
                  <a:schemeClr val="bg1"/>
                </a:solidFill>
              </a:rPr>
              <a:t>AlthoughIIS</a:t>
            </a:r>
            <a:r>
              <a:rPr lang="en-US" dirty="0">
                <a:solidFill>
                  <a:schemeClr val="bg1"/>
                </a:solidFill>
              </a:rPr>
              <a:t> is deployed on a server in a production environment, preproduction Web development </a:t>
            </a:r>
            <a:r>
              <a:rPr lang="en-US" dirty="0" err="1">
                <a:solidFill>
                  <a:schemeClr val="bg1"/>
                </a:solidFill>
              </a:rPr>
              <a:t>andtesting</a:t>
            </a:r>
            <a:r>
              <a:rPr lang="en-US" dirty="0">
                <a:solidFill>
                  <a:schemeClr val="bg1"/>
                </a:solidFill>
              </a:rPr>
              <a:t> are typically done on workstations. IIS 5.1 is available in Windows XP Professional, IIS7is available in Vista </a:t>
            </a:r>
            <a:r>
              <a:rPr lang="en-US" dirty="0"/>
              <a:t>(Business, Ultimate, and Enterprise editions), and IIS 7.5 is available </a:t>
            </a:r>
            <a:r>
              <a:rPr lang="en-US" dirty="0" err="1"/>
              <a:t>inWindows</a:t>
            </a:r>
            <a:r>
              <a:rPr lang="en-US" dirty="0"/>
              <a:t> 7 (Professional, Ultimate, and Enterprise). Because IIS isn’t installed by default, </a:t>
            </a:r>
            <a:r>
              <a:rPr lang="en-US" dirty="0" err="1"/>
              <a:t>inthisactivity</a:t>
            </a:r>
            <a:r>
              <a:rPr lang="en-US" dirty="0"/>
              <a:t>, you install it and use your Web browser to check that it was installed correctly</a:t>
            </a:r>
            <a:endParaRPr lang="en-IN" dirty="0"/>
          </a:p>
        </p:txBody>
      </p:sp>
    </p:spTree>
    <p:extLst>
      <p:ext uri="{BB962C8B-B14F-4D97-AF65-F5344CB8AC3E}">
        <p14:creationId xmlns:p14="http://schemas.microsoft.com/office/powerpoint/2010/main" val="350446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D028-DF47-6777-E86A-3C589F64932A}"/>
              </a:ext>
            </a:extLst>
          </p:cNvPr>
          <p:cNvSpPr>
            <a:spLocks noGrp="1"/>
          </p:cNvSpPr>
          <p:nvPr>
            <p:ph type="title"/>
          </p:nvPr>
        </p:nvSpPr>
        <p:spPr>
          <a:xfrm>
            <a:off x="1206727" y="96004"/>
            <a:ext cx="9905998" cy="1478570"/>
          </a:xfrm>
        </p:spPr>
        <p:txBody>
          <a:bodyPr/>
          <a:lstStyle/>
          <a:p>
            <a:r>
              <a:rPr lang="en-IN" dirty="0">
                <a:solidFill>
                  <a:schemeClr val="accent4">
                    <a:lumMod val="75000"/>
                  </a:schemeClr>
                </a:solidFill>
              </a:rPr>
              <a:t>Conclusion : </a:t>
            </a:r>
          </a:p>
        </p:txBody>
      </p:sp>
      <p:sp>
        <p:nvSpPr>
          <p:cNvPr id="3" name="Content Placeholder 2">
            <a:extLst>
              <a:ext uri="{FF2B5EF4-FFF2-40B4-BE49-F238E27FC236}">
                <a16:creationId xmlns:a16="http://schemas.microsoft.com/office/drawing/2014/main" id="{A8649060-0F5A-A7EB-EC06-56A2803FB067}"/>
              </a:ext>
            </a:extLst>
          </p:cNvPr>
          <p:cNvSpPr>
            <a:spLocks noGrp="1"/>
          </p:cNvSpPr>
          <p:nvPr>
            <p:ph idx="1"/>
          </p:nvPr>
        </p:nvSpPr>
        <p:spPr>
          <a:xfrm>
            <a:off x="1206726" y="1403123"/>
            <a:ext cx="9905999" cy="5087483"/>
          </a:xfrm>
        </p:spPr>
        <p:txBody>
          <a:bodyPr>
            <a:normAutofit/>
          </a:bodyPr>
          <a:lstStyle/>
          <a:p>
            <a:r>
              <a:rPr lang="en-US" dirty="0"/>
              <a:t>This guide has outlined the step-by-step process for planning an IIS 7.0 infrastructure. </a:t>
            </a:r>
          </a:p>
          <a:p>
            <a:r>
              <a:rPr lang="en-US" dirty="0"/>
              <a:t>By proceeding from step to step, major decisions regarding the IIS 7.0 infrastructure were </a:t>
            </a:r>
            <a:r>
              <a:rPr lang="en-US" dirty="0" err="1"/>
              <a:t>relevently</a:t>
            </a:r>
            <a:r>
              <a:rPr lang="en-US" dirty="0"/>
              <a:t> explained. </a:t>
            </a:r>
          </a:p>
          <a:p>
            <a:r>
              <a:rPr lang="en-US" dirty="0"/>
              <a:t>The guide has explained how to record choices of location, implementation method, server platform, server resources, and fault tolerance and make them available to infrastructure planners. Using the information recorded from the steps completed in this guide, the organization can effectively deploy an IIS infrastructure with assurance that it is properly planned and prepared for a successful .</a:t>
            </a:r>
            <a:endParaRPr lang="en-IN" dirty="0"/>
          </a:p>
        </p:txBody>
      </p:sp>
    </p:spTree>
    <p:extLst>
      <p:ext uri="{BB962C8B-B14F-4D97-AF65-F5344CB8AC3E}">
        <p14:creationId xmlns:p14="http://schemas.microsoft.com/office/powerpoint/2010/main" val="323071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90F8-3C29-743B-D243-7FD743D29B25}"/>
              </a:ext>
            </a:extLst>
          </p:cNvPr>
          <p:cNvSpPr>
            <a:spLocks noGrp="1"/>
          </p:cNvSpPr>
          <p:nvPr>
            <p:ph type="title"/>
          </p:nvPr>
        </p:nvSpPr>
        <p:spPr/>
        <p:txBody>
          <a:bodyPr>
            <a:normAutofit/>
          </a:bodyPr>
          <a:lstStyle/>
          <a:p>
            <a:r>
              <a:rPr lang="en-IN" sz="4000" dirty="0">
                <a:solidFill>
                  <a:schemeClr val="accent4">
                    <a:lumMod val="75000"/>
                  </a:schemeClr>
                </a:solidFill>
                <a:cs typeface="Arial" panose="020B0604020202020204" pitchFamily="34" charset="0"/>
              </a:rPr>
              <a:t>References</a:t>
            </a:r>
            <a:r>
              <a:rPr lang="en-IN" sz="4000"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C51D1ED-EACD-F887-3A03-9881952BA7F3}"/>
              </a:ext>
            </a:extLst>
          </p:cNvPr>
          <p:cNvSpPr>
            <a:spLocks noGrp="1"/>
          </p:cNvSpPr>
          <p:nvPr>
            <p:ph idx="1"/>
          </p:nvPr>
        </p:nvSpPr>
        <p:spPr/>
        <p:txBody>
          <a:bodyPr/>
          <a:lstStyle/>
          <a:p>
            <a:r>
              <a:rPr lang="en-IN" dirty="0"/>
              <a:t>https://www.javatpoint.com/what-is-iis </a:t>
            </a:r>
          </a:p>
          <a:p>
            <a:r>
              <a:rPr lang="en-IN" dirty="0"/>
              <a:t>https://www.youtube.com/watch?v=EsaQMkKHGfk </a:t>
            </a:r>
          </a:p>
          <a:p>
            <a:r>
              <a:rPr lang="en-IN" dirty="0"/>
              <a:t>https://www.techtarget.com/searchwindowsserver/definition/IIS#:~:text=Internet%20Information%20Services%20(IIS)%20is,and%20returns%20the%20appropriate%20response.</a:t>
            </a:r>
          </a:p>
        </p:txBody>
      </p:sp>
    </p:spTree>
    <p:extLst>
      <p:ext uri="{BB962C8B-B14F-4D97-AF65-F5344CB8AC3E}">
        <p14:creationId xmlns:p14="http://schemas.microsoft.com/office/powerpoint/2010/main" val="279417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A88049-3F71-42BD-A8EE-58C512255A70}"/>
              </a:ext>
            </a:extLst>
          </p:cNvPr>
          <p:cNvSpPr>
            <a:spLocks noGrp="1"/>
          </p:cNvSpPr>
          <p:nvPr>
            <p:ph type="title"/>
          </p:nvPr>
        </p:nvSpPr>
        <p:spPr>
          <a:xfrm>
            <a:off x="2447926" y="2493355"/>
            <a:ext cx="8324850" cy="1478570"/>
          </a:xfrm>
        </p:spPr>
        <p:txBody>
          <a:bodyPr>
            <a:normAutofit/>
          </a:bodyPr>
          <a:lstStyle/>
          <a:p>
            <a:r>
              <a:rPr lang="en-IN" sz="9000" dirty="0">
                <a:latin typeface="Broadway" panose="04040905080B02020502" pitchFamily="82" charset="0"/>
              </a:rPr>
              <a:t>Thank you</a:t>
            </a:r>
          </a:p>
        </p:txBody>
      </p:sp>
    </p:spTree>
    <p:extLst>
      <p:ext uri="{BB962C8B-B14F-4D97-AF65-F5344CB8AC3E}">
        <p14:creationId xmlns:p14="http://schemas.microsoft.com/office/powerpoint/2010/main" val="393207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4199-5422-4745-8F3F-2CCAA63C00EC}"/>
              </a:ext>
            </a:extLst>
          </p:cNvPr>
          <p:cNvSpPr>
            <a:spLocks noGrp="1"/>
          </p:cNvSpPr>
          <p:nvPr>
            <p:ph type="title"/>
          </p:nvPr>
        </p:nvSpPr>
        <p:spPr>
          <a:xfrm>
            <a:off x="1143001" y="238125"/>
            <a:ext cx="9905998" cy="1478570"/>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4DBA7BDA-85D5-452E-8BA3-7913F3823CE6}"/>
              </a:ext>
            </a:extLst>
          </p:cNvPr>
          <p:cNvSpPr>
            <a:spLocks noGrp="1"/>
          </p:cNvSpPr>
          <p:nvPr>
            <p:ph idx="1"/>
          </p:nvPr>
        </p:nvSpPr>
        <p:spPr>
          <a:xfrm>
            <a:off x="1055688" y="1535112"/>
            <a:ext cx="9905998" cy="4846638"/>
          </a:xfrm>
        </p:spPr>
        <p:txBody>
          <a:bodyPr>
            <a:noAutofit/>
          </a:bodyPr>
          <a:lstStyle/>
          <a:p>
            <a:pPr marL="0" indent="0">
              <a:buNone/>
            </a:pPr>
            <a:r>
              <a:rPr lang="en-US" dirty="0">
                <a:solidFill>
                  <a:schemeClr val="bg1"/>
                </a:solidFill>
              </a:rPr>
              <a:t>The term </a:t>
            </a:r>
            <a:r>
              <a:rPr lang="en-US" dirty="0"/>
              <a:t>IIS</a:t>
            </a:r>
            <a:r>
              <a:rPr lang="en-US" dirty="0">
                <a:solidFill>
                  <a:schemeClr val="bg1"/>
                </a:solidFill>
              </a:rPr>
              <a:t> stands for Internet Information Services, which is a general-purpose webserver that runs on the Windows operating system. The </a:t>
            </a:r>
            <a:r>
              <a:rPr lang="en-US" dirty="0"/>
              <a:t>IIS</a:t>
            </a:r>
            <a:r>
              <a:rPr lang="en-US" dirty="0">
                <a:solidFill>
                  <a:schemeClr val="bg1"/>
                </a:solidFill>
              </a:rPr>
              <a:t> accepts and responds to the client's computer requests and enables them to share and deliver information across the </a:t>
            </a:r>
            <a:r>
              <a:rPr lang="en-US" dirty="0"/>
              <a:t>LAN </a:t>
            </a:r>
            <a:r>
              <a:rPr lang="en-US" dirty="0">
                <a:solidFill>
                  <a:schemeClr val="bg1"/>
                </a:solidFill>
              </a:rPr>
              <a:t>such as a corporate intranet and the </a:t>
            </a:r>
            <a:r>
              <a:rPr lang="en-US" dirty="0"/>
              <a:t>WAN</a:t>
            </a:r>
            <a:r>
              <a:rPr lang="en-US" dirty="0">
                <a:solidFill>
                  <a:schemeClr val="bg1"/>
                </a:solidFill>
              </a:rPr>
              <a:t>  the internet. It hosts the application, websites, and other standard services needed by users and allows developers to make websites</a:t>
            </a:r>
            <a:r>
              <a:rPr lang="en-US" dirty="0"/>
              <a:t>, applications and virtual directories to share with their users. The webservers are commonly used as a portal for sophisticated and highly interactive websites, applications that the middleware and back-end applications together to make enterprise-grade-systems. </a:t>
            </a:r>
            <a:endParaRPr lang="en-IN" dirty="0"/>
          </a:p>
        </p:txBody>
      </p:sp>
    </p:spTree>
    <p:extLst>
      <p:ext uri="{BB962C8B-B14F-4D97-AF65-F5344CB8AC3E}">
        <p14:creationId xmlns:p14="http://schemas.microsoft.com/office/powerpoint/2010/main" val="279677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654A-F022-4D09-B458-E1C34DBD6BC4}"/>
              </a:ext>
            </a:extLst>
          </p:cNvPr>
          <p:cNvSpPr>
            <a:spLocks noGrp="1"/>
          </p:cNvSpPr>
          <p:nvPr>
            <p:ph type="title"/>
          </p:nvPr>
        </p:nvSpPr>
        <p:spPr/>
        <p:txBody>
          <a:bodyPr>
            <a:normAutofit/>
          </a:bodyPr>
          <a:lstStyle/>
          <a:p>
            <a:r>
              <a:rPr lang="en-IN" sz="4000" dirty="0">
                <a:solidFill>
                  <a:schemeClr val="bg1"/>
                </a:solidFill>
              </a:rPr>
              <a:t>Description</a:t>
            </a:r>
          </a:p>
        </p:txBody>
      </p:sp>
      <p:sp>
        <p:nvSpPr>
          <p:cNvPr id="3" name="Content Placeholder 2">
            <a:extLst>
              <a:ext uri="{FF2B5EF4-FFF2-40B4-BE49-F238E27FC236}">
                <a16:creationId xmlns:a16="http://schemas.microsoft.com/office/drawing/2014/main" id="{EB2DE2EE-E31E-42E4-A833-A153042B7161}"/>
              </a:ext>
            </a:extLst>
          </p:cNvPr>
          <p:cNvSpPr>
            <a:spLocks noGrp="1"/>
          </p:cNvSpPr>
          <p:nvPr>
            <p:ph idx="1"/>
          </p:nvPr>
        </p:nvSpPr>
        <p:spPr/>
        <p:txBody>
          <a:bodyPr/>
          <a:lstStyle/>
          <a:p>
            <a:pPr marL="0" indent="0">
              <a:buNone/>
            </a:pPr>
            <a:r>
              <a:rPr lang="en-US" dirty="0">
                <a:solidFill>
                  <a:schemeClr val="bg1"/>
                </a:solidFill>
              </a:rPr>
              <a:t>Modern </a:t>
            </a:r>
            <a:r>
              <a:rPr lang="en-US" dirty="0"/>
              <a:t>web servers </a:t>
            </a:r>
            <a:r>
              <a:rPr lang="en-US" dirty="0">
                <a:solidFill>
                  <a:schemeClr val="bg1"/>
                </a:solidFill>
              </a:rPr>
              <a:t>can provide far more functionality for a business and its users. Webservers are often used as portals for sophisticated, highly interactive, web-based applications that the </a:t>
            </a:r>
            <a:r>
              <a:rPr lang="en-US" dirty="0"/>
              <a:t>enterprise middleware and back-end applications together to create enterprise-class systems</a:t>
            </a:r>
            <a:endParaRPr lang="en-IN" dirty="0"/>
          </a:p>
        </p:txBody>
      </p:sp>
    </p:spTree>
    <p:extLst>
      <p:ext uri="{BB962C8B-B14F-4D97-AF65-F5344CB8AC3E}">
        <p14:creationId xmlns:p14="http://schemas.microsoft.com/office/powerpoint/2010/main" val="375989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E76D-17AA-42A5-9491-D72B0A7A5E14}"/>
              </a:ext>
            </a:extLst>
          </p:cNvPr>
          <p:cNvSpPr>
            <a:spLocks noGrp="1"/>
          </p:cNvSpPr>
          <p:nvPr>
            <p:ph type="title"/>
          </p:nvPr>
        </p:nvSpPr>
        <p:spPr>
          <a:xfrm>
            <a:off x="893763" y="-191107"/>
            <a:ext cx="9905998" cy="1478570"/>
          </a:xfrm>
        </p:spPr>
        <p:txBody>
          <a:bodyPr>
            <a:normAutofit/>
          </a:bodyPr>
          <a:lstStyle/>
          <a:p>
            <a:r>
              <a:rPr lang="en-US" sz="4000" dirty="0"/>
              <a:t>Security</a:t>
            </a:r>
            <a:endParaRPr lang="en-IN" sz="4000" dirty="0"/>
          </a:p>
        </p:txBody>
      </p:sp>
      <p:sp>
        <p:nvSpPr>
          <p:cNvPr id="3" name="Content Placeholder 2">
            <a:extLst>
              <a:ext uri="{FF2B5EF4-FFF2-40B4-BE49-F238E27FC236}">
                <a16:creationId xmlns:a16="http://schemas.microsoft.com/office/drawing/2014/main" id="{A217B651-05AF-4B87-9B57-54A0C485FC55}"/>
              </a:ext>
            </a:extLst>
          </p:cNvPr>
          <p:cNvSpPr>
            <a:spLocks noGrp="1"/>
          </p:cNvSpPr>
          <p:nvPr>
            <p:ph idx="1"/>
          </p:nvPr>
        </p:nvSpPr>
        <p:spPr>
          <a:xfrm>
            <a:off x="932656" y="881553"/>
            <a:ext cx="10326688" cy="5719272"/>
          </a:xfrm>
        </p:spPr>
        <p:txBody>
          <a:bodyPr>
            <a:noAutofit/>
          </a:bodyPr>
          <a:lstStyle/>
          <a:p>
            <a:pPr marL="0" indent="0">
              <a:buNone/>
            </a:pPr>
            <a:r>
              <a:rPr lang="en-US" dirty="0">
                <a:solidFill>
                  <a:schemeClr val="bg1"/>
                </a:solidFill>
              </a:rPr>
              <a:t>To ensure a website is secure, organizations need to take security measures. Companies can use features built into </a:t>
            </a:r>
            <a:r>
              <a:rPr lang="en-US" dirty="0"/>
              <a:t>IIS</a:t>
            </a:r>
            <a:r>
              <a:rPr lang="en-US" dirty="0">
                <a:solidFill>
                  <a:schemeClr val="bg1"/>
                </a:solidFill>
              </a:rPr>
              <a:t> to harden the IIS. Some of the ways to harden Windows </a:t>
            </a:r>
            <a:r>
              <a:rPr lang="en-US" dirty="0"/>
              <a:t>IIS</a:t>
            </a:r>
            <a:r>
              <a:rPr lang="en-US" dirty="0">
                <a:solidFill>
                  <a:schemeClr val="bg1"/>
                </a:solidFill>
              </a:rPr>
              <a:t> include: </a:t>
            </a:r>
          </a:p>
          <a:p>
            <a:pPr>
              <a:buFont typeface="Wingdings" panose="05000000000000000000" pitchFamily="2" charset="2"/>
              <a:buChar char="§"/>
            </a:pPr>
            <a:r>
              <a:rPr lang="en-US" dirty="0">
                <a:solidFill>
                  <a:schemeClr val="bg1"/>
                </a:solidFill>
              </a:rPr>
              <a:t> Ensure the Windows operating system is updated with all security patches. </a:t>
            </a:r>
          </a:p>
          <a:p>
            <a:pPr>
              <a:buFont typeface="Wingdings" panose="05000000000000000000" pitchFamily="2" charset="2"/>
              <a:buChar char="§"/>
            </a:pPr>
            <a:r>
              <a:rPr lang="en-US" dirty="0">
                <a:solidFill>
                  <a:schemeClr val="bg1"/>
                </a:solidFill>
              </a:rPr>
              <a:t> Disable any features of IIS not in use to reduce potential attacks. </a:t>
            </a:r>
          </a:p>
          <a:p>
            <a:pPr>
              <a:buFont typeface="Wingdings" panose="05000000000000000000" pitchFamily="2" charset="2"/>
              <a:buChar char="§"/>
            </a:pPr>
            <a:r>
              <a:rPr lang="en-US" dirty="0">
                <a:solidFill>
                  <a:schemeClr val="bg1"/>
                </a:solidFill>
              </a:rPr>
              <a:t> Use firewalls to ensure the server is only receiving valid packets. </a:t>
            </a:r>
          </a:p>
          <a:p>
            <a:pPr>
              <a:buFont typeface="Wingdings" panose="05000000000000000000" pitchFamily="2" charset="2"/>
              <a:buChar char="§"/>
            </a:pPr>
            <a:r>
              <a:rPr lang="en-US" dirty="0"/>
              <a:t> Control which IP addresses and domains can access the web server. </a:t>
            </a:r>
          </a:p>
          <a:p>
            <a:pPr>
              <a:buFont typeface="Wingdings" panose="05000000000000000000" pitchFamily="2" charset="2"/>
              <a:buChar char="§"/>
            </a:pPr>
            <a:r>
              <a:rPr lang="en-US" dirty="0"/>
              <a:t> Use URL authorization to apply rules for specific requests, such as dealing with particular URLs. A company can use URL authorization to only authorize certain users </a:t>
            </a:r>
            <a:r>
              <a:rPr lang="en-US" dirty="0" err="1"/>
              <a:t>toview</a:t>
            </a:r>
            <a:r>
              <a:rPr lang="en-US" dirty="0"/>
              <a:t> the requested pages.</a:t>
            </a:r>
          </a:p>
          <a:p>
            <a:pPr>
              <a:buFont typeface="Wingdings" panose="05000000000000000000" pitchFamily="2" charset="2"/>
              <a:buChar char="§"/>
            </a:pPr>
            <a:r>
              <a:rPr lang="en-US" dirty="0"/>
              <a:t> Use logging to view the visitors accessing the web server.</a:t>
            </a:r>
            <a:endParaRPr lang="en-IN" dirty="0"/>
          </a:p>
        </p:txBody>
      </p:sp>
    </p:spTree>
    <p:extLst>
      <p:ext uri="{BB962C8B-B14F-4D97-AF65-F5344CB8AC3E}">
        <p14:creationId xmlns:p14="http://schemas.microsoft.com/office/powerpoint/2010/main" val="171136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0C92-AEA9-4A7D-A9C5-FA577E439240}"/>
              </a:ext>
            </a:extLst>
          </p:cNvPr>
          <p:cNvSpPr>
            <a:spLocks noGrp="1"/>
          </p:cNvSpPr>
          <p:nvPr>
            <p:ph type="title"/>
          </p:nvPr>
        </p:nvSpPr>
        <p:spPr>
          <a:xfrm>
            <a:off x="1141412" y="313717"/>
            <a:ext cx="9905998" cy="1478570"/>
          </a:xfrm>
        </p:spPr>
        <p:txBody>
          <a:bodyPr/>
          <a:lstStyle/>
          <a:p>
            <a:r>
              <a:rPr lang="en-IN" dirty="0">
                <a:solidFill>
                  <a:schemeClr val="bg1"/>
                </a:solidFill>
              </a:rPr>
              <a:t>How </a:t>
            </a:r>
            <a:r>
              <a:rPr lang="en-IN" dirty="0"/>
              <a:t>IIS</a:t>
            </a:r>
            <a:r>
              <a:rPr lang="en-IN" dirty="0">
                <a:solidFill>
                  <a:schemeClr val="bg1"/>
                </a:solidFill>
              </a:rPr>
              <a:t> works</a:t>
            </a:r>
          </a:p>
        </p:txBody>
      </p:sp>
      <p:sp>
        <p:nvSpPr>
          <p:cNvPr id="3" name="Content Placeholder 2">
            <a:extLst>
              <a:ext uri="{FF2B5EF4-FFF2-40B4-BE49-F238E27FC236}">
                <a16:creationId xmlns:a16="http://schemas.microsoft.com/office/drawing/2014/main" id="{E20DB09A-62E9-4D5A-9F6F-C0EF9248CCF4}"/>
              </a:ext>
            </a:extLst>
          </p:cNvPr>
          <p:cNvSpPr>
            <a:spLocks noGrp="1"/>
          </p:cNvSpPr>
          <p:nvPr>
            <p:ph idx="1"/>
          </p:nvPr>
        </p:nvSpPr>
        <p:spPr>
          <a:xfrm>
            <a:off x="1141411" y="1524000"/>
            <a:ext cx="9905999" cy="3541714"/>
          </a:xfrm>
        </p:spPr>
        <p:txBody>
          <a:bodyPr>
            <a:noAutofit/>
          </a:bodyPr>
          <a:lstStyle/>
          <a:p>
            <a:pPr marL="0" indent="0">
              <a:buNone/>
            </a:pPr>
            <a:r>
              <a:rPr lang="en-US" dirty="0">
                <a:solidFill>
                  <a:schemeClr val="bg1"/>
                </a:solidFill>
              </a:rPr>
              <a:t>IIS works through a variety of standard languages and protocols. HTML is used to create elements such as text, buttons, image placements, direct interactions/behaviors and hyperlinks. The Hypertext Transfer Protocol is the basic communication protocol used to exchange information between web servers and users. </a:t>
            </a:r>
          </a:p>
          <a:p>
            <a:pPr marL="0" indent="0">
              <a:buNone/>
            </a:pPr>
            <a:r>
              <a:rPr lang="en-US" dirty="0"/>
              <a:t>HTTPS</a:t>
            </a:r>
            <a:r>
              <a:rPr lang="en-US" dirty="0">
                <a:solidFill>
                  <a:schemeClr val="bg1"/>
                </a:solidFill>
              </a:rPr>
              <a:t> -- HTTP over Secure Sockets Layer (</a:t>
            </a:r>
            <a:r>
              <a:rPr lang="en-US" dirty="0"/>
              <a:t>SSL</a:t>
            </a:r>
            <a:r>
              <a:rPr lang="en-US" dirty="0">
                <a:solidFill>
                  <a:schemeClr val="bg1"/>
                </a:solidFill>
              </a:rPr>
              <a:t>) </a:t>
            </a:r>
            <a:r>
              <a:rPr lang="en-US" dirty="0"/>
              <a:t>-- uses Transport layer Security or SSL to encrypt the communication for added data security. </a:t>
            </a:r>
            <a:r>
              <a:rPr lang="en-US" dirty="0" err="1"/>
              <a:t>TheFile</a:t>
            </a:r>
            <a:r>
              <a:rPr lang="en-US" dirty="0"/>
              <a:t> Transfer Protocol (FTP), or its secure variant, FTPS, can transfer files. Additional supported protocols include the Simple Mail Transfer Protocol (SMTP), to </a:t>
            </a:r>
            <a:r>
              <a:rPr lang="en-US" dirty="0" err="1"/>
              <a:t>sendandreceive</a:t>
            </a:r>
            <a:r>
              <a:rPr lang="en-US" dirty="0"/>
              <a:t> email, and the Network News Transfer Protocol, to deliver articles on USENET</a:t>
            </a:r>
            <a:endParaRPr lang="en-IN" dirty="0"/>
          </a:p>
        </p:txBody>
      </p:sp>
    </p:spTree>
    <p:extLst>
      <p:ext uri="{BB962C8B-B14F-4D97-AF65-F5344CB8AC3E}">
        <p14:creationId xmlns:p14="http://schemas.microsoft.com/office/powerpoint/2010/main" val="296235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ABE8-11E5-4A04-A43E-A83FE03C41FD}"/>
              </a:ext>
            </a:extLst>
          </p:cNvPr>
          <p:cNvSpPr>
            <a:spLocks noGrp="1"/>
          </p:cNvSpPr>
          <p:nvPr>
            <p:ph type="title"/>
          </p:nvPr>
        </p:nvSpPr>
        <p:spPr>
          <a:xfrm>
            <a:off x="1143000" y="179573"/>
            <a:ext cx="9905998" cy="1478570"/>
          </a:xfrm>
        </p:spPr>
        <p:txBody>
          <a:bodyPr/>
          <a:lstStyle/>
          <a:p>
            <a:r>
              <a:rPr lang="en-IN" dirty="0"/>
              <a:t>Installing IIS in Windows</a:t>
            </a:r>
          </a:p>
        </p:txBody>
      </p:sp>
      <p:sp>
        <p:nvSpPr>
          <p:cNvPr id="3" name="Content Placeholder 2">
            <a:extLst>
              <a:ext uri="{FF2B5EF4-FFF2-40B4-BE49-F238E27FC236}">
                <a16:creationId xmlns:a16="http://schemas.microsoft.com/office/drawing/2014/main" id="{89BA1B3F-0CBE-4FFB-98FA-5E7C3EEA1C3E}"/>
              </a:ext>
            </a:extLst>
          </p:cNvPr>
          <p:cNvSpPr>
            <a:spLocks noGrp="1"/>
          </p:cNvSpPr>
          <p:nvPr>
            <p:ph idx="1"/>
          </p:nvPr>
        </p:nvSpPr>
        <p:spPr>
          <a:xfrm>
            <a:off x="1028700" y="1905793"/>
            <a:ext cx="9905999" cy="3541714"/>
          </a:xfrm>
        </p:spPr>
        <p:txBody>
          <a:bodyPr>
            <a:noAutofit/>
          </a:bodyPr>
          <a:lstStyle/>
          <a:p>
            <a:pPr marL="0" indent="0">
              <a:buNone/>
            </a:pPr>
            <a:r>
              <a:rPr lang="en-US" dirty="0">
                <a:solidFill>
                  <a:schemeClr val="bg1"/>
                </a:solidFill>
              </a:rPr>
              <a:t>IIS or Internet Information Services is available in most editions of Windows, though disabled by default. manually. This article explains how to install IIS on a Windows 10 machine.</a:t>
            </a:r>
          </a:p>
          <a:p>
            <a:pPr marL="0" indent="0">
              <a:buNone/>
            </a:pPr>
            <a:r>
              <a:rPr lang="en-US" dirty="0"/>
              <a:t>1.Open the Start menu. </a:t>
            </a:r>
          </a:p>
          <a:p>
            <a:pPr marL="0" indent="0">
              <a:buNone/>
            </a:pPr>
            <a:r>
              <a:rPr lang="en-US" dirty="0"/>
              <a:t>2. Open the Control panel app</a:t>
            </a:r>
          </a:p>
        </p:txBody>
      </p:sp>
    </p:spTree>
    <p:extLst>
      <p:ext uri="{BB962C8B-B14F-4D97-AF65-F5344CB8AC3E}">
        <p14:creationId xmlns:p14="http://schemas.microsoft.com/office/powerpoint/2010/main" val="39452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8ACFB9-374C-4931-A9F6-1C8E83CD0465}"/>
              </a:ext>
            </a:extLst>
          </p:cNvPr>
          <p:cNvPicPr>
            <a:picLocks noGrp="1" noChangeAspect="1"/>
          </p:cNvPicPr>
          <p:nvPr>
            <p:ph idx="1"/>
          </p:nvPr>
        </p:nvPicPr>
        <p:blipFill>
          <a:blip r:embed="rId2" cstate="print"/>
          <a:srcRect/>
          <a:stretch>
            <a:fillRect/>
          </a:stretch>
        </p:blipFill>
        <p:spPr bwMode="auto">
          <a:xfrm>
            <a:off x="1789113" y="409575"/>
            <a:ext cx="7277202" cy="3979892"/>
          </a:xfrm>
          <a:prstGeom prst="rect">
            <a:avLst/>
          </a:prstGeom>
          <a:noFill/>
          <a:ln w="9525">
            <a:noFill/>
            <a:miter lim="800000"/>
            <a:headEnd/>
            <a:tailEnd/>
          </a:ln>
        </p:spPr>
      </p:pic>
      <p:sp>
        <p:nvSpPr>
          <p:cNvPr id="6" name="TextBox 5">
            <a:extLst>
              <a:ext uri="{FF2B5EF4-FFF2-40B4-BE49-F238E27FC236}">
                <a16:creationId xmlns:a16="http://schemas.microsoft.com/office/drawing/2014/main" id="{978C6338-FDBB-4AF4-AFCE-6720F298EF27}"/>
              </a:ext>
            </a:extLst>
          </p:cNvPr>
          <p:cNvSpPr txBox="1"/>
          <p:nvPr/>
        </p:nvSpPr>
        <p:spPr>
          <a:xfrm>
            <a:off x="1769269" y="4785836"/>
            <a:ext cx="8653462" cy="1200329"/>
          </a:xfrm>
          <a:prstGeom prst="rect">
            <a:avLst/>
          </a:prstGeom>
          <a:noFill/>
        </p:spPr>
        <p:txBody>
          <a:bodyPr wrap="square">
            <a:spAutoFit/>
          </a:bodyPr>
          <a:lstStyle/>
          <a:p>
            <a:pPr marL="0" indent="0">
              <a:buNone/>
            </a:pPr>
            <a:r>
              <a:rPr lang="en-US" sz="2400" dirty="0"/>
              <a:t>3. In Control Panel Go to :</a:t>
            </a:r>
          </a:p>
          <a:p>
            <a:pPr marL="0" indent="0">
              <a:buNone/>
            </a:pPr>
            <a:r>
              <a:rPr lang="en-US" sz="2400" dirty="0"/>
              <a:t>Programs        In programs and features        Select Turn Windows </a:t>
            </a:r>
            <a:r>
              <a:rPr lang="en-US" sz="2400" dirty="0" err="1"/>
              <a:t>festures</a:t>
            </a:r>
            <a:r>
              <a:rPr lang="en-US" sz="2400" dirty="0"/>
              <a:t> on and off. </a:t>
            </a:r>
          </a:p>
        </p:txBody>
      </p:sp>
      <p:pic>
        <p:nvPicPr>
          <p:cNvPr id="7" name="Graphic 6" descr="Arrow Straight">
            <a:extLst>
              <a:ext uri="{FF2B5EF4-FFF2-40B4-BE49-F238E27FC236}">
                <a16:creationId xmlns:a16="http://schemas.microsoft.com/office/drawing/2014/main" id="{CDB45FA3-5A28-48AC-B462-D22B042C7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028949" y="5124062"/>
            <a:ext cx="523875" cy="523875"/>
          </a:xfrm>
          <a:prstGeom prst="rect">
            <a:avLst/>
          </a:prstGeom>
        </p:spPr>
      </p:pic>
      <p:pic>
        <p:nvPicPr>
          <p:cNvPr id="8" name="Graphic 7" descr="Arrow Straight">
            <a:extLst>
              <a:ext uri="{FF2B5EF4-FFF2-40B4-BE49-F238E27FC236}">
                <a16:creationId xmlns:a16="http://schemas.microsoft.com/office/drawing/2014/main" id="{481FF1F4-0D1B-4BD3-8951-44860178F6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6834187" y="5124062"/>
            <a:ext cx="523875" cy="523875"/>
          </a:xfrm>
          <a:prstGeom prst="rect">
            <a:avLst/>
          </a:prstGeom>
        </p:spPr>
      </p:pic>
    </p:spTree>
    <p:extLst>
      <p:ext uri="{BB962C8B-B14F-4D97-AF65-F5344CB8AC3E}">
        <p14:creationId xmlns:p14="http://schemas.microsoft.com/office/powerpoint/2010/main" val="4015671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9EFA1-EB48-428E-8AC1-70C986336EEE}"/>
              </a:ext>
            </a:extLst>
          </p:cNvPr>
          <p:cNvSpPr>
            <a:spLocks noGrp="1"/>
          </p:cNvSpPr>
          <p:nvPr>
            <p:ph idx="1"/>
          </p:nvPr>
        </p:nvSpPr>
        <p:spPr>
          <a:xfrm>
            <a:off x="1143000" y="811212"/>
            <a:ext cx="9905999" cy="3541714"/>
          </a:xfrm>
        </p:spPr>
        <p:txBody>
          <a:bodyPr/>
          <a:lstStyle/>
          <a:p>
            <a:pPr marL="0" indent="0">
              <a:buNone/>
            </a:pPr>
            <a:r>
              <a:rPr lang="en-US" dirty="0">
                <a:solidFill>
                  <a:schemeClr val="bg1"/>
                </a:solidFill>
              </a:rPr>
              <a:t>4. Then the below Window will open and Click on Internet Information Services Option and Then select Ok option ..</a:t>
            </a:r>
            <a:endParaRPr lang="en-IN" dirty="0">
              <a:solidFill>
                <a:schemeClr val="bg1"/>
              </a:solidFill>
            </a:endParaRPr>
          </a:p>
          <a:p>
            <a:endParaRPr lang="en-IN" dirty="0">
              <a:solidFill>
                <a:schemeClr val="bg1"/>
              </a:solidFill>
            </a:endParaRPr>
          </a:p>
        </p:txBody>
      </p:sp>
      <p:pic>
        <p:nvPicPr>
          <p:cNvPr id="4" name="Picture 3">
            <a:extLst>
              <a:ext uri="{FF2B5EF4-FFF2-40B4-BE49-F238E27FC236}">
                <a16:creationId xmlns:a16="http://schemas.microsoft.com/office/drawing/2014/main" id="{A513BB61-FDC9-407B-8311-EEF9CADE750E}"/>
              </a:ext>
            </a:extLst>
          </p:cNvPr>
          <p:cNvPicPr>
            <a:picLocks noChangeAspect="1"/>
          </p:cNvPicPr>
          <p:nvPr/>
        </p:nvPicPr>
        <p:blipFill>
          <a:blip r:embed="rId2"/>
          <a:srcRect/>
          <a:stretch>
            <a:fillRect/>
          </a:stretch>
        </p:blipFill>
        <p:spPr bwMode="auto">
          <a:xfrm>
            <a:off x="2657474" y="2145665"/>
            <a:ext cx="6823867" cy="3901123"/>
          </a:xfrm>
          <a:prstGeom prst="rect">
            <a:avLst/>
          </a:prstGeom>
          <a:noFill/>
          <a:ln w="9525">
            <a:noFill/>
            <a:miter lim="800000"/>
            <a:headEnd/>
            <a:tailEnd/>
          </a:ln>
        </p:spPr>
      </p:pic>
    </p:spTree>
    <p:extLst>
      <p:ext uri="{BB962C8B-B14F-4D97-AF65-F5344CB8AC3E}">
        <p14:creationId xmlns:p14="http://schemas.microsoft.com/office/powerpoint/2010/main" val="2542932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88</TotalTime>
  <Words>1092</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Broadway</vt:lpstr>
      <vt:lpstr>Calibri</vt:lpstr>
      <vt:lpstr>Tw Cen MT</vt:lpstr>
      <vt:lpstr>Wingdings</vt:lpstr>
      <vt:lpstr>Circuit</vt:lpstr>
      <vt:lpstr>INSTALLING INTERNET INFORMATIONAL SERVICES</vt:lpstr>
      <vt:lpstr>Problem Statement</vt:lpstr>
      <vt:lpstr>Introduction</vt:lpstr>
      <vt:lpstr>Description</vt:lpstr>
      <vt:lpstr>Security</vt:lpstr>
      <vt:lpstr>How IIS works</vt:lpstr>
      <vt:lpstr>Installing IIS in Windows</vt:lpstr>
      <vt:lpstr>PowerPoint Presentation</vt:lpstr>
      <vt:lpstr>PowerPoint Presentation</vt:lpstr>
      <vt:lpstr>PowerPoint Presentation</vt:lpstr>
      <vt:lpstr>PowerPoint Presentation</vt:lpstr>
      <vt:lpstr>PowerPoint Presentation</vt:lpstr>
      <vt:lpstr>Using web browser to check that is installed correctly by taking an simple example.</vt:lpstr>
      <vt:lpstr>PowerPoint Presentation</vt:lpstr>
      <vt:lpstr>PowerPoint Presentation</vt:lpstr>
      <vt:lpstr>PowerPoint Presentation</vt:lpstr>
      <vt:lpstr>PowerPoint Presentation</vt:lpstr>
      <vt:lpstr>PowerPoint Presentation</vt:lpstr>
      <vt:lpstr>PowerPoint Presentation</vt:lpstr>
      <vt:lpstr>Conclusion :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INTERNET INFORMATIONAL SERVICES</dc:title>
  <dc:creator>RIZWANULLAH M0HAMMAD</dc:creator>
  <cp:lastModifiedBy>RIZWANULLAH M0HAMMAD</cp:lastModifiedBy>
  <cp:revision>65</cp:revision>
  <dcterms:created xsi:type="dcterms:W3CDTF">2022-07-04T15:36:49Z</dcterms:created>
  <dcterms:modified xsi:type="dcterms:W3CDTF">2022-07-04T18:21:56Z</dcterms:modified>
</cp:coreProperties>
</file>