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5" r:id="rId5"/>
    <p:sldId id="274" r:id="rId6"/>
    <p:sldId id="277" r:id="rId7"/>
    <p:sldId id="324" r:id="rId8"/>
    <p:sldId id="326" r:id="rId9"/>
    <p:sldId id="340" r:id="rId10"/>
    <p:sldId id="323" r:id="rId11"/>
    <p:sldId id="333" r:id="rId12"/>
    <p:sldId id="329" r:id="rId13"/>
    <p:sldId id="330" r:id="rId14"/>
    <p:sldId id="331" r:id="rId15"/>
    <p:sldId id="282" r:id="rId16"/>
    <p:sldId id="339" r:id="rId17"/>
    <p:sldId id="327" r:id="rId18"/>
    <p:sldId id="328" r:id="rId19"/>
    <p:sldId id="358" r:id="rId20"/>
    <p:sldId id="335" r:id="rId21"/>
    <p:sldId id="357" r:id="rId22"/>
    <p:sldId id="368" r:id="rId23"/>
    <p:sldId id="337" r:id="rId24"/>
    <p:sldId id="336" r:id="rId25"/>
    <p:sldId id="338" r:id="rId26"/>
    <p:sldId id="304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2" r:id="rId38"/>
    <p:sldId id="354" r:id="rId39"/>
    <p:sldId id="342" r:id="rId40"/>
    <p:sldId id="341" r:id="rId41"/>
    <p:sldId id="344" r:id="rId42"/>
    <p:sldId id="343" r:id="rId43"/>
    <p:sldId id="351" r:id="rId44"/>
    <p:sldId id="355" r:id="rId45"/>
    <p:sldId id="352" r:id="rId46"/>
    <p:sldId id="353" r:id="rId47"/>
    <p:sldId id="348" r:id="rId48"/>
    <p:sldId id="356" r:id="rId49"/>
    <p:sldId id="349" r:id="rId50"/>
    <p:sldId id="350" r:id="rId51"/>
    <p:sldId id="345" r:id="rId52"/>
    <p:sldId id="346" r:id="rId53"/>
    <p:sldId id="366" r:id="rId54"/>
    <p:sldId id="347" r:id="rId55"/>
    <p:sldId id="363" r:id="rId56"/>
    <p:sldId id="359" r:id="rId57"/>
    <p:sldId id="364" r:id="rId58"/>
    <p:sldId id="360" r:id="rId59"/>
    <p:sldId id="361" r:id="rId60"/>
    <p:sldId id="365" r:id="rId61"/>
    <p:sldId id="362" r:id="rId62"/>
    <p:sldId id="28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22" autoAdjust="0"/>
  </p:normalViewPr>
  <p:slideViewPr>
    <p:cSldViewPr>
      <p:cViewPr>
        <p:scale>
          <a:sx n="73" d="100"/>
          <a:sy n="73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C10E-6975-40E3-B5C6-AE43AA3B536B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394-5BCF-46DA-8C53-CE7BEB662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683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Design and Analysis of Algorithms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472514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0070C0"/>
                </a:solidFill>
              </a:rPr>
              <a:t>UNIT-1</a:t>
            </a:r>
          </a:p>
          <a:p>
            <a:r>
              <a:rPr lang="en-US" sz="4400" b="1" dirty="0" smtClean="0">
                <a:solidFill>
                  <a:srgbClr val="0070C0"/>
                </a:solidFill>
              </a:rPr>
              <a:t>Introduction</a:t>
            </a:r>
          </a:p>
          <a:p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Describing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Natural language</a:t>
            </a:r>
          </a:p>
          <a:p>
            <a:pPr lvl="1"/>
            <a:r>
              <a:rPr lang="en-US" altLang="zh-TW" sz="2000" dirty="0" smtClean="0">
                <a:latin typeface="Bookman Old Style" pitchFamily="18" charset="0"/>
              </a:rPr>
              <a:t>English</a:t>
            </a:r>
            <a:endParaRPr lang="en-US" altLang="zh-TW" sz="2000" dirty="0">
              <a:latin typeface="Bookman Old Style" pitchFamily="18" charset="0"/>
            </a:endParaRP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Instructions must be definite and effectiveness</a:t>
            </a:r>
          </a:p>
          <a:p>
            <a:endParaRPr lang="en-US" altLang="zh-TW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Bookman Old Style" pitchFamily="18" charset="0"/>
              </a:rPr>
              <a:t>Graphic </a:t>
            </a:r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representation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Flowchart</a:t>
            </a: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work well only if the algorithm is small and simple</a:t>
            </a:r>
          </a:p>
          <a:p>
            <a:endParaRPr lang="en-US" altLang="zh-TW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Bookman Old Style" pitchFamily="18" charset="0"/>
              </a:rPr>
              <a:t>Pseudocode</a:t>
            </a:r>
          </a:p>
          <a:p>
            <a:pPr lvl="1"/>
            <a:r>
              <a:rPr lang="en-US" altLang="zh-TW" sz="2000" dirty="0" smtClean="0">
                <a:latin typeface="Bookman Old Style" pitchFamily="18" charset="0"/>
              </a:rPr>
              <a:t>Readable</a:t>
            </a:r>
            <a:endParaRPr lang="en-US" altLang="zh-TW" sz="2000" dirty="0">
              <a:latin typeface="Bookman Old Style" pitchFamily="18" charset="0"/>
            </a:endParaRP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Instructions must be definite and </a:t>
            </a:r>
            <a:r>
              <a:rPr lang="en-US" altLang="zh-TW" sz="2000" dirty="0" smtClean="0">
                <a:latin typeface="Bookman Old Style" pitchFamily="18" charset="0"/>
              </a:rPr>
              <a:t>effectiveness</a:t>
            </a:r>
            <a:endParaRPr lang="en-US" altLang="zh-TW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5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Pseudocode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382000" cy="5904656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fontAlgn="base"/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Pseudocode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: 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 fontAlgn="base"/>
            <a:r>
              <a:rPr lang="en-US" sz="1800" dirty="0" smtClean="0">
                <a:latin typeface="Bookman Old Style" panose="02050604050505020204" pitchFamily="18" charset="0"/>
              </a:rPr>
              <a:t>Implementation </a:t>
            </a:r>
            <a:r>
              <a:rPr lang="en-US" sz="1800" dirty="0">
                <a:latin typeface="Bookman Old Style" panose="02050604050505020204" pitchFamily="18" charset="0"/>
              </a:rPr>
              <a:t>of an algorithm in the form of annotations and informative text written in plain English. 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 fontAlgn="base"/>
            <a:r>
              <a:rPr lang="en-US" sz="1800" dirty="0" smtClean="0">
                <a:latin typeface="Bookman Old Style" panose="02050604050505020204" pitchFamily="18" charset="0"/>
              </a:rPr>
              <a:t>It </a:t>
            </a:r>
            <a:r>
              <a:rPr lang="en-US" sz="1800" dirty="0">
                <a:latin typeface="Bookman Old Style" panose="02050604050505020204" pitchFamily="18" charset="0"/>
              </a:rPr>
              <a:t>has no syntax like any of the programming language and thus can’t be compiled or interpreted by the computer.</a:t>
            </a:r>
          </a:p>
          <a:p>
            <a:pPr fontAlgn="base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Improves the readability of any approach.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Acts as a bridge between the program and the </a:t>
            </a:r>
            <a:r>
              <a:rPr lang="en-US" sz="1800" dirty="0" smtClean="0">
                <a:latin typeface="Bookman Old Style" panose="02050604050505020204" pitchFamily="18" charset="0"/>
              </a:rPr>
              <a:t>process. </a:t>
            </a:r>
            <a:r>
              <a:rPr lang="en-US" sz="1800" dirty="0">
                <a:latin typeface="Bookman Old Style" panose="02050604050505020204" pitchFamily="18" charset="0"/>
              </a:rPr>
              <a:t>Also works as a rough documentation, so the </a:t>
            </a:r>
            <a:r>
              <a:rPr lang="en-US" sz="1800" dirty="0" smtClean="0">
                <a:latin typeface="Bookman Old Style" panose="02050604050505020204" pitchFamily="18" charset="0"/>
              </a:rPr>
              <a:t>logic </a:t>
            </a:r>
            <a:r>
              <a:rPr lang="en-US" sz="1800" dirty="0">
                <a:latin typeface="Bookman Old Style" panose="02050604050505020204" pitchFamily="18" charset="0"/>
              </a:rPr>
              <a:t>of one developer can be understood easily when a pseudo code is written out. 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 fontAlgn="base"/>
            <a:r>
              <a:rPr lang="en-US" sz="1800" dirty="0" smtClean="0">
                <a:latin typeface="Bookman Old Style" panose="02050604050505020204" pitchFamily="18" charset="0"/>
              </a:rPr>
              <a:t>Explains </a:t>
            </a:r>
            <a:r>
              <a:rPr lang="en-US" sz="1800" dirty="0">
                <a:latin typeface="Bookman Old Style" panose="02050604050505020204" pitchFamily="18" charset="0"/>
              </a:rPr>
              <a:t>what exactly each line of a program should do, hence making the code construction phase easier for the programmer. </a:t>
            </a:r>
          </a:p>
          <a:p>
            <a:pPr fontAlgn="base"/>
            <a:r>
              <a:rPr lang="en-US" sz="2400" b="1" dirty="0">
                <a:latin typeface="Bookman Old Style" panose="020506040505050202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Disadvantages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Pseudocode  does not provide a visual representation of the logic of programming.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There are no proper format for writing the for pseudocode.</a:t>
            </a:r>
          </a:p>
          <a:p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Pseudocode Conventions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382000" cy="5652864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</a:t>
            </a:r>
            <a:r>
              <a:rPr lang="en-US" sz="2000" dirty="0" smtClean="0">
                <a:latin typeface="Bookman Old Style" panose="02050604050505020204" pitchFamily="18" charset="0"/>
              </a:rPr>
              <a:t> Comments begin with </a:t>
            </a:r>
            <a:r>
              <a:rPr lang="en-US" sz="2000" dirty="0">
                <a:latin typeface="Bookman Old Style" panose="02050604050505020204" pitchFamily="18" charset="0"/>
              </a:rPr>
              <a:t>// and </a:t>
            </a:r>
            <a:r>
              <a:rPr lang="en-US" sz="2000" dirty="0" smtClean="0">
                <a:latin typeface="Bookman Old Style" panose="02050604050505020204" pitchFamily="18" charset="0"/>
              </a:rPr>
              <a:t>continue until </a:t>
            </a:r>
            <a:r>
              <a:rPr lang="en-US" sz="2000" dirty="0">
                <a:latin typeface="Bookman Old Style" panose="02050604050505020204" pitchFamily="18" charset="0"/>
              </a:rPr>
              <a:t>the end of line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2.</a:t>
            </a:r>
            <a:r>
              <a:rPr lang="en-US" sz="2000" dirty="0" smtClean="0">
                <a:latin typeface="Bookman Old Style" panose="02050604050505020204" pitchFamily="18" charset="0"/>
              </a:rPr>
              <a:t> Block of statements are indicated with matching braces</a:t>
            </a:r>
            <a:r>
              <a:rPr lang="en-US" sz="2000" dirty="0">
                <a:latin typeface="Bookman Old Style" panose="02050604050505020204" pitchFamily="18" charset="0"/>
              </a:rPr>
              <a:t>:{ and }. 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3. </a:t>
            </a:r>
            <a:r>
              <a:rPr lang="en-US" sz="2000" dirty="0" smtClean="0">
                <a:latin typeface="Bookman Old Style" panose="02050604050505020204" pitchFamily="18" charset="0"/>
              </a:rPr>
              <a:t>Statements are delimited by “;”. 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4. </a:t>
            </a:r>
            <a:r>
              <a:rPr lang="en-US" sz="2000" dirty="0" smtClean="0">
                <a:latin typeface="Bookman Old Style" panose="02050604050505020204" pitchFamily="18" charset="0"/>
              </a:rPr>
              <a:t>The </a:t>
            </a:r>
            <a:r>
              <a:rPr lang="en-US" sz="2000" dirty="0">
                <a:latin typeface="Bookman Old Style" panose="02050604050505020204" pitchFamily="18" charset="0"/>
              </a:rPr>
              <a:t>data types of </a:t>
            </a:r>
            <a:r>
              <a:rPr lang="en-US" sz="2000" dirty="0" smtClean="0">
                <a:latin typeface="Bookman Old Style" panose="02050604050505020204" pitchFamily="18" charset="0"/>
              </a:rPr>
              <a:t>variables are </a:t>
            </a:r>
            <a:r>
              <a:rPr lang="en-US" sz="2000" dirty="0">
                <a:latin typeface="Bookman Old Style" panose="02050604050505020204" pitchFamily="18" charset="0"/>
              </a:rPr>
              <a:t>not </a:t>
            </a:r>
            <a:r>
              <a:rPr lang="en-US" sz="2000" dirty="0" smtClean="0">
                <a:latin typeface="Bookman Old Style" panose="02050604050505020204" pitchFamily="18" charset="0"/>
              </a:rPr>
              <a:t>explicitly declared. Compound data </a:t>
            </a:r>
            <a:r>
              <a:rPr lang="en-US" sz="2000" dirty="0">
                <a:latin typeface="Bookman Old Style" panose="02050604050505020204" pitchFamily="18" charset="0"/>
              </a:rPr>
              <a:t>types can be formed with records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Bookman Old Style" panose="02050604050505020204" pitchFamily="18" charset="0"/>
              </a:rPr>
              <a:t> node = </a:t>
            </a:r>
            <a:r>
              <a:rPr lang="en-US" sz="2000" dirty="0">
                <a:latin typeface="Bookman Old Style" panose="02050604050505020204" pitchFamily="18" charset="0"/>
              </a:rPr>
              <a:t>record 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{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data type_1 data;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   .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data type_n data;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     node </a:t>
            </a:r>
            <a:r>
              <a:rPr lang="en-US" sz="2000" dirty="0">
                <a:latin typeface="Bookman Old Style" panose="02050604050505020204" pitchFamily="18" charset="0"/>
              </a:rPr>
              <a:t>*link; 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             }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725144"/>
            <a:ext cx="180020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382000" cy="5181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5.</a:t>
            </a:r>
            <a:r>
              <a:rPr lang="en-US" sz="2000" dirty="0" smtClean="0"/>
              <a:t> </a:t>
            </a:r>
            <a:r>
              <a:rPr lang="en-US" sz="2000" dirty="0"/>
              <a:t>Assignment of </a:t>
            </a:r>
            <a:r>
              <a:rPr lang="en-US" sz="2000" dirty="0" smtClean="0"/>
              <a:t>values to variables is done using the </a:t>
            </a:r>
            <a:r>
              <a:rPr lang="en-US" sz="2000" dirty="0"/>
              <a:t>assignment statement </a:t>
            </a:r>
            <a:r>
              <a:rPr lang="en-US" sz="2000" dirty="0" smtClean="0"/>
              <a:t>variable:=expression or value; </a:t>
            </a:r>
          </a:p>
          <a:p>
            <a:pPr algn="ctr"/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6.</a:t>
            </a:r>
            <a:r>
              <a:rPr lang="en-US" sz="2000" dirty="0" smtClean="0"/>
              <a:t> There are </a:t>
            </a:r>
            <a:r>
              <a:rPr lang="en-US" sz="2000" dirty="0"/>
              <a:t>two </a:t>
            </a:r>
            <a:r>
              <a:rPr lang="en-US" sz="2000" dirty="0" smtClean="0"/>
              <a:t>Boolean values true and </a:t>
            </a:r>
            <a:r>
              <a:rPr lang="en-US" sz="2000" dirty="0"/>
              <a:t>false</a:t>
            </a:r>
            <a:r>
              <a:rPr lang="en-US" sz="2000" dirty="0" smtClean="0"/>
              <a:t>. In order to </a:t>
            </a:r>
            <a:r>
              <a:rPr lang="en-US" sz="2000" dirty="0"/>
              <a:t>produce </a:t>
            </a:r>
            <a:r>
              <a:rPr lang="en-US" sz="2000" dirty="0" smtClean="0"/>
              <a:t>these values, the logical operators and, or, and not and </a:t>
            </a:r>
            <a:r>
              <a:rPr lang="en-US" sz="2000" dirty="0"/>
              <a:t>the relational </a:t>
            </a:r>
            <a:r>
              <a:rPr lang="en-US" sz="2000" dirty="0" smtClean="0"/>
              <a:t>operators &lt;, and </a:t>
            </a:r>
            <a:r>
              <a:rPr lang="en-US" sz="2000" dirty="0"/>
              <a:t>&gt; </a:t>
            </a:r>
            <a:r>
              <a:rPr lang="en-US" sz="2000" dirty="0" smtClean="0"/>
              <a:t>are provided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 7.</a:t>
            </a:r>
            <a:r>
              <a:rPr lang="en-US" sz="2000" dirty="0"/>
              <a:t> Elements of multi dimensional arrays are accessed </a:t>
            </a:r>
            <a:r>
              <a:rPr lang="en-US" sz="2000" dirty="0" smtClean="0"/>
              <a:t>using ‘[‘ </a:t>
            </a:r>
            <a:r>
              <a:rPr lang="en-US" sz="2000" dirty="0"/>
              <a:t>and </a:t>
            </a:r>
            <a:r>
              <a:rPr lang="en-US" sz="2000" dirty="0" smtClean="0"/>
              <a:t>‘]’. </a:t>
            </a:r>
            <a:endParaRPr lang="en-US" sz="2000" dirty="0"/>
          </a:p>
          <a:p>
            <a:pPr lvl="1"/>
            <a:r>
              <a:rPr lang="en-US" sz="1600" dirty="0"/>
              <a:t>For example, if A is a two dimensional array, the (</a:t>
            </a:r>
            <a:r>
              <a:rPr lang="en-US" sz="1600" dirty="0" err="1"/>
              <a:t>i,j</a:t>
            </a:r>
            <a:r>
              <a:rPr lang="en-US" sz="1600" dirty="0"/>
              <a:t>)</a:t>
            </a:r>
            <a:r>
              <a:rPr lang="en-US" sz="1600" dirty="0" err="1"/>
              <a:t>th</a:t>
            </a:r>
            <a:r>
              <a:rPr lang="en-US" sz="1600" dirty="0"/>
              <a:t> element of the array is denoted as -A[</a:t>
            </a:r>
            <a:r>
              <a:rPr lang="en-US" sz="1600" dirty="0" err="1"/>
              <a:t>i,j</a:t>
            </a:r>
            <a:r>
              <a:rPr lang="en-US" sz="1600" dirty="0"/>
              <a:t>]. </a:t>
            </a:r>
            <a:endParaRPr lang="en-US" sz="1600" dirty="0" smtClean="0"/>
          </a:p>
          <a:p>
            <a:pPr lvl="1"/>
            <a:endParaRPr lang="en-US" altLang="zh-TW" sz="1600" dirty="0"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8.</a:t>
            </a:r>
            <a:r>
              <a:rPr lang="en-US" sz="2000" dirty="0" smtClean="0"/>
              <a:t> The while, repeat-until and for loops takes the </a:t>
            </a:r>
            <a:r>
              <a:rPr lang="en-US" sz="2000" dirty="0"/>
              <a:t>following form: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1600" dirty="0" smtClean="0"/>
              <a:t>while </a:t>
            </a:r>
            <a:r>
              <a:rPr lang="en-US" sz="1600" dirty="0"/>
              <a:t>(</a:t>
            </a:r>
            <a:r>
              <a:rPr lang="en-US" sz="1600" dirty="0" smtClean="0"/>
              <a:t>condition)do</a:t>
            </a:r>
          </a:p>
          <a:p>
            <a:pPr marL="400050" lvl="1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statement 1   …</a:t>
            </a:r>
          </a:p>
          <a:p>
            <a:pPr marL="400050" lvl="1" indent="0">
              <a:buNone/>
            </a:pPr>
            <a:r>
              <a:rPr lang="en-US" sz="1600" dirty="0" smtClean="0"/>
              <a:t>statement n </a:t>
            </a:r>
          </a:p>
          <a:p>
            <a:pPr marL="400050" lvl="1" indent="0">
              <a:buNone/>
            </a:pPr>
            <a:r>
              <a:rPr lang="en-US" sz="1600" dirty="0" smtClean="0"/>
              <a:t>} 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51512" y="4813379"/>
            <a:ext cx="439248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/>
              <a:t>variable</a:t>
            </a:r>
            <a:r>
              <a:rPr lang="en-US" dirty="0" smtClean="0"/>
              <a:t>:= value l to value 2 step value</a:t>
            </a:r>
            <a:r>
              <a:rPr lang="en-US" dirty="0"/>
              <a:t>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      (statement 1</a:t>
            </a:r>
            <a:r>
              <a:rPr lang="en-US" dirty="0"/>
              <a:t>) 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  (statement 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1800" y="4777375"/>
            <a:ext cx="187220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Statement 1 …. Statement n </a:t>
            </a:r>
          </a:p>
          <a:p>
            <a:r>
              <a:rPr lang="en-US" dirty="0" smtClean="0"/>
              <a:t>} until(condition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9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82000" cy="558085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9. </a:t>
            </a:r>
            <a:r>
              <a:rPr lang="en-US" sz="2000" dirty="0" smtClean="0"/>
              <a:t>A conditional statement has the </a:t>
            </a:r>
            <a:r>
              <a:rPr lang="en-US" sz="2000" dirty="0"/>
              <a:t>following forms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 </a:t>
            </a:r>
            <a:r>
              <a:rPr lang="en-US" sz="1800" dirty="0"/>
              <a:t>if </a:t>
            </a:r>
            <a:r>
              <a:rPr lang="en-US" sz="1800" dirty="0" smtClean="0"/>
              <a:t>(condition) then statement;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if </a:t>
            </a:r>
            <a:r>
              <a:rPr lang="en-US" sz="1800" dirty="0" smtClean="0"/>
              <a:t>(condition) t</a:t>
            </a:r>
            <a:r>
              <a:rPr lang="en-US" sz="1800" dirty="0"/>
              <a:t>hen statement 1 else statement 2;</a:t>
            </a:r>
            <a:endParaRPr lang="en-US" sz="1800" dirty="0" smtClean="0"/>
          </a:p>
          <a:p>
            <a:pPr lvl="1"/>
            <a:r>
              <a:rPr lang="en-US" sz="1800" dirty="0"/>
              <a:t>case 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{ </a:t>
            </a:r>
          </a:p>
          <a:p>
            <a:pPr marL="857250" lvl="2" indent="0">
              <a:buNone/>
            </a:pPr>
            <a:r>
              <a:rPr lang="en-US" sz="1800" dirty="0" smtClean="0"/>
              <a:t>: condition 1: statement 1 …..</a:t>
            </a:r>
          </a:p>
          <a:p>
            <a:pPr marL="857250" lvl="2" indent="0">
              <a:buNone/>
            </a:pPr>
            <a:r>
              <a:rPr lang="en-US" sz="1800" dirty="0" smtClean="0"/>
              <a:t>: condition n: statement n </a:t>
            </a:r>
          </a:p>
          <a:p>
            <a:pPr marL="857250" lvl="2" indent="0">
              <a:buNone/>
            </a:pPr>
            <a:r>
              <a:rPr lang="en-US" sz="1800" dirty="0" smtClean="0"/>
              <a:t>: else: statement n </a:t>
            </a:r>
            <a:r>
              <a:rPr lang="en-US" sz="1800" dirty="0"/>
              <a:t>+ </a:t>
            </a:r>
            <a:r>
              <a:rPr lang="en-US" sz="1800" dirty="0" smtClean="0"/>
              <a:t>1</a:t>
            </a:r>
          </a:p>
          <a:p>
            <a:pPr marL="857250" lvl="2" indent="0">
              <a:buNone/>
            </a:pPr>
            <a:r>
              <a:rPr lang="en-US" altLang="zh-TW" sz="1800" dirty="0" smtClean="0">
                <a:latin typeface="Bookman Old Style" pitchFamily="18" charset="0"/>
              </a:rPr>
              <a:t>}</a:t>
            </a:r>
          </a:p>
          <a:p>
            <a:endParaRPr lang="en-US" altLang="zh-TW" sz="2000" dirty="0" smtClean="0">
              <a:latin typeface="Bookman Old Style" pitchFamily="18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Bookman Old Style" pitchFamily="18" charset="0"/>
              </a:rPr>
              <a:t>10.</a:t>
            </a:r>
            <a:r>
              <a:rPr lang="en-US" altLang="zh-TW" sz="2000" dirty="0" smtClean="0">
                <a:latin typeface="Bookman Old Style" pitchFamily="18" charset="0"/>
              </a:rPr>
              <a:t> </a:t>
            </a:r>
            <a:r>
              <a:rPr lang="en-US" sz="2000" dirty="0" smtClean="0"/>
              <a:t>Input </a:t>
            </a:r>
            <a:r>
              <a:rPr lang="en-US" sz="2000" dirty="0"/>
              <a:t>and output </a:t>
            </a:r>
            <a:r>
              <a:rPr lang="en-US" sz="2000" dirty="0" smtClean="0"/>
              <a:t>are done using the instructions read and write. 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11.</a:t>
            </a:r>
            <a:r>
              <a:rPr lang="en-US" sz="2000" dirty="0" smtClean="0"/>
              <a:t> There is </a:t>
            </a:r>
            <a:r>
              <a:rPr lang="en-US" sz="2000" dirty="0"/>
              <a:t>only </a:t>
            </a:r>
            <a:r>
              <a:rPr lang="en-US" sz="2000" dirty="0" smtClean="0"/>
              <a:t>one type </a:t>
            </a:r>
            <a:r>
              <a:rPr lang="en-US" sz="2000" dirty="0"/>
              <a:t>of </a:t>
            </a:r>
            <a:r>
              <a:rPr lang="en-US" sz="2000" dirty="0" smtClean="0"/>
              <a:t>procedure: Algorithm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/>
              <a:t>algorithm consists of a </a:t>
            </a:r>
            <a:r>
              <a:rPr lang="en-US" sz="1800" dirty="0" smtClean="0"/>
              <a:t>heading and </a:t>
            </a:r>
            <a:r>
              <a:rPr lang="en-US" sz="1800" dirty="0"/>
              <a:t>a body. </a:t>
            </a:r>
            <a:endParaRPr lang="en-US" sz="1800" dirty="0" smtClean="0"/>
          </a:p>
          <a:p>
            <a:pPr lvl="1"/>
            <a:r>
              <a:rPr lang="en-US" sz="1800" dirty="0" smtClean="0"/>
              <a:t>The heading takes the </a:t>
            </a:r>
            <a:r>
              <a:rPr lang="en-US" sz="1800" dirty="0"/>
              <a:t>form </a:t>
            </a:r>
            <a:r>
              <a:rPr lang="en-US" sz="1800" dirty="0" smtClean="0"/>
              <a:t>Algorithm Name(parameter list)</a:t>
            </a:r>
            <a:endParaRPr lang="en-US" altLang="zh-TW" sz="1800" dirty="0" smtClean="0">
              <a:latin typeface="Bookman Old Style" pitchFamily="18" charset="0"/>
            </a:endParaRPr>
          </a:p>
          <a:p>
            <a:endParaRPr lang="en-US" altLang="zh-TW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Tasks on Algorithms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Bookman Old Style" pitchFamily="18" charset="0"/>
              </a:rPr>
              <a:t>Write an algorithm to merge the given two sorted arrays as one sorted array.</a:t>
            </a:r>
          </a:p>
          <a:p>
            <a:pPr algn="just"/>
            <a:endParaRPr lang="en-IN" sz="2400" dirty="0" smtClean="0">
              <a:latin typeface="Bookman Old Style" pitchFamily="18" charset="0"/>
            </a:endParaRPr>
          </a:p>
          <a:p>
            <a:pPr algn="just"/>
            <a:r>
              <a:rPr lang="en-IN" sz="2400" dirty="0" smtClean="0">
                <a:latin typeface="Bookman Old Style" pitchFamily="18" charset="0"/>
              </a:rPr>
              <a:t>Write an algorithm for printing nth Fibonacci number.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  <a:p>
            <a:pPr algn="just"/>
            <a:r>
              <a:rPr lang="en-IN" sz="2400" dirty="0" smtClean="0">
                <a:latin typeface="Bookman Old Style" pitchFamily="18" charset="0"/>
              </a:rPr>
              <a:t>Write an algorithm to find the maximum product of two integers in the given array.</a:t>
            </a:r>
          </a:p>
          <a:p>
            <a:pPr algn="just"/>
            <a:endParaRPr lang="en-IN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Analysis</a:t>
            </a:r>
          </a:p>
          <a:p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Asymptotic 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Types of Algorithms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652864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Bookman Old Style" pitchFamily="18" charset="0"/>
              </a:rPr>
              <a:t>Two Types of Algorithms</a:t>
            </a:r>
            <a:r>
              <a:rPr lang="en-US" altLang="zh-TW" sz="2400" dirty="0" smtClean="0">
                <a:latin typeface="Bookman Old Style" pitchFamily="18" charset="0"/>
              </a:rPr>
              <a:t>:</a:t>
            </a:r>
          </a:p>
          <a:p>
            <a:pPr lvl="1"/>
            <a:r>
              <a:rPr lang="en-US" altLang="zh-TW" sz="2400" b="1" dirty="0" smtClean="0">
                <a:solidFill>
                  <a:srgbClr val="0070C0"/>
                </a:solidFill>
                <a:latin typeface="Bookman Old Style" pitchFamily="18" charset="0"/>
              </a:rPr>
              <a:t>Iterative Algorithms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The iteration is when a loop repeatedly executes until the controlling condition becomes false.</a:t>
            </a:r>
            <a:r>
              <a:rPr lang="en-US" dirty="0">
                <a:latin typeface="Bookman Old Style" panose="02050604050505020204" pitchFamily="18" charset="0"/>
              </a:rPr>
              <a:t> </a:t>
            </a:r>
            <a:endParaRPr lang="en-US" altLang="zh-TW" dirty="0" smtClean="0">
              <a:latin typeface="Bookman Old Style" pitchFamily="18" charset="0"/>
            </a:endParaRPr>
          </a:p>
          <a:p>
            <a:pPr lvl="1"/>
            <a:r>
              <a:rPr lang="en-US" altLang="zh-TW" sz="2400" b="1" dirty="0" smtClean="0">
                <a:solidFill>
                  <a:srgbClr val="0070C0"/>
                </a:solidFill>
                <a:latin typeface="Bookman Old Style" pitchFamily="18" charset="0"/>
              </a:rPr>
              <a:t>Recursive Algorithms</a:t>
            </a:r>
          </a:p>
          <a:p>
            <a:pPr lvl="2"/>
            <a:r>
              <a:rPr lang="en-US" sz="2000" dirty="0" smtClean="0">
                <a:latin typeface="Bookman Old Style" panose="02050604050505020204" pitchFamily="18" charset="0"/>
              </a:rPr>
              <a:t>An algorithm is said to </a:t>
            </a:r>
            <a:r>
              <a:rPr lang="en-US" sz="2000" dirty="0">
                <a:latin typeface="Bookman Old Style" panose="02050604050505020204" pitchFamily="18" charset="0"/>
              </a:rPr>
              <a:t>be </a:t>
            </a:r>
            <a:r>
              <a:rPr lang="en-US" sz="2000" dirty="0" smtClean="0">
                <a:latin typeface="Bookman Old Style" panose="02050604050505020204" pitchFamily="18" charset="0"/>
              </a:rPr>
              <a:t>recursive if </a:t>
            </a:r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dirty="0" smtClean="0">
                <a:latin typeface="Bookman Old Style" panose="02050604050505020204" pitchFamily="18" charset="0"/>
              </a:rPr>
              <a:t>same algorithm is invoked in </a:t>
            </a:r>
            <a:r>
              <a:rPr lang="en-US" sz="2000" dirty="0">
                <a:latin typeface="Bookman Old Style" panose="02050604050505020204" pitchFamily="18" charset="0"/>
              </a:rPr>
              <a:t>the body. 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lvl="2"/>
            <a:r>
              <a:rPr lang="en-US" sz="2000" dirty="0" smtClean="0">
                <a:latin typeface="Bookman Old Style" panose="02050604050505020204" pitchFamily="18" charset="0"/>
              </a:rPr>
              <a:t>An algorithm that calls itself is direct recursive.</a:t>
            </a:r>
          </a:p>
          <a:p>
            <a:pPr lvl="2"/>
            <a:r>
              <a:rPr lang="en-US" sz="2000" dirty="0" smtClean="0">
                <a:latin typeface="Bookman Old Style" panose="02050604050505020204" pitchFamily="18" charset="0"/>
              </a:rPr>
              <a:t>Algorithm A is said to be indirect recursive if </a:t>
            </a:r>
            <a:r>
              <a:rPr lang="en-US" sz="2000" dirty="0">
                <a:latin typeface="Bookman Old Style" panose="02050604050505020204" pitchFamily="18" charset="0"/>
              </a:rPr>
              <a:t>it </a:t>
            </a:r>
            <a:r>
              <a:rPr lang="en-US" sz="2000" dirty="0" smtClean="0">
                <a:latin typeface="Bookman Old Style" panose="02050604050505020204" pitchFamily="18" charset="0"/>
              </a:rPr>
              <a:t>calls another algorithm which in </a:t>
            </a:r>
            <a:r>
              <a:rPr lang="en-US" sz="2000" dirty="0">
                <a:latin typeface="Bookman Old Style" panose="02050604050505020204" pitchFamily="18" charset="0"/>
              </a:rPr>
              <a:t>turn </a:t>
            </a:r>
            <a:r>
              <a:rPr lang="en-US" sz="2000" dirty="0" smtClean="0">
                <a:latin typeface="Bookman Old Style" panose="02050604050505020204" pitchFamily="18" charset="0"/>
              </a:rPr>
              <a:t>calls A</a:t>
            </a:r>
            <a:r>
              <a:rPr lang="en-US" sz="2000" dirty="0">
                <a:latin typeface="Bookman Old Style" panose="02050604050505020204" pitchFamily="18" charset="0"/>
              </a:rPr>
              <a:t>. 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lvl="2"/>
            <a:endParaRPr lang="en-US" altLang="zh-TW" sz="2000" dirty="0" smtClean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The primary difference between recursion and iteration is that recursion is a process, always applied </a:t>
            </a:r>
            <a:r>
              <a:rPr lang="en-US" sz="2400" dirty="0" smtClean="0">
                <a:latin typeface="Bookman Old Style" panose="02050604050505020204" pitchFamily="18" charset="0"/>
              </a:rPr>
              <a:t>as </a:t>
            </a:r>
            <a:r>
              <a:rPr lang="en-US" sz="2400" dirty="0">
                <a:latin typeface="Bookman Old Style" panose="02050604050505020204" pitchFamily="18" charset="0"/>
              </a:rPr>
              <a:t>a function and iteration is applied to the set of instructions which we want to get repeatedly executed.</a:t>
            </a:r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Towers of Hanoi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86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47629" b="73505"/>
          <a:stretch/>
        </p:blipFill>
        <p:spPr bwMode="auto">
          <a:xfrm>
            <a:off x="-11262" y="980728"/>
            <a:ext cx="48186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7" t="76875" r="4840"/>
          <a:stretch/>
        </p:blipFill>
        <p:spPr bwMode="auto">
          <a:xfrm>
            <a:off x="3988553" y="3596457"/>
            <a:ext cx="5139041" cy="32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1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400" b="1" dirty="0" smtClean="0">
              <a:latin typeface="Bookman Old Styl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352928" cy="551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pic>
        <p:nvPicPr>
          <p:cNvPr id="2" name="Picture 2" descr="4-Pegs-Tower-of-Hanoi/README.md at master · cipherLord/4-Pegs-Tower-of-Hanoi  ·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8" t="27995" r="10076" b="7850"/>
          <a:stretch/>
        </p:blipFill>
        <p:spPr bwMode="auto">
          <a:xfrm>
            <a:off x="467544" y="1268760"/>
            <a:ext cx="8208912" cy="49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32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71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pic>
        <p:nvPicPr>
          <p:cNvPr id="3074" name="Picture 2" descr="Tower Of Hanoi (Algorithm Logic). Also known as Tower Of Brahma or Lucas… |  by Maria Jam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3670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1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Example for Recursive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Algorithm Hanoi(disk</a:t>
            </a:r>
            <a:r>
              <a:rPr lang="en-US" dirty="0"/>
              <a:t>, source, </a:t>
            </a:r>
            <a:r>
              <a:rPr lang="en-US" dirty="0" err="1"/>
              <a:t>dest</a:t>
            </a:r>
            <a:r>
              <a:rPr lang="en-US" dirty="0"/>
              <a:t>, aux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IF (disk </a:t>
            </a:r>
            <a:r>
              <a:rPr lang="en-US" dirty="0"/>
              <a:t>== </a:t>
            </a:r>
            <a:r>
              <a:rPr lang="en-US" dirty="0" smtClean="0"/>
              <a:t>1), </a:t>
            </a:r>
            <a:r>
              <a:rPr lang="en-US" dirty="0"/>
              <a:t>THEN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move </a:t>
            </a:r>
            <a:r>
              <a:rPr lang="en-US" dirty="0"/>
              <a:t>disk from source to </a:t>
            </a:r>
            <a:r>
              <a:rPr lang="en-US" dirty="0" err="1" smtClean="0"/>
              <a:t>dest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	ELSE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         Hanoi(disk </a:t>
            </a:r>
            <a:r>
              <a:rPr lang="en-US" dirty="0"/>
              <a:t>- 1, source, aux, </a:t>
            </a:r>
            <a:r>
              <a:rPr lang="en-US" dirty="0" err="1"/>
              <a:t>dest</a:t>
            </a:r>
            <a:r>
              <a:rPr lang="en-US" dirty="0" smtClean="0"/>
              <a:t>);          // </a:t>
            </a:r>
            <a:r>
              <a:rPr lang="en-US" dirty="0"/>
              <a:t>Step 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   Write ‘move disk n </a:t>
            </a:r>
            <a:r>
              <a:rPr lang="en-US" dirty="0"/>
              <a:t>from source to </a:t>
            </a:r>
            <a:r>
              <a:rPr lang="en-US" dirty="0" err="1" smtClean="0"/>
              <a:t>dest</a:t>
            </a:r>
            <a:r>
              <a:rPr lang="en-US" dirty="0" smtClean="0"/>
              <a:t>’; </a:t>
            </a:r>
            <a:r>
              <a:rPr lang="en-US" dirty="0"/>
              <a:t>// Step 2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Hanoi(disk </a:t>
            </a:r>
            <a:r>
              <a:rPr lang="en-US" dirty="0"/>
              <a:t>- 1, aux, </a:t>
            </a:r>
            <a:r>
              <a:rPr lang="en-US" dirty="0" err="1"/>
              <a:t>dest</a:t>
            </a:r>
            <a:r>
              <a:rPr lang="en-US" dirty="0"/>
              <a:t>, source</a:t>
            </a:r>
            <a:r>
              <a:rPr lang="en-US" dirty="0" smtClean="0"/>
              <a:t>);          // </a:t>
            </a:r>
            <a:r>
              <a:rPr lang="en-US" dirty="0"/>
              <a:t>Step 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4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Performance Evaluation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9530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Evaluate a program</a:t>
            </a:r>
          </a:p>
          <a:p>
            <a:pPr lvl="1"/>
            <a:r>
              <a:rPr lang="en-US" altLang="zh-TW" b="1" i="1" dirty="0">
                <a:solidFill>
                  <a:srgbClr val="0070C0"/>
                </a:solidFill>
              </a:rPr>
              <a:t>MWGWRERE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M</a:t>
            </a:r>
            <a:r>
              <a:rPr lang="en-US" altLang="zh-TW" dirty="0"/>
              <a:t>eet specifications,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ork correctly,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G</a:t>
            </a:r>
            <a:r>
              <a:rPr lang="en-US" altLang="zh-TW" dirty="0"/>
              <a:t>ood user-interface,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ell-documentation,</a:t>
            </a:r>
          </a:p>
          <a:p>
            <a:pPr lvl="1">
              <a:buFontTx/>
              <a:buNone/>
            </a:pPr>
            <a:r>
              <a:rPr lang="en-US" altLang="zh-TW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R</a:t>
            </a:r>
            <a:r>
              <a:rPr lang="en-US" altLang="zh-TW" dirty="0"/>
              <a:t>eadable, </a:t>
            </a:r>
            <a:r>
              <a:rPr lang="en-US" altLang="zh-TW" b="1" dirty="0">
                <a:solidFill>
                  <a:srgbClr val="0070C0"/>
                </a:solidFill>
              </a:rPr>
              <a:t>E</a:t>
            </a:r>
            <a:r>
              <a:rPr lang="en-US" altLang="zh-TW" dirty="0"/>
              <a:t>ffectively use functions,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sz="3200" b="1" dirty="0">
                <a:solidFill>
                  <a:srgbClr val="0070C0"/>
                </a:solidFill>
              </a:rPr>
              <a:t>R</a:t>
            </a:r>
            <a:r>
              <a:rPr lang="en-US" altLang="zh-TW" sz="3200" b="1" dirty="0"/>
              <a:t>unning time acceptable, </a:t>
            </a:r>
            <a:endParaRPr lang="en-US" altLang="zh-TW" sz="3200" b="1" dirty="0" smtClean="0"/>
          </a:p>
          <a:p>
            <a:pPr lvl="1">
              <a:buFontTx/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 </a:t>
            </a:r>
            <a:r>
              <a:rPr lang="en-US" altLang="zh-TW" sz="3200" b="1" dirty="0" smtClean="0">
                <a:solidFill>
                  <a:srgbClr val="0070C0"/>
                </a:solidFill>
              </a:rPr>
              <a:t>  E</a:t>
            </a:r>
            <a:r>
              <a:rPr lang="en-US" altLang="zh-TW" sz="3200" b="1" dirty="0" smtClean="0"/>
              <a:t>fficiently </a:t>
            </a:r>
            <a:r>
              <a:rPr lang="en-US" altLang="zh-TW" sz="3200" b="1" dirty="0"/>
              <a:t>use </a:t>
            </a:r>
            <a:r>
              <a:rPr lang="en-US" altLang="zh-TW" sz="3200" b="1" dirty="0" smtClean="0"/>
              <a:t>space</a:t>
            </a:r>
          </a:p>
          <a:p>
            <a:pPr lvl="1">
              <a:buFontTx/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How to achieve them?</a:t>
            </a:r>
          </a:p>
          <a:p>
            <a:pPr lvl="1"/>
            <a:r>
              <a:rPr lang="en-US" altLang="zh-TW" dirty="0"/>
              <a:t>Good programming style, experience, and </a:t>
            </a:r>
            <a:r>
              <a:rPr lang="en-US" altLang="zh-TW" dirty="0" smtClean="0"/>
              <a:t>practice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Performance </a:t>
            </a:r>
            <a:r>
              <a:rPr lang="en-US" altLang="zh-TW" b="1" dirty="0" smtClean="0">
                <a:solidFill>
                  <a:schemeClr val="bg1"/>
                </a:solidFill>
              </a:rPr>
              <a:t>Evaluation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Evaluation</a:t>
            </a:r>
            <a:endParaRPr lang="en-US" altLang="zh-TW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 smtClean="0">
                <a:latin typeface="Bookman Old Style" panose="02050604050505020204" pitchFamily="18" charset="0"/>
              </a:rPr>
              <a:t>Analysis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</a:t>
            </a:r>
            <a:endParaRPr lang="en-US" altLang="zh-TW" sz="2400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 smtClean="0">
                <a:latin typeface="Bookman Old Style" panose="02050604050505020204" pitchFamily="18" charset="0"/>
              </a:rPr>
              <a:t>Measurement</a:t>
            </a:r>
          </a:p>
          <a:p>
            <a:pPr lvl="1"/>
            <a:endParaRPr lang="en-US" altLang="zh-TW" sz="2400" b="1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Analysis </a:t>
            </a:r>
            <a:r>
              <a:rPr lang="en-US" altLang="zh-TW" sz="2400" dirty="0">
                <a:latin typeface="Bookman Old Style" panose="02050604050505020204" pitchFamily="18" charset="0"/>
              </a:rPr>
              <a:t>- prior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an important branch of CS,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complexity theory</a:t>
            </a:r>
            <a:endParaRPr lang="en-US" altLang="zh-TW" sz="2400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–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Time Complexity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space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–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Space Complexity</a:t>
            </a:r>
            <a:endParaRPr lang="en-US" altLang="zh-TW" sz="2400" b="1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independent</a:t>
            </a:r>
          </a:p>
          <a:p>
            <a:pPr lvl="1"/>
            <a:endParaRPr lang="en-US" altLang="zh-TW" sz="2400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Measurement </a:t>
            </a:r>
            <a:r>
              <a:rPr lang="en-US" altLang="zh-TW" sz="2400" dirty="0">
                <a:latin typeface="Bookman Old Style" panose="02050604050505020204" pitchFamily="18" charset="0"/>
              </a:rPr>
              <a:t>-posterior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The actual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</a:t>
            </a:r>
            <a:r>
              <a:rPr lang="en-US" altLang="zh-TW" sz="2400" dirty="0">
                <a:latin typeface="Bookman Old Style" panose="02050604050505020204" pitchFamily="18" charset="0"/>
              </a:rPr>
              <a:t>requirements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dependent</a:t>
            </a:r>
          </a:p>
        </p:txBody>
      </p:sp>
    </p:spTree>
    <p:extLst>
      <p:ext uri="{BB962C8B-B14F-4D97-AF65-F5344CB8AC3E}">
        <p14:creationId xmlns:p14="http://schemas.microsoft.com/office/powerpoint/2010/main" val="171984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complexity </a:t>
            </a:r>
            <a:r>
              <a:rPr lang="en-US" altLang="zh-TW" sz="2400" dirty="0">
                <a:latin typeface="Bookman Old Style" panose="02050604050505020204" pitchFamily="18" charset="0"/>
              </a:rPr>
              <a:t>of a program is the amount of memory that it needs to run to completion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space needed is the sum of </a:t>
            </a:r>
            <a:endParaRPr lang="en-US" altLang="zh-TW" sz="2400" b="1" i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b="1" i="1" dirty="0"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space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Includes the instructions, variables, and constants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Independent of the number and size of 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Input and Output</a:t>
            </a: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space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Bookman Old Style" panose="02050604050505020204" pitchFamily="18" charset="0"/>
              </a:rPr>
              <a:t>Depends on an instance ‘</a:t>
            </a:r>
            <a:r>
              <a:rPr lang="en-US" altLang="zh-TW" sz="2400" i="1" dirty="0" smtClean="0">
                <a:latin typeface="Bookman Old Style" panose="02050604050505020204" pitchFamily="18" charset="0"/>
              </a:rPr>
              <a:t>I’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of the 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Bookman Old Style" panose="02050604050505020204" pitchFamily="18" charset="0"/>
              </a:rPr>
              <a:t>Includes </a:t>
            </a:r>
            <a:r>
              <a:rPr lang="en-US" altLang="zh-TW" sz="2400" dirty="0">
                <a:latin typeface="Bookman Old Style" panose="02050604050505020204" pitchFamily="18" charset="0"/>
              </a:rPr>
              <a:t>dynamic allocation, functions' recursion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Total space of any program 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latin typeface="Bookman Old Style" panose="02050604050505020204" pitchFamily="18" charset="0"/>
              </a:rPr>
              <a:t>S(P)= c+ </a:t>
            </a:r>
            <a:r>
              <a:rPr lang="en-US" altLang="zh-TW" sz="2400" b="1" i="1" dirty="0" err="1">
                <a:latin typeface="Bookman Old Style" panose="02050604050505020204" pitchFamily="18" charset="0"/>
              </a:rPr>
              <a:t>S</a:t>
            </a:r>
            <a:r>
              <a:rPr lang="en-US" altLang="zh-TW" sz="2400" b="1" i="1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(Instance)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Examples of Evaluating Space Complexity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947049"/>
            <a:ext cx="4446588" cy="1663700"/>
            <a:chOff x="1108" y="628"/>
            <a:chExt cx="2776" cy="104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108" y="628"/>
              <a:ext cx="2776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blackWhite">
            <a:xfrm>
              <a:off x="1143" y="644"/>
              <a:ext cx="2528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abc</a:t>
              </a:r>
              <a:r>
                <a:rPr lang="en-US" altLang="zh-TW" sz="2000" i="1" dirty="0"/>
                <a:t>(float a, float b, float c)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return </a:t>
              </a:r>
              <a:r>
                <a:rPr lang="en-US" altLang="zh-TW" sz="2000" i="1" dirty="0" err="1"/>
                <a:t>a+b+b</a:t>
              </a:r>
              <a:r>
                <a:rPr lang="en-US" altLang="zh-TW" sz="2000" i="1" dirty="0"/>
                <a:t>*c+(</a:t>
              </a:r>
              <a:r>
                <a:rPr lang="en-US" altLang="zh-TW" sz="2000" i="1" dirty="0" err="1"/>
                <a:t>a+b-c</a:t>
              </a:r>
              <a:r>
                <a:rPr lang="en-US" altLang="zh-TW" sz="2000" i="1" dirty="0"/>
                <a:t>)/(</a:t>
              </a:r>
              <a:r>
                <a:rPr lang="en-US" altLang="zh-TW" sz="2000" i="1" dirty="0" err="1"/>
                <a:t>a+b</a:t>
              </a:r>
              <a:r>
                <a:rPr lang="en-US" altLang="zh-TW" sz="2000" i="1" dirty="0"/>
                <a:t>)+4.00;</a:t>
              </a:r>
            </a:p>
            <a:p>
              <a:r>
                <a:rPr lang="en-US" altLang="zh-TW" sz="2000" i="1" dirty="0" smtClean="0"/>
                <a:t>}</a:t>
              </a:r>
              <a:endParaRPr lang="en-US" altLang="zh-TW" sz="2000" i="1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7825" y="2978150"/>
            <a:ext cx="3340102" cy="3111500"/>
            <a:chOff x="244" y="1876"/>
            <a:chExt cx="2104" cy="1960"/>
          </a:xfrm>
        </p:grpSpPr>
        <p:sp>
          <p:nvSpPr>
            <p:cNvPr id="24582" name="AutoShape 6"/>
            <p:cNvSpPr>
              <a:spLocks noChangeArrowheads="1"/>
            </p:cNvSpPr>
            <p:nvPr/>
          </p:nvSpPr>
          <p:spPr bwMode="blackWhite">
            <a:xfrm>
              <a:off x="244" y="1876"/>
              <a:ext cx="2104" cy="196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blackWhite">
            <a:xfrm>
              <a:off x="327" y="1940"/>
              <a:ext cx="1832" cy="1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sum(float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float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= 0;</a:t>
              </a:r>
            </a:p>
            <a:p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/>
                <a:t> for (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= 0;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&lt; n;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++)</a:t>
              </a:r>
            </a:p>
            <a:p>
              <a:r>
                <a:rPr lang="en-US" altLang="zh-TW" sz="2000" i="1" dirty="0"/>
                <a:t>  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+= list[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];</a:t>
              </a:r>
            </a:p>
            <a:p>
              <a:r>
                <a:rPr lang="en-US" altLang="zh-TW" sz="2000" i="1" dirty="0"/>
                <a:t> return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 smtClean="0"/>
                <a:t>}</a:t>
              </a:r>
              <a:endParaRPr lang="en-US" altLang="zh-TW" sz="2000" i="1" dirty="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46588" y="2607874"/>
            <a:ext cx="4557712" cy="2025650"/>
            <a:chOff x="2688" y="1056"/>
            <a:chExt cx="2920" cy="1276"/>
          </a:xfrm>
        </p:grpSpPr>
        <p:sp>
          <p:nvSpPr>
            <p:cNvPr id="24585" name="AutoShape 9"/>
            <p:cNvSpPr>
              <a:spLocks noChangeArrowheads="1"/>
            </p:cNvSpPr>
            <p:nvPr/>
          </p:nvSpPr>
          <p:spPr bwMode="blackWhite">
            <a:xfrm>
              <a:off x="2688" y="1056"/>
              <a:ext cx="2920" cy="1276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blackWhite">
            <a:xfrm>
              <a:off x="2863" y="1135"/>
              <a:ext cx="2589" cy="10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if (n) return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(list, n-1)+ list[n-1];</a:t>
              </a:r>
            </a:p>
            <a:p>
              <a:r>
                <a:rPr lang="en-US" altLang="zh-TW" sz="2000" i="1" dirty="0"/>
                <a:t>  return 0;</a:t>
              </a:r>
            </a:p>
            <a:p>
              <a:r>
                <a:rPr lang="en-US" altLang="zh-TW" sz="2000" i="1" dirty="0" smtClean="0"/>
                <a:t>}</a:t>
              </a:r>
              <a:endParaRPr lang="en-US" altLang="zh-TW" sz="2000" i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43608" y="630555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sum(n)</a:t>
            </a:r>
            <a:r>
              <a:rPr lang="en-US" dirty="0" smtClean="0"/>
              <a:t>= 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22" y="5058456"/>
            <a:ext cx="3162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535940" y="1675002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8840" y="1694967"/>
            <a:ext cx="7777247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 smtClean="0">
                <a:latin typeface="Calibri"/>
                <a:cs typeface="Calibri"/>
              </a:rPr>
              <a:t>A</a:t>
            </a:r>
            <a:r>
              <a:rPr sz="3900" spc="0" baseline="3150" dirty="0" smtClean="0">
                <a:latin typeface="Calibri"/>
                <a:cs typeface="Calibri"/>
              </a:rPr>
              <a:t>n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-4" baseline="3150" dirty="0" smtClean="0">
                <a:latin typeface="Calibri"/>
                <a:cs typeface="Calibri"/>
              </a:rPr>
              <a:t>l</a:t>
            </a:r>
            <a:r>
              <a:rPr sz="3900" spc="-25" baseline="3150" dirty="0" smtClean="0">
                <a:latin typeface="Calibri"/>
                <a:cs typeface="Calibri"/>
              </a:rPr>
              <a:t>g</a:t>
            </a:r>
            <a:r>
              <a:rPr sz="3900" spc="0" baseline="3150" dirty="0" smtClean="0">
                <a:latin typeface="Calibri"/>
                <a:cs typeface="Calibri"/>
              </a:rPr>
              <a:t>ori</a:t>
            </a:r>
            <a:r>
              <a:rPr sz="3900" spc="-4" baseline="3150" dirty="0" smtClean="0">
                <a:latin typeface="Calibri"/>
                <a:cs typeface="Calibri"/>
              </a:rPr>
              <a:t>t</a:t>
            </a:r>
            <a:r>
              <a:rPr sz="3900" spc="0" baseline="3150" dirty="0" smtClean="0">
                <a:latin typeface="Calibri"/>
                <a:cs typeface="Calibri"/>
              </a:rPr>
              <a:t>hm</a:t>
            </a:r>
            <a:r>
              <a:rPr sz="3900" spc="29" baseline="3150" dirty="0" smtClean="0">
                <a:latin typeface="Calibri"/>
                <a:cs typeface="Calibri"/>
              </a:rPr>
              <a:t> </a:t>
            </a:r>
            <a:r>
              <a:rPr sz="3900" spc="-4" baseline="3150" dirty="0" smtClean="0">
                <a:latin typeface="Calibri"/>
                <a:cs typeface="Calibri"/>
              </a:rPr>
              <a:t>i</a:t>
            </a:r>
            <a:r>
              <a:rPr sz="3900" spc="0" baseline="3150" dirty="0" smtClean="0">
                <a:latin typeface="Calibri"/>
                <a:cs typeface="Calibri"/>
              </a:rPr>
              <a:t>s</a:t>
            </a:r>
            <a:r>
              <a:rPr sz="3900" spc="3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s</a:t>
            </a:r>
            <a:r>
              <a:rPr sz="3900" spc="-9" baseline="3150" dirty="0" smtClean="0">
                <a:latin typeface="Calibri"/>
                <a:cs typeface="Calibri"/>
              </a:rPr>
              <a:t>e</a:t>
            </a:r>
            <a:r>
              <a:rPr sz="3900" spc="0" baseline="3150" dirty="0" smtClean="0">
                <a:latin typeface="Calibri"/>
                <a:cs typeface="Calibri"/>
              </a:rPr>
              <a:t>t</a:t>
            </a:r>
            <a:r>
              <a:rPr sz="3900" spc="19" baseline="3150" dirty="0" smtClean="0">
                <a:latin typeface="Calibri"/>
                <a:cs typeface="Calibri"/>
              </a:rPr>
              <a:t> </a:t>
            </a:r>
            <a:r>
              <a:rPr sz="3900" spc="-9" baseline="3150" dirty="0" smtClean="0">
                <a:latin typeface="Calibri"/>
                <a:cs typeface="Calibri"/>
              </a:rPr>
              <a:t>o</a:t>
            </a:r>
            <a:r>
              <a:rPr sz="3900" spc="0" baseline="3150" dirty="0" smtClean="0">
                <a:latin typeface="Calibri"/>
                <a:cs typeface="Calibri"/>
              </a:rPr>
              <a:t>f</a:t>
            </a:r>
            <a:r>
              <a:rPr sz="3900" spc="2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r</a:t>
            </a:r>
            <a:r>
              <a:rPr sz="3900" spc="-9" baseline="3150" dirty="0" smtClean="0">
                <a:latin typeface="Calibri"/>
                <a:cs typeface="Calibri"/>
              </a:rPr>
              <a:t>u</a:t>
            </a:r>
            <a:r>
              <a:rPr sz="3900" spc="0" baseline="3150" dirty="0" smtClean="0">
                <a:latin typeface="Calibri"/>
                <a:cs typeface="Calibri"/>
              </a:rPr>
              <a:t>l</a:t>
            </a:r>
            <a:r>
              <a:rPr sz="3900" spc="-9" baseline="3150" dirty="0" smtClean="0">
                <a:latin typeface="Calibri"/>
                <a:cs typeface="Calibri"/>
              </a:rPr>
              <a:t>e</a:t>
            </a:r>
            <a:r>
              <a:rPr sz="3900" spc="0" baseline="3150" dirty="0" smtClean="0">
                <a:latin typeface="Calibri"/>
                <a:cs typeface="Calibri"/>
              </a:rPr>
              <a:t>s</a:t>
            </a:r>
            <a:r>
              <a:rPr sz="3900" spc="0" baseline="1050" dirty="0" smtClean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40" y="2546977"/>
            <a:ext cx="19075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40" y="2566924"/>
            <a:ext cx="45438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 smtClean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0406" y="2566924"/>
            <a:ext cx="140923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al</a:t>
            </a:r>
            <a:r>
              <a:rPr sz="3900" spc="-25" baseline="3150" dirty="0" smtClean="0">
                <a:latin typeface="Calibri"/>
                <a:cs typeface="Calibri"/>
              </a:rPr>
              <a:t>g</a:t>
            </a:r>
            <a:r>
              <a:rPr sz="3900" spc="0" baseline="3150" dirty="0" smtClean="0">
                <a:latin typeface="Calibri"/>
                <a:cs typeface="Calibri"/>
              </a:rPr>
              <a:t>orit</a:t>
            </a:r>
            <a:r>
              <a:rPr sz="3900" spc="-9" baseline="3150" dirty="0" smtClean="0">
                <a:latin typeface="Calibri"/>
                <a:cs typeface="Calibri"/>
              </a:rPr>
              <a:t>h</a:t>
            </a:r>
            <a:r>
              <a:rPr sz="3900" spc="0" baseline="3150" dirty="0" smtClean="0">
                <a:latin typeface="Calibri"/>
                <a:cs typeface="Calibri"/>
              </a:rPr>
              <a:t>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171" y="2566924"/>
            <a:ext cx="2869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4" baseline="3150" dirty="0" smtClean="0">
                <a:latin typeface="Calibri"/>
                <a:cs typeface="Calibri"/>
              </a:rPr>
              <a:t>is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5891" y="2566924"/>
            <a:ext cx="23826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0794" y="2566924"/>
            <a:ext cx="357060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19" baseline="3150" dirty="0" smtClean="0">
                <a:latin typeface="Calibri"/>
                <a:cs typeface="Calibri"/>
              </a:rPr>
              <a:t>s</a:t>
            </a:r>
            <a:r>
              <a:rPr sz="3900" spc="-39" baseline="3150" dirty="0" smtClean="0">
                <a:latin typeface="Calibri"/>
                <a:cs typeface="Calibri"/>
              </a:rPr>
              <a:t>t</a:t>
            </a:r>
            <a:r>
              <a:rPr sz="3900" spc="4" baseline="3150" dirty="0" smtClean="0">
                <a:latin typeface="Calibri"/>
                <a:cs typeface="Calibri"/>
              </a:rPr>
              <a:t>e</a:t>
            </a:r>
            <a:r>
              <a:rPr sz="3900" spc="9" baseline="3150" dirty="0" smtClean="0">
                <a:latin typeface="Calibri"/>
                <a:cs typeface="Calibri"/>
              </a:rPr>
              <a:t>p</a:t>
            </a:r>
            <a:r>
              <a:rPr sz="3900" spc="-4" baseline="3150" dirty="0" smtClean="0">
                <a:latin typeface="Calibri"/>
                <a:cs typeface="Calibri"/>
              </a:rPr>
              <a:t>-</a:t>
            </a:r>
            <a:r>
              <a:rPr sz="3900" spc="-19" baseline="3150" dirty="0" smtClean="0">
                <a:latin typeface="Calibri"/>
                <a:cs typeface="Calibri"/>
              </a:rPr>
              <a:t>b</a:t>
            </a:r>
            <a:r>
              <a:rPr sz="3900" spc="14" baseline="3150" dirty="0" smtClean="0">
                <a:latin typeface="Calibri"/>
                <a:cs typeface="Calibri"/>
              </a:rPr>
              <a:t>y</a:t>
            </a:r>
            <a:r>
              <a:rPr sz="3900" spc="-4" baseline="3150" dirty="0" smtClean="0">
                <a:latin typeface="Calibri"/>
                <a:cs typeface="Calibri"/>
              </a:rPr>
              <a:t>-</a:t>
            </a:r>
            <a:r>
              <a:rPr sz="3900" spc="-19" baseline="3150" dirty="0" smtClean="0">
                <a:latin typeface="Calibri"/>
                <a:cs typeface="Calibri"/>
              </a:rPr>
              <a:t>s</a:t>
            </a:r>
            <a:r>
              <a:rPr sz="3900" spc="-39" baseline="3150" dirty="0" smtClean="0">
                <a:latin typeface="Calibri"/>
                <a:cs typeface="Calibri"/>
              </a:rPr>
              <a:t>t</a:t>
            </a:r>
            <a:r>
              <a:rPr sz="3900" spc="0" baseline="3150" dirty="0" smtClean="0">
                <a:latin typeface="Calibri"/>
                <a:cs typeface="Calibri"/>
              </a:rPr>
              <a:t>ep</a:t>
            </a:r>
            <a:r>
              <a:rPr lang="en-IN" sz="3900" spc="0" baseline="3150" dirty="0" smtClean="0">
                <a:latin typeface="Calibri"/>
                <a:cs typeface="Calibri"/>
              </a:rPr>
              <a:t> procedure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8840" y="2963189"/>
            <a:ext cx="7776527" cy="122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568"/>
              </a:spcBef>
            </a:pPr>
            <a:endParaRPr lang="en-IN" sz="2600" b="1" spc="4" dirty="0" smtClean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  <a:spcBef>
                <a:spcPts val="568"/>
              </a:spcBef>
            </a:pPr>
            <a:r>
              <a:rPr sz="2600" spc="4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n</a:t>
            </a:r>
            <a:r>
              <a:rPr sz="2600" spc="13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al</a:t>
            </a:r>
            <a:r>
              <a:rPr sz="2600" spc="-25" dirty="0" smtClean="0">
                <a:latin typeface="Calibri"/>
                <a:cs typeface="Calibri"/>
              </a:rPr>
              <a:t>g</a:t>
            </a:r>
            <a:r>
              <a:rPr sz="2600" spc="0" dirty="0" smtClean="0">
                <a:latin typeface="Calibri"/>
                <a:cs typeface="Calibri"/>
              </a:rPr>
              <a:t>orithm</a:t>
            </a:r>
            <a:r>
              <a:rPr sz="2600" spc="150" dirty="0" smtClean="0">
                <a:latin typeface="Calibri"/>
                <a:cs typeface="Calibri"/>
              </a:rPr>
              <a:t> </a:t>
            </a:r>
            <a:r>
              <a:rPr sz="2600" spc="-14" dirty="0" smtClean="0">
                <a:latin typeface="Calibri"/>
                <a:cs typeface="Calibri"/>
              </a:rPr>
              <a:t>i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15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14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seq</a:t>
            </a:r>
            <a:r>
              <a:rPr sz="2600" spc="-9" dirty="0" smtClean="0">
                <a:latin typeface="Calibri"/>
                <a:cs typeface="Calibri"/>
              </a:rPr>
              <a:t>u</a:t>
            </a:r>
            <a:r>
              <a:rPr sz="2600" spc="4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nce</a:t>
            </a:r>
            <a:r>
              <a:rPr sz="2600" spc="139" dirty="0" smtClean="0">
                <a:latin typeface="Calibri"/>
                <a:cs typeface="Calibri"/>
              </a:rPr>
              <a:t> </a:t>
            </a:r>
            <a:r>
              <a:rPr sz="2600" spc="4" dirty="0" smtClean="0">
                <a:latin typeface="Calibri"/>
                <a:cs typeface="Calibri"/>
              </a:rPr>
              <a:t>o</a:t>
            </a:r>
            <a:r>
              <a:rPr sz="2600" spc="0" dirty="0" smtClean="0">
                <a:latin typeface="Calibri"/>
                <a:cs typeface="Calibri"/>
              </a:rPr>
              <a:t>f</a:t>
            </a:r>
            <a:r>
              <a:rPr sz="2600" spc="149" dirty="0" smtClean="0">
                <a:latin typeface="Calibri"/>
                <a:cs typeface="Calibri"/>
              </a:rPr>
              <a:t> </a:t>
            </a:r>
            <a:r>
              <a:rPr sz="2600" spc="-9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9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p</a:t>
            </a:r>
            <a:r>
              <a:rPr sz="2600" spc="-9" dirty="0" smtClean="0">
                <a:latin typeface="Calibri"/>
                <a:cs typeface="Calibri"/>
              </a:rPr>
              <a:t>u</a:t>
            </a:r>
            <a:r>
              <a:rPr sz="2600" spc="-29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t</a:t>
            </a:r>
            <a:r>
              <a:rPr sz="2600" spc="-4" dirty="0" smtClean="0">
                <a:latin typeface="Calibri"/>
                <a:cs typeface="Calibri"/>
              </a:rPr>
              <a:t>i</a:t>
            </a:r>
            <a:r>
              <a:rPr sz="2600" spc="0" dirty="0" smtClean="0">
                <a:latin typeface="Calibri"/>
                <a:cs typeface="Calibri"/>
              </a:rPr>
              <a:t>onal</a:t>
            </a:r>
            <a:r>
              <a:rPr sz="2600" spc="144" dirty="0" smtClean="0">
                <a:latin typeface="Calibri"/>
                <a:cs typeface="Calibri"/>
              </a:rPr>
              <a:t> </a:t>
            </a:r>
            <a:r>
              <a:rPr sz="2600" spc="-19" dirty="0" smtClean="0">
                <a:latin typeface="Calibri"/>
                <a:cs typeface="Calibri"/>
              </a:rPr>
              <a:t>s</a:t>
            </a:r>
            <a:r>
              <a:rPr sz="2600" spc="-39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19" dirty="0" smtClean="0">
                <a:latin typeface="Calibri"/>
                <a:cs typeface="Calibri"/>
              </a:rPr>
              <a:t>p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3418959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4290821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40" y="4310786"/>
            <a:ext cx="7330934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 smtClean="0">
                <a:latin typeface="Calibri"/>
                <a:cs typeface="Calibri"/>
              </a:rPr>
              <a:t>A</a:t>
            </a:r>
            <a:r>
              <a:rPr sz="3900" spc="0" baseline="3150" dirty="0" smtClean="0">
                <a:latin typeface="Calibri"/>
                <a:cs typeface="Calibri"/>
              </a:rPr>
              <a:t>n</a:t>
            </a:r>
            <a:r>
              <a:rPr sz="3900" spc="12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-4" baseline="3150" dirty="0" smtClean="0">
                <a:latin typeface="Calibri"/>
                <a:cs typeface="Calibri"/>
              </a:rPr>
              <a:t>l</a:t>
            </a:r>
            <a:r>
              <a:rPr sz="3900" spc="-25" baseline="3150" dirty="0" smtClean="0">
                <a:latin typeface="Calibri"/>
                <a:cs typeface="Calibri"/>
              </a:rPr>
              <a:t>g</a:t>
            </a:r>
            <a:r>
              <a:rPr sz="3900" spc="0" baseline="3150" dirty="0" smtClean="0">
                <a:latin typeface="Calibri"/>
                <a:cs typeface="Calibri"/>
              </a:rPr>
              <a:t>ori</a:t>
            </a:r>
            <a:r>
              <a:rPr sz="3900" spc="-4" baseline="3150" dirty="0" smtClean="0">
                <a:latin typeface="Calibri"/>
                <a:cs typeface="Calibri"/>
              </a:rPr>
              <a:t>t</a:t>
            </a:r>
            <a:r>
              <a:rPr sz="3900" spc="0" baseline="3150" dirty="0" smtClean="0">
                <a:latin typeface="Calibri"/>
                <a:cs typeface="Calibri"/>
              </a:rPr>
              <a:t>hm</a:t>
            </a:r>
            <a:r>
              <a:rPr sz="3900" spc="125" baseline="3150" dirty="0" smtClean="0">
                <a:latin typeface="Calibri"/>
                <a:cs typeface="Calibri"/>
              </a:rPr>
              <a:t> </a:t>
            </a:r>
            <a:r>
              <a:rPr sz="3900" spc="-14" baseline="3150" dirty="0" smtClean="0">
                <a:latin typeface="Calibri"/>
                <a:cs typeface="Calibri"/>
              </a:rPr>
              <a:t>i</a:t>
            </a:r>
            <a:r>
              <a:rPr sz="3900" spc="0" baseline="3150" dirty="0" smtClean="0">
                <a:latin typeface="Calibri"/>
                <a:cs typeface="Calibri"/>
              </a:rPr>
              <a:t>s</a:t>
            </a:r>
            <a:r>
              <a:rPr sz="3900" spc="13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11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seq</a:t>
            </a:r>
            <a:r>
              <a:rPr sz="3900" spc="-9" baseline="3150" dirty="0" smtClean="0">
                <a:latin typeface="Calibri"/>
                <a:cs typeface="Calibri"/>
              </a:rPr>
              <a:t>u</a:t>
            </a:r>
            <a:r>
              <a:rPr sz="3900" spc="4" baseline="3150" dirty="0" smtClean="0">
                <a:latin typeface="Calibri"/>
                <a:cs typeface="Calibri"/>
              </a:rPr>
              <a:t>e</a:t>
            </a:r>
            <a:r>
              <a:rPr sz="3900" spc="0" baseline="3150" dirty="0" smtClean="0">
                <a:latin typeface="Calibri"/>
                <a:cs typeface="Calibri"/>
              </a:rPr>
              <a:t>nce</a:t>
            </a:r>
            <a:r>
              <a:rPr sz="3900" spc="12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of</a:t>
            </a:r>
            <a:r>
              <a:rPr sz="3900" spc="139" baseline="3150" dirty="0" smtClean="0">
                <a:latin typeface="Calibri"/>
                <a:cs typeface="Calibri"/>
              </a:rPr>
              <a:t> </a:t>
            </a:r>
            <a:r>
              <a:rPr sz="3900" spc="-9" baseline="3150" dirty="0" smtClean="0">
                <a:latin typeface="Calibri"/>
                <a:cs typeface="Calibri"/>
              </a:rPr>
              <a:t>o</a:t>
            </a:r>
            <a:r>
              <a:rPr sz="3900" spc="0" baseline="3150" dirty="0" smtClean="0">
                <a:latin typeface="Calibri"/>
                <a:cs typeface="Calibri"/>
              </a:rPr>
              <a:t>p</a:t>
            </a:r>
            <a:r>
              <a:rPr sz="3900" spc="-9" baseline="3150" dirty="0" smtClean="0">
                <a:latin typeface="Calibri"/>
                <a:cs typeface="Calibri"/>
              </a:rPr>
              <a:t>e</a:t>
            </a:r>
            <a:r>
              <a:rPr sz="3900" spc="-50" baseline="3150" dirty="0" smtClean="0">
                <a:latin typeface="Calibri"/>
                <a:cs typeface="Calibri"/>
              </a:rPr>
              <a:t>r</a:t>
            </a:r>
            <a:r>
              <a:rPr sz="3900" spc="-29" baseline="3150" dirty="0" smtClean="0">
                <a:latin typeface="Calibri"/>
                <a:cs typeface="Calibri"/>
              </a:rPr>
              <a:t>a</a:t>
            </a:r>
            <a:r>
              <a:rPr sz="3900" spc="0" baseline="3150" dirty="0" smtClean="0">
                <a:latin typeface="Calibri"/>
                <a:cs typeface="Calibri"/>
              </a:rPr>
              <a:t>t</a:t>
            </a:r>
            <a:r>
              <a:rPr sz="3900" spc="-9" baseline="3150" dirty="0" smtClean="0">
                <a:latin typeface="Calibri"/>
                <a:cs typeface="Calibri"/>
              </a:rPr>
              <a:t>i</a:t>
            </a:r>
            <a:r>
              <a:rPr sz="3900" spc="0" baseline="3150" dirty="0" smtClean="0">
                <a:latin typeface="Calibri"/>
                <a:cs typeface="Calibri"/>
              </a:rPr>
              <a:t>ons</a:t>
            </a:r>
            <a:r>
              <a:rPr sz="3900" spc="13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p</a:t>
            </a:r>
            <a:r>
              <a:rPr sz="3900" spc="-9" baseline="3150" dirty="0" smtClean="0">
                <a:latin typeface="Calibri"/>
                <a:cs typeface="Calibri"/>
              </a:rPr>
              <a:t>e</a:t>
            </a:r>
            <a:r>
              <a:rPr sz="3900" spc="0" baseline="3150" dirty="0" smtClean="0">
                <a:latin typeface="Calibri"/>
                <a:cs typeface="Calibri"/>
              </a:rPr>
              <a:t>r</a:t>
            </a:r>
            <a:r>
              <a:rPr sz="3900" spc="-34" baseline="3150" dirty="0" smtClean="0">
                <a:latin typeface="Calibri"/>
                <a:cs typeface="Calibri"/>
              </a:rPr>
              <a:t>f</a:t>
            </a:r>
            <a:r>
              <a:rPr sz="3900" spc="0" baseline="3150" dirty="0" smtClean="0">
                <a:latin typeface="Calibri"/>
                <a:cs typeface="Calibri"/>
              </a:rPr>
              <a:t>ormed</a:t>
            </a:r>
            <a:endParaRPr sz="2600" dirty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 smtClean="0">
                <a:latin typeface="Calibri"/>
                <a:cs typeface="Calibri"/>
              </a:rPr>
              <a:t>d</a:t>
            </a:r>
            <a:r>
              <a:rPr sz="3900" spc="-29" baseline="1050" dirty="0" smtClean="0">
                <a:latin typeface="Calibri"/>
                <a:cs typeface="Calibri"/>
              </a:rPr>
              <a:t>at</a:t>
            </a:r>
            <a:r>
              <a:rPr sz="3900" spc="0" baseline="1050" dirty="0" smtClean="0">
                <a:latin typeface="Calibri"/>
                <a:cs typeface="Calibri"/>
              </a:rPr>
              <a:t>a.</a:t>
            </a:r>
            <a:endParaRPr lang="en-IN" sz="3900" spc="0" baseline="1050" dirty="0" smtClean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endParaRPr sz="2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5790" y="4310786"/>
            <a:ext cx="43107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5162796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" y="5410200"/>
            <a:ext cx="45438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 smtClean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5410200"/>
            <a:ext cx="232964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al</a:t>
            </a:r>
            <a:r>
              <a:rPr sz="3900" spc="-25" baseline="3150" dirty="0" smtClean="0">
                <a:latin typeface="Calibri"/>
                <a:cs typeface="Calibri"/>
              </a:rPr>
              <a:t>g</a:t>
            </a:r>
            <a:r>
              <a:rPr sz="3900" spc="0" baseline="3150" dirty="0" smtClean="0">
                <a:latin typeface="Calibri"/>
                <a:cs typeface="Calibri"/>
              </a:rPr>
              <a:t>orit</a:t>
            </a:r>
            <a:r>
              <a:rPr sz="3900" spc="-9" baseline="3150" dirty="0" smtClean="0">
                <a:latin typeface="Calibri"/>
                <a:cs typeface="Calibri"/>
              </a:rPr>
              <a:t>h</a:t>
            </a:r>
            <a:r>
              <a:rPr sz="3900" spc="0" baseline="3150" dirty="0" smtClean="0">
                <a:latin typeface="Calibri"/>
                <a:cs typeface="Calibri"/>
              </a:rPr>
              <a:t>m </a:t>
            </a:r>
            <a:r>
              <a:rPr sz="3900" spc="275" baseline="3150" dirty="0" smtClean="0">
                <a:latin typeface="Calibri"/>
                <a:cs typeface="Calibri"/>
              </a:rPr>
              <a:t> </a:t>
            </a:r>
            <a:r>
              <a:rPr sz="3900" spc="-4" baseline="3150" dirty="0" smtClean="0">
                <a:latin typeface="Calibri"/>
                <a:cs typeface="Calibri"/>
              </a:rPr>
              <a:t>i</a:t>
            </a:r>
            <a:r>
              <a:rPr sz="3900" spc="0" baseline="3150" dirty="0" smtClean="0">
                <a:latin typeface="Calibri"/>
                <a:cs typeface="Calibri"/>
              </a:rPr>
              <a:t>s </a:t>
            </a:r>
            <a:r>
              <a:rPr sz="3900" spc="269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200" y="5410200"/>
            <a:ext cx="1619615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</a:t>
            </a:r>
            <a:r>
              <a:rPr sz="3900" spc="-19" baseline="3150" dirty="0" smtClean="0">
                <a:latin typeface="Calibri"/>
                <a:cs typeface="Calibri"/>
              </a:rPr>
              <a:t>bs</a:t>
            </a:r>
            <a:r>
              <a:rPr sz="3900" spc="0" baseline="3150" dirty="0" smtClean="0">
                <a:latin typeface="Calibri"/>
                <a:cs typeface="Calibri"/>
              </a:rPr>
              <a:t>t</a:t>
            </a:r>
            <a:r>
              <a:rPr sz="3900" spc="-64" baseline="3150" dirty="0" smtClean="0">
                <a:latin typeface="Calibri"/>
                <a:cs typeface="Calibri"/>
              </a:rPr>
              <a:t>r</a:t>
            </a:r>
            <a:r>
              <a:rPr sz="3900" spc="0" baseline="3150" dirty="0" smtClean="0">
                <a:latin typeface="Calibri"/>
                <a:cs typeface="Calibri"/>
              </a:rPr>
              <a:t>action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2600" y="5410200"/>
            <a:ext cx="35820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 smtClean="0">
                <a:latin typeface="Calibri"/>
                <a:cs typeface="Calibri"/>
              </a:rPr>
              <a:t>of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9800" y="5410200"/>
            <a:ext cx="23826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800" y="5410200"/>
            <a:ext cx="124211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p</a:t>
            </a:r>
            <a:r>
              <a:rPr sz="3900" spc="-39" baseline="3150" dirty="0" smtClean="0">
                <a:latin typeface="Calibri"/>
                <a:cs typeface="Calibri"/>
              </a:rPr>
              <a:t>r</a:t>
            </a:r>
            <a:r>
              <a:rPr sz="3900" spc="0" baseline="3150" dirty="0" smtClean="0">
                <a:latin typeface="Calibri"/>
                <a:cs typeface="Calibri"/>
              </a:rPr>
              <a:t>og</a:t>
            </a:r>
            <a:r>
              <a:rPr sz="3900" spc="-54" baseline="3150" dirty="0" smtClean="0">
                <a:latin typeface="Calibri"/>
                <a:cs typeface="Calibri"/>
              </a:rPr>
              <a:t>r</a:t>
            </a:r>
            <a:r>
              <a:rPr sz="3900" spc="0" baseline="3150" dirty="0" smtClean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5975477"/>
            <a:ext cx="206554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900" b="1" spc="9" baseline="315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00" b="1" spc="-9" baseline="315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900" b="1" spc="-29" baseline="315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25" baseline="315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4" baseline="315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00" b="1" spc="9" baseline="3150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900" b="1" spc="0" baseline="315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70C0"/>
          </a:solidFill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6846" y="5975477"/>
            <a:ext cx="777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Algorithm refers to a method that can be used by a computer for the solution of a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638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>
                <a:latin typeface="Bookman Old Style" panose="02050604050505020204" pitchFamily="18" charset="0"/>
              </a:rPr>
              <a:t>The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time complexity, T(p), </a:t>
            </a:r>
            <a:r>
              <a:rPr lang="en-US" altLang="zh-TW" sz="2000" dirty="0">
                <a:latin typeface="Bookman Old Style" panose="02050604050505020204" pitchFamily="18" charset="0"/>
              </a:rPr>
              <a:t>taken by a program P is the sum of the compile time and the run time </a:t>
            </a:r>
            <a:endParaRPr lang="en-US" altLang="zh-TW" sz="2000" dirty="0" smtClean="0">
              <a:latin typeface="Bookman Old Style" panose="020506040505050202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 smtClean="0">
                <a:latin typeface="Bookman Old Style" panose="02050604050505020204" pitchFamily="18" charset="0"/>
              </a:rPr>
              <a:t>	T(P</a:t>
            </a:r>
            <a:r>
              <a:rPr lang="en-US" altLang="zh-TW" sz="2000" dirty="0">
                <a:latin typeface="Bookman Old Style" panose="02050604050505020204" pitchFamily="18" charset="0"/>
              </a:rPr>
              <a:t>)= compile time + </a:t>
            </a:r>
            <a:r>
              <a:rPr lang="en-US" altLang="zh-TW" sz="2000" b="1" dirty="0">
                <a:latin typeface="Bookman Old Style" panose="02050604050505020204" pitchFamily="18" charset="0"/>
              </a:rPr>
              <a:t>run</a:t>
            </a:r>
            <a:r>
              <a:rPr lang="en-US" altLang="zh-TW" sz="2000" dirty="0">
                <a:latin typeface="Bookman Old Style" panose="02050604050505020204" pitchFamily="18" charset="0"/>
              </a:rPr>
              <a:t> (or </a:t>
            </a:r>
            <a:r>
              <a:rPr lang="en-US" altLang="zh-TW" sz="2000" b="1" dirty="0">
                <a:latin typeface="Bookman Old Style" panose="02050604050505020204" pitchFamily="18" charset="0"/>
              </a:rPr>
              <a:t>execution</a:t>
            </a:r>
            <a:r>
              <a:rPr lang="en-US" altLang="zh-TW" sz="2000" dirty="0">
                <a:latin typeface="Bookman Old Style" panose="02050604050505020204" pitchFamily="18" charset="0"/>
              </a:rPr>
              <a:t>) </a:t>
            </a:r>
            <a:r>
              <a:rPr lang="en-US" altLang="zh-TW" sz="2000" b="1" dirty="0">
                <a:latin typeface="Bookman Old Style" panose="02050604050505020204" pitchFamily="18" charset="0"/>
              </a:rPr>
              <a:t>time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i="1" dirty="0">
                <a:latin typeface="Bookman Old Style" panose="02050604050505020204" pitchFamily="18" charset="0"/>
              </a:rPr>
              <a:t>           </a:t>
            </a:r>
            <a:r>
              <a:rPr lang="en-US" altLang="zh-TW" sz="2000" b="1" i="1" dirty="0" smtClean="0">
                <a:latin typeface="Bookman Old Style" panose="02050604050505020204" pitchFamily="18" charset="0"/>
              </a:rPr>
              <a:t>   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= c + </a:t>
            </a:r>
            <a:r>
              <a:rPr lang="en-US" altLang="zh-TW" sz="2000" b="1" i="1" dirty="0" err="1" smtClean="0">
                <a:latin typeface="Bookman Old Style" panose="02050604050505020204" pitchFamily="18" charset="0"/>
              </a:rPr>
              <a:t>t</a:t>
            </a:r>
            <a:r>
              <a:rPr lang="en-US" altLang="zh-TW" sz="2000" i="1" baseline="-25000" dirty="0" err="1" smtClean="0">
                <a:latin typeface="Bookman Old Style" panose="02050604050505020204" pitchFamily="18" charset="0"/>
              </a:rPr>
              <a:t>p</a:t>
            </a:r>
            <a:r>
              <a:rPr lang="en-US" altLang="zh-TW" sz="2000" i="1" dirty="0" smtClean="0">
                <a:latin typeface="Bookman Old Style" panose="02050604050505020204" pitchFamily="18" charset="0"/>
              </a:rPr>
              <a:t>(n)</a:t>
            </a:r>
            <a:endParaRPr lang="en-US" altLang="zh-TW" sz="2000" i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200" dirty="0" smtClean="0">
                <a:latin typeface="Bookman Old Style" panose="02050604050505020204" pitchFamily="18" charset="0"/>
              </a:rPr>
              <a:t>					 *Compile </a:t>
            </a:r>
            <a:r>
              <a:rPr lang="en-US" altLang="zh-TW" sz="1200" dirty="0">
                <a:latin typeface="Bookman Old Style" panose="02050604050505020204" pitchFamily="18" charset="0"/>
              </a:rPr>
              <a:t>time does not depend on the instance characteristics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How </a:t>
            </a: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evaluate?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Use the system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clock (machine dependent)</a:t>
            </a:r>
            <a:endParaRPr lang="en-US" altLang="zh-TW" sz="20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Number of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steps</a:t>
            </a:r>
            <a:r>
              <a:rPr lang="en-US" altLang="zh-TW" sz="2000" dirty="0">
                <a:latin typeface="Bookman Old Style" panose="02050604050505020204" pitchFamily="18" charset="0"/>
              </a:rPr>
              <a:t>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performed (machine-independent)</a:t>
            </a:r>
            <a:endParaRPr lang="en-US" altLang="zh-TW" sz="20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Char char="q"/>
            </a:pPr>
            <a:endParaRPr lang="en-US" altLang="zh-TW" sz="2000" dirty="0" smtClean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Definition </a:t>
            </a: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of a program step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A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program step </a:t>
            </a:r>
            <a:r>
              <a:rPr lang="en-US" altLang="zh-TW" sz="2000" dirty="0">
                <a:latin typeface="Bookman Old Style" panose="02050604050505020204" pitchFamily="18" charset="0"/>
              </a:rPr>
              <a:t>is a syntactically or semantically meaningful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instruction </a:t>
            </a:r>
            <a:r>
              <a:rPr lang="en-US" altLang="zh-TW" sz="2000" dirty="0">
                <a:latin typeface="Bookman Old Style" panose="02050604050505020204" pitchFamily="18" charset="0"/>
              </a:rPr>
              <a:t>whose execution time is independent of the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instance characteristics.</a:t>
            </a:r>
            <a:endParaRPr lang="en-US" altLang="zh-TW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blackWhite">
          <a:xfrm>
            <a:off x="2592388" y="5989638"/>
            <a:ext cx="1879600" cy="812800"/>
          </a:xfrm>
          <a:prstGeom prst="plus">
            <a:avLst>
              <a:gd name="adj" fmla="val 24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Examples of Determining Steps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71472" y="914400"/>
            <a:ext cx="8358246" cy="5321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the </a:t>
            </a:r>
            <a:r>
              <a:rPr lang="en-US" altLang="zh-TW" sz="2000" b="1" i="1" dirty="0">
                <a:solidFill>
                  <a:srgbClr val="FF0000"/>
                </a:solidFill>
              </a:rPr>
              <a:t>first method: count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increment by </a:t>
            </a:r>
            <a:r>
              <a:rPr lang="en-US" altLang="zh-TW" sz="2000" b="1" i="1" dirty="0">
                <a:solidFill>
                  <a:srgbClr val="FF0000"/>
                </a:solidFill>
              </a:rPr>
              <a:t>a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TW" sz="2000" b="1" i="1" dirty="0" smtClean="0">
                <a:solidFill>
                  <a:srgbClr val="FF0000"/>
                </a:solidFill>
              </a:rPr>
              <a:t>EX: Algorithm for calculating sum of numbers in an array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	float </a:t>
            </a:r>
            <a:r>
              <a:rPr lang="en-US" altLang="zh-TW" sz="2000" dirty="0"/>
              <a:t>sum(float list[],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r>
              <a:rPr lang="en-US" altLang="zh-TW" sz="2000" dirty="0" smtClean="0"/>
              <a:t>	{</a:t>
            </a:r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	         float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= 0; </a:t>
            </a:r>
            <a:r>
              <a:rPr lang="en-US" altLang="zh-TW" sz="2000" dirty="0" smtClean="0"/>
              <a:t>   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 	         count++;</a:t>
            </a:r>
            <a:r>
              <a:rPr lang="en-US" altLang="zh-TW" sz="2000" i="1" dirty="0" smtClean="0"/>
              <a:t>                                 /* assignment of zero */</a:t>
            </a:r>
          </a:p>
          <a:p>
            <a:r>
              <a:rPr lang="en-US" altLang="zh-TW" sz="2000" dirty="0" smtClean="0"/>
              <a:t> 	 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	         for </a:t>
            </a:r>
            <a:r>
              <a:rPr lang="en-US" altLang="zh-TW" sz="2000" dirty="0" err="1" smtClean="0"/>
              <a:t>i</a:t>
            </a:r>
            <a:r>
              <a:rPr lang="en-US" altLang="zh-TW" sz="2000" dirty="0"/>
              <a:t>= </a:t>
            </a:r>
            <a:r>
              <a:rPr lang="en-US" altLang="zh-TW" sz="2000" dirty="0" smtClean="0"/>
              <a:t>0 to n </a:t>
            </a:r>
          </a:p>
          <a:p>
            <a:r>
              <a:rPr lang="en-US" altLang="zh-TW" sz="2000" dirty="0" smtClean="0"/>
              <a:t>	         {</a:t>
            </a:r>
            <a:endParaRPr lang="en-US" altLang="zh-TW" sz="2000" dirty="0"/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		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                       /* </a:t>
            </a:r>
            <a:r>
              <a:rPr lang="en-US" altLang="zh-TW" sz="2000" i="1" dirty="0"/>
              <a:t>for the for loop */</a:t>
            </a:r>
          </a:p>
          <a:p>
            <a:r>
              <a:rPr lang="en-US" altLang="zh-TW" sz="2000" i="1" dirty="0"/>
              <a:t>   </a:t>
            </a:r>
            <a:r>
              <a:rPr lang="en-US" altLang="zh-TW" sz="2000" i="1" dirty="0" smtClean="0"/>
              <a:t>		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+= 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 </a:t>
            </a:r>
            <a:endParaRPr lang="en-US" altLang="zh-TW" sz="2000" dirty="0" smtClean="0"/>
          </a:p>
          <a:p>
            <a:r>
              <a:rPr lang="en-US" altLang="zh-TW" sz="2000" i="1" dirty="0">
                <a:solidFill>
                  <a:srgbClr val="0070C0"/>
                </a:solidFill>
              </a:rPr>
              <a:t>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  		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 </a:t>
            </a:r>
            <a:r>
              <a:rPr lang="en-US" altLang="zh-TW" sz="2000" i="1" dirty="0" smtClean="0"/>
              <a:t>                     /* </a:t>
            </a:r>
            <a:r>
              <a:rPr lang="en-US" altLang="zh-TW" sz="2000" i="1" dirty="0"/>
              <a:t>for assignment */</a:t>
            </a:r>
          </a:p>
          <a:p>
            <a:r>
              <a:rPr lang="en-US" altLang="zh-TW" sz="2000" i="1" dirty="0"/>
              <a:t> </a:t>
            </a:r>
            <a:r>
              <a:rPr lang="en-US" altLang="zh-TW" sz="2000" i="1" dirty="0" smtClean="0"/>
              <a:t>	          </a:t>
            </a:r>
            <a:r>
              <a:rPr lang="en-US" altLang="zh-TW" sz="2000" dirty="0"/>
              <a:t>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	          </a:t>
            </a:r>
            <a:r>
              <a:rPr lang="en-US" altLang="zh-TW" sz="2000" i="1" dirty="0">
                <a:solidFill>
                  <a:srgbClr val="0070C0"/>
                </a:solidFill>
              </a:rPr>
              <a:t>count++;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                      /* </a:t>
            </a:r>
            <a:r>
              <a:rPr lang="en-US" altLang="zh-TW" sz="2000" i="1" dirty="0"/>
              <a:t>last execution of for */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	   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                      /* </a:t>
            </a:r>
            <a:r>
              <a:rPr lang="en-US" altLang="zh-TW" sz="2000" i="1" dirty="0"/>
              <a:t>for return */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smtClean="0"/>
              <a:t>	          return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 smtClean="0"/>
              <a:t>	}</a:t>
            </a:r>
            <a:endParaRPr lang="en-US" altLang="zh-TW" sz="2000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blackWhite">
          <a:xfrm>
            <a:off x="3124200" y="6169025"/>
            <a:ext cx="9683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i="1" dirty="0"/>
              <a:t>2n+ 3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" y="1295400"/>
            <a:ext cx="5791200" cy="50141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dirty="0">
                <a:latin typeface="Bookman Old Style" panose="02050604050505020204" pitchFamily="18" charset="0"/>
              </a:rPr>
              <a:t>void add(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a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b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[][], 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int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</a:t>
            </a:r>
            <a:r>
              <a:rPr lang="en-US" altLang="zh-TW" sz="2000" dirty="0">
                <a:latin typeface="Bookman Old Style" panose="02050604050505020204" pitchFamily="18" charset="0"/>
              </a:rPr>
              <a:t>c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R, 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int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C)                                                                                            </a:t>
            </a:r>
            <a:endParaRPr lang="en-US" altLang="zh-TW" sz="2000" dirty="0">
              <a:latin typeface="Bookman Old Style" panose="02050604050505020204" pitchFamily="18" charset="0"/>
            </a:endParaRP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 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int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>
                <a:latin typeface="Bookman Old Style" panose="02050604050505020204" pitchFamily="18" charset="0"/>
              </a:rPr>
              <a:t>, j;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 for 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=0 to R</a:t>
            </a:r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   { </a:t>
            </a:r>
          </a:p>
          <a:p>
            <a:r>
              <a:rPr lang="en-US" altLang="zh-TW" sz="2000" i="1" dirty="0" smtClean="0">
                <a:solidFill>
                  <a:srgbClr val="0070C0"/>
                </a:solidFill>
              </a:rPr>
              <a:t>     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                       /* for the for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 loop </a:t>
            </a:r>
            <a:r>
              <a:rPr lang="en-US" altLang="zh-TW" sz="2000" i="1" dirty="0"/>
              <a:t>*/</a:t>
            </a:r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       for j=0 to C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       {</a:t>
            </a:r>
          </a:p>
          <a:p>
            <a:r>
              <a:rPr lang="en-US" altLang="zh-TW" sz="2000" i="1" dirty="0" smtClean="0">
                <a:solidFill>
                  <a:srgbClr val="0070C0"/>
                </a:solidFill>
              </a:rPr>
              <a:t>          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       </a:t>
            </a:r>
            <a:r>
              <a:rPr lang="en-US" altLang="zh-TW" sz="2000" i="1" dirty="0" smtClean="0"/>
              <a:t>/* </a:t>
            </a:r>
            <a:r>
              <a:rPr lang="en-US" altLang="zh-TW" sz="2000" i="1" dirty="0"/>
              <a:t>for the for </a:t>
            </a:r>
            <a:r>
              <a:rPr lang="en-US" altLang="zh-TW" sz="2000" i="1" dirty="0" smtClean="0"/>
              <a:t>j loop </a:t>
            </a:r>
            <a:r>
              <a:rPr lang="en-US" altLang="zh-TW" sz="2000" i="1" dirty="0"/>
              <a:t>*/</a:t>
            </a:r>
          </a:p>
          <a:p>
            <a:r>
              <a:rPr lang="en-US" altLang="zh-TW" sz="2000" i="1" dirty="0" smtClean="0">
                <a:solidFill>
                  <a:srgbClr val="0070C0"/>
                </a:solidFill>
              </a:rPr>
              <a:t>          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      </a:t>
            </a:r>
            <a:r>
              <a:rPr lang="en-US" altLang="zh-TW" sz="2000" i="1" dirty="0" smtClean="0"/>
              <a:t>/* </a:t>
            </a:r>
            <a:r>
              <a:rPr lang="en-US" altLang="zh-TW" sz="2000" i="1" dirty="0"/>
              <a:t>for the </a:t>
            </a:r>
            <a:r>
              <a:rPr lang="en-US" altLang="zh-TW" sz="2000" i="1" dirty="0" smtClean="0"/>
              <a:t>addition  */</a:t>
            </a:r>
            <a:endParaRPr lang="en-US" altLang="zh-TW" sz="2000" i="1" dirty="0"/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          c[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]=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a[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,j</a:t>
            </a:r>
            <a:r>
              <a:rPr lang="en-US" altLang="zh-TW" sz="2000" dirty="0">
                <a:latin typeface="Bookman Old Style" panose="02050604050505020204" pitchFamily="18" charset="0"/>
              </a:rPr>
              <a:t>] + 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b[</a:t>
            </a:r>
            <a:r>
              <a:rPr lang="en-US" altLang="zh-TW" sz="2000" dirty="0" err="1" smtClean="0">
                <a:latin typeface="Bookman Old Style" panose="02050604050505020204" pitchFamily="18" charset="0"/>
              </a:rPr>
              <a:t>i,j</a:t>
            </a:r>
            <a:r>
              <a:rPr lang="en-US" altLang="zh-TW" sz="2000" dirty="0" smtClean="0">
                <a:latin typeface="Bookman Old Style" panose="02050604050505020204" pitchFamily="18" charset="0"/>
              </a:rPr>
              <a:t>];</a:t>
            </a:r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        }</a:t>
            </a:r>
          </a:p>
          <a:p>
            <a:r>
              <a:rPr lang="en-US" altLang="zh-TW" sz="2000" i="1" dirty="0" smtClean="0">
                <a:solidFill>
                  <a:srgbClr val="0070C0"/>
                </a:solidFill>
              </a:rPr>
              <a:t>     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                  /* last execution of for </a:t>
            </a:r>
            <a:r>
              <a:rPr lang="en-US" altLang="zh-TW" sz="2000" i="1" dirty="0" smtClean="0"/>
              <a:t>j */</a:t>
            </a:r>
            <a:endParaRPr lang="en-US" altLang="zh-TW" sz="2000" i="1" dirty="0"/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    }</a:t>
            </a:r>
          </a:p>
          <a:p>
            <a:r>
              <a:rPr lang="en-US" altLang="zh-TW" sz="2000" i="1" dirty="0" smtClean="0">
                <a:solidFill>
                  <a:srgbClr val="0070C0"/>
                </a:solidFill>
              </a:rPr>
              <a:t>       count</a:t>
            </a:r>
            <a:r>
              <a:rPr lang="en-US" altLang="zh-TW" sz="2000" i="1" dirty="0">
                <a:solidFill>
                  <a:srgbClr val="0070C0"/>
                </a:solidFill>
              </a:rPr>
              <a:t>++;</a:t>
            </a:r>
            <a:r>
              <a:rPr lang="en-US" altLang="zh-TW" sz="2000" i="1" dirty="0"/>
              <a:t>	                  /* last execution of for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 */</a:t>
            </a:r>
            <a:endParaRPr lang="en-US" altLang="zh-TW" sz="2000" i="1" dirty="0"/>
          </a:p>
          <a:p>
            <a:r>
              <a:rPr lang="en-US" altLang="zh-TW" sz="2000" dirty="0" smtClean="0">
                <a:latin typeface="Bookman Old Style" panose="02050604050505020204" pitchFamily="18" charset="0"/>
              </a:rPr>
              <a:t> }</a:t>
            </a:r>
            <a:endParaRPr lang="en-US" altLang="zh-TW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31242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= (R*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= (R*</a:t>
            </a:r>
            <a:r>
              <a:rPr lang="en-US" b="1" dirty="0" smtClean="0">
                <a:solidFill>
                  <a:srgbClr val="FF0000"/>
                </a:solidFill>
              </a:rPr>
              <a:t>(2+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= (R*</a:t>
            </a:r>
            <a:r>
              <a:rPr lang="en-US" b="1" dirty="0" smtClean="0">
                <a:solidFill>
                  <a:srgbClr val="FF0000"/>
                </a:solidFill>
              </a:rPr>
              <a:t>(2+</a:t>
            </a:r>
            <a:r>
              <a:rPr lang="en-US" b="1" dirty="0" smtClean="0">
                <a:solidFill>
                  <a:srgbClr val="00B050"/>
                </a:solidFill>
              </a:rPr>
              <a:t>(2*C)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= (2*R*C+2*R)+1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5867400" y="2667000"/>
            <a:ext cx="3810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075" y="3853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09600" y="3581400"/>
            <a:ext cx="274319" cy="1297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404898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6713" y="1327150"/>
            <a:ext cx="7542066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float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</a:t>
            </a:r>
          </a:p>
          <a:p>
            <a:r>
              <a:rPr lang="en-US" altLang="zh-TW" sz="2000" i="1" dirty="0"/>
              <a:t>{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 ++; 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                                            </a:t>
            </a:r>
            <a:r>
              <a:rPr lang="en-US" altLang="zh-TW" sz="2000" i="1" dirty="0" smtClean="0"/>
              <a:t>/* </a:t>
            </a:r>
            <a:r>
              <a:rPr lang="en-US" altLang="zh-TW" sz="2000" i="1" dirty="0"/>
              <a:t>for if condition  */</a:t>
            </a:r>
          </a:p>
          <a:p>
            <a:r>
              <a:rPr lang="en-US" altLang="zh-TW" sz="2000" i="1" dirty="0"/>
              <a:t>  if (</a:t>
            </a:r>
            <a:r>
              <a:rPr lang="en-US" altLang="zh-TW" sz="2000" i="1" dirty="0" smtClean="0"/>
              <a:t>n!=1) </a:t>
            </a:r>
          </a:p>
          <a:p>
            <a:r>
              <a:rPr lang="en-US" altLang="zh-TW" sz="2000" i="1" dirty="0" smtClean="0"/>
              <a:t> </a:t>
            </a:r>
            <a:r>
              <a:rPr lang="en-US" altLang="zh-TW" sz="2000" i="1" dirty="0"/>
              <a:t>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count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++;                                           </a:t>
            </a:r>
            <a:r>
              <a:rPr lang="en-US" altLang="zh-TW" sz="2000" i="1" dirty="0" smtClean="0"/>
              <a:t>/* </a:t>
            </a:r>
            <a:r>
              <a:rPr lang="en-US" altLang="zh-TW" sz="2000" i="1" dirty="0"/>
              <a:t>for return and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 invocation */</a:t>
            </a:r>
          </a:p>
          <a:p>
            <a:r>
              <a:rPr lang="en-US" altLang="zh-TW" sz="2000" i="1" dirty="0"/>
              <a:t>    return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(list, n-1)+ list[n-1];</a:t>
            </a:r>
          </a:p>
          <a:p>
            <a:r>
              <a:rPr lang="en-US" altLang="zh-TW" sz="2000" i="1" dirty="0"/>
              <a:t>  }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count++; </a:t>
            </a:r>
            <a:r>
              <a:rPr lang="en-US" altLang="zh-TW" sz="2000" i="1" dirty="0" smtClean="0">
                <a:solidFill>
                  <a:srgbClr val="0070C0"/>
                </a:solidFill>
              </a:rPr>
              <a:t>           </a:t>
            </a:r>
            <a:r>
              <a:rPr lang="en-US" altLang="zh-TW" sz="2000" i="1" dirty="0" smtClean="0"/>
              <a:t>/* return */</a:t>
            </a:r>
            <a:endParaRPr lang="en-US" altLang="zh-TW" sz="2000" i="1" dirty="0"/>
          </a:p>
          <a:p>
            <a:r>
              <a:rPr lang="en-US" altLang="zh-TW" sz="2000" i="1" dirty="0"/>
              <a:t>  return list[0];</a:t>
            </a:r>
          </a:p>
          <a:p>
            <a:r>
              <a:rPr lang="en-US" altLang="zh-TW" sz="2000" i="1" dirty="0"/>
              <a:t>}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876800" y="3648298"/>
            <a:ext cx="3583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</a:t>
            </a:r>
            <a:r>
              <a:rPr lang="en-US" altLang="zh-TW" sz="1400" dirty="0" err="1" smtClean="0"/>
              <a:t>rsum</a:t>
            </a:r>
            <a:r>
              <a:rPr lang="en-US" altLang="zh-TW" dirty="0" smtClean="0"/>
              <a:t>(1) </a:t>
            </a:r>
            <a:r>
              <a:rPr lang="en-US" altLang="zh-TW" dirty="0"/>
              <a:t>= 2</a:t>
            </a:r>
          </a:p>
          <a:p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(n) = 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(n-1)</a:t>
            </a:r>
          </a:p>
          <a:p>
            <a:r>
              <a:rPr lang="en-US" altLang="zh-TW" dirty="0"/>
              <a:t>           = 2 </a:t>
            </a:r>
            <a:r>
              <a:rPr lang="en-US" altLang="zh-TW" dirty="0" smtClean="0"/>
              <a:t>+(</a:t>
            </a:r>
            <a:r>
              <a:rPr lang="en-US" altLang="zh-TW" dirty="0" smtClean="0">
                <a:solidFill>
                  <a:srgbClr val="FF0000"/>
                </a:solidFill>
              </a:rPr>
              <a:t>2 </a:t>
            </a:r>
            <a:r>
              <a:rPr lang="en-US" altLang="zh-TW" dirty="0">
                <a:solidFill>
                  <a:srgbClr val="FF0000"/>
                </a:solidFill>
              </a:rPr>
              <a:t>+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sz="1400" dirty="0" err="1">
                <a:solidFill>
                  <a:srgbClr val="FF0000"/>
                </a:solidFill>
              </a:rPr>
              <a:t>rsum</a:t>
            </a:r>
            <a:r>
              <a:rPr lang="en-US" altLang="zh-TW" dirty="0">
                <a:solidFill>
                  <a:srgbClr val="FF0000"/>
                </a:solidFill>
              </a:rPr>
              <a:t>(n-2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           = 2*2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= 2*2+(</a:t>
            </a:r>
            <a:r>
              <a:rPr lang="en-US" altLang="zh-TW" dirty="0" smtClean="0">
                <a:solidFill>
                  <a:srgbClr val="FF0000"/>
                </a:solidFill>
              </a:rPr>
              <a:t>2+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rsum</a:t>
            </a:r>
            <a:r>
              <a:rPr lang="en-US" altLang="zh-TW" dirty="0" smtClean="0">
                <a:solidFill>
                  <a:srgbClr val="FF0000"/>
                </a:solidFill>
              </a:rPr>
              <a:t>(n-3)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= 2*3</a:t>
            </a:r>
            <a:r>
              <a:rPr lang="en-US" altLang="zh-TW" dirty="0"/>
              <a:t>+ </a:t>
            </a:r>
            <a:r>
              <a:rPr lang="en-US" altLang="zh-TW" dirty="0" err="1" smtClean="0"/>
              <a:t>t</a:t>
            </a:r>
            <a:r>
              <a:rPr lang="en-US" altLang="zh-TW" sz="1400" dirty="0" err="1" smtClean="0"/>
              <a:t>rsum</a:t>
            </a:r>
            <a:r>
              <a:rPr lang="en-US" altLang="zh-TW" dirty="0" smtClean="0"/>
              <a:t>(n-3)</a:t>
            </a:r>
            <a:endParaRPr lang="en-US" altLang="zh-TW" dirty="0"/>
          </a:p>
          <a:p>
            <a:r>
              <a:rPr lang="en-US" altLang="zh-TW" dirty="0"/>
              <a:t>           = </a:t>
            </a:r>
            <a:r>
              <a:rPr lang="en-US" altLang="zh-TW" dirty="0" smtClean="0"/>
              <a:t>……………</a:t>
            </a:r>
            <a:endParaRPr lang="en-US" altLang="zh-TW" dirty="0"/>
          </a:p>
          <a:p>
            <a:r>
              <a:rPr lang="en-US" altLang="zh-TW" dirty="0"/>
              <a:t>           = </a:t>
            </a:r>
            <a:r>
              <a:rPr lang="en-US" altLang="zh-TW" dirty="0" smtClean="0"/>
              <a:t>2*(n-1) </a:t>
            </a:r>
            <a:r>
              <a:rPr lang="en-US" altLang="zh-TW" dirty="0"/>
              <a:t>+ </a:t>
            </a:r>
            <a:r>
              <a:rPr lang="en-US" altLang="zh-TW" dirty="0" err="1" smtClean="0"/>
              <a:t>t</a:t>
            </a:r>
            <a:r>
              <a:rPr lang="en-US" altLang="zh-TW" sz="1400" dirty="0" err="1" smtClean="0"/>
              <a:t>rsum</a:t>
            </a:r>
            <a:r>
              <a:rPr lang="en-US" altLang="zh-TW" dirty="0" smtClean="0"/>
              <a:t>(n-(n-1))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= 2*n-2+2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= 2*n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90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204864"/>
            <a:ext cx="8367712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 smtClean="0"/>
              <a:t>float sum(float list[],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n)	</a:t>
            </a:r>
            <a:r>
              <a:rPr lang="en-US" altLang="zh-TW" sz="2000" i="1" dirty="0"/>
              <a:t>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 smtClean="0"/>
              <a:t>float sum=0;</a:t>
            </a:r>
            <a:r>
              <a:rPr lang="en-US" altLang="zh-TW" sz="2000" i="1" dirty="0"/>
              <a:t>			</a:t>
            </a:r>
            <a:r>
              <a:rPr lang="en-US" altLang="zh-TW" sz="2000" i="1" dirty="0" smtClean="0"/>
              <a:t>1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1</a:t>
            </a:r>
            <a:r>
              <a:rPr lang="en-US" altLang="zh-TW" sz="2000" i="1" dirty="0"/>
              <a:t>		</a:t>
            </a:r>
            <a:r>
              <a:rPr lang="en-US" altLang="zh-TW" sz="2000" i="1" dirty="0" smtClean="0"/>
              <a:t>1</a:t>
            </a:r>
            <a:endParaRPr lang="en-US" altLang="zh-TW" sz="2000" i="1" dirty="0"/>
          </a:p>
          <a:p>
            <a:r>
              <a:rPr lang="en-US" altLang="zh-TW" sz="2000" i="1" dirty="0" smtClean="0"/>
              <a:t>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;</a:t>
            </a:r>
            <a:r>
              <a:rPr lang="en-US" altLang="zh-TW" sz="2000" i="1" dirty="0"/>
              <a:t>		</a:t>
            </a:r>
            <a:r>
              <a:rPr lang="en-US" altLang="zh-TW" sz="2000" i="1" dirty="0" smtClean="0"/>
              <a:t>		0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0</a:t>
            </a:r>
            <a:r>
              <a:rPr lang="en-US" altLang="zh-TW" sz="2000" i="1" dirty="0"/>
              <a:t>		</a:t>
            </a:r>
            <a:r>
              <a:rPr lang="en-US" altLang="zh-TW" sz="2000" i="1" dirty="0" smtClean="0"/>
              <a:t>0</a:t>
            </a:r>
            <a:endParaRPr lang="en-US" altLang="zh-TW" sz="2000" i="1" dirty="0"/>
          </a:p>
          <a:p>
            <a:r>
              <a:rPr lang="en-US" altLang="zh-TW" sz="2000" i="1" dirty="0"/>
              <a:t> </a:t>
            </a:r>
            <a:r>
              <a:rPr lang="en-US" altLang="zh-TW" sz="2000" i="1" dirty="0" smtClean="0"/>
              <a:t>for (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=0</a:t>
            </a:r>
            <a:r>
              <a:rPr lang="en-US" altLang="zh-TW" sz="2000" i="1" dirty="0"/>
              <a:t>;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&lt; n;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++)</a:t>
            </a:r>
            <a:r>
              <a:rPr lang="en-US" altLang="zh-TW" sz="2000" i="1" dirty="0"/>
              <a:t>		</a:t>
            </a:r>
            <a:r>
              <a:rPr lang="en-US" altLang="zh-TW" sz="2000" i="1" dirty="0" smtClean="0"/>
              <a:t>	1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n+1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	n+1</a:t>
            </a:r>
            <a:endParaRPr lang="en-US" altLang="zh-TW" sz="2000" i="1" dirty="0"/>
          </a:p>
          <a:p>
            <a:r>
              <a:rPr lang="en-US" altLang="zh-TW" sz="2000" i="1" dirty="0"/>
              <a:t>      </a:t>
            </a:r>
            <a:r>
              <a:rPr lang="en-US" altLang="zh-TW" sz="2000" i="1" dirty="0" smtClean="0"/>
              <a:t>sum= sum + list[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];</a:t>
            </a:r>
            <a:r>
              <a:rPr lang="en-US" altLang="zh-TW" sz="2000" i="1" dirty="0"/>
              <a:t>		1	</a:t>
            </a:r>
            <a:r>
              <a:rPr lang="en-US" altLang="zh-TW" sz="2000" i="1" dirty="0" smtClean="0"/>
              <a:t>n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	n</a:t>
            </a:r>
            <a:endParaRPr lang="en-US" altLang="zh-TW" sz="2000" i="1" dirty="0"/>
          </a:p>
          <a:p>
            <a:r>
              <a:rPr lang="en-US" altLang="zh-TW" sz="2000" i="1" dirty="0"/>
              <a:t> </a:t>
            </a:r>
            <a:r>
              <a:rPr lang="en-US" altLang="zh-TW" sz="2000" i="1" dirty="0" smtClean="0"/>
              <a:t>return sum; 			1	1		1</a:t>
            </a:r>
          </a:p>
          <a:p>
            <a:r>
              <a:rPr lang="en-US" altLang="zh-TW" sz="2000" i="1" dirty="0" smtClean="0"/>
              <a:t>}</a:t>
            </a:r>
            <a:r>
              <a:rPr lang="en-US" altLang="zh-TW" sz="2000" i="1" dirty="0"/>
              <a:t>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 smtClean="0"/>
              <a:t>2*n +3</a:t>
            </a:r>
            <a:endParaRPr lang="en-US" altLang="zh-TW" sz="2000" b="1" i="1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3340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The second method: build a table to </a:t>
            </a:r>
            <a:r>
              <a:rPr lang="en-US" altLang="zh-TW" sz="2400" dirty="0" smtClean="0">
                <a:solidFill>
                  <a:srgbClr val="FF0000"/>
                </a:solidFill>
              </a:rPr>
              <a:t>count the number of steps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s/e</a:t>
            </a:r>
            <a:r>
              <a:rPr lang="en-US" altLang="zh-TW" sz="2000" dirty="0"/>
              <a:t>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frequency</a:t>
            </a:r>
            <a:r>
              <a:rPr lang="en-US" altLang="zh-TW" sz="2000" dirty="0"/>
              <a:t>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7904088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void add(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a</a:t>
            </a:r>
            <a:r>
              <a:rPr lang="en-US" altLang="zh-TW" sz="2000" i="1" dirty="0" smtClean="0"/>
              <a:t>[][], </a:t>
            </a:r>
            <a:r>
              <a:rPr lang="en-US" altLang="zh-TW" sz="2000" i="1" dirty="0"/>
              <a:t>.  .  .	</a:t>
            </a:r>
            <a:r>
              <a:rPr lang="en-US" altLang="zh-TW" sz="2000" i="1" dirty="0" smtClean="0"/>
              <a:t> 	0</a:t>
            </a:r>
            <a:r>
              <a:rPr lang="en-US" altLang="zh-TW" sz="2000" i="1" dirty="0"/>
              <a:t>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, j;				0	0		0</a:t>
            </a:r>
          </a:p>
          <a:p>
            <a:r>
              <a:rPr lang="en-US" altLang="zh-TW" sz="2000" i="1" dirty="0"/>
              <a:t>  for (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=0;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&lt; </a:t>
            </a:r>
            <a:r>
              <a:rPr lang="en-US" altLang="zh-TW" sz="2000" i="1" dirty="0" smtClean="0"/>
              <a:t>R;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++)		1	</a:t>
            </a:r>
            <a:r>
              <a:rPr lang="en-US" altLang="zh-TW" sz="2000" i="1" dirty="0" smtClean="0"/>
              <a:t>R+ </a:t>
            </a:r>
            <a:r>
              <a:rPr lang="en-US" altLang="zh-TW" sz="2000" i="1" dirty="0"/>
              <a:t>1		</a:t>
            </a:r>
            <a:r>
              <a:rPr lang="en-US" altLang="zh-TW" sz="2000" i="1" dirty="0" smtClean="0"/>
              <a:t>R+ </a:t>
            </a:r>
            <a:r>
              <a:rPr lang="en-US" altLang="zh-TW" sz="2000" i="1" dirty="0"/>
              <a:t>1</a:t>
            </a:r>
          </a:p>
          <a:p>
            <a:r>
              <a:rPr lang="en-US" altLang="zh-TW" sz="2000" i="1" dirty="0"/>
              <a:t>    for (j=0; j&lt; C</a:t>
            </a:r>
            <a:r>
              <a:rPr lang="en-US" altLang="zh-TW" sz="2000" i="1" dirty="0" smtClean="0"/>
              <a:t>; </a:t>
            </a:r>
            <a:r>
              <a:rPr lang="en-US" altLang="zh-TW" sz="2000" i="1" dirty="0" err="1"/>
              <a:t>j++</a:t>
            </a:r>
            <a:r>
              <a:rPr lang="en-US" altLang="zh-TW" sz="2000" i="1" dirty="0"/>
              <a:t>)		1	</a:t>
            </a:r>
            <a:r>
              <a:rPr lang="en-US" altLang="zh-TW" sz="2000" i="1" dirty="0" smtClean="0"/>
              <a:t>R*(C+1</a:t>
            </a:r>
            <a:r>
              <a:rPr lang="en-US" altLang="zh-TW" sz="2000" i="1" dirty="0"/>
              <a:t>)	</a:t>
            </a:r>
            <a:r>
              <a:rPr lang="en-US" altLang="zh-TW" sz="2000" i="1" dirty="0" smtClean="0"/>
              <a:t>	R*C+ R</a:t>
            </a:r>
            <a:endParaRPr lang="en-US" altLang="zh-TW" sz="2000" i="1" dirty="0"/>
          </a:p>
          <a:p>
            <a:r>
              <a:rPr lang="en-US" altLang="zh-TW" sz="2000" i="1" dirty="0"/>
              <a:t>      c[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][j]= a[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 + b[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][j];		1	</a:t>
            </a:r>
            <a:r>
              <a:rPr lang="en-US" altLang="zh-TW" sz="2000" i="1" dirty="0" smtClean="0"/>
              <a:t>R*C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	R*C</a:t>
            </a:r>
            <a:endParaRPr lang="en-US" altLang="zh-TW" sz="2000" i="1" dirty="0"/>
          </a:p>
          <a:p>
            <a:r>
              <a:rPr lang="en-US" altLang="zh-TW" sz="2000" i="1" dirty="0"/>
              <a:t>  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 smtClean="0"/>
              <a:t>2*R*C+2*R+1</a:t>
            </a:r>
            <a:endParaRPr lang="en-US" altLang="zh-TW" sz="2000" b="1" i="1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0292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s/e</a:t>
            </a:r>
            <a:r>
              <a:rPr lang="en-US" altLang="zh-TW" sz="2000" dirty="0"/>
              <a:t>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frequency</a:t>
            </a:r>
            <a:r>
              <a:rPr lang="en-US" altLang="zh-TW" sz="2000" dirty="0"/>
              <a:t>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90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8367712" cy="316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 smtClean="0"/>
              <a:t>float </a:t>
            </a:r>
            <a:r>
              <a:rPr lang="en-US" altLang="zh-TW" sz="2000" i="1" dirty="0" err="1" smtClean="0"/>
              <a:t>rsum</a:t>
            </a:r>
            <a:r>
              <a:rPr lang="en-US" altLang="zh-TW" sz="2000" i="1" dirty="0" smtClean="0"/>
              <a:t>(float list[],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n)	0</a:t>
            </a:r>
            <a:r>
              <a:rPr lang="en-US" altLang="zh-TW" sz="2000" i="1" dirty="0"/>
              <a:t>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 smtClean="0"/>
              <a:t>if (n)	</a:t>
            </a:r>
            <a:r>
              <a:rPr lang="en-US" altLang="zh-TW" sz="2000" i="1" dirty="0"/>
              <a:t>			</a:t>
            </a:r>
            <a:r>
              <a:rPr lang="en-US" altLang="zh-TW" sz="2000" i="1" dirty="0" smtClean="0"/>
              <a:t>1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n+1</a:t>
            </a:r>
            <a:r>
              <a:rPr lang="en-US" altLang="zh-TW" sz="2000" i="1" dirty="0"/>
              <a:t>		</a:t>
            </a:r>
            <a:r>
              <a:rPr lang="en-US" altLang="zh-TW" sz="2000" i="1" dirty="0" smtClean="0"/>
              <a:t>n+1</a:t>
            </a:r>
            <a:endParaRPr lang="en-US" altLang="zh-TW" sz="2000" i="1" dirty="0"/>
          </a:p>
          <a:p>
            <a:r>
              <a:rPr lang="en-US" altLang="zh-TW" sz="2000" i="1" dirty="0"/>
              <a:t> </a:t>
            </a:r>
            <a:r>
              <a:rPr lang="en-US" altLang="zh-TW" sz="2000" i="1" dirty="0" smtClean="0"/>
              <a:t>    return </a:t>
            </a:r>
            <a:r>
              <a:rPr lang="en-US" altLang="zh-TW" sz="2000" i="1" dirty="0" err="1" smtClean="0"/>
              <a:t>rsum</a:t>
            </a:r>
            <a:r>
              <a:rPr lang="en-US" altLang="zh-TW" sz="2000" i="1" dirty="0" smtClean="0"/>
              <a:t>(list,n-1)+list[n-1]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1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n</a:t>
            </a:r>
            <a:r>
              <a:rPr lang="en-US" altLang="zh-TW" sz="2000" i="1" dirty="0"/>
              <a:t>	</a:t>
            </a:r>
            <a:r>
              <a:rPr lang="en-US" altLang="zh-TW" sz="2000" i="1" dirty="0" smtClean="0"/>
              <a:t>	n</a:t>
            </a:r>
            <a:endParaRPr lang="en-US" altLang="zh-TW" sz="2000" i="1" dirty="0"/>
          </a:p>
          <a:p>
            <a:r>
              <a:rPr lang="en-US" altLang="zh-TW" sz="2000" i="1" dirty="0"/>
              <a:t> </a:t>
            </a:r>
            <a:r>
              <a:rPr lang="en-US" altLang="zh-TW" sz="2000" i="1" dirty="0" smtClean="0"/>
              <a:t>return list[0]; 			1	1		1</a:t>
            </a:r>
          </a:p>
          <a:p>
            <a:r>
              <a:rPr lang="en-US" altLang="zh-TW" sz="2000" i="1" dirty="0" smtClean="0"/>
              <a:t>}</a:t>
            </a:r>
            <a:r>
              <a:rPr lang="en-US" altLang="zh-TW" sz="2000" i="1" dirty="0"/>
              <a:t>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 smtClean="0"/>
              <a:t>2*n + 2</a:t>
            </a:r>
            <a:endParaRPr lang="en-US" altLang="zh-TW" sz="2000" b="1" i="1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11944" y="48006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s/e</a:t>
            </a:r>
            <a:r>
              <a:rPr lang="en-US" altLang="zh-TW" sz="2000" dirty="0"/>
              <a:t>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sz="2000" dirty="0" smtClean="0"/>
              <a:t>                           frequency</a:t>
            </a:r>
            <a:r>
              <a:rPr lang="en-US" altLang="zh-TW" sz="2000" dirty="0"/>
              <a:t>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359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Write an algorithm for matrix multiplication and calculate the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Write an algorithm to print ‘n’ numbers in the Fibonacci series and estimate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Write an algorithm to find the largest element in </a:t>
            </a:r>
            <a:r>
              <a:rPr lang="en-US" sz="2400" dirty="0">
                <a:latin typeface="Bookman Old Style" pitchFamily="18" charset="0"/>
              </a:rPr>
              <a:t>an array and estimate the time </a:t>
            </a:r>
            <a:r>
              <a:rPr lang="en-US" sz="2400" dirty="0" smtClean="0">
                <a:latin typeface="Bookman Old Style" pitchFamily="18" charset="0"/>
              </a:rPr>
              <a:t>complexity.</a:t>
            </a:r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evaluate a polynomial using Horner’s rule and estimate the time complexity.</a:t>
            </a:r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Write an algorithm to check whether the given number is Armstrong Number or not and estimate the time complexity. </a:t>
            </a:r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Estimate the time complexity of factorial of a number using recursion.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Performance </a:t>
            </a:r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Algorithm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To analyze the given algorithm, we need to know with which inputs the algorithm takes less </a:t>
            </a:r>
            <a:r>
              <a:rPr lang="en-US" sz="2400" dirty="0" smtClean="0"/>
              <a:t>time and </a:t>
            </a:r>
            <a:r>
              <a:rPr lang="en-US" sz="2400" dirty="0"/>
              <a:t>with which inputs the algorithm takes a long time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There are three types of analysis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Worst case Analysis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Defines </a:t>
            </a:r>
            <a:r>
              <a:rPr lang="en-US" sz="2000" dirty="0"/>
              <a:t>the input for which the algorithm takes a long time (</a:t>
            </a:r>
            <a:r>
              <a:rPr lang="en-US" sz="2000" dirty="0" smtClean="0"/>
              <a:t>slowest time </a:t>
            </a:r>
            <a:r>
              <a:rPr lang="en-US" sz="2000" dirty="0"/>
              <a:t>to complete).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Best case Analysis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Defines </a:t>
            </a:r>
            <a:r>
              <a:rPr lang="en-US" sz="2000" dirty="0"/>
              <a:t>the input for which the algorithm takes the least time (</a:t>
            </a:r>
            <a:r>
              <a:rPr lang="en-US" sz="2000" dirty="0" smtClean="0"/>
              <a:t>fastest time </a:t>
            </a:r>
            <a:r>
              <a:rPr lang="en-US" sz="2000" dirty="0"/>
              <a:t>to complete).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Average case Analysis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Assumes that the input is random.</a:t>
            </a:r>
            <a:endParaRPr lang="en-US" sz="2000" dirty="0">
              <a:latin typeface="Bookman Old Style" pitchFamily="18" charset="0"/>
            </a:endParaRPr>
          </a:p>
          <a:p>
            <a:pPr lvl="1"/>
            <a:r>
              <a:rPr lang="en-US" sz="2000" dirty="0" smtClean="0"/>
              <a:t>Run </a:t>
            </a:r>
            <a:r>
              <a:rPr lang="en-US" sz="2000" dirty="0"/>
              <a:t>the algorithm many times, using many different </a:t>
            </a:r>
            <a:r>
              <a:rPr lang="en-US" sz="2000" dirty="0" smtClean="0"/>
              <a:t>inputs. </a:t>
            </a:r>
          </a:p>
          <a:p>
            <a:pPr lvl="1"/>
            <a:r>
              <a:rPr lang="en-US" sz="2000" dirty="0" smtClean="0"/>
              <a:t>compute </a:t>
            </a:r>
            <a:r>
              <a:rPr lang="en-US" sz="2000" dirty="0"/>
              <a:t>the </a:t>
            </a:r>
            <a:r>
              <a:rPr lang="en-US" sz="2000" dirty="0" smtClean="0"/>
              <a:t>total running </a:t>
            </a:r>
            <a:r>
              <a:rPr lang="en-US" sz="2000" dirty="0"/>
              <a:t>time (by adding the individual times), and divide by </a:t>
            </a:r>
            <a:r>
              <a:rPr lang="en-US" sz="2000" dirty="0" smtClean="0"/>
              <a:t>the number of times the algorithm has </a:t>
            </a:r>
            <a:r>
              <a:rPr lang="en-US" sz="2000" dirty="0" err="1" smtClean="0"/>
              <a:t>excuted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4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Bookman Old Style" pitchFamily="18" charset="0"/>
              </a:rPr>
              <a:t>Definition</a:t>
            </a:r>
          </a:p>
          <a:p>
            <a:pPr lvl="1"/>
            <a:r>
              <a:rPr lang="en-US" altLang="zh-TW" sz="2400" dirty="0" smtClean="0">
                <a:latin typeface="Bookman Old Style" pitchFamily="18" charset="0"/>
              </a:rPr>
              <a:t>An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Bookman Old Style" pitchFamily="18" charset="0"/>
              </a:rPr>
              <a:t>Algorithm</a:t>
            </a:r>
            <a:r>
              <a:rPr lang="en-US" altLang="zh-TW" sz="2400" dirty="0" smtClean="0">
                <a:latin typeface="Bookman Old Style" pitchFamily="18" charset="0"/>
              </a:rPr>
              <a:t> is a finite set of instructions that, if followed, accomplishes a particular task.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1219200" y="2971800"/>
            <a:ext cx="6781800" cy="330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136904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Asymptotic </a:t>
            </a: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notations are the mathematical notations used to describe the running time of an algorithm </a:t>
            </a:r>
            <a:r>
              <a:rPr lang="en-US" sz="2000" dirty="0">
                <a:latin typeface="Bookman Old Style" panose="02050604050505020204" pitchFamily="18" charset="0"/>
              </a:rPr>
              <a:t>when the input tends towards a particular value or a limiting </a:t>
            </a:r>
            <a:r>
              <a:rPr lang="en-US" sz="2000" dirty="0" smtClean="0">
                <a:latin typeface="Bookman Old Style" panose="02050604050505020204" pitchFamily="18" charset="0"/>
              </a:rPr>
              <a:t>value (say ‘n’). 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The </a:t>
            </a:r>
            <a:r>
              <a:rPr lang="en-US" sz="2000" dirty="0">
                <a:latin typeface="Bookman Old Style" pitchFamily="18" charset="0"/>
              </a:rPr>
              <a:t>simplest example is a function ƒ (n) = </a:t>
            </a:r>
            <a:r>
              <a:rPr lang="en-US" sz="2000" dirty="0" smtClean="0">
                <a:latin typeface="Bookman Old Style" pitchFamily="18" charset="0"/>
              </a:rPr>
              <a:t>n^2+3n</a:t>
            </a:r>
            <a:r>
              <a:rPr lang="en-US" sz="2000" dirty="0">
                <a:latin typeface="Bookman Old Style" pitchFamily="18" charset="0"/>
              </a:rPr>
              <a:t>, </a:t>
            </a:r>
            <a:endParaRPr lang="en-US" sz="2000" dirty="0" smtClean="0">
              <a:latin typeface="Bookman Old Style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Bookman Old Style" pitchFamily="18" charset="0"/>
              </a:rPr>
              <a:t>the </a:t>
            </a:r>
            <a:r>
              <a:rPr lang="en-US" sz="2000" dirty="0">
                <a:latin typeface="Bookman Old Style" pitchFamily="18" charset="0"/>
              </a:rPr>
              <a:t>term 3n becomes insignificant compared to </a:t>
            </a:r>
            <a:r>
              <a:rPr lang="en-US" sz="2000" dirty="0" smtClean="0">
                <a:latin typeface="Bookman Old Style" pitchFamily="18" charset="0"/>
              </a:rPr>
              <a:t>n^2 </a:t>
            </a:r>
            <a:r>
              <a:rPr lang="en-US" sz="2000" dirty="0">
                <a:latin typeface="Bookman Old Style" pitchFamily="18" charset="0"/>
              </a:rPr>
              <a:t>when n is very large. </a:t>
            </a:r>
            <a:endParaRPr lang="en-US" sz="2000" dirty="0" smtClean="0">
              <a:latin typeface="Bookman Old Style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Bookman Old Style" pitchFamily="18" charset="0"/>
              </a:rPr>
              <a:t>function "ƒ (n) is said to be asymptotically equivalent to 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n^2 </a:t>
            </a:r>
            <a:r>
              <a:rPr lang="en-US" sz="2000" dirty="0">
                <a:solidFill>
                  <a:srgbClr val="FF0000"/>
                </a:solidFill>
                <a:latin typeface="Bookman Old Style" pitchFamily="18" charset="0"/>
              </a:rPr>
              <a:t>as n → ∞", </a:t>
            </a:r>
            <a:r>
              <a:rPr lang="en-US" sz="2000" dirty="0">
                <a:latin typeface="Bookman Old Style" pitchFamily="18" charset="0"/>
              </a:rPr>
              <a:t>and here is written symbolically as ƒ (n) ~ </a:t>
            </a:r>
            <a:r>
              <a:rPr lang="en-US" sz="2000" dirty="0" smtClean="0">
                <a:latin typeface="Bookman Old Style" pitchFamily="18" charset="0"/>
              </a:rPr>
              <a:t>n^2.</a:t>
            </a:r>
          </a:p>
          <a:p>
            <a:pPr lvl="1" algn="just"/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commonly used asymptotic notations to </a:t>
            </a:r>
            <a:r>
              <a:rPr lang="en-US" sz="2400" dirty="0" smtClean="0"/>
              <a:t>represent </a:t>
            </a:r>
            <a:r>
              <a:rPr lang="en-US" sz="2400" dirty="0"/>
              <a:t>the </a:t>
            </a:r>
            <a:r>
              <a:rPr lang="en-US" sz="2400" dirty="0" smtClean="0"/>
              <a:t>time </a:t>
            </a:r>
            <a:r>
              <a:rPr lang="en-US" sz="2400" dirty="0"/>
              <a:t>complexity of an </a:t>
            </a:r>
            <a:r>
              <a:rPr lang="en-US" sz="2400" dirty="0" smtClean="0"/>
              <a:t>algorithm: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O (Big-Oh) </a:t>
            </a:r>
            <a:r>
              <a:rPr lang="en-US" sz="2000" b="1" dirty="0">
                <a:solidFill>
                  <a:srgbClr val="FF0000"/>
                </a:solidFill>
              </a:rPr>
              <a:t>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Ω (Omega) </a:t>
            </a:r>
            <a:r>
              <a:rPr lang="en-US" sz="2000" b="1" dirty="0">
                <a:solidFill>
                  <a:srgbClr val="FF0000"/>
                </a:solidFill>
              </a:rPr>
              <a:t>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θ </a:t>
            </a:r>
            <a:r>
              <a:rPr lang="en-US" sz="2000" b="1" dirty="0" smtClean="0">
                <a:solidFill>
                  <a:srgbClr val="FF0000"/>
                </a:solidFill>
              </a:rPr>
              <a:t>(Theta) Notation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o (Little-oh) Notation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ⴍ (Little-omega) Notation</a:t>
            </a:r>
            <a:endParaRPr lang="en-US" sz="2000" dirty="0"/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 (Big-Oh) Notation-Upper Bounding function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 It represents the upper bound running time complexity of an algorithm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It is the measure of the longest amount of time. </a:t>
                </a:r>
                <a:endParaRPr lang="en-US" sz="2400" dirty="0" smtClean="0"/>
              </a:p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Definition: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function 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 (n) = O (g (n))</a:t>
                </a:r>
                <a:r>
                  <a:rPr lang="en-US" sz="2400" dirty="0">
                    <a:solidFill>
                      <a:srgbClr val="FF0000"/>
                    </a:solidFill>
                  </a:rPr>
                  <a:t> [read as "f of n is big-oh of g of n"] if and only if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there exists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constant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n0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such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that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                               f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 (n) ⩽ 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c*(g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 (n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)) for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n&gt;=n0</a:t>
                </a:r>
                <a:r>
                  <a:rPr lang="en-US" sz="2400" b="1" dirty="0"/>
                  <a:t>  </a:t>
                </a:r>
                <a:r>
                  <a:rPr lang="en-US" sz="2400" dirty="0"/>
                  <a:t>  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  <a:blipFill rotWithShape="1">
                <a:blip r:embed="rId2"/>
                <a:stretch>
                  <a:fillRect l="-1037" t="-100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7"/>
            <a:ext cx="545124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on O </a:t>
            </a:r>
            <a:r>
              <a:rPr lang="en-US" b="1" dirty="0">
                <a:solidFill>
                  <a:schemeClr val="bg1"/>
                </a:solidFill>
              </a:rPr>
              <a:t>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</a:t>
            </a:r>
            <a:r>
              <a:rPr lang="en-US" sz="2400" dirty="0" smtClean="0"/>
              <a:t>8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Example-2: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dirty="0" smtClean="0"/>
              <a:t>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Example-3: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4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+ 50</a:t>
            </a:r>
          </a:p>
          <a:p>
            <a:r>
              <a:rPr lang="en-US" sz="2400" b="1" dirty="0" smtClean="0"/>
              <a:t>Example-4: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 – </a:t>
            </a:r>
            <a:r>
              <a:rPr lang="en-US" sz="2400" dirty="0" smtClean="0"/>
              <a:t>2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endParaRPr lang="pt-BR" sz="2400" baseline="30000" dirty="0"/>
          </a:p>
          <a:p>
            <a:r>
              <a:rPr lang="en-US" sz="2400" b="1" dirty="0" smtClean="0"/>
              <a:t>Example-5: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r>
              <a:rPr lang="en-US" sz="2400" b="1" dirty="0" smtClean="0"/>
              <a:t>Example-6: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 smtClean="0"/>
              <a:t>410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on O </a:t>
            </a:r>
            <a:r>
              <a:rPr lang="en-US" b="1" dirty="0">
                <a:solidFill>
                  <a:schemeClr val="bg1"/>
                </a:solidFill>
              </a:rPr>
              <a:t>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</a:t>
            </a:r>
            <a:r>
              <a:rPr lang="en-US" sz="2400" dirty="0" smtClean="0"/>
              <a:t>8</a:t>
            </a:r>
          </a:p>
          <a:p>
            <a:pPr lvl="1"/>
            <a:r>
              <a:rPr lang="pt-BR" sz="1600" b="1" dirty="0"/>
              <a:t>Solution: </a:t>
            </a:r>
            <a:r>
              <a:rPr lang="pt-BR" sz="1600" dirty="0"/>
              <a:t>3</a:t>
            </a:r>
            <a:r>
              <a:rPr lang="pt-BR" sz="1600" i="1" dirty="0"/>
              <a:t>n </a:t>
            </a:r>
            <a:r>
              <a:rPr lang="pt-BR" sz="1600" dirty="0"/>
              <a:t>+ 8 ≤ 4</a:t>
            </a:r>
            <a:r>
              <a:rPr lang="pt-BR" sz="1600" i="1" dirty="0"/>
              <a:t>n</a:t>
            </a:r>
            <a:r>
              <a:rPr lang="pt-BR" sz="1600" dirty="0"/>
              <a:t>, for all </a:t>
            </a:r>
            <a:r>
              <a:rPr lang="pt-BR" sz="1600" i="1" dirty="0"/>
              <a:t>n </a:t>
            </a:r>
            <a:r>
              <a:rPr lang="pt-BR" sz="1600" dirty="0"/>
              <a:t>≥ 8</a:t>
            </a:r>
          </a:p>
          <a:p>
            <a:pPr lvl="1"/>
            <a:r>
              <a:rPr lang="pt-BR" sz="1600" dirty="0"/>
              <a:t>∴ 3</a:t>
            </a:r>
            <a:r>
              <a:rPr lang="pt-BR" sz="1600" i="1" dirty="0"/>
              <a:t>n </a:t>
            </a:r>
            <a:r>
              <a:rPr lang="pt-BR" sz="1600" dirty="0"/>
              <a:t>+ 8 = O(</a:t>
            </a:r>
            <a:r>
              <a:rPr lang="pt-BR" sz="1600" i="1" dirty="0"/>
              <a:t>n</a:t>
            </a:r>
            <a:r>
              <a:rPr lang="pt-BR" sz="1600" dirty="0"/>
              <a:t>) with c = 4 and </a:t>
            </a:r>
            <a:r>
              <a:rPr lang="pt-BR" sz="1600" i="1" dirty="0"/>
              <a:t>n</a:t>
            </a:r>
            <a:r>
              <a:rPr lang="pt-BR" sz="1600" dirty="0"/>
              <a:t>0 = 8</a:t>
            </a:r>
            <a:endParaRPr lang="en-US" sz="2000" dirty="0" smtClean="0"/>
          </a:p>
          <a:p>
            <a:r>
              <a:rPr lang="en-US" sz="2400" b="1" dirty="0"/>
              <a:t>Example-2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2 + 1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2 + 1 ≤ 2</a:t>
            </a:r>
            <a:r>
              <a:rPr lang="pt-BR" sz="2000" i="1" dirty="0"/>
              <a:t>n</a:t>
            </a:r>
            <a:r>
              <a:rPr lang="pt-BR" sz="2000" dirty="0"/>
              <a:t>2,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2 + 1 = O(</a:t>
            </a:r>
            <a:r>
              <a:rPr lang="pt-BR" sz="2000" i="1" dirty="0"/>
              <a:t>n</a:t>
            </a:r>
            <a:r>
              <a:rPr lang="pt-BR" sz="2000" dirty="0"/>
              <a:t>2)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Example-3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4 + 100</a:t>
            </a:r>
            <a:r>
              <a:rPr lang="en-US" sz="2400" i="1" dirty="0"/>
              <a:t>n</a:t>
            </a:r>
            <a:r>
              <a:rPr lang="en-US" sz="2400" dirty="0"/>
              <a:t>2 + 50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≤ 2</a:t>
            </a:r>
            <a:r>
              <a:rPr lang="pt-BR" sz="2000" i="1" dirty="0"/>
              <a:t>n</a:t>
            </a:r>
            <a:r>
              <a:rPr lang="pt-BR" sz="2000" dirty="0"/>
              <a:t>4, for all </a:t>
            </a:r>
            <a:r>
              <a:rPr lang="pt-BR" sz="2000" i="1" dirty="0"/>
              <a:t>n </a:t>
            </a:r>
            <a:r>
              <a:rPr lang="pt-BR" sz="2000" dirty="0"/>
              <a:t>≥ 11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= O(</a:t>
            </a:r>
            <a:r>
              <a:rPr lang="pt-BR" sz="2000" i="1" dirty="0"/>
              <a:t>n</a:t>
            </a:r>
            <a:r>
              <a:rPr lang="pt-BR" sz="2000" dirty="0"/>
              <a:t>4 )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11</a:t>
            </a:r>
          </a:p>
          <a:p>
            <a:r>
              <a:rPr lang="en-US" sz="2400" b="1" dirty="0"/>
              <a:t>Example-4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dirty="0"/>
              <a:t>3 – 2</a:t>
            </a:r>
            <a:r>
              <a:rPr lang="en-US" sz="2400" i="1" dirty="0"/>
              <a:t>n</a:t>
            </a:r>
            <a:r>
              <a:rPr lang="en-US" sz="2400" dirty="0"/>
              <a:t>2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dirty="0"/>
              <a:t>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≤ 2</a:t>
            </a:r>
            <a:r>
              <a:rPr lang="pt-BR" sz="2000" i="1" dirty="0"/>
              <a:t>n</a:t>
            </a:r>
            <a:r>
              <a:rPr lang="pt-BR" sz="2000" dirty="0"/>
              <a:t>3, for all </a:t>
            </a:r>
            <a:r>
              <a:rPr lang="pt-BR" sz="2000" i="1" dirty="0"/>
              <a:t>n &gt; </a:t>
            </a:r>
            <a:r>
              <a:rPr lang="pt-BR" sz="2000" dirty="0"/>
              <a:t>1</a:t>
            </a:r>
          </a:p>
          <a:p>
            <a:pPr lvl="1"/>
            <a:r>
              <a:rPr lang="pt-BR" sz="2000" dirty="0"/>
              <a:t>∴ 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= O(</a:t>
            </a:r>
            <a:r>
              <a:rPr lang="pt-BR" sz="2000" i="1" dirty="0"/>
              <a:t>n</a:t>
            </a:r>
            <a:r>
              <a:rPr lang="pt-BR" sz="2000" dirty="0"/>
              <a:t>3 )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Example-5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 </a:t>
            </a:r>
            <a:r>
              <a:rPr lang="pt-BR" sz="2000" dirty="0"/>
              <a:t>≤ </a:t>
            </a:r>
            <a:r>
              <a:rPr lang="pt-BR" sz="2000" i="1" dirty="0"/>
              <a:t>n</a:t>
            </a:r>
            <a:r>
              <a:rPr lang="pt-BR" sz="2000" dirty="0"/>
              <a:t>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 = </a:t>
            </a:r>
            <a:r>
              <a:rPr lang="pt-BR" sz="2000" dirty="0"/>
              <a:t>O(</a:t>
            </a:r>
            <a:r>
              <a:rPr lang="pt-BR" sz="2000" i="1" dirty="0"/>
              <a:t>n</a:t>
            </a:r>
            <a:r>
              <a:rPr lang="pt-BR" sz="2000" dirty="0"/>
              <a:t>) with </a:t>
            </a:r>
            <a:r>
              <a:rPr lang="pt-BR" sz="2000" i="1" dirty="0"/>
              <a:t>c = </a:t>
            </a:r>
            <a:r>
              <a:rPr lang="pt-BR" sz="2000" dirty="0"/>
              <a:t>1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Example-6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410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410 ≤ 410, for all </a:t>
            </a:r>
            <a:r>
              <a:rPr lang="en-US" sz="2000" i="1" dirty="0"/>
              <a:t>n &gt;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∴ 410 = O(1) with </a:t>
            </a:r>
            <a:r>
              <a:rPr lang="en-US" sz="2000" i="1" dirty="0"/>
              <a:t>c = </a:t>
            </a:r>
            <a:r>
              <a:rPr lang="en-US" sz="2000" dirty="0"/>
              <a:t>1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</p:txBody>
      </p:sp>
    </p:spTree>
    <p:extLst>
      <p:ext uri="{BB962C8B-B14F-4D97-AF65-F5344CB8AC3E}">
        <p14:creationId xmlns:p14="http://schemas.microsoft.com/office/powerpoint/2010/main" val="23880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 (Big-Oh) Notation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48665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820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Ω (Omega) Notation-Lower Bounding function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>
            <a:normAutofit/>
          </a:bodyPr>
          <a:lstStyle/>
          <a:p>
            <a:r>
              <a:rPr lang="en-US" sz="2400" dirty="0"/>
              <a:t>The notation Ω(n) is the formal way to express the lower bound of an algorithm's running time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Definition: </a:t>
            </a: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function f (n) = Ω (g (n)) [read as "f of n is omega of g of n"] if and only if there exists positive constant c and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 (n) ≥ </a:t>
            </a:r>
            <a:r>
              <a:rPr lang="en-US" sz="2400" dirty="0" smtClean="0">
                <a:solidFill>
                  <a:srgbClr val="FF0000"/>
                </a:solidFill>
              </a:rPr>
              <a:t>c* </a:t>
            </a:r>
            <a:r>
              <a:rPr lang="en-US" sz="2400" dirty="0">
                <a:solidFill>
                  <a:srgbClr val="FF0000"/>
                </a:solidFill>
              </a:rPr>
              <a:t>g (n) for 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5846427" cy="31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on Ω </a:t>
            </a:r>
            <a:r>
              <a:rPr lang="en-US" b="1" dirty="0">
                <a:solidFill>
                  <a:schemeClr val="bg1"/>
                </a:solidFill>
              </a:rPr>
              <a:t>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Example-1: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Example-2: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 smtClean="0"/>
              <a:t>10n</a:t>
            </a:r>
            <a:r>
              <a:rPr lang="en-US" sz="2400" baseline="30000" dirty="0" smtClean="0"/>
              <a:t>2</a:t>
            </a:r>
            <a:r>
              <a:rPr lang="en-US" sz="2400" dirty="0"/>
              <a:t>+ 4n + </a:t>
            </a:r>
            <a:r>
              <a:rPr lang="en-US" sz="2400" dirty="0" smtClean="0"/>
              <a:t>2</a:t>
            </a:r>
          </a:p>
          <a:p>
            <a:r>
              <a:rPr lang="en-US" sz="2400" b="1" dirty="0" smtClean="0"/>
              <a:t>Example-3: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pt-BR" sz="2400" dirty="0" smtClean="0"/>
              <a:t>6 </a:t>
            </a:r>
            <a:r>
              <a:rPr lang="pt-BR" sz="2400" dirty="0"/>
              <a:t>* 2</a:t>
            </a:r>
            <a:r>
              <a:rPr lang="pt-BR" sz="2400" baseline="30000" dirty="0"/>
              <a:t>n</a:t>
            </a:r>
            <a:r>
              <a:rPr lang="pt-BR" sz="2400" dirty="0"/>
              <a:t> +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2</a:t>
            </a:r>
          </a:p>
          <a:p>
            <a:r>
              <a:rPr lang="pt-BR" sz="2400" b="1" dirty="0" smtClean="0"/>
              <a:t>Example-4: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).</a:t>
            </a:r>
          </a:p>
          <a:p>
            <a:r>
              <a:rPr lang="pt-BR" sz="2400" b="1" dirty="0" smtClean="0"/>
              <a:t>Example-5: </a:t>
            </a:r>
            <a:r>
              <a:rPr lang="pt-BR" sz="2400" dirty="0" smtClean="0"/>
              <a:t>Prove that 2</a:t>
            </a:r>
            <a:r>
              <a:rPr lang="pt-BR" sz="2400" i="1" dirty="0" smtClean="0"/>
              <a:t>n </a:t>
            </a:r>
            <a:r>
              <a:rPr lang="pt-BR" sz="2400" dirty="0"/>
              <a:t>= Ω </a:t>
            </a:r>
            <a:r>
              <a:rPr lang="pt-BR" sz="2400" dirty="0" smtClean="0"/>
              <a:t>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Ω </a:t>
            </a:r>
            <a:r>
              <a:rPr lang="pt-BR" sz="2400" dirty="0" smtClean="0"/>
              <a:t>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),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= </a:t>
            </a:r>
            <a:r>
              <a:rPr lang="pt-BR" sz="2400" dirty="0"/>
              <a:t>O(</a:t>
            </a:r>
            <a:r>
              <a:rPr lang="pt-BR" sz="2400" i="1" dirty="0"/>
              <a:t>logn</a:t>
            </a:r>
            <a:r>
              <a:rPr lang="pt-BR" sz="2400" dirty="0"/>
              <a:t>).</a:t>
            </a:r>
            <a:endParaRPr lang="en-US" sz="2400" dirty="0">
              <a:latin typeface="Bookman Old Style" pitchFamily="18" charset="0"/>
            </a:endParaRPr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Ω 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Example-1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dirty="0"/>
              <a:t>2.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</a:t>
            </a:r>
            <a:r>
              <a:rPr lang="en-US" sz="2000" i="1" dirty="0"/>
              <a:t>c, n</a:t>
            </a:r>
            <a:r>
              <a:rPr lang="en-US" sz="2000" dirty="0"/>
              <a:t>0 Such that: 0 ≤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i="1" dirty="0"/>
              <a:t>≤ </a:t>
            </a:r>
            <a:r>
              <a:rPr lang="en-US" sz="2000" dirty="0"/>
              <a:t>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dirty="0"/>
              <a:t> ≤ 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pPr lvl="1"/>
            <a:r>
              <a:rPr lang="en-US" sz="2000" dirty="0"/>
              <a:t>∴ 5</a:t>
            </a:r>
            <a:r>
              <a:rPr lang="en-US" sz="2000" i="1" dirty="0"/>
              <a:t>n</a:t>
            </a:r>
            <a:r>
              <a:rPr lang="en-US" sz="2000" dirty="0"/>
              <a:t>2 = Ω(</a:t>
            </a:r>
            <a:r>
              <a:rPr lang="en-US" sz="2000" i="1" dirty="0"/>
              <a:t>n</a:t>
            </a:r>
            <a:r>
              <a:rPr lang="en-US" sz="2000" dirty="0"/>
              <a:t>2) with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r>
              <a:rPr lang="pt-BR" sz="2400" b="1" dirty="0"/>
              <a:t>Example-2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dirty="0"/>
              <a:t>2).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c, </a:t>
            </a:r>
            <a:r>
              <a:rPr lang="en-US" sz="2000" i="1" dirty="0"/>
              <a:t>n</a:t>
            </a:r>
            <a:r>
              <a:rPr lang="en-US" sz="2000" dirty="0"/>
              <a:t>0 Such that: 0 </a:t>
            </a:r>
            <a:r>
              <a:rPr lang="en-US" sz="2000" i="1" dirty="0"/>
              <a:t>≤ cn</a:t>
            </a:r>
            <a:r>
              <a:rPr lang="en-US" sz="2000" dirty="0"/>
              <a:t>2 ≤ 100</a:t>
            </a:r>
            <a:r>
              <a:rPr lang="en-US" sz="2000" i="1" dirty="0"/>
              <a:t>n </a:t>
            </a:r>
            <a:r>
              <a:rPr lang="en-US" sz="2000" dirty="0"/>
              <a:t>+ 5</a:t>
            </a:r>
          </a:p>
          <a:p>
            <a:pPr lvl="1"/>
            <a:r>
              <a:rPr lang="pt-BR" sz="2000" dirty="0"/>
              <a:t>100</a:t>
            </a:r>
            <a:r>
              <a:rPr lang="pt-BR" sz="2000" i="1" dirty="0"/>
              <a:t>n </a:t>
            </a:r>
            <a:r>
              <a:rPr lang="pt-BR" sz="2000" dirty="0"/>
              <a:t>+ 5 ≤ 100</a:t>
            </a:r>
            <a:r>
              <a:rPr lang="pt-BR" sz="2000" i="1" dirty="0"/>
              <a:t>n </a:t>
            </a:r>
            <a:r>
              <a:rPr lang="pt-BR" sz="2000" dirty="0"/>
              <a:t>+ 5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∀n ≥ </a:t>
            </a:r>
            <a:r>
              <a:rPr lang="pt-BR" sz="2000" dirty="0"/>
              <a:t>1) = 105</a:t>
            </a:r>
            <a:r>
              <a:rPr lang="pt-BR" sz="2000" i="1" dirty="0"/>
              <a:t>n</a:t>
            </a:r>
          </a:p>
          <a:p>
            <a:pPr lvl="1"/>
            <a:r>
              <a:rPr lang="pt-BR" sz="2000" i="1" dirty="0"/>
              <a:t>cn</a:t>
            </a:r>
            <a:r>
              <a:rPr lang="pt-BR" sz="2000" dirty="0"/>
              <a:t>2 ≤ 105</a:t>
            </a:r>
            <a:r>
              <a:rPr lang="pt-BR" sz="2000" i="1" dirty="0"/>
              <a:t>n </a:t>
            </a:r>
            <a:r>
              <a:rPr lang="pt-BR" sz="2000" dirty="0"/>
              <a:t>⇒ 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cn - </a:t>
            </a:r>
            <a:r>
              <a:rPr lang="pt-BR" sz="2000" dirty="0"/>
              <a:t>105) ≤ 0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/>
              <a:t>n </a:t>
            </a:r>
            <a:r>
              <a:rPr lang="en-US" sz="2000" dirty="0"/>
              <a:t>is positive </a:t>
            </a:r>
            <a:r>
              <a:rPr lang="en-US" sz="2000" i="1" dirty="0"/>
              <a:t>⇒</a:t>
            </a:r>
            <a:r>
              <a:rPr lang="en-US" sz="2000" i="1" dirty="0" err="1"/>
              <a:t>cn</a:t>
            </a:r>
            <a:r>
              <a:rPr lang="en-US" sz="2000" i="1" dirty="0"/>
              <a:t> - </a:t>
            </a:r>
            <a:r>
              <a:rPr lang="en-US" sz="2000" dirty="0"/>
              <a:t>105 ≤0 ⇒ </a:t>
            </a:r>
            <a:r>
              <a:rPr lang="en-US" sz="2000" i="1" dirty="0"/>
              <a:t>n ≤</a:t>
            </a:r>
            <a:r>
              <a:rPr lang="en-US" sz="2000" dirty="0"/>
              <a:t>105/</a:t>
            </a:r>
            <a:r>
              <a:rPr lang="en-US" sz="2000" i="1" dirty="0"/>
              <a:t>c</a:t>
            </a:r>
          </a:p>
          <a:p>
            <a:pPr lvl="1"/>
            <a:r>
              <a:rPr lang="en-US" sz="2000" i="1" dirty="0"/>
              <a:t>⇒ </a:t>
            </a:r>
            <a:r>
              <a:rPr lang="en-US" sz="2000" dirty="0"/>
              <a:t>Contradiction: </a:t>
            </a:r>
            <a:r>
              <a:rPr lang="en-US" sz="2000" i="1" dirty="0"/>
              <a:t>n </a:t>
            </a:r>
            <a:r>
              <a:rPr lang="en-US" sz="2000" dirty="0"/>
              <a:t>cannot be smaller than a constant</a:t>
            </a:r>
          </a:p>
          <a:p>
            <a:r>
              <a:rPr lang="pt-BR" sz="2400" b="1" dirty="0"/>
              <a:t>Example-3 </a:t>
            </a:r>
            <a:r>
              <a:rPr lang="pt-BR" sz="2400" dirty="0"/>
              <a:t>2</a:t>
            </a:r>
            <a:r>
              <a:rPr lang="pt-BR" sz="2400" i="1" dirty="0"/>
              <a:t>n </a:t>
            </a:r>
            <a:r>
              <a:rPr lang="pt-BR" sz="2400" dirty="0"/>
              <a:t>= </a:t>
            </a:r>
            <a:r>
              <a:rPr lang="el-GR" sz="2400" dirty="0"/>
              <a:t>Ω </a:t>
            </a:r>
            <a:r>
              <a:rPr lang="pt-BR" sz="2400" dirty="0" smtClean="0"/>
              <a:t>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</a:t>
            </a:r>
            <a:r>
              <a:rPr lang="el-GR" sz="2400" dirty="0"/>
              <a:t>Ω </a:t>
            </a:r>
            <a:r>
              <a:rPr lang="pt-BR" sz="2400" dirty="0" smtClean="0"/>
              <a:t>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 smtClean="0"/>
              <a:t>)</a:t>
            </a: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θ (Theta)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notation θ(n) is the formal way to express both the lower bound and the upper bound of an algorithm's running time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Definition: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 function f (n) = θ (g (n)) [read as "f is the theta of g of n"] if and only if there exists positive constant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 and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*g </a:t>
            </a:r>
            <a:r>
              <a:rPr lang="en-US" sz="2400" dirty="0">
                <a:solidFill>
                  <a:srgbClr val="FF0000"/>
                </a:solidFill>
              </a:rPr>
              <a:t>(n) ≤ f(n)≤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*g(n)for </a:t>
            </a:r>
            <a:r>
              <a:rPr lang="en-US" sz="2400" dirty="0">
                <a:solidFill>
                  <a:srgbClr val="FF0000"/>
                </a:solidFill>
              </a:rPr>
              <a:t>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4899190" cy="291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sz="2200" b="1" dirty="0" smtClean="0">
                <a:latin typeface="Bookman Old Style" pitchFamily="18" charset="0"/>
              </a:rPr>
              <a:t>All algorithms must satisfy the following criteria:</a:t>
            </a:r>
          </a:p>
          <a:p>
            <a:pPr lvl="1">
              <a:buFontTx/>
              <a:buNone/>
            </a:pPr>
            <a:r>
              <a:rPr lang="en-US" altLang="zh-TW" sz="2200" dirty="0" smtClean="0">
                <a:latin typeface="Bookman Old Style" pitchFamily="18" charset="0"/>
              </a:rPr>
              <a:t>(1)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Input</a:t>
            </a:r>
            <a:r>
              <a:rPr lang="en-US" altLang="zh-TW" sz="2200" dirty="0" smtClean="0">
                <a:latin typeface="Bookman Old Style" pitchFamily="18" charset="0"/>
              </a:rPr>
              <a:t>. There are zero or more quantities that are externally supplied.</a:t>
            </a:r>
          </a:p>
          <a:p>
            <a:pPr lvl="1">
              <a:buFontTx/>
              <a:buNone/>
            </a:pPr>
            <a:r>
              <a:rPr lang="en-US" altLang="zh-TW" sz="2200" dirty="0" smtClean="0">
                <a:latin typeface="Bookman Old Style" pitchFamily="18" charset="0"/>
              </a:rPr>
              <a:t>(2)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Output</a:t>
            </a:r>
            <a:r>
              <a:rPr lang="en-US" altLang="zh-TW" sz="2200" dirty="0" smtClean="0">
                <a:latin typeface="Bookman Old Style" pitchFamily="18" charset="0"/>
              </a:rPr>
              <a:t>. At least one quantity is produced.</a:t>
            </a:r>
          </a:p>
          <a:p>
            <a:pPr lvl="1">
              <a:buFontTx/>
              <a:buNone/>
            </a:pPr>
            <a:r>
              <a:rPr lang="en-US" altLang="zh-TW" sz="2200" dirty="0" smtClean="0">
                <a:latin typeface="Bookman Old Style" pitchFamily="18" charset="0"/>
              </a:rPr>
              <a:t>(3)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Definiteness</a:t>
            </a:r>
            <a:r>
              <a:rPr lang="en-US" altLang="zh-TW" sz="2200" dirty="0" smtClean="0">
                <a:latin typeface="Bookman Old Style" pitchFamily="18" charset="0"/>
              </a:rPr>
              <a:t>. Each instruction is clear and unambiguous.</a:t>
            </a:r>
          </a:p>
          <a:p>
            <a:pPr lvl="1">
              <a:buFontTx/>
              <a:buNone/>
            </a:pPr>
            <a:r>
              <a:rPr lang="en-US" altLang="zh-TW" sz="2200" dirty="0" smtClean="0">
                <a:latin typeface="Bookman Old Style" pitchFamily="18" charset="0"/>
              </a:rPr>
              <a:t>(4)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Finiteness</a:t>
            </a:r>
            <a:r>
              <a:rPr lang="en-US" altLang="zh-TW" sz="2200" dirty="0" smtClean="0">
                <a:latin typeface="Bookman Old Style" pitchFamily="18" charset="0"/>
              </a:rPr>
              <a:t>. If we trace out the instructions of an algorithm, then for all cases, the algorithm terminates after a finite number of steps.</a:t>
            </a:r>
          </a:p>
          <a:p>
            <a:pPr lvl="1">
              <a:buFontTx/>
              <a:buNone/>
            </a:pPr>
            <a:r>
              <a:rPr lang="en-US" altLang="zh-TW" sz="2200" dirty="0" smtClean="0">
                <a:latin typeface="Bookman Old Style" pitchFamily="18" charset="0"/>
              </a:rPr>
              <a:t>(5)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Effectiveness</a:t>
            </a:r>
            <a:r>
              <a:rPr lang="en-US" altLang="zh-TW" sz="2200" dirty="0" smtClean="0">
                <a:latin typeface="Bookman Old Style" pitchFamily="18" charset="0"/>
              </a:rPr>
              <a:t>. Every instruction must be basic enough to be carried out, in principle, by a person using only pencil and paper. It is not enough that each operation be definite and also must be feasible.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an Algorithm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on θ </a:t>
            </a:r>
            <a:r>
              <a:rPr lang="en-US" b="1" dirty="0">
                <a:solidFill>
                  <a:schemeClr val="bg1"/>
                </a:solidFill>
              </a:rPr>
              <a:t>(Theta)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3n+2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dirty="0" smtClean="0"/>
                  <a:t>)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 smtClean="0">
                  <a:latin typeface="Bookman Old Style" pitchFamily="18" charset="0"/>
                </a:endParaRPr>
              </a:p>
              <a:p>
                <a:pPr algn="just"/>
                <a:endParaRPr lang="en-US" sz="2400" dirty="0" smtClean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r>
                  <a:rPr lang="en-US" sz="2400" dirty="0" smtClean="0"/>
                  <a:t>Prove that 10n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+4n </a:t>
                </a:r>
                <a:r>
                  <a:rPr lang="en-US" sz="2400" dirty="0"/>
                  <a:t>+2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</a:t>
                </a:r>
              </a:p>
              <a:p>
                <a:pPr algn="just"/>
                <a:r>
                  <a:rPr lang="en-US" sz="2400" dirty="0" smtClean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n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+ 106n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(n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)</a:t>
                </a:r>
              </a:p>
              <a:p>
                <a:pPr algn="just"/>
                <a:r>
                  <a:rPr lang="en-US" sz="2400" dirty="0" smtClean="0">
                    <a:latin typeface="Bookman Old Style" pitchFamily="18" charset="0"/>
                  </a:rPr>
                  <a:t>Prove that the following is incorrect: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/log n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Little </a:t>
            </a:r>
            <a:r>
              <a:rPr lang="en-US" b="1" dirty="0" smtClean="0">
                <a:solidFill>
                  <a:schemeClr val="bg1"/>
                </a:solidFill>
              </a:rPr>
              <a:t>oh and Little omega Notation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928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310600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Example: The </a:t>
            </a:r>
            <a:r>
              <a:rPr lang="en-US" dirty="0"/>
              <a:t>function 3n +2 =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" y="3717032"/>
            <a:ext cx="763284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is it called Asymptotic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/>
              <a:t>From the discussion </a:t>
            </a:r>
            <a:r>
              <a:rPr lang="en-US" sz="2400" dirty="0" smtClean="0"/>
              <a:t>above, we can </a:t>
            </a:r>
            <a:r>
              <a:rPr lang="en-US" sz="2400" dirty="0"/>
              <a:t>easily understand that, in every case </a:t>
            </a:r>
            <a:r>
              <a:rPr lang="en-US" sz="2400" dirty="0">
                <a:solidFill>
                  <a:srgbClr val="FF0000"/>
                </a:solidFill>
              </a:rPr>
              <a:t>for a given function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we are trying to find </a:t>
            </a:r>
            <a:r>
              <a:rPr lang="en-US" sz="2400" dirty="0" smtClean="0">
                <a:solidFill>
                  <a:srgbClr val="FF0000"/>
                </a:solidFill>
              </a:rPr>
              <a:t>another function 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which approximates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at higher values of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In mathematics we call such a </a:t>
            </a:r>
            <a:r>
              <a:rPr lang="en-US" sz="2400" dirty="0" smtClean="0"/>
              <a:t>curve an </a:t>
            </a:r>
            <a:r>
              <a:rPr lang="en-US" sz="2400" i="1" dirty="0">
                <a:solidFill>
                  <a:srgbClr val="FF0000"/>
                </a:solidFill>
              </a:rPr>
              <a:t>asymptotic curve</a:t>
            </a:r>
            <a:r>
              <a:rPr lang="en-US" sz="2400" dirty="0"/>
              <a:t>. In other terms,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the </a:t>
            </a:r>
            <a:r>
              <a:rPr lang="en-US" sz="2400" dirty="0" smtClean="0"/>
              <a:t>asymptotic curve </a:t>
            </a:r>
            <a:r>
              <a:rPr lang="en-US" sz="2400" dirty="0"/>
              <a:t>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). For this reason, we call algorithm analysis </a:t>
            </a:r>
            <a:r>
              <a:rPr lang="en-US" sz="2400" i="1" dirty="0">
                <a:solidFill>
                  <a:srgbClr val="FF0000"/>
                </a:solidFill>
              </a:rPr>
              <a:t>asymptotic analysis.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Different Asymptotic functions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5665226" cy="567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US" sz="2400" dirty="0"/>
              <a:t>1) </a:t>
            </a:r>
            <a:r>
              <a:rPr lang="en-US" sz="2400" b="1" dirty="0"/>
              <a:t>Loops: </a:t>
            </a:r>
            <a:r>
              <a:rPr lang="en-US" sz="2400" dirty="0"/>
              <a:t>The running time of a loop is, at most, the running time of the </a:t>
            </a:r>
            <a:r>
              <a:rPr lang="en-US" sz="2400" dirty="0" smtClean="0"/>
              <a:t>statements inside </a:t>
            </a:r>
            <a:r>
              <a:rPr lang="en-US" sz="2400" dirty="0"/>
              <a:t>the loop (including tests) multiplied by the number of iterations</a:t>
            </a:r>
            <a:r>
              <a:rPr lang="en-US" sz="2400" dirty="0" smtClean="0"/>
              <a:t>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 smtClean="0">
              <a:latin typeface="Bookman Old Style" pitchFamily="18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/>
              <a:t>) </a:t>
            </a:r>
            <a:r>
              <a:rPr lang="en-US" sz="2400" b="1" dirty="0"/>
              <a:t>Nested loops: </a:t>
            </a:r>
            <a:r>
              <a:rPr lang="en-US" sz="2400" dirty="0"/>
              <a:t>Analyze from the inside out. Total running time is the product of </a:t>
            </a:r>
            <a:r>
              <a:rPr lang="en-US" sz="2400" dirty="0" smtClean="0"/>
              <a:t>the sizes of </a:t>
            </a:r>
            <a:r>
              <a:rPr lang="en-US" sz="2400" dirty="0"/>
              <a:t>all the loops.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38400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653136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3. Consecutive </a:t>
            </a:r>
            <a:r>
              <a:rPr lang="en-US" sz="2400" b="1" dirty="0"/>
              <a:t>statements: </a:t>
            </a:r>
            <a:r>
              <a:rPr lang="en-US" sz="2400" dirty="0"/>
              <a:t>Add the time complexities of each statement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 smtClean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43088"/>
            <a:ext cx="39719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</a:t>
            </a:r>
            <a:r>
              <a:rPr lang="en-US" sz="2400" dirty="0"/>
              <a:t>) </a:t>
            </a:r>
            <a:r>
              <a:rPr lang="en-US" sz="2400" b="1" dirty="0"/>
              <a:t>If-then-else statements: </a:t>
            </a:r>
            <a:r>
              <a:rPr lang="en-US" sz="2400" dirty="0"/>
              <a:t>Worst-case running time: the test, plus </a:t>
            </a:r>
            <a:r>
              <a:rPr lang="en-US" sz="2400" i="1" dirty="0"/>
              <a:t>either </a:t>
            </a:r>
            <a:r>
              <a:rPr lang="en-US" sz="2400" dirty="0"/>
              <a:t>the </a:t>
            </a:r>
            <a:r>
              <a:rPr lang="en-US" sz="2400" i="1" dirty="0"/>
              <a:t>then </a:t>
            </a:r>
            <a:r>
              <a:rPr lang="en-US" sz="2400" dirty="0" smtClean="0"/>
              <a:t>part </a:t>
            </a:r>
            <a:r>
              <a:rPr lang="en-US" sz="2400" i="1" dirty="0" smtClean="0"/>
              <a:t>or </a:t>
            </a:r>
            <a:r>
              <a:rPr lang="en-US" sz="2400" dirty="0"/>
              <a:t>the </a:t>
            </a:r>
            <a:r>
              <a:rPr lang="en-US" sz="2400" i="1" dirty="0"/>
              <a:t>else </a:t>
            </a:r>
            <a:r>
              <a:rPr lang="en-US" sz="2400" dirty="0"/>
              <a:t>part (whichever is the larger</a:t>
            </a:r>
            <a:r>
              <a:rPr lang="en-US" sz="2400" dirty="0" smtClean="0"/>
              <a:t>).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 smtClean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20888"/>
            <a:ext cx="4600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</a:t>
            </a:r>
            <a:r>
              <a:rPr lang="en-US" sz="2400" dirty="0"/>
              <a:t>) </a:t>
            </a:r>
            <a:r>
              <a:rPr lang="en-US" sz="2400" b="1" dirty="0"/>
              <a:t>Logarithmic complexity: </a:t>
            </a:r>
            <a:r>
              <a:rPr lang="en-US" sz="2400" dirty="0"/>
              <a:t>An algorithm is O(</a:t>
            </a:r>
            <a:r>
              <a:rPr lang="en-US" sz="2400" i="1" dirty="0" err="1"/>
              <a:t>logn</a:t>
            </a:r>
            <a:r>
              <a:rPr lang="en-US" sz="2400" dirty="0"/>
              <a:t>) if it takes a constant time to </a:t>
            </a:r>
            <a:r>
              <a:rPr lang="en-US" sz="2400" dirty="0" smtClean="0"/>
              <a:t>cut the </a:t>
            </a:r>
            <a:r>
              <a:rPr lang="en-US" sz="2400" dirty="0"/>
              <a:t>problem size by a fraction (usually by ½). 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1"/>
            <a:ext cx="4158832" cy="11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62382"/>
            <a:ext cx="4176464" cy="122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Problem 1: </a:t>
            </a:r>
            <a:r>
              <a:rPr lang="en-US" sz="2400" dirty="0">
                <a:latin typeface="Bookman Old Style" pitchFamily="18" charset="0"/>
              </a:rPr>
              <a:t>What is the running time of the following function?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309813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7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Problem 2: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05000"/>
            <a:ext cx="5991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Study of  </a:t>
            </a:r>
            <a:r>
              <a:rPr lang="en-US" altLang="zh-TW" b="1" dirty="0"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82000" cy="550884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study of </a:t>
            </a:r>
            <a:r>
              <a:rPr lang="en-US" sz="2000" dirty="0" smtClean="0">
                <a:latin typeface="Bookman Old Style" panose="02050604050505020204" pitchFamily="18" charset="0"/>
              </a:rPr>
              <a:t>algorithms includes many </a:t>
            </a:r>
            <a:r>
              <a:rPr lang="en-US" sz="2000" dirty="0">
                <a:latin typeface="Bookman Old Style" panose="02050604050505020204" pitchFamily="18" charset="0"/>
              </a:rPr>
              <a:t>important and active </a:t>
            </a:r>
            <a:r>
              <a:rPr lang="en-US" sz="2000" dirty="0" smtClean="0">
                <a:latin typeface="Bookman Old Style" panose="02050604050505020204" pitchFamily="18" charset="0"/>
              </a:rPr>
              <a:t>areas of research. </a:t>
            </a:r>
          </a:p>
          <a:p>
            <a:pPr marL="0" indent="0"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Four distinct areas of study: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1. How to devise </a:t>
            </a:r>
            <a:r>
              <a:rPr lang="en-US" sz="2000" dirty="0" smtClean="0">
                <a:latin typeface="Bookman Old Style" panose="02050604050505020204" pitchFamily="18" charset="0"/>
              </a:rPr>
              <a:t>algorithm</a:t>
            </a:r>
          </a:p>
          <a:p>
            <a:pPr lvl="1"/>
            <a:endParaRPr lang="en-US" sz="20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2. How to validate </a:t>
            </a:r>
            <a:r>
              <a:rPr lang="en-US" sz="2000" dirty="0" smtClean="0">
                <a:latin typeface="Bookman Old Style" panose="02050604050505020204" pitchFamily="18" charset="0"/>
              </a:rPr>
              <a:t>algorithm</a:t>
            </a:r>
          </a:p>
          <a:p>
            <a:pPr lvl="1"/>
            <a:endParaRPr lang="en-US" sz="20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3</a:t>
            </a:r>
            <a:r>
              <a:rPr lang="en-US" sz="2000" dirty="0">
                <a:latin typeface="Bookman Old Style" panose="02050604050505020204" pitchFamily="18" charset="0"/>
              </a:rPr>
              <a:t>. How to analyze </a:t>
            </a:r>
            <a:r>
              <a:rPr lang="en-US" sz="2000" dirty="0" smtClean="0">
                <a:latin typeface="Bookman Old Style" panose="02050604050505020204" pitchFamily="18" charset="0"/>
              </a:rPr>
              <a:t>algorithms</a:t>
            </a:r>
          </a:p>
          <a:p>
            <a:pPr lvl="1"/>
            <a:endParaRPr lang="en-US" sz="20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 smtClean="0">
                <a:latin typeface="Bookman Old Style" panose="02050604050505020204" pitchFamily="18" charset="0"/>
              </a:rPr>
              <a:t>4</a:t>
            </a:r>
            <a:r>
              <a:rPr lang="en-US" sz="2000" dirty="0">
                <a:latin typeface="Bookman Old Style" panose="02050604050505020204" pitchFamily="18" charset="0"/>
              </a:rPr>
              <a:t>. How to test a program</a:t>
            </a:r>
            <a:endParaRPr lang="en-US" altLang="zh-TW" sz="20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Problem 3: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257425"/>
            <a:ext cx="65055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Problem 4: </a:t>
            </a:r>
            <a:r>
              <a:rPr lang="en-US" sz="2400" dirty="0" smtClean="0"/>
              <a:t>Write </a:t>
            </a:r>
            <a:r>
              <a:rPr lang="en-US" sz="2400" dirty="0"/>
              <a:t>a recursive function for the running time T(</a:t>
            </a:r>
            <a:r>
              <a:rPr lang="en-US" sz="2400" i="1" dirty="0"/>
              <a:t>n</a:t>
            </a:r>
            <a:r>
              <a:rPr lang="en-US" sz="2400" dirty="0"/>
              <a:t>) of the function given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47900"/>
            <a:ext cx="6276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6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ometimes We're Tested, Not To Show Our Weakness, But To Discove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Devise  and Validate an Algorithm 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382000" cy="532561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Devise an Algorithm:</a:t>
            </a: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Study various design techniques that </a:t>
            </a:r>
            <a:r>
              <a:rPr lang="en-US" sz="1800" dirty="0">
                <a:latin typeface="Bookman Old Style" panose="02050604050505020204" pitchFamily="18" charset="0"/>
              </a:rPr>
              <a:t>have proven to be useful in that they have often </a:t>
            </a:r>
            <a:r>
              <a:rPr lang="en-US" sz="1800" dirty="0" smtClean="0">
                <a:latin typeface="Bookman Old Style" panose="02050604050505020204" pitchFamily="18" charset="0"/>
              </a:rPr>
              <a:t>yielded good algorithms.</a:t>
            </a:r>
          </a:p>
          <a:p>
            <a:pPr lvl="1"/>
            <a:r>
              <a:rPr lang="en-US" altLang="zh-TW" sz="1800" dirty="0">
                <a:latin typeface="Bookman Old Style" pitchFamily="18" charset="0"/>
              </a:rPr>
              <a:t>Various design Strategies: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Divide and Conquer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Greedy Method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Dynamic Programming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Back Tracking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Branch &amp; </a:t>
            </a:r>
            <a:r>
              <a:rPr lang="en-US" altLang="zh-TW" sz="1800" dirty="0" smtClean="0">
                <a:latin typeface="Bookman Old Style" pitchFamily="18" charset="0"/>
              </a:rPr>
              <a:t>Bound</a:t>
            </a:r>
          </a:p>
          <a:p>
            <a:pPr lvl="2"/>
            <a:endParaRPr lang="en-US" altLang="zh-TW" sz="1800" dirty="0">
              <a:latin typeface="Bookman Old Style" pitchFamily="18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Validate </a:t>
            </a: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 </a:t>
            </a:r>
            <a:r>
              <a:rPr lang="en-US" altLang="zh-TW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Algorithm:</a:t>
            </a: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an algorithm is devised, it is necessary to show that it computes the correct answer for all possible legal inputs. 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the validity of the method has been shown, a program can be written and a second phase begins. </a:t>
            </a:r>
            <a:endParaRPr lang="en-US" altLang="zh-TW" sz="1800" dirty="0">
              <a:latin typeface="Bookman Old Style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0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Analyze and Test the Algorithms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382000" cy="5472608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3. Analyze the Algorithm</a:t>
            </a: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Analysis </a:t>
            </a:r>
            <a:r>
              <a:rPr lang="en-US" sz="1800" dirty="0">
                <a:latin typeface="Bookman Old Style" panose="02050604050505020204" pitchFamily="18" charset="0"/>
              </a:rPr>
              <a:t>of algorithms or </a:t>
            </a:r>
            <a:r>
              <a:rPr lang="en-US" sz="1800" dirty="0" smtClean="0">
                <a:latin typeface="Bookman Old Style" panose="02050604050505020204" pitchFamily="18" charset="0"/>
              </a:rPr>
              <a:t>performance analysis </a:t>
            </a:r>
            <a:r>
              <a:rPr lang="en-US" sz="1800" dirty="0">
                <a:latin typeface="Bookman Old Style" panose="02050604050505020204" pitchFamily="18" charset="0"/>
              </a:rPr>
              <a:t>refers to the task of </a:t>
            </a:r>
            <a:r>
              <a:rPr lang="en-US" sz="1800" dirty="0" smtClean="0">
                <a:latin typeface="Bookman Old Style" panose="02050604050505020204" pitchFamily="18" charset="0"/>
              </a:rPr>
              <a:t>determining how </a:t>
            </a:r>
            <a:r>
              <a:rPr lang="en-US" sz="1800" dirty="0">
                <a:latin typeface="Bookman Old Style" panose="02050604050505020204" pitchFamily="18" charset="0"/>
              </a:rPr>
              <a:t>much computing </a:t>
            </a:r>
            <a:r>
              <a:rPr lang="en-US" sz="1800" dirty="0" smtClean="0">
                <a:latin typeface="Bookman Old Style" panose="02050604050505020204" pitchFamily="18" charset="0"/>
              </a:rPr>
              <a:t>time and storage an algorithm requires.</a:t>
            </a:r>
          </a:p>
          <a:p>
            <a:pPr lvl="1"/>
            <a:endParaRPr lang="en-US" sz="1800" dirty="0" smtClean="0">
              <a:latin typeface="Bookman Old Style" panose="02050604050505020204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4. </a:t>
            </a:r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Test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 </a:t>
            </a:r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Program</a:t>
            </a:r>
            <a:endParaRPr lang="en-US" altLang="zh-TW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Testing a program consists of </a:t>
            </a:r>
            <a:r>
              <a:rPr lang="en-US" sz="1800" dirty="0">
                <a:latin typeface="Bookman Old Style" panose="02050604050505020204" pitchFamily="18" charset="0"/>
              </a:rPr>
              <a:t>two phases: </a:t>
            </a:r>
            <a:r>
              <a:rPr lang="en-US" sz="1800" b="1" dirty="0" smtClean="0">
                <a:latin typeface="Bookman Old Style" panose="02050604050505020204" pitchFamily="18" charset="0"/>
              </a:rPr>
              <a:t>debugging and </a:t>
            </a:r>
            <a:r>
              <a:rPr lang="en-US" sz="1800" b="1" dirty="0">
                <a:latin typeface="Bookman Old Style" panose="02050604050505020204" pitchFamily="18" charset="0"/>
              </a:rPr>
              <a:t>profiling </a:t>
            </a:r>
            <a:r>
              <a:rPr lang="en-US" sz="1800" dirty="0">
                <a:latin typeface="Bookman Old Style" panose="02050604050505020204" pitchFamily="18" charset="0"/>
              </a:rPr>
              <a:t>(or </a:t>
            </a:r>
            <a:r>
              <a:rPr lang="en-US" sz="1800" dirty="0" smtClean="0">
                <a:latin typeface="Bookman Old Style" panose="02050604050505020204" pitchFamily="18" charset="0"/>
              </a:rPr>
              <a:t>performance measurement). </a:t>
            </a: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Debugging is </a:t>
            </a: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dirty="0" smtClean="0">
                <a:latin typeface="Bookman Old Style" panose="02050604050505020204" pitchFamily="18" charset="0"/>
              </a:rPr>
              <a:t>process of executing programs on sample data sets to determine whether </a:t>
            </a:r>
            <a:r>
              <a:rPr lang="en-US" sz="1800" dirty="0">
                <a:latin typeface="Bookman Old Style" panose="02050604050505020204" pitchFamily="18" charset="0"/>
              </a:rPr>
              <a:t>faulty </a:t>
            </a:r>
            <a:r>
              <a:rPr lang="en-US" sz="1800" dirty="0" smtClean="0">
                <a:latin typeface="Bookman Old Style" panose="02050604050505020204" pitchFamily="18" charset="0"/>
              </a:rPr>
              <a:t>results occur and</a:t>
            </a:r>
            <a:r>
              <a:rPr lang="en-US" sz="1800" dirty="0">
                <a:latin typeface="Bookman Old Style" panose="02050604050505020204" pitchFamily="18" charset="0"/>
              </a:rPr>
              <a:t>, if so</a:t>
            </a:r>
            <a:r>
              <a:rPr lang="en-US" sz="1800" dirty="0" smtClean="0">
                <a:latin typeface="Bookman Old Style" panose="02050604050505020204" pitchFamily="18" charset="0"/>
              </a:rPr>
              <a:t>, to correct them.</a:t>
            </a: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A proof of correctness is </a:t>
            </a:r>
            <a:r>
              <a:rPr lang="en-US" sz="1800" dirty="0">
                <a:latin typeface="Bookman Old Style" panose="02050604050505020204" pitchFamily="18" charset="0"/>
              </a:rPr>
              <a:t>much more valuable than a </a:t>
            </a:r>
            <a:r>
              <a:rPr lang="en-US" sz="1800" dirty="0" smtClean="0">
                <a:latin typeface="Bookman Old Style" panose="02050604050505020204" pitchFamily="18" charset="0"/>
              </a:rPr>
              <a:t>thousand tests(if </a:t>
            </a:r>
            <a:r>
              <a:rPr lang="en-US" sz="1800" dirty="0">
                <a:latin typeface="Bookman Old Style" panose="02050604050505020204" pitchFamily="18" charset="0"/>
              </a:rPr>
              <a:t>that </a:t>
            </a:r>
            <a:r>
              <a:rPr lang="en-US" sz="1800" dirty="0" smtClean="0">
                <a:latin typeface="Bookman Old Style" panose="02050604050505020204" pitchFamily="18" charset="0"/>
              </a:rPr>
              <a:t>proof is </a:t>
            </a:r>
            <a:r>
              <a:rPr lang="en-US" sz="1800" dirty="0">
                <a:latin typeface="Bookman Old Style" panose="02050604050505020204" pitchFamily="18" charset="0"/>
              </a:rPr>
              <a:t>correct),</a:t>
            </a:r>
            <a:r>
              <a:rPr lang="en-US" sz="1800" dirty="0" smtClean="0">
                <a:latin typeface="Bookman Old Style" panose="02050604050505020204" pitchFamily="18" charset="0"/>
              </a:rPr>
              <a:t>since it </a:t>
            </a:r>
            <a:r>
              <a:rPr lang="en-US" sz="1800" dirty="0">
                <a:latin typeface="Bookman Old Style" panose="02050604050505020204" pitchFamily="18" charset="0"/>
              </a:rPr>
              <a:t>guarantees that the </a:t>
            </a:r>
            <a:r>
              <a:rPr lang="en-US" sz="1800" dirty="0" smtClean="0">
                <a:latin typeface="Bookman Old Style" panose="02050604050505020204" pitchFamily="18" charset="0"/>
              </a:rPr>
              <a:t>program will </a:t>
            </a:r>
            <a:r>
              <a:rPr lang="en-US" sz="1800" dirty="0">
                <a:latin typeface="Bookman Old Style" panose="02050604050505020204" pitchFamily="18" charset="0"/>
              </a:rPr>
              <a:t>work </a:t>
            </a:r>
            <a:r>
              <a:rPr lang="en-US" sz="1800" dirty="0" smtClean="0">
                <a:latin typeface="Bookman Old Style" panose="02050604050505020204" pitchFamily="18" charset="0"/>
              </a:rPr>
              <a:t>correctly for </a:t>
            </a:r>
            <a:r>
              <a:rPr lang="en-US" sz="1800" dirty="0">
                <a:latin typeface="Bookman Old Style" panose="02050604050505020204" pitchFamily="18" charset="0"/>
              </a:rPr>
              <a:t>all </a:t>
            </a:r>
            <a:r>
              <a:rPr lang="en-US" sz="1800" dirty="0" smtClean="0">
                <a:latin typeface="Bookman Old Style" panose="02050604050505020204" pitchFamily="18" charset="0"/>
              </a:rPr>
              <a:t>possible inputs</a:t>
            </a:r>
            <a:r>
              <a:rPr lang="en-US" sz="1800" dirty="0">
                <a:latin typeface="Bookman Old Style" panose="02050604050505020204" pitchFamily="18" charset="0"/>
              </a:rPr>
              <a:t>. 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Profiling </a:t>
            </a:r>
            <a:r>
              <a:rPr lang="en-US" sz="1800" dirty="0">
                <a:latin typeface="Bookman Old Style" panose="02050604050505020204" pitchFamily="18" charset="0"/>
              </a:rPr>
              <a:t>or </a:t>
            </a:r>
            <a:r>
              <a:rPr lang="en-US" sz="1800" dirty="0" smtClean="0">
                <a:latin typeface="Bookman Old Style" panose="02050604050505020204" pitchFamily="18" charset="0"/>
              </a:rPr>
              <a:t>performance measurement is </a:t>
            </a: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dirty="0" smtClean="0">
                <a:latin typeface="Bookman Old Style" panose="02050604050505020204" pitchFamily="18" charset="0"/>
              </a:rPr>
              <a:t>process of executing a correct program on datasets and measuring the time and space it takes to compute the result.</a:t>
            </a:r>
            <a:endParaRPr lang="en-US" altLang="zh-TW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24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2996</Words>
  <Application>Microsoft Office PowerPoint</Application>
  <PresentationFormat>On-screen Show (4:3)</PresentationFormat>
  <Paragraphs>576</Paragraphs>
  <Slides>62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Design and Analysis of Algorithms</vt:lpstr>
      <vt:lpstr>Topics</vt:lpstr>
      <vt:lpstr>What is an Algorithm</vt:lpstr>
      <vt:lpstr>What is an Algorithm</vt:lpstr>
      <vt:lpstr>PowerPoint Presentation</vt:lpstr>
      <vt:lpstr>Study of  Algorithms</vt:lpstr>
      <vt:lpstr>Devise  and Validate an Algorithm </vt:lpstr>
      <vt:lpstr>Analyze and Test the Algorithms</vt:lpstr>
      <vt:lpstr>Topics</vt:lpstr>
      <vt:lpstr>Describing Algorithms</vt:lpstr>
      <vt:lpstr>Pseudocode</vt:lpstr>
      <vt:lpstr>Pseudocode Conventions</vt:lpstr>
      <vt:lpstr>Pseudocode Conventions</vt:lpstr>
      <vt:lpstr>Pseudocode Conventions</vt:lpstr>
      <vt:lpstr>Tasks on Algorithms</vt:lpstr>
      <vt:lpstr>Topics</vt:lpstr>
      <vt:lpstr>Types of Algorithms</vt:lpstr>
      <vt:lpstr>Example for Recursive Algorithms</vt:lpstr>
      <vt:lpstr>Example for Recursive Algorithms</vt:lpstr>
      <vt:lpstr>Example for Recursive Algorithms</vt:lpstr>
      <vt:lpstr>Example for Recursive Algorithms</vt:lpstr>
      <vt:lpstr>PowerPoint Presentation</vt:lpstr>
      <vt:lpstr>Example for Recursive Algorithms</vt:lpstr>
      <vt:lpstr>Example for Recursive Algorithms</vt:lpstr>
      <vt:lpstr>Topics</vt:lpstr>
      <vt:lpstr>Performance Evaluation</vt:lpstr>
      <vt:lpstr>Performance Evaluation</vt:lpstr>
      <vt:lpstr>Space Complexity</vt:lpstr>
      <vt:lpstr>Examples of Evaluating Space Complexity</vt:lpstr>
      <vt:lpstr>Time Complexity</vt:lpstr>
      <vt:lpstr>Examples of Determining Steps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Tasks on Performance Analysis</vt:lpstr>
      <vt:lpstr>Topics</vt:lpstr>
      <vt:lpstr>Algorithm Analysis</vt:lpstr>
      <vt:lpstr>Asymptotic Notations</vt:lpstr>
      <vt:lpstr>Asymptotic Notations</vt:lpstr>
      <vt:lpstr>O (Big-Oh) Notation-Upper Bounding function</vt:lpstr>
      <vt:lpstr>Examples on O (Big-Oh) Notation</vt:lpstr>
      <vt:lpstr>Examples on O (Big-Oh) Notation</vt:lpstr>
      <vt:lpstr>O (Big-Oh) Notation</vt:lpstr>
      <vt:lpstr>Ω (Omega) Notation-Lower Bounding function</vt:lpstr>
      <vt:lpstr>Examples on Ω (Omega) Notation</vt:lpstr>
      <vt:lpstr>Examples on Ω (Omega) Notation</vt:lpstr>
      <vt:lpstr>θ (Theta) Notation</vt:lpstr>
      <vt:lpstr>Examples on θ (Theta) Notation</vt:lpstr>
      <vt:lpstr>Little oh and Little omega Notation</vt:lpstr>
      <vt:lpstr>Why is it called Asymptotic Analysis?</vt:lpstr>
      <vt:lpstr>Different Asymptotic functions</vt:lpstr>
      <vt:lpstr>Guidelines for Asymptotic Analysis</vt:lpstr>
      <vt:lpstr>Guidelines for Asymptotic Analysis</vt:lpstr>
      <vt:lpstr>Guidelines for Asymptotic Analysis</vt:lpstr>
      <vt:lpstr>Guidelines for Asymptotic Analysis</vt:lpstr>
      <vt:lpstr>Tasks on Performance Analysis</vt:lpstr>
      <vt:lpstr>Tasks on Performance Analysis</vt:lpstr>
      <vt:lpstr>Tasks on Performance Analysis</vt:lpstr>
      <vt:lpstr>Tasks on Performance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kalyani</dc:creator>
  <cp:lastModifiedBy>admin</cp:lastModifiedBy>
  <cp:revision>155</cp:revision>
  <dcterms:created xsi:type="dcterms:W3CDTF">2006-08-16T00:00:00Z</dcterms:created>
  <dcterms:modified xsi:type="dcterms:W3CDTF">2022-04-25T08:33:01Z</dcterms:modified>
</cp:coreProperties>
</file>