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A1492-AB6B-46D1-89D8-9413E4FAC304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14A2F-08E0-4718-AA2E-B52DC4F48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95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C46252-7977-470F-A63B-F34B0A5EB215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47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25864"/>
            <a:ext cx="6858000" cy="1655386"/>
          </a:xfrm>
        </p:spPr>
        <p:txBody>
          <a:bodyPr>
            <a:normAutofit/>
          </a:bodyPr>
          <a:lstStyle/>
          <a:p>
            <a:r>
              <a:rPr lang="en-US" dirty="0"/>
              <a:t>Analysis and Design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00350"/>
            <a:ext cx="6858000" cy="2457450"/>
          </a:xfrm>
        </p:spPr>
        <p:txBody>
          <a:bodyPr>
            <a:normAutofit/>
          </a:bodyPr>
          <a:lstStyle/>
          <a:p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1</a:t>
            </a:fld>
            <a:endParaRPr lang="en-AU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788E1908-5D85-4F74-9AC0-D1A1C6D1EA19}"/>
              </a:ext>
            </a:extLst>
          </p:cNvPr>
          <p:cNvSpPr txBox="1">
            <a:spLocks/>
          </p:cNvSpPr>
          <p:nvPr/>
        </p:nvSpPr>
        <p:spPr>
          <a:xfrm>
            <a:off x="-800360" y="4188119"/>
            <a:ext cx="10581788" cy="9448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Single Source Shortest Path Problem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27771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7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232211" y="3272969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9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2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9" y="3545649"/>
            <a:ext cx="420275" cy="118805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7" y="2358837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100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7" y="2738551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4D44193-A73A-4C59-8DC0-2BE50DE8574D}"/>
              </a:ext>
            </a:extLst>
          </p:cNvPr>
          <p:cNvSpPr txBox="1"/>
          <p:nvPr/>
        </p:nvSpPr>
        <p:spPr>
          <a:xfrm>
            <a:off x="5201170" y="2438397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A57CD92-79AC-4738-9B88-262E7BFDF2E8}"/>
              </a:ext>
            </a:extLst>
          </p:cNvPr>
          <p:cNvSpPr txBox="1"/>
          <p:nvPr/>
        </p:nvSpPr>
        <p:spPr>
          <a:xfrm>
            <a:off x="4066258" y="1560283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6E08D33-70FF-4E88-BBD3-BAD354ECBDE2}"/>
              </a:ext>
            </a:extLst>
          </p:cNvPr>
          <p:cNvSpPr txBox="1"/>
          <p:nvPr/>
        </p:nvSpPr>
        <p:spPr>
          <a:xfrm>
            <a:off x="4096299" y="2416629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8044E378-FD33-445E-86F5-C34ABB038125}"/>
              </a:ext>
            </a:extLst>
          </p:cNvPr>
          <p:cNvSpPr txBox="1"/>
          <p:nvPr/>
        </p:nvSpPr>
        <p:spPr>
          <a:xfrm>
            <a:off x="3230100" y="4724397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B748DD5-57D7-40E6-9AC0-FB4EE50B19A0}"/>
              </a:ext>
            </a:extLst>
          </p:cNvPr>
          <p:cNvSpPr txBox="1"/>
          <p:nvPr/>
        </p:nvSpPr>
        <p:spPr>
          <a:xfrm>
            <a:off x="1585914" y="4376057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918AAF4-6024-4D16-922A-BF7368BD447F}"/>
              </a:ext>
            </a:extLst>
          </p:cNvPr>
          <p:cNvSpPr txBox="1"/>
          <p:nvPr/>
        </p:nvSpPr>
        <p:spPr>
          <a:xfrm>
            <a:off x="2043055" y="2053771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xmlns="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2FC47E8-56BC-492C-8DB4-B188F81B0720}"/>
              </a:ext>
            </a:extLst>
          </p:cNvPr>
          <p:cNvSpPr txBox="1"/>
          <p:nvPr/>
        </p:nvSpPr>
        <p:spPr>
          <a:xfrm>
            <a:off x="5269129" y="1190169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8FEF73F-CBB9-46F2-9772-8F2823514B4B}"/>
              </a:ext>
            </a:extLst>
          </p:cNvPr>
          <p:cNvSpPr txBox="1"/>
          <p:nvPr/>
        </p:nvSpPr>
        <p:spPr>
          <a:xfrm>
            <a:off x="5329002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7B18E3B-6DF7-45EC-B178-CE3857BA8FB6}"/>
              </a:ext>
            </a:extLst>
          </p:cNvPr>
          <p:cNvSpPr txBox="1"/>
          <p:nvPr/>
        </p:nvSpPr>
        <p:spPr>
          <a:xfrm>
            <a:off x="4153345" y="52033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A85893D-9968-46AB-82DB-87C51E08AB9A}"/>
              </a:ext>
            </a:extLst>
          </p:cNvPr>
          <p:cNvSpPr txBox="1"/>
          <p:nvPr/>
        </p:nvSpPr>
        <p:spPr>
          <a:xfrm>
            <a:off x="2187910" y="4688114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F5BB6B90-BE22-4370-A7FC-E9F3861AFCBB}"/>
              </a:ext>
            </a:extLst>
          </p:cNvPr>
          <p:cNvSpPr txBox="1"/>
          <p:nvPr/>
        </p:nvSpPr>
        <p:spPr>
          <a:xfrm>
            <a:off x="103294" y="4506692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6762DFC-20E2-4043-AFA9-960847D616C9}"/>
              </a:ext>
            </a:extLst>
          </p:cNvPr>
          <p:cNvSpPr txBox="1"/>
          <p:nvPr/>
        </p:nvSpPr>
        <p:spPr>
          <a:xfrm>
            <a:off x="1790582" y="2982684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A6AECEB-B3C5-4C93-AF78-4B46D76D284E}"/>
              </a:ext>
            </a:extLst>
          </p:cNvPr>
          <p:cNvSpPr txBox="1"/>
          <p:nvPr/>
        </p:nvSpPr>
        <p:spPr>
          <a:xfrm>
            <a:off x="114181" y="2126341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729618"/>
              </p:ext>
            </p:extLst>
          </p:nvPr>
        </p:nvGraphicFramePr>
        <p:xfrm>
          <a:off x="6956869" y="1901352"/>
          <a:ext cx="937760" cy="441452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xmlns="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xmlns="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55B2AA6-29E8-473E-8C4A-6A098FEC2E1A}"/>
              </a:ext>
            </a:extLst>
          </p:cNvPr>
          <p:cNvSpPr txBox="1"/>
          <p:nvPr/>
        </p:nvSpPr>
        <p:spPr>
          <a:xfrm>
            <a:off x="3075148" y="6034368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 Vertex 7</a:t>
            </a:r>
          </a:p>
        </p:txBody>
      </p:sp>
    </p:spTree>
    <p:extLst>
      <p:ext uri="{BB962C8B-B14F-4D97-AF65-F5344CB8AC3E}">
        <p14:creationId xmlns:p14="http://schemas.microsoft.com/office/powerpoint/2010/main" val="398218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7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232211" y="3272969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9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2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9" y="3545649"/>
            <a:ext cx="420275" cy="118805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7" y="2358837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100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7" y="2738551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4D44193-A73A-4C59-8DC0-2BE50DE8574D}"/>
              </a:ext>
            </a:extLst>
          </p:cNvPr>
          <p:cNvSpPr txBox="1"/>
          <p:nvPr/>
        </p:nvSpPr>
        <p:spPr>
          <a:xfrm>
            <a:off x="5201170" y="2438397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A57CD92-79AC-4738-9B88-262E7BFDF2E8}"/>
              </a:ext>
            </a:extLst>
          </p:cNvPr>
          <p:cNvSpPr txBox="1"/>
          <p:nvPr/>
        </p:nvSpPr>
        <p:spPr>
          <a:xfrm>
            <a:off x="4066258" y="1560283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6E08D33-70FF-4E88-BBD3-BAD354ECBDE2}"/>
              </a:ext>
            </a:extLst>
          </p:cNvPr>
          <p:cNvSpPr txBox="1"/>
          <p:nvPr/>
        </p:nvSpPr>
        <p:spPr>
          <a:xfrm>
            <a:off x="4096299" y="2416629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8044E378-FD33-445E-86F5-C34ABB038125}"/>
              </a:ext>
            </a:extLst>
          </p:cNvPr>
          <p:cNvSpPr txBox="1"/>
          <p:nvPr/>
        </p:nvSpPr>
        <p:spPr>
          <a:xfrm>
            <a:off x="3230100" y="4724397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B748DD5-57D7-40E6-9AC0-FB4EE50B19A0}"/>
              </a:ext>
            </a:extLst>
          </p:cNvPr>
          <p:cNvSpPr txBox="1"/>
          <p:nvPr/>
        </p:nvSpPr>
        <p:spPr>
          <a:xfrm>
            <a:off x="1585914" y="4376057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918AAF4-6024-4D16-922A-BF7368BD447F}"/>
              </a:ext>
            </a:extLst>
          </p:cNvPr>
          <p:cNvSpPr txBox="1"/>
          <p:nvPr/>
        </p:nvSpPr>
        <p:spPr>
          <a:xfrm>
            <a:off x="2043055" y="2053771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xmlns="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2FC47E8-56BC-492C-8DB4-B188F81B0720}"/>
              </a:ext>
            </a:extLst>
          </p:cNvPr>
          <p:cNvSpPr txBox="1"/>
          <p:nvPr/>
        </p:nvSpPr>
        <p:spPr>
          <a:xfrm>
            <a:off x="5269129" y="1190169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8FEF73F-CBB9-46F2-9772-8F2823514B4B}"/>
              </a:ext>
            </a:extLst>
          </p:cNvPr>
          <p:cNvSpPr txBox="1"/>
          <p:nvPr/>
        </p:nvSpPr>
        <p:spPr>
          <a:xfrm>
            <a:off x="5329002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7B18E3B-6DF7-45EC-B178-CE3857BA8FB6}"/>
              </a:ext>
            </a:extLst>
          </p:cNvPr>
          <p:cNvSpPr txBox="1"/>
          <p:nvPr/>
        </p:nvSpPr>
        <p:spPr>
          <a:xfrm>
            <a:off x="4153345" y="52033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A85893D-9968-46AB-82DB-87C51E08AB9A}"/>
              </a:ext>
            </a:extLst>
          </p:cNvPr>
          <p:cNvSpPr txBox="1"/>
          <p:nvPr/>
        </p:nvSpPr>
        <p:spPr>
          <a:xfrm>
            <a:off x="2187910" y="4688114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F5BB6B90-BE22-4370-A7FC-E9F3861AFCBB}"/>
              </a:ext>
            </a:extLst>
          </p:cNvPr>
          <p:cNvSpPr txBox="1"/>
          <p:nvPr/>
        </p:nvSpPr>
        <p:spPr>
          <a:xfrm>
            <a:off x="103294" y="4506692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6762DFC-20E2-4043-AFA9-960847D616C9}"/>
              </a:ext>
            </a:extLst>
          </p:cNvPr>
          <p:cNvSpPr txBox="1"/>
          <p:nvPr/>
        </p:nvSpPr>
        <p:spPr>
          <a:xfrm>
            <a:off x="1790582" y="2982684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A6AECEB-B3C5-4C93-AF78-4B46D76D284E}"/>
              </a:ext>
            </a:extLst>
          </p:cNvPr>
          <p:cNvSpPr txBox="1"/>
          <p:nvPr/>
        </p:nvSpPr>
        <p:spPr>
          <a:xfrm>
            <a:off x="114181" y="2126341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405923"/>
              </p:ext>
            </p:extLst>
          </p:nvPr>
        </p:nvGraphicFramePr>
        <p:xfrm>
          <a:off x="6956869" y="1901352"/>
          <a:ext cx="937760" cy="441452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xmlns="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xmlns="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ECF5C7-44ED-4C3F-B9B6-92C016DACD59}"/>
              </a:ext>
            </a:extLst>
          </p:cNvPr>
          <p:cNvSpPr txBox="1"/>
          <p:nvPr/>
        </p:nvSpPr>
        <p:spPr>
          <a:xfrm>
            <a:off x="5634112" y="5572703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7 selected</a:t>
            </a:r>
          </a:p>
        </p:txBody>
      </p:sp>
    </p:spTree>
    <p:extLst>
      <p:ext uri="{BB962C8B-B14F-4D97-AF65-F5344CB8AC3E}">
        <p14:creationId xmlns:p14="http://schemas.microsoft.com/office/powerpoint/2010/main" val="235859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7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114181" y="3272967"/>
            <a:ext cx="56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9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2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9" y="3545649"/>
            <a:ext cx="420275" cy="118805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7" y="2358837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100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367B79A-38FB-4C2C-AD44-250808BD2D5E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1931602" y="2167913"/>
            <a:ext cx="1255154" cy="5340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7" y="2738551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4D44193-A73A-4C59-8DC0-2BE50DE8574D}"/>
              </a:ext>
            </a:extLst>
          </p:cNvPr>
          <p:cNvSpPr txBox="1"/>
          <p:nvPr/>
        </p:nvSpPr>
        <p:spPr>
          <a:xfrm>
            <a:off x="5201169" y="2438395"/>
            <a:ext cx="61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A57CD92-79AC-4738-9B88-262E7BFDF2E8}"/>
              </a:ext>
            </a:extLst>
          </p:cNvPr>
          <p:cNvSpPr txBox="1"/>
          <p:nvPr/>
        </p:nvSpPr>
        <p:spPr>
          <a:xfrm>
            <a:off x="4106597" y="1560281"/>
            <a:ext cx="70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72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6E08D33-70FF-4E88-BBD3-BAD354ECBDE2}"/>
              </a:ext>
            </a:extLst>
          </p:cNvPr>
          <p:cNvSpPr txBox="1"/>
          <p:nvPr/>
        </p:nvSpPr>
        <p:spPr>
          <a:xfrm>
            <a:off x="4096298" y="2416627"/>
            <a:ext cx="77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8044E378-FD33-445E-86F5-C34ABB038125}"/>
              </a:ext>
            </a:extLst>
          </p:cNvPr>
          <p:cNvSpPr txBox="1"/>
          <p:nvPr/>
        </p:nvSpPr>
        <p:spPr>
          <a:xfrm>
            <a:off x="3170790" y="4724395"/>
            <a:ext cx="66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B748DD5-57D7-40E6-9AC0-FB4EE50B19A0}"/>
              </a:ext>
            </a:extLst>
          </p:cNvPr>
          <p:cNvSpPr txBox="1"/>
          <p:nvPr/>
        </p:nvSpPr>
        <p:spPr>
          <a:xfrm>
            <a:off x="1361582" y="4376055"/>
            <a:ext cx="76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918AAF4-6024-4D16-922A-BF7368BD447F}"/>
              </a:ext>
            </a:extLst>
          </p:cNvPr>
          <p:cNvSpPr txBox="1"/>
          <p:nvPr/>
        </p:nvSpPr>
        <p:spPr>
          <a:xfrm>
            <a:off x="2043055" y="2053769"/>
            <a:ext cx="80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xmlns="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2FC47E8-56BC-492C-8DB4-B188F81B0720}"/>
              </a:ext>
            </a:extLst>
          </p:cNvPr>
          <p:cNvSpPr txBox="1"/>
          <p:nvPr/>
        </p:nvSpPr>
        <p:spPr>
          <a:xfrm>
            <a:off x="5269129" y="1190169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8FEF73F-CBB9-46F2-9772-8F2823514B4B}"/>
              </a:ext>
            </a:extLst>
          </p:cNvPr>
          <p:cNvSpPr txBox="1"/>
          <p:nvPr/>
        </p:nvSpPr>
        <p:spPr>
          <a:xfrm>
            <a:off x="5329002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7B18E3B-6DF7-45EC-B178-CE3857BA8FB6}"/>
              </a:ext>
            </a:extLst>
          </p:cNvPr>
          <p:cNvSpPr txBox="1"/>
          <p:nvPr/>
        </p:nvSpPr>
        <p:spPr>
          <a:xfrm>
            <a:off x="4153345" y="5203366"/>
            <a:ext cx="1115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A85893D-9968-46AB-82DB-87C51E08AB9A}"/>
              </a:ext>
            </a:extLst>
          </p:cNvPr>
          <p:cNvSpPr txBox="1"/>
          <p:nvPr/>
        </p:nvSpPr>
        <p:spPr>
          <a:xfrm>
            <a:off x="2187910" y="4688114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F5BB6B90-BE22-4370-A7FC-E9F3861AFCBB}"/>
              </a:ext>
            </a:extLst>
          </p:cNvPr>
          <p:cNvSpPr txBox="1"/>
          <p:nvPr/>
        </p:nvSpPr>
        <p:spPr>
          <a:xfrm>
            <a:off x="103294" y="4506692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6762DFC-20E2-4043-AFA9-960847D616C9}"/>
              </a:ext>
            </a:extLst>
          </p:cNvPr>
          <p:cNvSpPr txBox="1"/>
          <p:nvPr/>
        </p:nvSpPr>
        <p:spPr>
          <a:xfrm>
            <a:off x="1790581" y="2982682"/>
            <a:ext cx="95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A6AECEB-B3C5-4C93-AF78-4B46D76D284E}"/>
              </a:ext>
            </a:extLst>
          </p:cNvPr>
          <p:cNvSpPr txBox="1"/>
          <p:nvPr/>
        </p:nvSpPr>
        <p:spPr>
          <a:xfrm>
            <a:off x="119503" y="1712504"/>
            <a:ext cx="124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267F7B0A-AC1A-4A4E-81DC-881DD20BBEE5}"/>
              </a:ext>
            </a:extLst>
          </p:cNvPr>
          <p:cNvGraphicFramePr>
            <a:graphicFrameLocks noGrp="1"/>
          </p:cNvGraphicFramePr>
          <p:nvPr/>
        </p:nvGraphicFramePr>
        <p:xfrm>
          <a:off x="6956869" y="1901352"/>
          <a:ext cx="937760" cy="441452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xmlns="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xmlns="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ECF5C7-44ED-4C3F-B9B6-92C016DACD59}"/>
              </a:ext>
            </a:extLst>
          </p:cNvPr>
          <p:cNvSpPr txBox="1"/>
          <p:nvPr/>
        </p:nvSpPr>
        <p:spPr>
          <a:xfrm>
            <a:off x="2845225" y="5882358"/>
            <a:ext cx="2912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changes in Vertex 4 &amp; 8 </a:t>
            </a:r>
          </a:p>
        </p:txBody>
      </p:sp>
    </p:spTree>
    <p:extLst>
      <p:ext uri="{BB962C8B-B14F-4D97-AF65-F5344CB8AC3E}">
        <p14:creationId xmlns:p14="http://schemas.microsoft.com/office/powerpoint/2010/main" val="2422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7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103295" y="3272969"/>
            <a:ext cx="57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9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2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9" y="3545649"/>
            <a:ext cx="420275" cy="118805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7" y="2358837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100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7" y="2738551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4D44193-A73A-4C59-8DC0-2BE50DE8574D}"/>
              </a:ext>
            </a:extLst>
          </p:cNvPr>
          <p:cNvSpPr txBox="1"/>
          <p:nvPr/>
        </p:nvSpPr>
        <p:spPr>
          <a:xfrm>
            <a:off x="5201169" y="2438397"/>
            <a:ext cx="80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A57CD92-79AC-4738-9B88-262E7BFDF2E8}"/>
              </a:ext>
            </a:extLst>
          </p:cNvPr>
          <p:cNvSpPr txBox="1"/>
          <p:nvPr/>
        </p:nvSpPr>
        <p:spPr>
          <a:xfrm>
            <a:off x="4066257" y="1560283"/>
            <a:ext cx="746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7105FA1-EE09-40DB-AC32-91821C5B54AC}"/>
              </a:ext>
            </a:extLst>
          </p:cNvPr>
          <p:cNvSpPr txBox="1"/>
          <p:nvPr/>
        </p:nvSpPr>
        <p:spPr>
          <a:xfrm>
            <a:off x="4705867" y="3955137"/>
            <a:ext cx="72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6E08D33-70FF-4E88-BBD3-BAD354ECBDE2}"/>
              </a:ext>
            </a:extLst>
          </p:cNvPr>
          <p:cNvSpPr txBox="1"/>
          <p:nvPr/>
        </p:nvSpPr>
        <p:spPr>
          <a:xfrm>
            <a:off x="4096299" y="2416629"/>
            <a:ext cx="789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8044E378-FD33-445E-86F5-C34ABB038125}"/>
              </a:ext>
            </a:extLst>
          </p:cNvPr>
          <p:cNvSpPr txBox="1"/>
          <p:nvPr/>
        </p:nvSpPr>
        <p:spPr>
          <a:xfrm>
            <a:off x="3230100" y="4724397"/>
            <a:ext cx="79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B748DD5-57D7-40E6-9AC0-FB4EE50B19A0}"/>
              </a:ext>
            </a:extLst>
          </p:cNvPr>
          <p:cNvSpPr txBox="1"/>
          <p:nvPr/>
        </p:nvSpPr>
        <p:spPr>
          <a:xfrm>
            <a:off x="1217250" y="4376057"/>
            <a:ext cx="91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918AAF4-6024-4D16-922A-BF7368BD447F}"/>
              </a:ext>
            </a:extLst>
          </p:cNvPr>
          <p:cNvSpPr txBox="1"/>
          <p:nvPr/>
        </p:nvSpPr>
        <p:spPr>
          <a:xfrm>
            <a:off x="1850309" y="2053771"/>
            <a:ext cx="81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xmlns="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2FC47E8-56BC-492C-8DB4-B188F81B0720}"/>
              </a:ext>
            </a:extLst>
          </p:cNvPr>
          <p:cNvSpPr txBox="1"/>
          <p:nvPr/>
        </p:nvSpPr>
        <p:spPr>
          <a:xfrm>
            <a:off x="5269128" y="1190169"/>
            <a:ext cx="94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8FEF73F-CBB9-46F2-9772-8F2823514B4B}"/>
              </a:ext>
            </a:extLst>
          </p:cNvPr>
          <p:cNvSpPr txBox="1"/>
          <p:nvPr/>
        </p:nvSpPr>
        <p:spPr>
          <a:xfrm>
            <a:off x="5329002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7B18E3B-6DF7-45EC-B178-CE3857BA8FB6}"/>
              </a:ext>
            </a:extLst>
          </p:cNvPr>
          <p:cNvSpPr txBox="1"/>
          <p:nvPr/>
        </p:nvSpPr>
        <p:spPr>
          <a:xfrm>
            <a:off x="4153345" y="52033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A85893D-9968-46AB-82DB-87C51E08AB9A}"/>
              </a:ext>
            </a:extLst>
          </p:cNvPr>
          <p:cNvSpPr txBox="1"/>
          <p:nvPr/>
        </p:nvSpPr>
        <p:spPr>
          <a:xfrm>
            <a:off x="2187910" y="4688114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F5BB6B90-BE22-4370-A7FC-E9F3861AFCBB}"/>
              </a:ext>
            </a:extLst>
          </p:cNvPr>
          <p:cNvSpPr txBox="1"/>
          <p:nvPr/>
        </p:nvSpPr>
        <p:spPr>
          <a:xfrm>
            <a:off x="103294" y="4506692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6762DFC-20E2-4043-AFA9-960847D616C9}"/>
              </a:ext>
            </a:extLst>
          </p:cNvPr>
          <p:cNvSpPr txBox="1"/>
          <p:nvPr/>
        </p:nvSpPr>
        <p:spPr>
          <a:xfrm>
            <a:off x="1790582" y="2982684"/>
            <a:ext cx="95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A6AECEB-B3C5-4C93-AF78-4B46D76D284E}"/>
              </a:ext>
            </a:extLst>
          </p:cNvPr>
          <p:cNvSpPr txBox="1"/>
          <p:nvPr/>
        </p:nvSpPr>
        <p:spPr>
          <a:xfrm>
            <a:off x="103294" y="1606449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638083"/>
              </p:ext>
            </p:extLst>
          </p:nvPr>
        </p:nvGraphicFramePr>
        <p:xfrm>
          <a:off x="6956869" y="1901352"/>
          <a:ext cx="1196531" cy="360680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xmlns="" val="2105920478"/>
                    </a:ext>
                  </a:extLst>
                </a:gridCol>
                <a:gridCol w="747427">
                  <a:extLst>
                    <a:ext uri="{9D8B030D-6E8A-4147-A177-3AD203B41FA5}">
                      <a16:colId xmlns:a16="http://schemas.microsoft.com/office/drawing/2014/main" xmlns="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ECECB00-B89F-4EA8-A646-A2565286B2DD}"/>
              </a:ext>
            </a:extLst>
          </p:cNvPr>
          <p:cNvSpPr txBox="1"/>
          <p:nvPr/>
        </p:nvSpPr>
        <p:spPr>
          <a:xfrm>
            <a:off x="3301866" y="6012597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4 selected</a:t>
            </a:r>
          </a:p>
        </p:txBody>
      </p:sp>
    </p:spTree>
    <p:extLst>
      <p:ext uri="{BB962C8B-B14F-4D97-AF65-F5344CB8AC3E}">
        <p14:creationId xmlns:p14="http://schemas.microsoft.com/office/powerpoint/2010/main" val="3533535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7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232211" y="3272969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9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2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9" y="3545649"/>
            <a:ext cx="420275" cy="118805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7" y="2358837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100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7" y="2738551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4D44193-A73A-4C59-8DC0-2BE50DE8574D}"/>
              </a:ext>
            </a:extLst>
          </p:cNvPr>
          <p:cNvSpPr txBox="1"/>
          <p:nvPr/>
        </p:nvSpPr>
        <p:spPr>
          <a:xfrm>
            <a:off x="5201170" y="2438397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A57CD92-79AC-4738-9B88-262E7BFDF2E8}"/>
              </a:ext>
            </a:extLst>
          </p:cNvPr>
          <p:cNvSpPr txBox="1"/>
          <p:nvPr/>
        </p:nvSpPr>
        <p:spPr>
          <a:xfrm>
            <a:off x="4066258" y="1560283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6E08D33-70FF-4E88-BBD3-BAD354ECBDE2}"/>
              </a:ext>
            </a:extLst>
          </p:cNvPr>
          <p:cNvSpPr txBox="1"/>
          <p:nvPr/>
        </p:nvSpPr>
        <p:spPr>
          <a:xfrm>
            <a:off x="4096299" y="2416629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8044E378-FD33-445E-86F5-C34ABB038125}"/>
              </a:ext>
            </a:extLst>
          </p:cNvPr>
          <p:cNvSpPr txBox="1"/>
          <p:nvPr/>
        </p:nvSpPr>
        <p:spPr>
          <a:xfrm>
            <a:off x="3230100" y="4724397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B748DD5-57D7-40E6-9AC0-FB4EE50B19A0}"/>
              </a:ext>
            </a:extLst>
          </p:cNvPr>
          <p:cNvSpPr txBox="1"/>
          <p:nvPr/>
        </p:nvSpPr>
        <p:spPr>
          <a:xfrm>
            <a:off x="1585914" y="4376057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918AAF4-6024-4D16-922A-BF7368BD447F}"/>
              </a:ext>
            </a:extLst>
          </p:cNvPr>
          <p:cNvSpPr txBox="1"/>
          <p:nvPr/>
        </p:nvSpPr>
        <p:spPr>
          <a:xfrm>
            <a:off x="2043055" y="2053771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xmlns="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2FC47E8-56BC-492C-8DB4-B188F81B0720}"/>
              </a:ext>
            </a:extLst>
          </p:cNvPr>
          <p:cNvSpPr txBox="1"/>
          <p:nvPr/>
        </p:nvSpPr>
        <p:spPr>
          <a:xfrm>
            <a:off x="5269129" y="1190169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8FEF73F-CBB9-46F2-9772-8F2823514B4B}"/>
              </a:ext>
            </a:extLst>
          </p:cNvPr>
          <p:cNvSpPr txBox="1"/>
          <p:nvPr/>
        </p:nvSpPr>
        <p:spPr>
          <a:xfrm>
            <a:off x="5329002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7B18E3B-6DF7-45EC-B178-CE3857BA8FB6}"/>
              </a:ext>
            </a:extLst>
          </p:cNvPr>
          <p:cNvSpPr txBox="1"/>
          <p:nvPr/>
        </p:nvSpPr>
        <p:spPr>
          <a:xfrm>
            <a:off x="4153345" y="52033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A85893D-9968-46AB-82DB-87C51E08AB9A}"/>
              </a:ext>
            </a:extLst>
          </p:cNvPr>
          <p:cNvSpPr txBox="1"/>
          <p:nvPr/>
        </p:nvSpPr>
        <p:spPr>
          <a:xfrm>
            <a:off x="2187910" y="4688114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F5BB6B90-BE22-4370-A7FC-E9F3861AFCBB}"/>
              </a:ext>
            </a:extLst>
          </p:cNvPr>
          <p:cNvSpPr txBox="1"/>
          <p:nvPr/>
        </p:nvSpPr>
        <p:spPr>
          <a:xfrm>
            <a:off x="103294" y="4506692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6762DFC-20E2-4043-AFA9-960847D616C9}"/>
              </a:ext>
            </a:extLst>
          </p:cNvPr>
          <p:cNvSpPr txBox="1"/>
          <p:nvPr/>
        </p:nvSpPr>
        <p:spPr>
          <a:xfrm>
            <a:off x="1790582" y="2982684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A6AECEB-B3C5-4C93-AF78-4B46D76D284E}"/>
              </a:ext>
            </a:extLst>
          </p:cNvPr>
          <p:cNvSpPr txBox="1"/>
          <p:nvPr/>
        </p:nvSpPr>
        <p:spPr>
          <a:xfrm>
            <a:off x="114181" y="2126341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48417"/>
              </p:ext>
            </p:extLst>
          </p:nvPr>
        </p:nvGraphicFramePr>
        <p:xfrm>
          <a:off x="6956869" y="1901352"/>
          <a:ext cx="1196531" cy="360680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xmlns="" val="2105920478"/>
                    </a:ext>
                  </a:extLst>
                </a:gridCol>
                <a:gridCol w="747427">
                  <a:extLst>
                    <a:ext uri="{9D8B030D-6E8A-4147-A177-3AD203B41FA5}">
                      <a16:colId xmlns:a16="http://schemas.microsoft.com/office/drawing/2014/main" xmlns="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98FE2E5-5BE2-4904-A96D-D4B3B7C46F99}"/>
              </a:ext>
            </a:extLst>
          </p:cNvPr>
          <p:cNvSpPr txBox="1"/>
          <p:nvPr/>
        </p:nvSpPr>
        <p:spPr>
          <a:xfrm>
            <a:off x="3215739" y="5803535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 Vertex 3</a:t>
            </a:r>
          </a:p>
        </p:txBody>
      </p:sp>
    </p:spTree>
    <p:extLst>
      <p:ext uri="{BB962C8B-B14F-4D97-AF65-F5344CB8AC3E}">
        <p14:creationId xmlns:p14="http://schemas.microsoft.com/office/powerpoint/2010/main" val="212676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7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103295" y="3228635"/>
            <a:ext cx="57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9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2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9" y="3545649"/>
            <a:ext cx="420275" cy="118805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7" y="2358837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100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7" y="2738551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4D44193-A73A-4C59-8DC0-2BE50DE8574D}"/>
              </a:ext>
            </a:extLst>
          </p:cNvPr>
          <p:cNvSpPr txBox="1"/>
          <p:nvPr/>
        </p:nvSpPr>
        <p:spPr>
          <a:xfrm>
            <a:off x="5201169" y="2438395"/>
            <a:ext cx="61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A57CD92-79AC-4738-9B88-262E7BFDF2E8}"/>
              </a:ext>
            </a:extLst>
          </p:cNvPr>
          <p:cNvSpPr txBox="1"/>
          <p:nvPr/>
        </p:nvSpPr>
        <p:spPr>
          <a:xfrm>
            <a:off x="4066257" y="1560281"/>
            <a:ext cx="746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7105FA1-EE09-40DB-AC32-91821C5B54AC}"/>
              </a:ext>
            </a:extLst>
          </p:cNvPr>
          <p:cNvSpPr txBox="1"/>
          <p:nvPr/>
        </p:nvSpPr>
        <p:spPr>
          <a:xfrm>
            <a:off x="4705870" y="3955137"/>
            <a:ext cx="623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6E08D33-70FF-4E88-BBD3-BAD354ECBDE2}"/>
              </a:ext>
            </a:extLst>
          </p:cNvPr>
          <p:cNvSpPr txBox="1"/>
          <p:nvPr/>
        </p:nvSpPr>
        <p:spPr>
          <a:xfrm>
            <a:off x="4096298" y="2416627"/>
            <a:ext cx="77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8044E378-FD33-445E-86F5-C34ABB038125}"/>
              </a:ext>
            </a:extLst>
          </p:cNvPr>
          <p:cNvSpPr txBox="1"/>
          <p:nvPr/>
        </p:nvSpPr>
        <p:spPr>
          <a:xfrm>
            <a:off x="3027600" y="4724395"/>
            <a:ext cx="81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B748DD5-57D7-40E6-9AC0-FB4EE50B19A0}"/>
              </a:ext>
            </a:extLst>
          </p:cNvPr>
          <p:cNvSpPr txBox="1"/>
          <p:nvPr/>
        </p:nvSpPr>
        <p:spPr>
          <a:xfrm>
            <a:off x="1361582" y="4376055"/>
            <a:ext cx="76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918AAF4-6024-4D16-922A-BF7368BD447F}"/>
              </a:ext>
            </a:extLst>
          </p:cNvPr>
          <p:cNvSpPr txBox="1"/>
          <p:nvPr/>
        </p:nvSpPr>
        <p:spPr>
          <a:xfrm>
            <a:off x="1931602" y="2053769"/>
            <a:ext cx="73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xmlns="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2FC47E8-56BC-492C-8DB4-B188F81B0720}"/>
              </a:ext>
            </a:extLst>
          </p:cNvPr>
          <p:cNvSpPr txBox="1"/>
          <p:nvPr/>
        </p:nvSpPr>
        <p:spPr>
          <a:xfrm>
            <a:off x="5269129" y="1190169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8FEF73F-CBB9-46F2-9772-8F2823514B4B}"/>
              </a:ext>
            </a:extLst>
          </p:cNvPr>
          <p:cNvSpPr txBox="1"/>
          <p:nvPr/>
        </p:nvSpPr>
        <p:spPr>
          <a:xfrm>
            <a:off x="5329002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7B18E3B-6DF7-45EC-B178-CE3857BA8FB6}"/>
              </a:ext>
            </a:extLst>
          </p:cNvPr>
          <p:cNvSpPr txBox="1"/>
          <p:nvPr/>
        </p:nvSpPr>
        <p:spPr>
          <a:xfrm>
            <a:off x="4153346" y="5203366"/>
            <a:ext cx="95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A85893D-9968-46AB-82DB-87C51E08AB9A}"/>
              </a:ext>
            </a:extLst>
          </p:cNvPr>
          <p:cNvSpPr txBox="1"/>
          <p:nvPr/>
        </p:nvSpPr>
        <p:spPr>
          <a:xfrm>
            <a:off x="2187910" y="4688114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F5BB6B90-BE22-4370-A7FC-E9F3861AFCBB}"/>
              </a:ext>
            </a:extLst>
          </p:cNvPr>
          <p:cNvSpPr txBox="1"/>
          <p:nvPr/>
        </p:nvSpPr>
        <p:spPr>
          <a:xfrm>
            <a:off x="103294" y="4506692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6762DFC-20E2-4043-AFA9-960847D616C9}"/>
              </a:ext>
            </a:extLst>
          </p:cNvPr>
          <p:cNvSpPr txBox="1"/>
          <p:nvPr/>
        </p:nvSpPr>
        <p:spPr>
          <a:xfrm>
            <a:off x="1790581" y="2982682"/>
            <a:ext cx="95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A6AECEB-B3C5-4C93-AF78-4B46D76D284E}"/>
              </a:ext>
            </a:extLst>
          </p:cNvPr>
          <p:cNvSpPr txBox="1"/>
          <p:nvPr/>
        </p:nvSpPr>
        <p:spPr>
          <a:xfrm>
            <a:off x="57092" y="1657861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051595"/>
              </p:ext>
            </p:extLst>
          </p:nvPr>
        </p:nvGraphicFramePr>
        <p:xfrm>
          <a:off x="6956869" y="1901352"/>
          <a:ext cx="1120333" cy="360680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xmlns="" val="2105920478"/>
                    </a:ext>
                  </a:extLst>
                </a:gridCol>
                <a:gridCol w="671229">
                  <a:extLst>
                    <a:ext uri="{9D8B030D-6E8A-4147-A177-3AD203B41FA5}">
                      <a16:colId xmlns:a16="http://schemas.microsoft.com/office/drawing/2014/main" xmlns="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75312AF-B2F0-4F66-8A6F-A59D5F593EA6}"/>
              </a:ext>
            </a:extLst>
          </p:cNvPr>
          <p:cNvSpPr txBox="1"/>
          <p:nvPr/>
        </p:nvSpPr>
        <p:spPr>
          <a:xfrm>
            <a:off x="3167314" y="5803535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8 selected</a:t>
            </a:r>
          </a:p>
        </p:txBody>
      </p:sp>
    </p:spTree>
    <p:extLst>
      <p:ext uri="{BB962C8B-B14F-4D97-AF65-F5344CB8AC3E}">
        <p14:creationId xmlns:p14="http://schemas.microsoft.com/office/powerpoint/2010/main" val="2923078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5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103295" y="3272968"/>
            <a:ext cx="57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8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0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8" y="3545649"/>
            <a:ext cx="420275" cy="118805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6" y="2358835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099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6" y="2738549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4D44193-A73A-4C59-8DC0-2BE50DE8574D}"/>
              </a:ext>
            </a:extLst>
          </p:cNvPr>
          <p:cNvSpPr txBox="1"/>
          <p:nvPr/>
        </p:nvSpPr>
        <p:spPr>
          <a:xfrm>
            <a:off x="5201168" y="2438396"/>
            <a:ext cx="666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A57CD92-79AC-4738-9B88-262E7BFDF2E8}"/>
              </a:ext>
            </a:extLst>
          </p:cNvPr>
          <p:cNvSpPr txBox="1"/>
          <p:nvPr/>
        </p:nvSpPr>
        <p:spPr>
          <a:xfrm>
            <a:off x="4066257" y="1560282"/>
            <a:ext cx="64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7105FA1-EE09-40DB-AC32-91821C5B54AC}"/>
              </a:ext>
            </a:extLst>
          </p:cNvPr>
          <p:cNvSpPr txBox="1"/>
          <p:nvPr/>
        </p:nvSpPr>
        <p:spPr>
          <a:xfrm>
            <a:off x="4705867" y="3955137"/>
            <a:ext cx="62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6E08D33-70FF-4E88-BBD3-BAD354ECBDE2}"/>
              </a:ext>
            </a:extLst>
          </p:cNvPr>
          <p:cNvSpPr txBox="1"/>
          <p:nvPr/>
        </p:nvSpPr>
        <p:spPr>
          <a:xfrm>
            <a:off x="4096298" y="2416628"/>
            <a:ext cx="78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8044E378-FD33-445E-86F5-C34ABB038125}"/>
              </a:ext>
            </a:extLst>
          </p:cNvPr>
          <p:cNvSpPr txBox="1"/>
          <p:nvPr/>
        </p:nvSpPr>
        <p:spPr>
          <a:xfrm>
            <a:off x="3230100" y="4724396"/>
            <a:ext cx="76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B748DD5-57D7-40E6-9AC0-FB4EE50B19A0}"/>
              </a:ext>
            </a:extLst>
          </p:cNvPr>
          <p:cNvSpPr txBox="1"/>
          <p:nvPr/>
        </p:nvSpPr>
        <p:spPr>
          <a:xfrm>
            <a:off x="1361581" y="4376056"/>
            <a:ext cx="76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918AAF4-6024-4D16-922A-BF7368BD447F}"/>
              </a:ext>
            </a:extLst>
          </p:cNvPr>
          <p:cNvSpPr txBox="1"/>
          <p:nvPr/>
        </p:nvSpPr>
        <p:spPr>
          <a:xfrm>
            <a:off x="2043055" y="2053770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xmlns="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2FC47E8-56BC-492C-8DB4-B188F81B0720}"/>
              </a:ext>
            </a:extLst>
          </p:cNvPr>
          <p:cNvSpPr txBox="1"/>
          <p:nvPr/>
        </p:nvSpPr>
        <p:spPr>
          <a:xfrm>
            <a:off x="5269128" y="1190168"/>
            <a:ext cx="90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8FEF73F-CBB9-46F2-9772-8F2823514B4B}"/>
              </a:ext>
            </a:extLst>
          </p:cNvPr>
          <p:cNvSpPr txBox="1"/>
          <p:nvPr/>
        </p:nvSpPr>
        <p:spPr>
          <a:xfrm>
            <a:off x="5329001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7B18E3B-6DF7-45EC-B178-CE3857BA8FB6}"/>
              </a:ext>
            </a:extLst>
          </p:cNvPr>
          <p:cNvSpPr txBox="1"/>
          <p:nvPr/>
        </p:nvSpPr>
        <p:spPr>
          <a:xfrm>
            <a:off x="4153345" y="5203367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A85893D-9968-46AB-82DB-87C51E08AB9A}"/>
              </a:ext>
            </a:extLst>
          </p:cNvPr>
          <p:cNvSpPr txBox="1"/>
          <p:nvPr/>
        </p:nvSpPr>
        <p:spPr>
          <a:xfrm>
            <a:off x="2187910" y="4688113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F5BB6B90-BE22-4370-A7FC-E9F3861AFCBB}"/>
              </a:ext>
            </a:extLst>
          </p:cNvPr>
          <p:cNvSpPr txBox="1"/>
          <p:nvPr/>
        </p:nvSpPr>
        <p:spPr>
          <a:xfrm>
            <a:off x="103294" y="4506691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6762DFC-20E2-4043-AFA9-960847D616C9}"/>
              </a:ext>
            </a:extLst>
          </p:cNvPr>
          <p:cNvSpPr txBox="1"/>
          <p:nvPr/>
        </p:nvSpPr>
        <p:spPr>
          <a:xfrm>
            <a:off x="1790581" y="2982683"/>
            <a:ext cx="954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A6AECEB-B3C5-4C93-AF78-4B46D76D284E}"/>
              </a:ext>
            </a:extLst>
          </p:cNvPr>
          <p:cNvSpPr txBox="1"/>
          <p:nvPr/>
        </p:nvSpPr>
        <p:spPr>
          <a:xfrm>
            <a:off x="114180" y="1782352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81618"/>
              </p:ext>
            </p:extLst>
          </p:nvPr>
        </p:nvGraphicFramePr>
        <p:xfrm>
          <a:off x="6956868" y="1901352"/>
          <a:ext cx="1196532" cy="360680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xmlns="" val="2105920478"/>
                    </a:ext>
                  </a:extLst>
                </a:gridCol>
                <a:gridCol w="747428">
                  <a:extLst>
                    <a:ext uri="{9D8B030D-6E8A-4147-A177-3AD203B41FA5}">
                      <a16:colId xmlns:a16="http://schemas.microsoft.com/office/drawing/2014/main" xmlns="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6235296-0C0F-4314-9961-9B651EC4300C}"/>
              </a:ext>
            </a:extLst>
          </p:cNvPr>
          <p:cNvSpPr txBox="1"/>
          <p:nvPr/>
        </p:nvSpPr>
        <p:spPr>
          <a:xfrm>
            <a:off x="3591756" y="6001709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 Vertex 1</a:t>
            </a:r>
          </a:p>
        </p:txBody>
      </p:sp>
    </p:spTree>
    <p:extLst>
      <p:ext uri="{BB962C8B-B14F-4D97-AF65-F5344CB8AC3E}">
        <p14:creationId xmlns:p14="http://schemas.microsoft.com/office/powerpoint/2010/main" val="2757360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5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232211" y="3272968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8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0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8" y="3545649"/>
            <a:ext cx="420275" cy="118805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6" y="2358835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099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6" y="2738549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4D44193-A73A-4C59-8DC0-2BE50DE8574D}"/>
              </a:ext>
            </a:extLst>
          </p:cNvPr>
          <p:cNvSpPr txBox="1"/>
          <p:nvPr/>
        </p:nvSpPr>
        <p:spPr>
          <a:xfrm>
            <a:off x="5201169" y="2438396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A57CD92-79AC-4738-9B88-262E7BFDF2E8}"/>
              </a:ext>
            </a:extLst>
          </p:cNvPr>
          <p:cNvSpPr txBox="1"/>
          <p:nvPr/>
        </p:nvSpPr>
        <p:spPr>
          <a:xfrm>
            <a:off x="4066257" y="1560282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6E08D33-70FF-4E88-BBD3-BAD354ECBDE2}"/>
              </a:ext>
            </a:extLst>
          </p:cNvPr>
          <p:cNvSpPr txBox="1"/>
          <p:nvPr/>
        </p:nvSpPr>
        <p:spPr>
          <a:xfrm>
            <a:off x="4096298" y="2416628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8044E378-FD33-445E-86F5-C34ABB038125}"/>
              </a:ext>
            </a:extLst>
          </p:cNvPr>
          <p:cNvSpPr txBox="1"/>
          <p:nvPr/>
        </p:nvSpPr>
        <p:spPr>
          <a:xfrm>
            <a:off x="3230100" y="4724396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B748DD5-57D7-40E6-9AC0-FB4EE50B19A0}"/>
              </a:ext>
            </a:extLst>
          </p:cNvPr>
          <p:cNvSpPr txBox="1"/>
          <p:nvPr/>
        </p:nvSpPr>
        <p:spPr>
          <a:xfrm>
            <a:off x="1585913" y="4376056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918AAF4-6024-4D16-922A-BF7368BD447F}"/>
              </a:ext>
            </a:extLst>
          </p:cNvPr>
          <p:cNvSpPr txBox="1"/>
          <p:nvPr/>
        </p:nvSpPr>
        <p:spPr>
          <a:xfrm>
            <a:off x="2043055" y="2053770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xmlns="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2FC47E8-56BC-492C-8DB4-B188F81B0720}"/>
              </a:ext>
            </a:extLst>
          </p:cNvPr>
          <p:cNvSpPr txBox="1"/>
          <p:nvPr/>
        </p:nvSpPr>
        <p:spPr>
          <a:xfrm>
            <a:off x="5269129" y="11901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8FEF73F-CBB9-46F2-9772-8F2823514B4B}"/>
              </a:ext>
            </a:extLst>
          </p:cNvPr>
          <p:cNvSpPr txBox="1"/>
          <p:nvPr/>
        </p:nvSpPr>
        <p:spPr>
          <a:xfrm>
            <a:off x="5329001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7B18E3B-6DF7-45EC-B178-CE3857BA8FB6}"/>
              </a:ext>
            </a:extLst>
          </p:cNvPr>
          <p:cNvSpPr txBox="1"/>
          <p:nvPr/>
        </p:nvSpPr>
        <p:spPr>
          <a:xfrm>
            <a:off x="4153345" y="5203367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A85893D-9968-46AB-82DB-87C51E08AB9A}"/>
              </a:ext>
            </a:extLst>
          </p:cNvPr>
          <p:cNvSpPr txBox="1"/>
          <p:nvPr/>
        </p:nvSpPr>
        <p:spPr>
          <a:xfrm>
            <a:off x="2187910" y="4688113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F5BB6B90-BE22-4370-A7FC-E9F3861AFCBB}"/>
              </a:ext>
            </a:extLst>
          </p:cNvPr>
          <p:cNvSpPr txBox="1"/>
          <p:nvPr/>
        </p:nvSpPr>
        <p:spPr>
          <a:xfrm>
            <a:off x="103294" y="4506691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6762DFC-20E2-4043-AFA9-960847D616C9}"/>
              </a:ext>
            </a:extLst>
          </p:cNvPr>
          <p:cNvSpPr txBox="1"/>
          <p:nvPr/>
        </p:nvSpPr>
        <p:spPr>
          <a:xfrm>
            <a:off x="1790581" y="2982683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A6AECEB-B3C5-4C93-AF78-4B46D76D284E}"/>
              </a:ext>
            </a:extLst>
          </p:cNvPr>
          <p:cNvSpPr txBox="1"/>
          <p:nvPr/>
        </p:nvSpPr>
        <p:spPr>
          <a:xfrm>
            <a:off x="114180" y="2126340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436544"/>
              </p:ext>
            </p:extLst>
          </p:nvPr>
        </p:nvGraphicFramePr>
        <p:xfrm>
          <a:off x="6956868" y="1901352"/>
          <a:ext cx="937760" cy="495300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xmlns="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xmlns="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C555BF-D6B7-4DAB-A22E-3278D91BD870}"/>
              </a:ext>
            </a:extLst>
          </p:cNvPr>
          <p:cNvSpPr txBox="1"/>
          <p:nvPr/>
        </p:nvSpPr>
        <p:spPr>
          <a:xfrm>
            <a:off x="5634112" y="5572701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3 selected</a:t>
            </a:r>
          </a:p>
        </p:txBody>
      </p:sp>
    </p:spTree>
    <p:extLst>
      <p:ext uri="{BB962C8B-B14F-4D97-AF65-F5344CB8AC3E}">
        <p14:creationId xmlns:p14="http://schemas.microsoft.com/office/powerpoint/2010/main" val="2200320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5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232211" y="3272968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8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0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8" y="3545649"/>
            <a:ext cx="420275" cy="118805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6" y="2358835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099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6" y="2738549"/>
            <a:ext cx="676457" cy="502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4D44193-A73A-4C59-8DC0-2BE50DE8574D}"/>
              </a:ext>
            </a:extLst>
          </p:cNvPr>
          <p:cNvSpPr txBox="1"/>
          <p:nvPr/>
        </p:nvSpPr>
        <p:spPr>
          <a:xfrm>
            <a:off x="5201169" y="2438396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A57CD92-79AC-4738-9B88-262E7BFDF2E8}"/>
              </a:ext>
            </a:extLst>
          </p:cNvPr>
          <p:cNvSpPr txBox="1"/>
          <p:nvPr/>
        </p:nvSpPr>
        <p:spPr>
          <a:xfrm>
            <a:off x="4066257" y="1560282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6E08D33-70FF-4E88-BBD3-BAD354ECBDE2}"/>
              </a:ext>
            </a:extLst>
          </p:cNvPr>
          <p:cNvSpPr txBox="1"/>
          <p:nvPr/>
        </p:nvSpPr>
        <p:spPr>
          <a:xfrm>
            <a:off x="4096298" y="2416628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8044E378-FD33-445E-86F5-C34ABB038125}"/>
              </a:ext>
            </a:extLst>
          </p:cNvPr>
          <p:cNvSpPr txBox="1"/>
          <p:nvPr/>
        </p:nvSpPr>
        <p:spPr>
          <a:xfrm>
            <a:off x="3230100" y="4724396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B748DD5-57D7-40E6-9AC0-FB4EE50B19A0}"/>
              </a:ext>
            </a:extLst>
          </p:cNvPr>
          <p:cNvSpPr txBox="1"/>
          <p:nvPr/>
        </p:nvSpPr>
        <p:spPr>
          <a:xfrm>
            <a:off x="1585913" y="4376056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918AAF4-6024-4D16-922A-BF7368BD447F}"/>
              </a:ext>
            </a:extLst>
          </p:cNvPr>
          <p:cNvSpPr txBox="1"/>
          <p:nvPr/>
        </p:nvSpPr>
        <p:spPr>
          <a:xfrm>
            <a:off x="2043055" y="2053770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xmlns="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2FC47E8-56BC-492C-8DB4-B188F81B0720}"/>
              </a:ext>
            </a:extLst>
          </p:cNvPr>
          <p:cNvSpPr txBox="1"/>
          <p:nvPr/>
        </p:nvSpPr>
        <p:spPr>
          <a:xfrm>
            <a:off x="5269129" y="11901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8FEF73F-CBB9-46F2-9772-8F2823514B4B}"/>
              </a:ext>
            </a:extLst>
          </p:cNvPr>
          <p:cNvSpPr txBox="1"/>
          <p:nvPr/>
        </p:nvSpPr>
        <p:spPr>
          <a:xfrm>
            <a:off x="5329001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7B18E3B-6DF7-45EC-B178-CE3857BA8FB6}"/>
              </a:ext>
            </a:extLst>
          </p:cNvPr>
          <p:cNvSpPr txBox="1"/>
          <p:nvPr/>
        </p:nvSpPr>
        <p:spPr>
          <a:xfrm>
            <a:off x="4153345" y="5203367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A85893D-9968-46AB-82DB-87C51E08AB9A}"/>
              </a:ext>
            </a:extLst>
          </p:cNvPr>
          <p:cNvSpPr txBox="1"/>
          <p:nvPr/>
        </p:nvSpPr>
        <p:spPr>
          <a:xfrm>
            <a:off x="2187910" y="4688113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F5BB6B90-BE22-4370-A7FC-E9F3861AFCBB}"/>
              </a:ext>
            </a:extLst>
          </p:cNvPr>
          <p:cNvSpPr txBox="1"/>
          <p:nvPr/>
        </p:nvSpPr>
        <p:spPr>
          <a:xfrm>
            <a:off x="103294" y="4506691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6762DFC-20E2-4043-AFA9-960847D616C9}"/>
              </a:ext>
            </a:extLst>
          </p:cNvPr>
          <p:cNvSpPr txBox="1"/>
          <p:nvPr/>
        </p:nvSpPr>
        <p:spPr>
          <a:xfrm>
            <a:off x="1790581" y="2982683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A6AECEB-B3C5-4C93-AF78-4B46D76D284E}"/>
              </a:ext>
            </a:extLst>
          </p:cNvPr>
          <p:cNvSpPr txBox="1"/>
          <p:nvPr/>
        </p:nvSpPr>
        <p:spPr>
          <a:xfrm>
            <a:off x="114180" y="2126340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611244"/>
              </p:ext>
            </p:extLst>
          </p:nvPr>
        </p:nvGraphicFramePr>
        <p:xfrm>
          <a:off x="6956868" y="1901352"/>
          <a:ext cx="937760" cy="522224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xmlns="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xmlns="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831776B-016E-481A-AB70-AAA6868E5413}"/>
              </a:ext>
            </a:extLst>
          </p:cNvPr>
          <p:cNvSpPr txBox="1"/>
          <p:nvPr/>
        </p:nvSpPr>
        <p:spPr>
          <a:xfrm>
            <a:off x="5634112" y="5572701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 Vertex 2</a:t>
            </a:r>
          </a:p>
        </p:txBody>
      </p:sp>
    </p:spTree>
    <p:extLst>
      <p:ext uri="{BB962C8B-B14F-4D97-AF65-F5344CB8AC3E}">
        <p14:creationId xmlns:p14="http://schemas.microsoft.com/office/powerpoint/2010/main" val="3252693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5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232211" y="3272968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8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0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8" y="3545649"/>
            <a:ext cx="420275" cy="118805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6" y="2358835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099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6" y="2738549"/>
            <a:ext cx="676457" cy="502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4D44193-A73A-4C59-8DC0-2BE50DE8574D}"/>
              </a:ext>
            </a:extLst>
          </p:cNvPr>
          <p:cNvSpPr txBox="1"/>
          <p:nvPr/>
        </p:nvSpPr>
        <p:spPr>
          <a:xfrm>
            <a:off x="5201169" y="2438396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A57CD92-79AC-4738-9B88-262E7BFDF2E8}"/>
              </a:ext>
            </a:extLst>
          </p:cNvPr>
          <p:cNvSpPr txBox="1"/>
          <p:nvPr/>
        </p:nvSpPr>
        <p:spPr>
          <a:xfrm>
            <a:off x="4066257" y="1560282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6E08D33-70FF-4E88-BBD3-BAD354ECBDE2}"/>
              </a:ext>
            </a:extLst>
          </p:cNvPr>
          <p:cNvSpPr txBox="1"/>
          <p:nvPr/>
        </p:nvSpPr>
        <p:spPr>
          <a:xfrm>
            <a:off x="4096298" y="2416628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8044E378-FD33-445E-86F5-C34ABB038125}"/>
              </a:ext>
            </a:extLst>
          </p:cNvPr>
          <p:cNvSpPr txBox="1"/>
          <p:nvPr/>
        </p:nvSpPr>
        <p:spPr>
          <a:xfrm>
            <a:off x="3230100" y="4724396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B748DD5-57D7-40E6-9AC0-FB4EE50B19A0}"/>
              </a:ext>
            </a:extLst>
          </p:cNvPr>
          <p:cNvSpPr txBox="1"/>
          <p:nvPr/>
        </p:nvSpPr>
        <p:spPr>
          <a:xfrm>
            <a:off x="1585913" y="4376056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918AAF4-6024-4D16-922A-BF7368BD447F}"/>
              </a:ext>
            </a:extLst>
          </p:cNvPr>
          <p:cNvSpPr txBox="1"/>
          <p:nvPr/>
        </p:nvSpPr>
        <p:spPr>
          <a:xfrm>
            <a:off x="2043055" y="2053770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xmlns="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2FC47E8-56BC-492C-8DB4-B188F81B0720}"/>
              </a:ext>
            </a:extLst>
          </p:cNvPr>
          <p:cNvSpPr txBox="1"/>
          <p:nvPr/>
        </p:nvSpPr>
        <p:spPr>
          <a:xfrm>
            <a:off x="5269129" y="11901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8FEF73F-CBB9-46F2-9772-8F2823514B4B}"/>
              </a:ext>
            </a:extLst>
          </p:cNvPr>
          <p:cNvSpPr txBox="1"/>
          <p:nvPr/>
        </p:nvSpPr>
        <p:spPr>
          <a:xfrm>
            <a:off x="5329001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7B18E3B-6DF7-45EC-B178-CE3857BA8FB6}"/>
              </a:ext>
            </a:extLst>
          </p:cNvPr>
          <p:cNvSpPr txBox="1"/>
          <p:nvPr/>
        </p:nvSpPr>
        <p:spPr>
          <a:xfrm>
            <a:off x="4153345" y="5203367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A85893D-9968-46AB-82DB-87C51E08AB9A}"/>
              </a:ext>
            </a:extLst>
          </p:cNvPr>
          <p:cNvSpPr txBox="1"/>
          <p:nvPr/>
        </p:nvSpPr>
        <p:spPr>
          <a:xfrm>
            <a:off x="2187910" y="4688113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F5BB6B90-BE22-4370-A7FC-E9F3861AFCBB}"/>
              </a:ext>
            </a:extLst>
          </p:cNvPr>
          <p:cNvSpPr txBox="1"/>
          <p:nvPr/>
        </p:nvSpPr>
        <p:spPr>
          <a:xfrm>
            <a:off x="103294" y="4506691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6762DFC-20E2-4043-AFA9-960847D616C9}"/>
              </a:ext>
            </a:extLst>
          </p:cNvPr>
          <p:cNvSpPr txBox="1"/>
          <p:nvPr/>
        </p:nvSpPr>
        <p:spPr>
          <a:xfrm>
            <a:off x="1790581" y="2982683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A6AECEB-B3C5-4C93-AF78-4B46D76D284E}"/>
              </a:ext>
            </a:extLst>
          </p:cNvPr>
          <p:cNvSpPr txBox="1"/>
          <p:nvPr/>
        </p:nvSpPr>
        <p:spPr>
          <a:xfrm>
            <a:off x="114180" y="2126340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961632"/>
              </p:ext>
            </p:extLst>
          </p:nvPr>
        </p:nvGraphicFramePr>
        <p:xfrm>
          <a:off x="6956868" y="1901352"/>
          <a:ext cx="937760" cy="522224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xmlns="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xmlns="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1FF5688-9F1B-4D2D-98A9-03EBD5107B0B}"/>
              </a:ext>
            </a:extLst>
          </p:cNvPr>
          <p:cNvSpPr txBox="1"/>
          <p:nvPr/>
        </p:nvSpPr>
        <p:spPr>
          <a:xfrm>
            <a:off x="5634112" y="5572701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2 selected</a:t>
            </a:r>
          </a:p>
        </p:txBody>
      </p:sp>
    </p:spTree>
    <p:extLst>
      <p:ext uri="{BB962C8B-B14F-4D97-AF65-F5344CB8AC3E}">
        <p14:creationId xmlns:p14="http://schemas.microsoft.com/office/powerpoint/2010/main" val="168457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6FFAB717-F459-4828-9E5E-788B18DFCC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97903" y="142072"/>
            <a:ext cx="5657850" cy="838200"/>
          </a:xfrm>
        </p:spPr>
        <p:txBody>
          <a:bodyPr>
            <a:normAutofit/>
          </a:bodyPr>
          <a:lstStyle/>
          <a:p>
            <a:r>
              <a:rPr lang="en-US" altLang="en-US" sz="3600" b="1" dirty="0">
                <a:solidFill>
                  <a:srgbClr val="FF0000"/>
                </a:solidFill>
              </a:rPr>
              <a:t>Insights</a:t>
            </a:r>
            <a:endParaRPr lang="en-US" altLang="zh-TW" sz="3600" b="1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4C434D80-9C67-459C-846A-3067890E83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7905" y="980277"/>
            <a:ext cx="7969371" cy="3076339"/>
          </a:xfrm>
        </p:spPr>
        <p:txBody>
          <a:bodyPr>
            <a:normAutofit/>
          </a:bodyPr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Example</a:t>
            </a:r>
          </a:p>
          <a:p>
            <a:r>
              <a:rPr lang="en-US" altLang="zh-TW" dirty="0"/>
              <a:t>Dijkstra’s Algorithm – Pseudocode</a:t>
            </a:r>
          </a:p>
          <a:p>
            <a:r>
              <a:rPr lang="en-US" altLang="zh-TW" dirty="0"/>
              <a:t>Dijkstra’s Algorithm – Time Complexity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74412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5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232211" y="3272968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8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0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8" y="3545649"/>
            <a:ext cx="420275" cy="118805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6" y="2358835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099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6" y="2738549"/>
            <a:ext cx="676457" cy="502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4D44193-A73A-4C59-8DC0-2BE50DE8574D}"/>
              </a:ext>
            </a:extLst>
          </p:cNvPr>
          <p:cNvSpPr txBox="1"/>
          <p:nvPr/>
        </p:nvSpPr>
        <p:spPr>
          <a:xfrm>
            <a:off x="5201169" y="2438396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A57CD92-79AC-4738-9B88-262E7BFDF2E8}"/>
              </a:ext>
            </a:extLst>
          </p:cNvPr>
          <p:cNvSpPr txBox="1"/>
          <p:nvPr/>
        </p:nvSpPr>
        <p:spPr>
          <a:xfrm>
            <a:off x="4066257" y="1560282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6E08D33-70FF-4E88-BBD3-BAD354ECBDE2}"/>
              </a:ext>
            </a:extLst>
          </p:cNvPr>
          <p:cNvSpPr txBox="1"/>
          <p:nvPr/>
        </p:nvSpPr>
        <p:spPr>
          <a:xfrm>
            <a:off x="4096298" y="2416628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8044E378-FD33-445E-86F5-C34ABB038125}"/>
              </a:ext>
            </a:extLst>
          </p:cNvPr>
          <p:cNvSpPr txBox="1"/>
          <p:nvPr/>
        </p:nvSpPr>
        <p:spPr>
          <a:xfrm>
            <a:off x="3230100" y="4724396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B748DD5-57D7-40E6-9AC0-FB4EE50B19A0}"/>
              </a:ext>
            </a:extLst>
          </p:cNvPr>
          <p:cNvSpPr txBox="1"/>
          <p:nvPr/>
        </p:nvSpPr>
        <p:spPr>
          <a:xfrm>
            <a:off x="1585913" y="4376056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918AAF4-6024-4D16-922A-BF7368BD447F}"/>
              </a:ext>
            </a:extLst>
          </p:cNvPr>
          <p:cNvSpPr txBox="1"/>
          <p:nvPr/>
        </p:nvSpPr>
        <p:spPr>
          <a:xfrm>
            <a:off x="2043055" y="2053770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xmlns="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2FC47E8-56BC-492C-8DB4-B188F81B0720}"/>
              </a:ext>
            </a:extLst>
          </p:cNvPr>
          <p:cNvSpPr txBox="1"/>
          <p:nvPr/>
        </p:nvSpPr>
        <p:spPr>
          <a:xfrm>
            <a:off x="5269129" y="11901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8FEF73F-CBB9-46F2-9772-8F2823514B4B}"/>
              </a:ext>
            </a:extLst>
          </p:cNvPr>
          <p:cNvSpPr txBox="1"/>
          <p:nvPr/>
        </p:nvSpPr>
        <p:spPr>
          <a:xfrm>
            <a:off x="5329001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7B18E3B-6DF7-45EC-B178-CE3857BA8FB6}"/>
              </a:ext>
            </a:extLst>
          </p:cNvPr>
          <p:cNvSpPr txBox="1"/>
          <p:nvPr/>
        </p:nvSpPr>
        <p:spPr>
          <a:xfrm>
            <a:off x="4153345" y="5203367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A85893D-9968-46AB-82DB-87C51E08AB9A}"/>
              </a:ext>
            </a:extLst>
          </p:cNvPr>
          <p:cNvSpPr txBox="1"/>
          <p:nvPr/>
        </p:nvSpPr>
        <p:spPr>
          <a:xfrm>
            <a:off x="2187910" y="4688113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F5BB6B90-BE22-4370-A7FC-E9F3861AFCBB}"/>
              </a:ext>
            </a:extLst>
          </p:cNvPr>
          <p:cNvSpPr txBox="1"/>
          <p:nvPr/>
        </p:nvSpPr>
        <p:spPr>
          <a:xfrm>
            <a:off x="103294" y="4506691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6762DFC-20E2-4043-AFA9-960847D616C9}"/>
              </a:ext>
            </a:extLst>
          </p:cNvPr>
          <p:cNvSpPr txBox="1"/>
          <p:nvPr/>
        </p:nvSpPr>
        <p:spPr>
          <a:xfrm>
            <a:off x="1790581" y="2982683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A6AECEB-B3C5-4C93-AF78-4B46D76D284E}"/>
              </a:ext>
            </a:extLst>
          </p:cNvPr>
          <p:cNvSpPr txBox="1"/>
          <p:nvPr/>
        </p:nvSpPr>
        <p:spPr>
          <a:xfrm>
            <a:off x="114180" y="2126340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267F7B0A-AC1A-4A4E-81DC-881DD20BBEE5}"/>
              </a:ext>
            </a:extLst>
          </p:cNvPr>
          <p:cNvGraphicFramePr>
            <a:graphicFrameLocks noGrp="1"/>
          </p:cNvGraphicFramePr>
          <p:nvPr/>
        </p:nvGraphicFramePr>
        <p:xfrm>
          <a:off x="6956868" y="1901352"/>
          <a:ext cx="937760" cy="522224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xmlns="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xmlns="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1FF5688-9F1B-4D2D-98A9-03EBD5107B0B}"/>
              </a:ext>
            </a:extLst>
          </p:cNvPr>
          <p:cNvSpPr txBox="1"/>
          <p:nvPr/>
        </p:nvSpPr>
        <p:spPr>
          <a:xfrm>
            <a:off x="5634112" y="5572701"/>
            <a:ext cx="2912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changes in Vertex 1</a:t>
            </a:r>
          </a:p>
        </p:txBody>
      </p:sp>
    </p:spTree>
    <p:extLst>
      <p:ext uri="{BB962C8B-B14F-4D97-AF65-F5344CB8AC3E}">
        <p14:creationId xmlns:p14="http://schemas.microsoft.com/office/powerpoint/2010/main" val="1209226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5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232211" y="3272968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8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0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8" y="3545649"/>
            <a:ext cx="420275" cy="118805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6" y="2358835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099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6" y="2738549"/>
            <a:ext cx="676457" cy="502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4D44193-A73A-4C59-8DC0-2BE50DE8574D}"/>
              </a:ext>
            </a:extLst>
          </p:cNvPr>
          <p:cNvSpPr txBox="1"/>
          <p:nvPr/>
        </p:nvSpPr>
        <p:spPr>
          <a:xfrm>
            <a:off x="5201169" y="2438396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A57CD92-79AC-4738-9B88-262E7BFDF2E8}"/>
              </a:ext>
            </a:extLst>
          </p:cNvPr>
          <p:cNvSpPr txBox="1"/>
          <p:nvPr/>
        </p:nvSpPr>
        <p:spPr>
          <a:xfrm>
            <a:off x="4066257" y="1560282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6E08D33-70FF-4E88-BBD3-BAD354ECBDE2}"/>
              </a:ext>
            </a:extLst>
          </p:cNvPr>
          <p:cNvSpPr txBox="1"/>
          <p:nvPr/>
        </p:nvSpPr>
        <p:spPr>
          <a:xfrm>
            <a:off x="4096298" y="2416628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8044E378-FD33-445E-86F5-C34ABB038125}"/>
              </a:ext>
            </a:extLst>
          </p:cNvPr>
          <p:cNvSpPr txBox="1"/>
          <p:nvPr/>
        </p:nvSpPr>
        <p:spPr>
          <a:xfrm>
            <a:off x="3230100" y="4724396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B748DD5-57D7-40E6-9AC0-FB4EE50B19A0}"/>
              </a:ext>
            </a:extLst>
          </p:cNvPr>
          <p:cNvSpPr txBox="1"/>
          <p:nvPr/>
        </p:nvSpPr>
        <p:spPr>
          <a:xfrm>
            <a:off x="1585913" y="4376056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918AAF4-6024-4D16-922A-BF7368BD447F}"/>
              </a:ext>
            </a:extLst>
          </p:cNvPr>
          <p:cNvSpPr txBox="1"/>
          <p:nvPr/>
        </p:nvSpPr>
        <p:spPr>
          <a:xfrm>
            <a:off x="2043055" y="2053770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xmlns="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2FC47E8-56BC-492C-8DB4-B188F81B0720}"/>
              </a:ext>
            </a:extLst>
          </p:cNvPr>
          <p:cNvSpPr txBox="1"/>
          <p:nvPr/>
        </p:nvSpPr>
        <p:spPr>
          <a:xfrm>
            <a:off x="5269129" y="11901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8FEF73F-CBB9-46F2-9772-8F2823514B4B}"/>
              </a:ext>
            </a:extLst>
          </p:cNvPr>
          <p:cNvSpPr txBox="1"/>
          <p:nvPr/>
        </p:nvSpPr>
        <p:spPr>
          <a:xfrm>
            <a:off x="5329001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7B18E3B-6DF7-45EC-B178-CE3857BA8FB6}"/>
              </a:ext>
            </a:extLst>
          </p:cNvPr>
          <p:cNvSpPr txBox="1"/>
          <p:nvPr/>
        </p:nvSpPr>
        <p:spPr>
          <a:xfrm>
            <a:off x="4153345" y="5203367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A85893D-9968-46AB-82DB-87C51E08AB9A}"/>
              </a:ext>
            </a:extLst>
          </p:cNvPr>
          <p:cNvSpPr txBox="1"/>
          <p:nvPr/>
        </p:nvSpPr>
        <p:spPr>
          <a:xfrm>
            <a:off x="2187910" y="4688113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F5BB6B90-BE22-4370-A7FC-E9F3861AFCBB}"/>
              </a:ext>
            </a:extLst>
          </p:cNvPr>
          <p:cNvSpPr txBox="1"/>
          <p:nvPr/>
        </p:nvSpPr>
        <p:spPr>
          <a:xfrm>
            <a:off x="103294" y="4506691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6762DFC-20E2-4043-AFA9-960847D616C9}"/>
              </a:ext>
            </a:extLst>
          </p:cNvPr>
          <p:cNvSpPr txBox="1"/>
          <p:nvPr/>
        </p:nvSpPr>
        <p:spPr>
          <a:xfrm>
            <a:off x="1790581" y="2982683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A6AECEB-B3C5-4C93-AF78-4B46D76D284E}"/>
              </a:ext>
            </a:extLst>
          </p:cNvPr>
          <p:cNvSpPr txBox="1"/>
          <p:nvPr/>
        </p:nvSpPr>
        <p:spPr>
          <a:xfrm>
            <a:off x="114180" y="2126340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62827"/>
              </p:ext>
            </p:extLst>
          </p:nvPr>
        </p:nvGraphicFramePr>
        <p:xfrm>
          <a:off x="6956868" y="1901352"/>
          <a:ext cx="937760" cy="522224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xmlns="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xmlns="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F62D95-AE97-4022-AA85-F5F0BA594A7B}"/>
              </a:ext>
            </a:extLst>
          </p:cNvPr>
          <p:cNvSpPr txBox="1"/>
          <p:nvPr/>
        </p:nvSpPr>
        <p:spPr>
          <a:xfrm>
            <a:off x="5634112" y="5572701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1 selected</a:t>
            </a:r>
          </a:p>
        </p:txBody>
      </p:sp>
    </p:spTree>
    <p:extLst>
      <p:ext uri="{BB962C8B-B14F-4D97-AF65-F5344CB8AC3E}">
        <p14:creationId xmlns:p14="http://schemas.microsoft.com/office/powerpoint/2010/main" val="2125350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02641F-6BCB-4F33-BE33-755AB22C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22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1F8B19-CE74-43CA-85E8-193B2BC9C674}"/>
              </a:ext>
            </a:extLst>
          </p:cNvPr>
          <p:cNvSpPr txBox="1"/>
          <p:nvPr/>
        </p:nvSpPr>
        <p:spPr>
          <a:xfrm>
            <a:off x="548640" y="332330"/>
            <a:ext cx="836676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ShortestPaths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(v, cost,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n)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[j], 1&lt;= j &lt;=n, is set to the length of the shortest path from vertex v to vertex j in a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di-graph G with n vertices. 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[v] is set to zero. G is represented by its cost adjacency 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matrix cost[l :n, 1:n].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:=1 to n do   {      // Initialize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]:=false;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:= cost[v,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S[v]:=true;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[v] :=0.0; // Put v in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num := 2 to n -1 do  {  // Determine n-1 paths from v.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Choose u from among those vertices not in S such that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 is minimum;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S[u]:=true;  // Put u in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(each w adjacent to u with S[w]= false) do        // Update distances.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[w] &gt;(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[u]+cost[u, w,])) then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[w] :=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[u]+cost[u, w];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}// end of for loop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3718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02641F-6BCB-4F33-BE33-755AB22C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23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1F8B19-CE74-43CA-85E8-193B2BC9C674}"/>
              </a:ext>
            </a:extLst>
          </p:cNvPr>
          <p:cNvSpPr txBox="1"/>
          <p:nvPr/>
        </p:nvSpPr>
        <p:spPr>
          <a:xfrm>
            <a:off x="548640" y="332330"/>
            <a:ext cx="836676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ShortestPaths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(v, cost,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:=1 to n do   {      // Initialize S.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S[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]:=false; 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:= cost[v, 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S[v]:=true;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[v] :=0.0; // Put v in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num := 2 to n -1 do  {  // Determine n-1 paths from v.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Choose u from among those vertices not in S such that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 is minimum;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S[u]:=true;  // Put u in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(each w adjacent to u with S[w]= false) do        // Update distances.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[w] &gt;(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[u]+cost[u, w,])) then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[w] :=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[u]+cost[u, w];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}// end of for loop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1520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02641F-6BCB-4F33-BE33-755AB22C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24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1F8B19-CE74-43CA-85E8-193B2BC9C674}"/>
              </a:ext>
            </a:extLst>
          </p:cNvPr>
          <p:cNvSpPr txBox="1"/>
          <p:nvPr/>
        </p:nvSpPr>
        <p:spPr>
          <a:xfrm>
            <a:off x="548640" y="332330"/>
            <a:ext cx="836676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ShortestPaths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(v, cost,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:=1 to n do   {      // Initialize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]:=false;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:= cost[v,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S[v]:=true; 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[v] :=0.0; // Put v in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num := 2 to n -1 do  {  // Determine n-1 paths from v.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Choose u from among those vertices not in S such that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 is minimum;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S[u]:=true;  // Put u in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(each w adjacent to u with S[w]= false) do        // Update distances.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[w] &gt;(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[u]+cost[u, w,])) then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[w] :=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[u]+cost[u, w];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}// end of for loop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3310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02641F-6BCB-4F33-BE33-755AB22C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25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1F8B19-CE74-43CA-85E8-193B2BC9C674}"/>
              </a:ext>
            </a:extLst>
          </p:cNvPr>
          <p:cNvSpPr txBox="1"/>
          <p:nvPr/>
        </p:nvSpPr>
        <p:spPr>
          <a:xfrm>
            <a:off x="548640" y="332330"/>
            <a:ext cx="836676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ShortestPaths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(v, cost,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:=1 to n do   {      // Initialize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]:=false;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:= cost[v,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S[v]:=true;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[v] :=0.0; // Put v in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num := 2 to n -1 do  {  // Determine n-1 paths from v.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Choose u from among those vertices not in S such that 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[u] is minimum;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S[u]:=true;  // Put u in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(each w adjacent to u with S[w]= false) do        // Update distances.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[w] &gt;(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[u]+cost[u, w,])) then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[w] :=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[u]+cost[u, w];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}// end of for loop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9019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02641F-6BCB-4F33-BE33-755AB22C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26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1F8B19-CE74-43CA-85E8-193B2BC9C674}"/>
              </a:ext>
            </a:extLst>
          </p:cNvPr>
          <p:cNvSpPr txBox="1"/>
          <p:nvPr/>
        </p:nvSpPr>
        <p:spPr>
          <a:xfrm>
            <a:off x="548640" y="332330"/>
            <a:ext cx="836676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ShortestPaths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(v, cost,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:=1 to n do   {      // Initialize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]:=false;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:= cost[v,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S[v]:=true;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[v] :=0.0; // Put v in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num := 2 to n -1 do  {  // Determine n-1 paths from v.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Choose u from among those vertices not in S such that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[u] is minimum;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S[u]:=true;  // Put u in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(each w adjacent to u with S[w]= false) do        // Update distances.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(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[w] &gt;(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[u]+cost[u, w,])) then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[w] :=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[u]+cost[u, w];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}// end of for loop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2839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702641F-6BCB-4F33-BE33-755AB22C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87FF5-4BF9-4B21-B0D2-9B7FF2B27D7F}" type="slidenum">
              <a:rPr lang="en-AU" smtClean="0"/>
              <a:pPr/>
              <a:t>27</a:t>
            </a:fld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1F8B19-CE74-43CA-85E8-193B2BC9C674}"/>
              </a:ext>
            </a:extLst>
          </p:cNvPr>
          <p:cNvSpPr txBox="1"/>
          <p:nvPr/>
        </p:nvSpPr>
        <p:spPr>
          <a:xfrm>
            <a:off x="548640" y="332330"/>
            <a:ext cx="836676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ShortestPaths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(v, cost,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:=1 to n do   {      // Initialize 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]:=false;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:= cost[v,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 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S[v]:=true; 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[v] :=0.0; // Put v in S.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num := 2 to n -1 do  {  // Determine n-1 paths from v.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Choose u from among those vertices not in S such that 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[u] is minimum;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S[u]:=true;  // Put u in S.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(each w adjacent to u with S[w]= false) do        // Update distances.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if (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[w] &gt;(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[u]+cost[u, w,])) then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[w] :=</a:t>
            </a:r>
            <a:r>
              <a:rPr lang="en-I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[u]+cost[u, w];</a:t>
            </a:r>
          </a:p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}// end of for loop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740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6FFAB717-F459-4828-9E5E-788B18DFCC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" y="142072"/>
            <a:ext cx="9015153" cy="838200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  – An Introduction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4C434D80-9C67-459C-846A-3067890E83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5252" y="980276"/>
            <a:ext cx="9015153" cy="371833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Paths 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are given a Graph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(V, 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want to find the shortest path from a given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vertex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∈ V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vertex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∈ 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Single Source Shortest Paths">
            <a:extLst>
              <a:ext uri="{FF2B5EF4-FFF2-40B4-BE49-F238E27FC236}">
                <a16:creationId xmlns:a16="http://schemas.microsoft.com/office/drawing/2014/main" xmlns="" id="{C5567EAF-FC5A-48F3-AEFB-E8F6EB3D8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-342900"/>
            <a:ext cx="131445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8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7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114181" y="3305847"/>
            <a:ext cx="56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66629" y="1576367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8" y="1846367"/>
            <a:ext cx="1474873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1" y="2116371"/>
            <a:ext cx="253378" cy="96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9" y="3545649"/>
            <a:ext cx="420275" cy="1188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7" y="2358837"/>
            <a:ext cx="1340117" cy="804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100" y="3480969"/>
            <a:ext cx="1583513" cy="828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7" y="2738551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4D44193-A73A-4C59-8DC0-2BE50DE8574D}"/>
              </a:ext>
            </a:extLst>
          </p:cNvPr>
          <p:cNvSpPr txBox="1"/>
          <p:nvPr/>
        </p:nvSpPr>
        <p:spPr>
          <a:xfrm>
            <a:off x="5201169" y="2438395"/>
            <a:ext cx="800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A57CD92-79AC-4738-9B88-262E7BFDF2E8}"/>
              </a:ext>
            </a:extLst>
          </p:cNvPr>
          <p:cNvSpPr txBox="1"/>
          <p:nvPr/>
        </p:nvSpPr>
        <p:spPr>
          <a:xfrm>
            <a:off x="4066257" y="1560281"/>
            <a:ext cx="74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72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6E08D33-70FF-4E88-BBD3-BAD354ECBDE2}"/>
              </a:ext>
            </a:extLst>
          </p:cNvPr>
          <p:cNvSpPr txBox="1"/>
          <p:nvPr/>
        </p:nvSpPr>
        <p:spPr>
          <a:xfrm>
            <a:off x="4096297" y="2416627"/>
            <a:ext cx="78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8044E378-FD33-445E-86F5-C34ABB038125}"/>
              </a:ext>
            </a:extLst>
          </p:cNvPr>
          <p:cNvSpPr txBox="1"/>
          <p:nvPr/>
        </p:nvSpPr>
        <p:spPr>
          <a:xfrm>
            <a:off x="3027600" y="4724395"/>
            <a:ext cx="810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B748DD5-57D7-40E6-9AC0-FB4EE50B19A0}"/>
              </a:ext>
            </a:extLst>
          </p:cNvPr>
          <p:cNvSpPr txBox="1"/>
          <p:nvPr/>
        </p:nvSpPr>
        <p:spPr>
          <a:xfrm>
            <a:off x="1361582" y="4376055"/>
            <a:ext cx="76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918AAF4-6024-4D16-922A-BF7368BD447F}"/>
              </a:ext>
            </a:extLst>
          </p:cNvPr>
          <p:cNvSpPr txBox="1"/>
          <p:nvPr/>
        </p:nvSpPr>
        <p:spPr>
          <a:xfrm>
            <a:off x="2043055" y="2053769"/>
            <a:ext cx="7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xmlns="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2FC47E8-56BC-492C-8DB4-B188F81B0720}"/>
              </a:ext>
            </a:extLst>
          </p:cNvPr>
          <p:cNvSpPr txBox="1"/>
          <p:nvPr/>
        </p:nvSpPr>
        <p:spPr>
          <a:xfrm>
            <a:off x="5269129" y="1190169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8FEF73F-CBB9-46F2-9772-8F2823514B4B}"/>
              </a:ext>
            </a:extLst>
          </p:cNvPr>
          <p:cNvSpPr txBox="1"/>
          <p:nvPr/>
        </p:nvSpPr>
        <p:spPr>
          <a:xfrm>
            <a:off x="5329002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7B18E3B-6DF7-45EC-B178-CE3857BA8FB6}"/>
              </a:ext>
            </a:extLst>
          </p:cNvPr>
          <p:cNvSpPr txBox="1"/>
          <p:nvPr/>
        </p:nvSpPr>
        <p:spPr>
          <a:xfrm>
            <a:off x="4153345" y="52033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A85893D-9968-46AB-82DB-87C51E08AB9A}"/>
              </a:ext>
            </a:extLst>
          </p:cNvPr>
          <p:cNvSpPr txBox="1"/>
          <p:nvPr/>
        </p:nvSpPr>
        <p:spPr>
          <a:xfrm>
            <a:off x="2187910" y="4688114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F5BB6B90-BE22-4370-A7FC-E9F3861AFCBB}"/>
              </a:ext>
            </a:extLst>
          </p:cNvPr>
          <p:cNvSpPr txBox="1"/>
          <p:nvPr/>
        </p:nvSpPr>
        <p:spPr>
          <a:xfrm>
            <a:off x="103294" y="4506692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6762DFC-20E2-4043-AFA9-960847D616C9}"/>
              </a:ext>
            </a:extLst>
          </p:cNvPr>
          <p:cNvSpPr txBox="1"/>
          <p:nvPr/>
        </p:nvSpPr>
        <p:spPr>
          <a:xfrm>
            <a:off x="1790581" y="2982682"/>
            <a:ext cx="95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A6AECEB-B3C5-4C93-AF78-4B46D76D284E}"/>
              </a:ext>
            </a:extLst>
          </p:cNvPr>
          <p:cNvSpPr txBox="1"/>
          <p:nvPr/>
        </p:nvSpPr>
        <p:spPr>
          <a:xfrm>
            <a:off x="114182" y="1776772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71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7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232211" y="3272969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9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2"/>
            <a:ext cx="213026" cy="968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9" y="3545649"/>
            <a:ext cx="420275" cy="1188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7" y="2358837"/>
            <a:ext cx="1340117" cy="804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100" y="3480969"/>
            <a:ext cx="1583513" cy="828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7" y="2738551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4D44193-A73A-4C59-8DC0-2BE50DE8574D}"/>
              </a:ext>
            </a:extLst>
          </p:cNvPr>
          <p:cNvSpPr txBox="1"/>
          <p:nvPr/>
        </p:nvSpPr>
        <p:spPr>
          <a:xfrm>
            <a:off x="5201170" y="2438397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A57CD92-79AC-4738-9B88-262E7BFDF2E8}"/>
              </a:ext>
            </a:extLst>
          </p:cNvPr>
          <p:cNvSpPr txBox="1"/>
          <p:nvPr/>
        </p:nvSpPr>
        <p:spPr>
          <a:xfrm>
            <a:off x="4066258" y="1560283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6E08D33-70FF-4E88-BBD3-BAD354ECBDE2}"/>
              </a:ext>
            </a:extLst>
          </p:cNvPr>
          <p:cNvSpPr txBox="1"/>
          <p:nvPr/>
        </p:nvSpPr>
        <p:spPr>
          <a:xfrm>
            <a:off x="4096299" y="2416629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8044E378-FD33-445E-86F5-C34ABB038125}"/>
              </a:ext>
            </a:extLst>
          </p:cNvPr>
          <p:cNvSpPr txBox="1"/>
          <p:nvPr/>
        </p:nvSpPr>
        <p:spPr>
          <a:xfrm>
            <a:off x="3230100" y="4724397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B748DD5-57D7-40E6-9AC0-FB4EE50B19A0}"/>
              </a:ext>
            </a:extLst>
          </p:cNvPr>
          <p:cNvSpPr txBox="1"/>
          <p:nvPr/>
        </p:nvSpPr>
        <p:spPr>
          <a:xfrm>
            <a:off x="1585914" y="4376057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918AAF4-6024-4D16-922A-BF7368BD447F}"/>
              </a:ext>
            </a:extLst>
          </p:cNvPr>
          <p:cNvSpPr txBox="1"/>
          <p:nvPr/>
        </p:nvSpPr>
        <p:spPr>
          <a:xfrm>
            <a:off x="2043055" y="2053771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xmlns="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2FC47E8-56BC-492C-8DB4-B188F81B0720}"/>
              </a:ext>
            </a:extLst>
          </p:cNvPr>
          <p:cNvSpPr txBox="1"/>
          <p:nvPr/>
        </p:nvSpPr>
        <p:spPr>
          <a:xfrm>
            <a:off x="5269129" y="1190169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8FEF73F-CBB9-46F2-9772-8F2823514B4B}"/>
              </a:ext>
            </a:extLst>
          </p:cNvPr>
          <p:cNvSpPr txBox="1"/>
          <p:nvPr/>
        </p:nvSpPr>
        <p:spPr>
          <a:xfrm>
            <a:off x="5329002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7B18E3B-6DF7-45EC-B178-CE3857BA8FB6}"/>
              </a:ext>
            </a:extLst>
          </p:cNvPr>
          <p:cNvSpPr txBox="1"/>
          <p:nvPr/>
        </p:nvSpPr>
        <p:spPr>
          <a:xfrm>
            <a:off x="4153345" y="52033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A85893D-9968-46AB-82DB-87C51E08AB9A}"/>
              </a:ext>
            </a:extLst>
          </p:cNvPr>
          <p:cNvSpPr txBox="1"/>
          <p:nvPr/>
        </p:nvSpPr>
        <p:spPr>
          <a:xfrm>
            <a:off x="2187910" y="4688114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F5BB6B90-BE22-4370-A7FC-E9F3861AFCBB}"/>
              </a:ext>
            </a:extLst>
          </p:cNvPr>
          <p:cNvSpPr txBox="1"/>
          <p:nvPr/>
        </p:nvSpPr>
        <p:spPr>
          <a:xfrm>
            <a:off x="103294" y="4506692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6762DFC-20E2-4043-AFA9-960847D616C9}"/>
              </a:ext>
            </a:extLst>
          </p:cNvPr>
          <p:cNvSpPr txBox="1"/>
          <p:nvPr/>
        </p:nvSpPr>
        <p:spPr>
          <a:xfrm>
            <a:off x="1790582" y="2982684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A6AECEB-B3C5-4C93-AF78-4B46D76D284E}"/>
              </a:ext>
            </a:extLst>
          </p:cNvPr>
          <p:cNvSpPr txBox="1"/>
          <p:nvPr/>
        </p:nvSpPr>
        <p:spPr>
          <a:xfrm>
            <a:off x="114181" y="2126341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482581"/>
              </p:ext>
            </p:extLst>
          </p:nvPr>
        </p:nvGraphicFramePr>
        <p:xfrm>
          <a:off x="6956869" y="1901352"/>
          <a:ext cx="977312" cy="360680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88656">
                  <a:extLst>
                    <a:ext uri="{9D8B030D-6E8A-4147-A177-3AD203B41FA5}">
                      <a16:colId xmlns:a16="http://schemas.microsoft.com/office/drawing/2014/main" xmlns="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xmlns="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397169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F08A5A8-9BAC-4383-AD18-D4B126BB5D12}"/>
              </a:ext>
            </a:extLst>
          </p:cNvPr>
          <p:cNvSpPr txBox="1"/>
          <p:nvPr/>
        </p:nvSpPr>
        <p:spPr>
          <a:xfrm>
            <a:off x="5634112" y="5572703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is a Source Vertex</a:t>
            </a:r>
          </a:p>
        </p:txBody>
      </p:sp>
    </p:spTree>
    <p:extLst>
      <p:ext uri="{BB962C8B-B14F-4D97-AF65-F5344CB8AC3E}">
        <p14:creationId xmlns:p14="http://schemas.microsoft.com/office/powerpoint/2010/main" val="51267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7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232211" y="3272969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9" y="1846367"/>
            <a:ext cx="1434521" cy="3215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2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9" y="3545649"/>
            <a:ext cx="420275" cy="1188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7" y="2358837"/>
            <a:ext cx="1340117" cy="804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100" y="3480969"/>
            <a:ext cx="1583513" cy="828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7" y="2738551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4D44193-A73A-4C59-8DC0-2BE50DE8574D}"/>
              </a:ext>
            </a:extLst>
          </p:cNvPr>
          <p:cNvSpPr txBox="1"/>
          <p:nvPr/>
        </p:nvSpPr>
        <p:spPr>
          <a:xfrm>
            <a:off x="5201170" y="2438397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A57CD92-79AC-4738-9B88-262E7BFDF2E8}"/>
              </a:ext>
            </a:extLst>
          </p:cNvPr>
          <p:cNvSpPr txBox="1"/>
          <p:nvPr/>
        </p:nvSpPr>
        <p:spPr>
          <a:xfrm>
            <a:off x="4066258" y="1560283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6E08D33-70FF-4E88-BBD3-BAD354ECBDE2}"/>
              </a:ext>
            </a:extLst>
          </p:cNvPr>
          <p:cNvSpPr txBox="1"/>
          <p:nvPr/>
        </p:nvSpPr>
        <p:spPr>
          <a:xfrm>
            <a:off x="4096299" y="2416629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8044E378-FD33-445E-86F5-C34ABB038125}"/>
              </a:ext>
            </a:extLst>
          </p:cNvPr>
          <p:cNvSpPr txBox="1"/>
          <p:nvPr/>
        </p:nvSpPr>
        <p:spPr>
          <a:xfrm>
            <a:off x="3230100" y="4724397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B748DD5-57D7-40E6-9AC0-FB4EE50B19A0}"/>
              </a:ext>
            </a:extLst>
          </p:cNvPr>
          <p:cNvSpPr txBox="1"/>
          <p:nvPr/>
        </p:nvSpPr>
        <p:spPr>
          <a:xfrm>
            <a:off x="1585914" y="4376057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918AAF4-6024-4D16-922A-BF7368BD447F}"/>
              </a:ext>
            </a:extLst>
          </p:cNvPr>
          <p:cNvSpPr txBox="1"/>
          <p:nvPr/>
        </p:nvSpPr>
        <p:spPr>
          <a:xfrm>
            <a:off x="2043055" y="2053771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xmlns="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2FC47E8-56BC-492C-8DB4-B188F81B0720}"/>
              </a:ext>
            </a:extLst>
          </p:cNvPr>
          <p:cNvSpPr txBox="1"/>
          <p:nvPr/>
        </p:nvSpPr>
        <p:spPr>
          <a:xfrm>
            <a:off x="5269129" y="1190169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8FEF73F-CBB9-46F2-9772-8F2823514B4B}"/>
              </a:ext>
            </a:extLst>
          </p:cNvPr>
          <p:cNvSpPr txBox="1"/>
          <p:nvPr/>
        </p:nvSpPr>
        <p:spPr>
          <a:xfrm>
            <a:off x="5329002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7B18E3B-6DF7-45EC-B178-CE3857BA8FB6}"/>
              </a:ext>
            </a:extLst>
          </p:cNvPr>
          <p:cNvSpPr txBox="1"/>
          <p:nvPr/>
        </p:nvSpPr>
        <p:spPr>
          <a:xfrm>
            <a:off x="4153345" y="52033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A85893D-9968-46AB-82DB-87C51E08AB9A}"/>
              </a:ext>
            </a:extLst>
          </p:cNvPr>
          <p:cNvSpPr txBox="1"/>
          <p:nvPr/>
        </p:nvSpPr>
        <p:spPr>
          <a:xfrm>
            <a:off x="2187910" y="4688114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F5BB6B90-BE22-4370-A7FC-E9F3861AFCBB}"/>
              </a:ext>
            </a:extLst>
          </p:cNvPr>
          <p:cNvSpPr txBox="1"/>
          <p:nvPr/>
        </p:nvSpPr>
        <p:spPr>
          <a:xfrm>
            <a:off x="103294" y="4506692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6762DFC-20E2-4043-AFA9-960847D616C9}"/>
              </a:ext>
            </a:extLst>
          </p:cNvPr>
          <p:cNvSpPr txBox="1"/>
          <p:nvPr/>
        </p:nvSpPr>
        <p:spPr>
          <a:xfrm>
            <a:off x="1790582" y="2982684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A6AECEB-B3C5-4C93-AF78-4B46D76D284E}"/>
              </a:ext>
            </a:extLst>
          </p:cNvPr>
          <p:cNvSpPr txBox="1"/>
          <p:nvPr/>
        </p:nvSpPr>
        <p:spPr>
          <a:xfrm>
            <a:off x="114181" y="2126341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329088"/>
              </p:ext>
            </p:extLst>
          </p:nvPr>
        </p:nvGraphicFramePr>
        <p:xfrm>
          <a:off x="6956869" y="1901352"/>
          <a:ext cx="977312" cy="387604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88656">
                  <a:extLst>
                    <a:ext uri="{9D8B030D-6E8A-4147-A177-3AD203B41FA5}">
                      <a16:colId xmlns:a16="http://schemas.microsoft.com/office/drawing/2014/main" xmlns="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xmlns="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6C739B-2221-4B75-8E72-1492EA799C3C}"/>
              </a:ext>
            </a:extLst>
          </p:cNvPr>
          <p:cNvSpPr txBox="1"/>
          <p:nvPr/>
        </p:nvSpPr>
        <p:spPr>
          <a:xfrm>
            <a:off x="5634112" y="5572703"/>
            <a:ext cx="2912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4 &amp; 6 Vertices</a:t>
            </a:r>
          </a:p>
        </p:txBody>
      </p:sp>
    </p:spTree>
    <p:extLst>
      <p:ext uri="{BB962C8B-B14F-4D97-AF65-F5344CB8AC3E}">
        <p14:creationId xmlns:p14="http://schemas.microsoft.com/office/powerpoint/2010/main" val="293132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7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232211" y="3272969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9" y="1846367"/>
            <a:ext cx="1434521" cy="32154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2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9" y="3545649"/>
            <a:ext cx="420275" cy="1188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7" y="2358837"/>
            <a:ext cx="1340117" cy="8049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100" y="3480969"/>
            <a:ext cx="1583513" cy="828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7" y="2738551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4D44193-A73A-4C59-8DC0-2BE50DE8574D}"/>
              </a:ext>
            </a:extLst>
          </p:cNvPr>
          <p:cNvSpPr txBox="1"/>
          <p:nvPr/>
        </p:nvSpPr>
        <p:spPr>
          <a:xfrm>
            <a:off x="5201170" y="2438397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A57CD92-79AC-4738-9B88-262E7BFDF2E8}"/>
              </a:ext>
            </a:extLst>
          </p:cNvPr>
          <p:cNvSpPr txBox="1"/>
          <p:nvPr/>
        </p:nvSpPr>
        <p:spPr>
          <a:xfrm>
            <a:off x="4066258" y="1560283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6E08D33-70FF-4E88-BBD3-BAD354ECBDE2}"/>
              </a:ext>
            </a:extLst>
          </p:cNvPr>
          <p:cNvSpPr txBox="1"/>
          <p:nvPr/>
        </p:nvSpPr>
        <p:spPr>
          <a:xfrm>
            <a:off x="4096299" y="2416629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8044E378-FD33-445E-86F5-C34ABB038125}"/>
              </a:ext>
            </a:extLst>
          </p:cNvPr>
          <p:cNvSpPr txBox="1"/>
          <p:nvPr/>
        </p:nvSpPr>
        <p:spPr>
          <a:xfrm>
            <a:off x="3230100" y="4724397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B748DD5-57D7-40E6-9AC0-FB4EE50B19A0}"/>
              </a:ext>
            </a:extLst>
          </p:cNvPr>
          <p:cNvSpPr txBox="1"/>
          <p:nvPr/>
        </p:nvSpPr>
        <p:spPr>
          <a:xfrm>
            <a:off x="1585914" y="4376057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918AAF4-6024-4D16-922A-BF7368BD447F}"/>
              </a:ext>
            </a:extLst>
          </p:cNvPr>
          <p:cNvSpPr txBox="1"/>
          <p:nvPr/>
        </p:nvSpPr>
        <p:spPr>
          <a:xfrm>
            <a:off x="2043055" y="2053771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xmlns="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2FC47E8-56BC-492C-8DB4-B188F81B0720}"/>
              </a:ext>
            </a:extLst>
          </p:cNvPr>
          <p:cNvSpPr txBox="1"/>
          <p:nvPr/>
        </p:nvSpPr>
        <p:spPr>
          <a:xfrm>
            <a:off x="5269129" y="1190169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8FEF73F-CBB9-46F2-9772-8F2823514B4B}"/>
              </a:ext>
            </a:extLst>
          </p:cNvPr>
          <p:cNvSpPr txBox="1"/>
          <p:nvPr/>
        </p:nvSpPr>
        <p:spPr>
          <a:xfrm>
            <a:off x="5329002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7B18E3B-6DF7-45EC-B178-CE3857BA8FB6}"/>
              </a:ext>
            </a:extLst>
          </p:cNvPr>
          <p:cNvSpPr txBox="1"/>
          <p:nvPr/>
        </p:nvSpPr>
        <p:spPr>
          <a:xfrm>
            <a:off x="4153345" y="52033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A85893D-9968-46AB-82DB-87C51E08AB9A}"/>
              </a:ext>
            </a:extLst>
          </p:cNvPr>
          <p:cNvSpPr txBox="1"/>
          <p:nvPr/>
        </p:nvSpPr>
        <p:spPr>
          <a:xfrm>
            <a:off x="2187910" y="4688114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F5BB6B90-BE22-4370-A7FC-E9F3861AFCBB}"/>
              </a:ext>
            </a:extLst>
          </p:cNvPr>
          <p:cNvSpPr txBox="1"/>
          <p:nvPr/>
        </p:nvSpPr>
        <p:spPr>
          <a:xfrm>
            <a:off x="103294" y="4506692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6762DFC-20E2-4043-AFA9-960847D616C9}"/>
              </a:ext>
            </a:extLst>
          </p:cNvPr>
          <p:cNvSpPr txBox="1"/>
          <p:nvPr/>
        </p:nvSpPr>
        <p:spPr>
          <a:xfrm>
            <a:off x="1790582" y="2982684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A6AECEB-B3C5-4C93-AF78-4B46D76D284E}"/>
              </a:ext>
            </a:extLst>
          </p:cNvPr>
          <p:cNvSpPr txBox="1"/>
          <p:nvPr/>
        </p:nvSpPr>
        <p:spPr>
          <a:xfrm>
            <a:off x="114181" y="2126341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2267"/>
              </p:ext>
            </p:extLst>
          </p:nvPr>
        </p:nvGraphicFramePr>
        <p:xfrm>
          <a:off x="6956869" y="1901352"/>
          <a:ext cx="977312" cy="387604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88656">
                  <a:extLst>
                    <a:ext uri="{9D8B030D-6E8A-4147-A177-3AD203B41FA5}">
                      <a16:colId xmlns:a16="http://schemas.microsoft.com/office/drawing/2014/main" xmlns="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xmlns="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F424773-A2FF-4ECF-9D54-620F8D73C0F1}"/>
              </a:ext>
            </a:extLst>
          </p:cNvPr>
          <p:cNvSpPr txBox="1"/>
          <p:nvPr/>
        </p:nvSpPr>
        <p:spPr>
          <a:xfrm>
            <a:off x="5634112" y="5572703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6 selected</a:t>
            </a:r>
          </a:p>
        </p:txBody>
      </p:sp>
    </p:spTree>
    <p:extLst>
      <p:ext uri="{BB962C8B-B14F-4D97-AF65-F5344CB8AC3E}">
        <p14:creationId xmlns:p14="http://schemas.microsoft.com/office/powerpoint/2010/main" val="312899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7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232211" y="3272969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9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2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9" y="3545649"/>
            <a:ext cx="420275" cy="1188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7" y="2358837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100" y="3480969"/>
            <a:ext cx="1583513" cy="828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7" y="2738551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4D44193-A73A-4C59-8DC0-2BE50DE8574D}"/>
              </a:ext>
            </a:extLst>
          </p:cNvPr>
          <p:cNvSpPr txBox="1"/>
          <p:nvPr/>
        </p:nvSpPr>
        <p:spPr>
          <a:xfrm>
            <a:off x="5201170" y="2438397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A57CD92-79AC-4738-9B88-262E7BFDF2E8}"/>
              </a:ext>
            </a:extLst>
          </p:cNvPr>
          <p:cNvSpPr txBox="1"/>
          <p:nvPr/>
        </p:nvSpPr>
        <p:spPr>
          <a:xfrm>
            <a:off x="4066258" y="1560283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6E08D33-70FF-4E88-BBD3-BAD354ECBDE2}"/>
              </a:ext>
            </a:extLst>
          </p:cNvPr>
          <p:cNvSpPr txBox="1"/>
          <p:nvPr/>
        </p:nvSpPr>
        <p:spPr>
          <a:xfrm>
            <a:off x="4096299" y="2416629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8044E378-FD33-445E-86F5-C34ABB038125}"/>
              </a:ext>
            </a:extLst>
          </p:cNvPr>
          <p:cNvSpPr txBox="1"/>
          <p:nvPr/>
        </p:nvSpPr>
        <p:spPr>
          <a:xfrm>
            <a:off x="3230100" y="4724397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B748DD5-57D7-40E6-9AC0-FB4EE50B19A0}"/>
              </a:ext>
            </a:extLst>
          </p:cNvPr>
          <p:cNvSpPr txBox="1"/>
          <p:nvPr/>
        </p:nvSpPr>
        <p:spPr>
          <a:xfrm>
            <a:off x="1585914" y="4376057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918AAF4-6024-4D16-922A-BF7368BD447F}"/>
              </a:ext>
            </a:extLst>
          </p:cNvPr>
          <p:cNvSpPr txBox="1"/>
          <p:nvPr/>
        </p:nvSpPr>
        <p:spPr>
          <a:xfrm>
            <a:off x="2043055" y="2053771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xmlns="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2FC47E8-56BC-492C-8DB4-B188F81B0720}"/>
              </a:ext>
            </a:extLst>
          </p:cNvPr>
          <p:cNvSpPr txBox="1"/>
          <p:nvPr/>
        </p:nvSpPr>
        <p:spPr>
          <a:xfrm>
            <a:off x="5269129" y="1190169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8FEF73F-CBB9-46F2-9772-8F2823514B4B}"/>
              </a:ext>
            </a:extLst>
          </p:cNvPr>
          <p:cNvSpPr txBox="1"/>
          <p:nvPr/>
        </p:nvSpPr>
        <p:spPr>
          <a:xfrm>
            <a:off x="5329002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7B18E3B-6DF7-45EC-B178-CE3857BA8FB6}"/>
              </a:ext>
            </a:extLst>
          </p:cNvPr>
          <p:cNvSpPr txBox="1"/>
          <p:nvPr/>
        </p:nvSpPr>
        <p:spPr>
          <a:xfrm>
            <a:off x="4153345" y="52033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A85893D-9968-46AB-82DB-87C51E08AB9A}"/>
              </a:ext>
            </a:extLst>
          </p:cNvPr>
          <p:cNvSpPr txBox="1"/>
          <p:nvPr/>
        </p:nvSpPr>
        <p:spPr>
          <a:xfrm>
            <a:off x="2187910" y="4688114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F5BB6B90-BE22-4370-A7FC-E9F3861AFCBB}"/>
              </a:ext>
            </a:extLst>
          </p:cNvPr>
          <p:cNvSpPr txBox="1"/>
          <p:nvPr/>
        </p:nvSpPr>
        <p:spPr>
          <a:xfrm>
            <a:off x="103294" y="4506692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6762DFC-20E2-4043-AFA9-960847D616C9}"/>
              </a:ext>
            </a:extLst>
          </p:cNvPr>
          <p:cNvSpPr txBox="1"/>
          <p:nvPr/>
        </p:nvSpPr>
        <p:spPr>
          <a:xfrm>
            <a:off x="1790582" y="2982684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A6AECEB-B3C5-4C93-AF78-4B46D76D284E}"/>
              </a:ext>
            </a:extLst>
          </p:cNvPr>
          <p:cNvSpPr txBox="1"/>
          <p:nvPr/>
        </p:nvSpPr>
        <p:spPr>
          <a:xfrm>
            <a:off x="114181" y="2126341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715990"/>
              </p:ext>
            </p:extLst>
          </p:nvPr>
        </p:nvGraphicFramePr>
        <p:xfrm>
          <a:off x="6956869" y="1901352"/>
          <a:ext cx="977312" cy="387604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88656">
                  <a:extLst>
                    <a:ext uri="{9D8B030D-6E8A-4147-A177-3AD203B41FA5}">
                      <a16:colId xmlns:a16="http://schemas.microsoft.com/office/drawing/2014/main" xmlns="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xmlns="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4925648-EA45-4248-9598-6C0DE8973874}"/>
              </a:ext>
            </a:extLst>
          </p:cNvPr>
          <p:cNvSpPr txBox="1"/>
          <p:nvPr/>
        </p:nvSpPr>
        <p:spPr>
          <a:xfrm>
            <a:off x="5634112" y="5572703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Vertex 4</a:t>
            </a:r>
          </a:p>
        </p:txBody>
      </p:sp>
    </p:spTree>
    <p:extLst>
      <p:ext uri="{BB962C8B-B14F-4D97-AF65-F5344CB8AC3E}">
        <p14:creationId xmlns:p14="http://schemas.microsoft.com/office/powerpoint/2010/main" val="102968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058" y="6327327"/>
            <a:ext cx="528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4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-</a:t>
            </a:r>
            <a:fld id="{EB180F71-33DE-9144-AAE2-8C48BD9EDF25}" type="slidenum">
              <a:rPr kumimoji="0" lang="en-US" altLang="zh-TW" sz="1200" b="1" i="0" u="none" strike="noStrike" kern="1200" cap="none" spc="0" normalizeH="0" baseline="0" noProof="0" smtClean="0">
                <a:ln>
                  <a:noFill/>
                </a:ln>
                <a:solidFill>
                  <a:srgbClr val="00E4A8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00E4A8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8BE6C312-CC2D-43B4-A3A9-957A5B16A4AA}"/>
              </a:ext>
            </a:extLst>
          </p:cNvPr>
          <p:cNvSpPr txBox="1"/>
          <p:nvPr/>
        </p:nvSpPr>
        <p:spPr>
          <a:xfrm>
            <a:off x="232211" y="3272969"/>
            <a:ext cx="44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02078BD9-BDCB-4604-8F32-39C539B6047B}"/>
              </a:ext>
            </a:extLst>
          </p:cNvPr>
          <p:cNvSpPr>
            <a:spLocks noChangeAspect="1"/>
          </p:cNvSpPr>
          <p:nvPr/>
        </p:nvSpPr>
        <p:spPr>
          <a:xfrm>
            <a:off x="3186756" y="1897913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4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xmlns="" id="{C0337346-FA88-4906-B346-58E4E8CFD383}"/>
              </a:ext>
            </a:extLst>
          </p:cNvPr>
          <p:cNvSpPr>
            <a:spLocks noChangeAspect="1"/>
          </p:cNvSpPr>
          <p:nvPr/>
        </p:nvSpPr>
        <p:spPr>
          <a:xfrm>
            <a:off x="445145" y="2468546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094D20E6-22BA-44EE-A3D6-55CEA4A1872A}"/>
              </a:ext>
            </a:extLst>
          </p:cNvPr>
          <p:cNvSpPr>
            <a:spLocks noChangeAspect="1"/>
          </p:cNvSpPr>
          <p:nvPr/>
        </p:nvSpPr>
        <p:spPr>
          <a:xfrm>
            <a:off x="4813251" y="3084730"/>
            <a:ext cx="405000" cy="540000"/>
          </a:xfrm>
          <a:prstGeom prst="ellipse">
            <a:avLst/>
          </a:prstGeom>
          <a:solidFill>
            <a:srgbClr val="C0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6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AE5F2470-080D-4172-885C-46FE33837DD9}"/>
              </a:ext>
            </a:extLst>
          </p:cNvPr>
          <p:cNvSpPr>
            <a:spLocks noChangeAspect="1"/>
          </p:cNvSpPr>
          <p:nvPr/>
        </p:nvSpPr>
        <p:spPr>
          <a:xfrm>
            <a:off x="4106598" y="4654624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7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xmlns="" id="{C2AE8054-3EF9-4FF4-92E1-9B96C78B6804}"/>
              </a:ext>
            </a:extLst>
          </p:cNvPr>
          <p:cNvSpPr>
            <a:spLocks noChangeAspect="1"/>
          </p:cNvSpPr>
          <p:nvPr/>
        </p:nvSpPr>
        <p:spPr>
          <a:xfrm>
            <a:off x="2825099" y="4039441"/>
            <a:ext cx="405000" cy="540000"/>
          </a:xfrm>
          <a:prstGeom prst="ellipse">
            <a:avLst/>
          </a:prstGeom>
          <a:solidFill>
            <a:srgbClr val="7030A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8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xmlns="" id="{A40FF3AD-FDE6-4A7E-9424-C6E3E84991DE}"/>
              </a:ext>
            </a:extLst>
          </p:cNvPr>
          <p:cNvSpPr>
            <a:spLocks noChangeAspect="1"/>
          </p:cNvSpPr>
          <p:nvPr/>
        </p:nvSpPr>
        <p:spPr>
          <a:xfrm>
            <a:off x="5026277" y="1576367"/>
            <a:ext cx="405000" cy="540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5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xmlns="" id="{80D254B7-3E4B-4743-926A-7E2371180B5F}"/>
              </a:ext>
            </a:extLst>
          </p:cNvPr>
          <p:cNvSpPr>
            <a:spLocks noChangeAspect="1"/>
          </p:cNvSpPr>
          <p:nvPr/>
        </p:nvSpPr>
        <p:spPr>
          <a:xfrm>
            <a:off x="1526602" y="2473573"/>
            <a:ext cx="405000" cy="540000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3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115459DC-DA61-40F6-B583-4A8AF9D68BFD}"/>
              </a:ext>
            </a:extLst>
          </p:cNvPr>
          <p:cNvSpPr>
            <a:spLocks noChangeAspect="1"/>
          </p:cNvSpPr>
          <p:nvPr/>
        </p:nvSpPr>
        <p:spPr>
          <a:xfrm>
            <a:off x="470516" y="3880448"/>
            <a:ext cx="405000" cy="570034"/>
          </a:xfrm>
          <a:prstGeom prst="ellips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C9ED1AE-1A39-4BB1-B95C-2DBF5B45DF1B}"/>
              </a:ext>
            </a:extLst>
          </p:cNvPr>
          <p:cNvCxnSpPr>
            <a:stCxn id="73" idx="2"/>
            <a:endCxn id="68" idx="6"/>
          </p:cNvCxnSpPr>
          <p:nvPr/>
        </p:nvCxnSpPr>
        <p:spPr>
          <a:xfrm flipH="1">
            <a:off x="3591759" y="1846367"/>
            <a:ext cx="1434521" cy="3215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xmlns="" id="{4EF7934F-38C6-4A76-A9E4-F51B8E58E8CE}"/>
              </a:ext>
            </a:extLst>
          </p:cNvPr>
          <p:cNvCxnSpPr>
            <a:cxnSpLocks/>
            <a:stCxn id="73" idx="4"/>
            <a:endCxn id="70" idx="0"/>
          </p:cNvCxnSpPr>
          <p:nvPr/>
        </p:nvCxnSpPr>
        <p:spPr>
          <a:xfrm flipH="1">
            <a:off x="5015752" y="2116372"/>
            <a:ext cx="213026" cy="96836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xmlns="" id="{1358D741-A728-44A1-B568-85090D965DF7}"/>
              </a:ext>
            </a:extLst>
          </p:cNvPr>
          <p:cNvCxnSpPr>
            <a:cxnSpLocks/>
            <a:stCxn id="70" idx="3"/>
            <a:endCxn id="71" idx="7"/>
          </p:cNvCxnSpPr>
          <p:nvPr/>
        </p:nvCxnSpPr>
        <p:spPr>
          <a:xfrm flipH="1">
            <a:off x="4452289" y="3545649"/>
            <a:ext cx="420275" cy="1188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AEEF2573-43D2-4C0E-BAFE-09DEB5CF319E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3532447" y="2358837"/>
            <a:ext cx="1340117" cy="8049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xmlns="" id="{388ACE6E-99A8-4534-94F5-95055F8D55BA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3230100" y="3480969"/>
            <a:ext cx="1583513" cy="82847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5DC7F5AD-0C2F-48E9-9856-605DD6E90A67}"/>
              </a:ext>
            </a:extLst>
          </p:cNvPr>
          <p:cNvCxnSpPr>
            <a:cxnSpLocks/>
            <a:stCxn id="71" idx="2"/>
            <a:endCxn id="72" idx="5"/>
          </p:cNvCxnSpPr>
          <p:nvPr/>
        </p:nvCxnSpPr>
        <p:spPr>
          <a:xfrm flipH="1" flipV="1">
            <a:off x="3170788" y="4500360"/>
            <a:ext cx="935810" cy="4242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2367B79A-38FB-4C2C-AD44-250808BD2D5E}"/>
              </a:ext>
            </a:extLst>
          </p:cNvPr>
          <p:cNvCxnSpPr>
            <a:cxnSpLocks/>
            <a:stCxn id="68" idx="2"/>
            <a:endCxn id="88" idx="6"/>
          </p:cNvCxnSpPr>
          <p:nvPr/>
        </p:nvCxnSpPr>
        <p:spPr>
          <a:xfrm flipH="1">
            <a:off x="1931602" y="2167913"/>
            <a:ext cx="1255154" cy="575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xmlns="" id="{7F4804F2-D1D7-4B1E-A987-446EFA8EA34A}"/>
              </a:ext>
            </a:extLst>
          </p:cNvPr>
          <p:cNvCxnSpPr>
            <a:cxnSpLocks/>
            <a:stCxn id="88" idx="2"/>
            <a:endCxn id="69" idx="6"/>
          </p:cNvCxnSpPr>
          <p:nvPr/>
        </p:nvCxnSpPr>
        <p:spPr>
          <a:xfrm flipH="1" flipV="1">
            <a:off x="850147" y="2738551"/>
            <a:ext cx="676457" cy="5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9B7A5225-9B3C-4316-9F9B-045051432046}"/>
              </a:ext>
            </a:extLst>
          </p:cNvPr>
          <p:cNvCxnSpPr>
            <a:cxnSpLocks/>
            <a:stCxn id="88" idx="3"/>
            <a:endCxn id="4" idx="7"/>
          </p:cNvCxnSpPr>
          <p:nvPr/>
        </p:nvCxnSpPr>
        <p:spPr>
          <a:xfrm flipH="1">
            <a:off x="816206" y="2934492"/>
            <a:ext cx="769707" cy="1029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DA8FF5B2-0495-464F-B7A0-C781DD4D4FD1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>
            <a:off x="647646" y="3008546"/>
            <a:ext cx="25372" cy="871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xmlns="" id="{E14B1BB9-9732-488B-9FCE-8462EC45EFE2}"/>
              </a:ext>
            </a:extLst>
          </p:cNvPr>
          <p:cNvCxnSpPr>
            <a:cxnSpLocks/>
            <a:stCxn id="72" idx="2"/>
            <a:endCxn id="4" idx="6"/>
          </p:cNvCxnSpPr>
          <p:nvPr/>
        </p:nvCxnSpPr>
        <p:spPr>
          <a:xfrm flipH="1" flipV="1">
            <a:off x="875518" y="4165465"/>
            <a:ext cx="1949582" cy="1439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44D44193-A73A-4C59-8DC0-2BE50DE8574D}"/>
              </a:ext>
            </a:extLst>
          </p:cNvPr>
          <p:cNvSpPr txBox="1"/>
          <p:nvPr/>
        </p:nvSpPr>
        <p:spPr>
          <a:xfrm>
            <a:off x="5201170" y="2438397"/>
            <a:ext cx="513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250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A57CD92-79AC-4738-9B88-262E7BFDF2E8}"/>
              </a:ext>
            </a:extLst>
          </p:cNvPr>
          <p:cNvSpPr txBox="1"/>
          <p:nvPr/>
        </p:nvSpPr>
        <p:spPr>
          <a:xfrm>
            <a:off x="4066258" y="1560283"/>
            <a:ext cx="500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7105FA1-EE09-40DB-AC32-91821C5B54AC}"/>
              </a:ext>
            </a:extLst>
          </p:cNvPr>
          <p:cNvSpPr txBox="1"/>
          <p:nvPr/>
        </p:nvSpPr>
        <p:spPr>
          <a:xfrm>
            <a:off x="4705868" y="3955137"/>
            <a:ext cx="4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76E08D33-70FF-4E88-BBD3-BAD354ECBDE2}"/>
              </a:ext>
            </a:extLst>
          </p:cNvPr>
          <p:cNvSpPr txBox="1"/>
          <p:nvPr/>
        </p:nvSpPr>
        <p:spPr>
          <a:xfrm>
            <a:off x="4096299" y="2416629"/>
            <a:ext cx="611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3D39C1E-A900-41C7-8F47-970363B87B99}"/>
              </a:ext>
            </a:extLst>
          </p:cNvPr>
          <p:cNvSpPr txBox="1"/>
          <p:nvPr/>
        </p:nvSpPr>
        <p:spPr>
          <a:xfrm>
            <a:off x="3635100" y="3534221"/>
            <a:ext cx="66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8044E378-FD33-445E-86F5-C34ABB038125}"/>
              </a:ext>
            </a:extLst>
          </p:cNvPr>
          <p:cNvSpPr txBox="1"/>
          <p:nvPr/>
        </p:nvSpPr>
        <p:spPr>
          <a:xfrm>
            <a:off x="3230100" y="4724397"/>
            <a:ext cx="607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5B748DD5-57D7-40E6-9AC0-FB4EE50B19A0}"/>
              </a:ext>
            </a:extLst>
          </p:cNvPr>
          <p:cNvSpPr txBox="1"/>
          <p:nvPr/>
        </p:nvSpPr>
        <p:spPr>
          <a:xfrm>
            <a:off x="1585914" y="4376057"/>
            <a:ext cx="542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1700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918AAF4-6024-4D16-922A-BF7368BD447F}"/>
              </a:ext>
            </a:extLst>
          </p:cNvPr>
          <p:cNvSpPr txBox="1"/>
          <p:nvPr/>
        </p:nvSpPr>
        <p:spPr>
          <a:xfrm>
            <a:off x="2043055" y="2053771"/>
            <a:ext cx="61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FF7AAE8F-1246-427F-B05F-EFF65F948361}"/>
              </a:ext>
            </a:extLst>
          </p:cNvPr>
          <p:cNvSpPr txBox="1"/>
          <p:nvPr/>
        </p:nvSpPr>
        <p:spPr>
          <a:xfrm>
            <a:off x="961597" y="2373084"/>
            <a:ext cx="60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FB57D010-3DC6-4B38-B06F-43F887AD16EF}"/>
              </a:ext>
            </a:extLst>
          </p:cNvPr>
          <p:cNvSpPr txBox="1"/>
          <p:nvPr/>
        </p:nvSpPr>
        <p:spPr>
          <a:xfrm>
            <a:off x="1271420" y="3338283"/>
            <a:ext cx="6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7" name="Rectangle 2">
            <a:extLst>
              <a:ext uri="{FF2B5EF4-FFF2-40B4-BE49-F238E27FC236}">
                <a16:creationId xmlns:a16="http://schemas.microsoft.com/office/drawing/2014/main" xmlns="" id="{20D19F4A-BAF2-4CE9-AEDB-CFC69226DC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42072"/>
            <a:ext cx="9144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 (SSSP)</a:t>
            </a:r>
            <a:endParaRPr lang="en-US" altLang="zh-TW" sz="3600" b="1" dirty="0">
              <a:solidFill>
                <a:srgbClr val="FF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2FC47E8-56BC-492C-8DB4-B188F81B0720}"/>
              </a:ext>
            </a:extLst>
          </p:cNvPr>
          <p:cNvSpPr txBox="1"/>
          <p:nvPr/>
        </p:nvSpPr>
        <p:spPr>
          <a:xfrm>
            <a:off x="5269129" y="1190169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Boston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B8FEF73F-CBB9-46F2-9772-8F2823514B4B}"/>
              </a:ext>
            </a:extLst>
          </p:cNvPr>
          <p:cNvSpPr txBox="1"/>
          <p:nvPr/>
        </p:nvSpPr>
        <p:spPr>
          <a:xfrm>
            <a:off x="5329002" y="3185881"/>
            <a:ext cx="9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A7B18E3B-6DF7-45EC-B178-CE3857BA8FB6}"/>
              </a:ext>
            </a:extLst>
          </p:cNvPr>
          <p:cNvSpPr txBox="1"/>
          <p:nvPr/>
        </p:nvSpPr>
        <p:spPr>
          <a:xfrm>
            <a:off x="4153345" y="5203368"/>
            <a:ext cx="7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Miami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A85893D-9968-46AB-82DB-87C51E08AB9A}"/>
              </a:ext>
            </a:extLst>
          </p:cNvPr>
          <p:cNvSpPr txBox="1"/>
          <p:nvPr/>
        </p:nvSpPr>
        <p:spPr>
          <a:xfrm>
            <a:off x="2187910" y="4688114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Orleans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F5BB6B90-BE22-4370-A7FC-E9F3861AFCBB}"/>
              </a:ext>
            </a:extLst>
          </p:cNvPr>
          <p:cNvSpPr txBox="1"/>
          <p:nvPr/>
        </p:nvSpPr>
        <p:spPr>
          <a:xfrm>
            <a:off x="103294" y="4506692"/>
            <a:ext cx="111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Angeles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D1E9B835-C3E8-40C3-88AC-B3D4D2D130D5}"/>
              </a:ext>
            </a:extLst>
          </p:cNvPr>
          <p:cNvSpPr txBox="1"/>
          <p:nvPr/>
        </p:nvSpPr>
        <p:spPr>
          <a:xfrm>
            <a:off x="2879152" y="1473195"/>
            <a:ext cx="111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36762DFC-20E2-4043-AFA9-960847D616C9}"/>
              </a:ext>
            </a:extLst>
          </p:cNvPr>
          <p:cNvSpPr txBox="1"/>
          <p:nvPr/>
        </p:nvSpPr>
        <p:spPr>
          <a:xfrm>
            <a:off x="1790582" y="2982684"/>
            <a:ext cx="6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Denver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5A6AECEB-B3C5-4C93-AF78-4B46D76D284E}"/>
              </a:ext>
            </a:extLst>
          </p:cNvPr>
          <p:cNvSpPr txBox="1"/>
          <p:nvPr/>
        </p:nvSpPr>
        <p:spPr>
          <a:xfrm>
            <a:off x="114181" y="2126341"/>
            <a:ext cx="124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 Francisco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xmlns="" id="{267F7B0A-AC1A-4A4E-81DC-881DD20B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736601"/>
              </p:ext>
            </p:extLst>
          </p:nvPr>
        </p:nvGraphicFramePr>
        <p:xfrm>
          <a:off x="6956869" y="1901352"/>
          <a:ext cx="937760" cy="4145280"/>
        </p:xfrm>
        <a:graphic>
          <a:graphicData uri="http://schemas.openxmlformats.org/drawingml/2006/table">
            <a:tbl>
              <a:tblPr firstRow="1" firstCol="1" lastRow="1" bandRow="1">
                <a:tableStyleId>{3C2FFA5D-87B4-456A-9821-1D502468CF0F}</a:tableStyleId>
              </a:tblPr>
              <a:tblGrid>
                <a:gridCol w="449104">
                  <a:extLst>
                    <a:ext uri="{9D8B030D-6E8A-4147-A177-3AD203B41FA5}">
                      <a16:colId xmlns:a16="http://schemas.microsoft.com/office/drawing/2014/main" xmlns="" val="2105920478"/>
                    </a:ext>
                  </a:extLst>
                </a:gridCol>
                <a:gridCol w="488656">
                  <a:extLst>
                    <a:ext uri="{9D8B030D-6E8A-4147-A177-3AD203B41FA5}">
                      <a16:colId xmlns:a16="http://schemas.microsoft.com/office/drawing/2014/main" xmlns="" val="2392741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Dist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49408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802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65052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50790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4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910515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023510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26620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3404593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7030A0"/>
                          </a:solidFill>
                        </a:rPr>
                        <a:t>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xmlns="" val="13971699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65F0A3B-9331-4180-B95A-7A399E25C090}"/>
              </a:ext>
            </a:extLst>
          </p:cNvPr>
          <p:cNvSpPr txBox="1"/>
          <p:nvPr/>
        </p:nvSpPr>
        <p:spPr>
          <a:xfrm>
            <a:off x="5634112" y="5572703"/>
            <a:ext cx="2912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Updated  Vertex 8</a:t>
            </a:r>
          </a:p>
        </p:txBody>
      </p:sp>
    </p:spTree>
    <p:extLst>
      <p:ext uri="{BB962C8B-B14F-4D97-AF65-F5344CB8AC3E}">
        <p14:creationId xmlns:p14="http://schemas.microsoft.com/office/powerpoint/2010/main" val="198986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2110</Words>
  <Application>Microsoft Office PowerPoint</Application>
  <PresentationFormat>On-screen Show (4:3)</PresentationFormat>
  <Paragraphs>947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Analysis and Design of Algorithms</vt:lpstr>
      <vt:lpstr>Insights</vt:lpstr>
      <vt:lpstr>Single Source Shortest Path Problem (SSSP)  – An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and Design of Algorithms</dc:title>
  <dc:creator>somu</dc:creator>
  <cp:lastModifiedBy>admin</cp:lastModifiedBy>
  <cp:revision>5</cp:revision>
  <dcterms:created xsi:type="dcterms:W3CDTF">2006-08-16T00:00:00Z</dcterms:created>
  <dcterms:modified xsi:type="dcterms:W3CDTF">2022-05-25T06:59:42Z</dcterms:modified>
</cp:coreProperties>
</file>