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2" r:id="rId3"/>
    <p:sldId id="276" r:id="rId4"/>
    <p:sldId id="275" r:id="rId5"/>
    <p:sldId id="274" r:id="rId6"/>
    <p:sldId id="277" r:id="rId7"/>
    <p:sldId id="324" r:id="rId8"/>
    <p:sldId id="326" r:id="rId9"/>
    <p:sldId id="340" r:id="rId10"/>
    <p:sldId id="323" r:id="rId11"/>
    <p:sldId id="333" r:id="rId12"/>
    <p:sldId id="329" r:id="rId13"/>
    <p:sldId id="330" r:id="rId14"/>
    <p:sldId id="331" r:id="rId15"/>
    <p:sldId id="282" r:id="rId16"/>
    <p:sldId id="339" r:id="rId17"/>
    <p:sldId id="327" r:id="rId18"/>
    <p:sldId id="328" r:id="rId19"/>
    <p:sldId id="358" r:id="rId20"/>
    <p:sldId id="335" r:id="rId21"/>
    <p:sldId id="357" r:id="rId22"/>
    <p:sldId id="368" r:id="rId23"/>
    <p:sldId id="337" r:id="rId24"/>
    <p:sldId id="336" r:id="rId25"/>
    <p:sldId id="338" r:id="rId26"/>
    <p:sldId id="304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22" r:id="rId38"/>
    <p:sldId id="354" r:id="rId39"/>
    <p:sldId id="342" r:id="rId40"/>
    <p:sldId id="341" r:id="rId41"/>
    <p:sldId id="344" r:id="rId42"/>
    <p:sldId id="343" r:id="rId43"/>
    <p:sldId id="351" r:id="rId44"/>
    <p:sldId id="355" r:id="rId45"/>
    <p:sldId id="352" r:id="rId46"/>
    <p:sldId id="353" r:id="rId47"/>
    <p:sldId id="348" r:id="rId48"/>
    <p:sldId id="356" r:id="rId49"/>
    <p:sldId id="349" r:id="rId50"/>
    <p:sldId id="350" r:id="rId51"/>
    <p:sldId id="345" r:id="rId52"/>
    <p:sldId id="346" r:id="rId53"/>
    <p:sldId id="366" r:id="rId54"/>
    <p:sldId id="347" r:id="rId55"/>
    <p:sldId id="363" r:id="rId56"/>
    <p:sldId id="359" r:id="rId57"/>
    <p:sldId id="364" r:id="rId58"/>
    <p:sldId id="360" r:id="rId59"/>
    <p:sldId id="361" r:id="rId60"/>
    <p:sldId id="365" r:id="rId61"/>
    <p:sldId id="362" r:id="rId62"/>
    <p:sldId id="283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22" autoAdjust="0"/>
  </p:normalViewPr>
  <p:slideViewPr>
    <p:cSldViewPr>
      <p:cViewPr varScale="1">
        <p:scale>
          <a:sx n="75" d="100"/>
          <a:sy n="75" d="100"/>
        </p:scale>
        <p:origin x="105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7F76-7273-48CD-9D99-C236BBA20FA6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F80AF-FDAF-45DF-A31C-29FFFA592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66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F80AF-FDAF-45DF-A31C-29FFFA592D2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76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Omega – best case    ,  Big oh – worst case , Theta  - average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F80AF-FDAF-45DF-A31C-29FFFA592D2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C10E-6975-40E3-B5C6-AE43AA3B536B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4394-5BCF-46DA-8C53-CE7BEB6621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16832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4725144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0070C0"/>
                </a:solidFill>
              </a:rPr>
              <a:t>UNIT-1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Introduction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endParaRPr lang="en-US" sz="4400" b="1" dirty="0">
              <a:solidFill>
                <a:srgbClr val="0070C0"/>
              </a:solidFill>
            </a:endParaRPr>
          </a:p>
          <a:p>
            <a:endParaRPr lang="en-US" sz="4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Describing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181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Natural language</a:t>
            </a: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English</a:t>
            </a:r>
          </a:p>
          <a:p>
            <a:pPr lvl="2"/>
            <a:r>
              <a:rPr lang="en-US" altLang="zh-TW" sz="2000" dirty="0">
                <a:latin typeface="Bookman Old Style" pitchFamily="18" charset="0"/>
              </a:rPr>
              <a:t>Instructions must be definite and effectiveness</a:t>
            </a:r>
          </a:p>
          <a:p>
            <a:endParaRPr lang="en-US" altLang="zh-TW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Graphic representation</a:t>
            </a: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Flowchart</a:t>
            </a:r>
          </a:p>
          <a:p>
            <a:pPr lvl="2"/>
            <a:r>
              <a:rPr lang="en-US" altLang="zh-TW" sz="2000" dirty="0">
                <a:latin typeface="Bookman Old Style" pitchFamily="18" charset="0"/>
              </a:rPr>
              <a:t>work well only if the algorithm is small and simple</a:t>
            </a:r>
          </a:p>
          <a:p>
            <a:endParaRPr lang="en-US" altLang="zh-TW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Pseudocode</a:t>
            </a: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Readable</a:t>
            </a:r>
          </a:p>
          <a:p>
            <a:pPr lvl="1"/>
            <a:r>
              <a:rPr lang="en-US" altLang="zh-TW" sz="2000" dirty="0">
                <a:latin typeface="Bookman Old Style" pitchFamily="18" charset="0"/>
              </a:rPr>
              <a:t>Instructions must be definite and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2948571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0070C0"/>
          </a:solidFill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8382000" cy="5904656"/>
          </a:xfrm>
          <a:noFill/>
          <a:ln/>
        </p:spPr>
        <p:txBody>
          <a:bodyPr lIns="90488" tIns="44450" rIns="90488" bIns="44450">
            <a:noAutofit/>
          </a:bodyPr>
          <a:lstStyle/>
          <a:p>
            <a:pPr fontAlgn="base"/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Pseudocode: 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Implementation of an algorithm in the form of annotations and informative text written in plain English. 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It has no syntax like any of the programming language and thus can’t be compiled or interpreted by the computer.</a:t>
            </a:r>
          </a:p>
          <a:p>
            <a:pPr fontAlgn="base"/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Advantages of Pseudocode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Improves the readability of any approach. 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Acts as a bridge between the program and the process. Also works as a rough documentation, so the logic of one developer can be understood easily when a pseudo code is written out. 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Explains what exactly each line of a program should do, hence making the code construction phase easier for the programmer. </a:t>
            </a:r>
          </a:p>
          <a:p>
            <a:pPr fontAlgn="base"/>
            <a:r>
              <a:rPr lang="en-US" sz="2400" b="1" dirty="0">
                <a:latin typeface="Bookman Old Style" panose="02050604050505020204" pitchFamily="18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Disadvantages of Pseudocode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Pseudocode  does not provide a visual representation of the logic of programming.</a:t>
            </a:r>
          </a:p>
          <a:p>
            <a:pPr lvl="1" fontAlgn="base"/>
            <a:r>
              <a:rPr lang="en-US" sz="1800" dirty="0">
                <a:latin typeface="Bookman Old Style" panose="02050604050505020204" pitchFamily="18" charset="0"/>
              </a:rPr>
              <a:t>There are no proper format for writing the for pseudocode.</a:t>
            </a:r>
          </a:p>
          <a:p>
            <a:endParaRPr lang="en-US" altLang="zh-TW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371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 Conventions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52736"/>
            <a:ext cx="8382000" cy="5652864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1.</a:t>
            </a:r>
            <a:r>
              <a:rPr lang="en-US" sz="2000" dirty="0">
                <a:latin typeface="Bookman Old Style" panose="02050604050505020204" pitchFamily="18" charset="0"/>
              </a:rPr>
              <a:t> Comments begin with // and continue until the end of line.</a:t>
            </a:r>
          </a:p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2.</a:t>
            </a:r>
            <a:r>
              <a:rPr lang="en-US" sz="2000" dirty="0">
                <a:latin typeface="Bookman Old Style" panose="02050604050505020204" pitchFamily="18" charset="0"/>
              </a:rPr>
              <a:t> Block of statements are indicated with matching braces:{ and }.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3. </a:t>
            </a:r>
            <a:r>
              <a:rPr lang="en-US" sz="2000" dirty="0">
                <a:latin typeface="Bookman Old Style" panose="02050604050505020204" pitchFamily="18" charset="0"/>
              </a:rPr>
              <a:t>Statements are delimited by “;”.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4. </a:t>
            </a:r>
            <a:r>
              <a:rPr lang="en-US" sz="2000" dirty="0">
                <a:latin typeface="Bookman Old Style" panose="02050604050505020204" pitchFamily="18" charset="0"/>
              </a:rPr>
              <a:t>The data types of variables are not explicitly declared. Compound data types can be formed with records.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node = record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{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data type_1 data;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   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   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   .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data type_n data;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     node *link; </a:t>
            </a:r>
          </a:p>
          <a:p>
            <a:pPr marL="400050" lvl="1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5726371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4" y="4725144"/>
            <a:ext cx="1800200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 Conventions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382000" cy="51816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5.</a:t>
            </a:r>
            <a:r>
              <a:rPr lang="en-US" sz="2000" dirty="0"/>
              <a:t> Assignment of values to variables is done using the assignment statement variable:=expression or value; </a:t>
            </a:r>
          </a:p>
          <a:p>
            <a:pPr algn="ctr"/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6.</a:t>
            </a:r>
            <a:r>
              <a:rPr lang="en-US" sz="2000" dirty="0"/>
              <a:t> There are two Boolean values true and false. In order to produce these values, the logical operators and, or, and not and the relational operators &lt;, and &gt; are provided.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 7.</a:t>
            </a:r>
            <a:r>
              <a:rPr lang="en-US" sz="2000" dirty="0"/>
              <a:t> Elements of multi dimensional arrays are accessed using ‘[‘ and ‘]’. </a:t>
            </a:r>
          </a:p>
          <a:p>
            <a:pPr lvl="1"/>
            <a:r>
              <a:rPr lang="en-US" sz="1600" dirty="0"/>
              <a:t>For example, if A is a two dimensional array, the (</a:t>
            </a:r>
            <a:r>
              <a:rPr lang="en-US" sz="1600" dirty="0" err="1"/>
              <a:t>i,j</a:t>
            </a:r>
            <a:r>
              <a:rPr lang="en-US" sz="1600" dirty="0"/>
              <a:t>)</a:t>
            </a:r>
            <a:r>
              <a:rPr lang="en-US" sz="1600" dirty="0" err="1"/>
              <a:t>th</a:t>
            </a:r>
            <a:r>
              <a:rPr lang="en-US" sz="1600" dirty="0"/>
              <a:t> element of the array is denoted as -A[</a:t>
            </a:r>
            <a:r>
              <a:rPr lang="en-US" sz="1600" dirty="0" err="1"/>
              <a:t>i,j</a:t>
            </a:r>
            <a:r>
              <a:rPr lang="en-US" sz="1600" dirty="0"/>
              <a:t>]. </a:t>
            </a:r>
          </a:p>
          <a:p>
            <a:pPr lvl="1"/>
            <a:endParaRPr lang="en-US" altLang="zh-TW" sz="1600" dirty="0">
              <a:latin typeface="Bookman Old Style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8.</a:t>
            </a:r>
            <a:r>
              <a:rPr lang="en-US" sz="2000" dirty="0"/>
              <a:t> The while, repeat-until and for loops takes the following form: </a:t>
            </a:r>
          </a:p>
          <a:p>
            <a:pPr marL="400050" lvl="1" indent="0">
              <a:buNone/>
            </a:pPr>
            <a:r>
              <a:rPr lang="en-US" sz="1600" dirty="0"/>
              <a:t>while (condition)do</a:t>
            </a:r>
          </a:p>
          <a:p>
            <a:pPr marL="400050" lvl="1" indent="0">
              <a:buNone/>
            </a:pPr>
            <a:r>
              <a:rPr lang="en-US" sz="1600" dirty="0"/>
              <a:t> { </a:t>
            </a:r>
          </a:p>
          <a:p>
            <a:pPr marL="400050" lvl="1" indent="0">
              <a:buNone/>
            </a:pPr>
            <a:r>
              <a:rPr lang="en-US" sz="1600" dirty="0"/>
              <a:t>statement 1   …</a:t>
            </a:r>
          </a:p>
          <a:p>
            <a:pPr marL="400050" lvl="1" indent="0">
              <a:buNone/>
            </a:pPr>
            <a:r>
              <a:rPr lang="en-US" sz="1600" dirty="0"/>
              <a:t>statement n </a:t>
            </a:r>
          </a:p>
          <a:p>
            <a:pPr marL="400050" lvl="1" indent="0">
              <a:buNone/>
            </a:pPr>
            <a:r>
              <a:rPr lang="en-US" sz="1600" dirty="0"/>
              <a:t>} </a:t>
            </a: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751512" y="4813379"/>
            <a:ext cx="4392488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variable:= value l to value 2 step value do</a:t>
            </a:r>
          </a:p>
          <a:p>
            <a:r>
              <a:rPr lang="en-US" dirty="0"/>
              <a:t> { </a:t>
            </a:r>
          </a:p>
          <a:p>
            <a:r>
              <a:rPr lang="en-US" dirty="0"/>
              <a:t>      (statement 1) ….</a:t>
            </a:r>
          </a:p>
          <a:p>
            <a:r>
              <a:rPr lang="en-US" dirty="0"/>
              <a:t>      (statement n) </a:t>
            </a:r>
          </a:p>
          <a:p>
            <a:r>
              <a:rPr lang="en-US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1800" y="4777375"/>
            <a:ext cx="1872208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Repeat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Statement 1 …. Statement n </a:t>
            </a:r>
          </a:p>
          <a:p>
            <a:r>
              <a:rPr lang="en-US" dirty="0"/>
              <a:t>} until(condition)</a:t>
            </a:r>
          </a:p>
        </p:txBody>
      </p:sp>
    </p:spTree>
    <p:extLst>
      <p:ext uri="{BB962C8B-B14F-4D97-AF65-F5344CB8AC3E}">
        <p14:creationId xmlns:p14="http://schemas.microsoft.com/office/powerpoint/2010/main" val="937950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Pseudocode Conventions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4744"/>
            <a:ext cx="8382000" cy="5580856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9. </a:t>
            </a:r>
            <a:r>
              <a:rPr lang="en-US" sz="2000" dirty="0"/>
              <a:t>A conditional statement has the following forms:</a:t>
            </a:r>
          </a:p>
          <a:p>
            <a:pPr lvl="1"/>
            <a:r>
              <a:rPr lang="en-US" sz="1600" dirty="0"/>
              <a:t> </a:t>
            </a:r>
            <a:r>
              <a:rPr lang="en-US" sz="1800" dirty="0"/>
              <a:t>if (condition) then statement;</a:t>
            </a:r>
          </a:p>
          <a:p>
            <a:pPr lvl="1"/>
            <a:r>
              <a:rPr lang="en-US" sz="1800" dirty="0"/>
              <a:t> if (condition) then statement 1 else statement 2;</a:t>
            </a:r>
          </a:p>
          <a:p>
            <a:pPr lvl="1"/>
            <a:r>
              <a:rPr lang="en-US" sz="1800" dirty="0"/>
              <a:t>case </a:t>
            </a:r>
          </a:p>
          <a:p>
            <a:pPr marL="857250" lvl="2" indent="0">
              <a:buNone/>
            </a:pPr>
            <a:r>
              <a:rPr lang="en-US" sz="1800" dirty="0"/>
              <a:t>{ </a:t>
            </a:r>
          </a:p>
          <a:p>
            <a:pPr marL="857250" lvl="2" indent="0">
              <a:buNone/>
            </a:pPr>
            <a:r>
              <a:rPr lang="en-US" sz="1800" dirty="0"/>
              <a:t>: condition 1: statement 1 …..</a:t>
            </a:r>
          </a:p>
          <a:p>
            <a:pPr marL="857250" lvl="2" indent="0">
              <a:buNone/>
            </a:pPr>
            <a:r>
              <a:rPr lang="en-US" sz="1800" dirty="0"/>
              <a:t>: condition n: statement n </a:t>
            </a:r>
          </a:p>
          <a:p>
            <a:pPr marL="857250" lvl="2" indent="0">
              <a:buNone/>
            </a:pPr>
            <a:r>
              <a:rPr lang="en-US" sz="1800" dirty="0"/>
              <a:t>: else: statement n + 1</a:t>
            </a:r>
          </a:p>
          <a:p>
            <a:pPr marL="857250" lvl="2" indent="0">
              <a:buNone/>
            </a:pPr>
            <a:r>
              <a:rPr lang="en-US" altLang="zh-TW" sz="1800" dirty="0">
                <a:latin typeface="Bookman Old Style" pitchFamily="18" charset="0"/>
              </a:rPr>
              <a:t>}</a:t>
            </a:r>
          </a:p>
          <a:p>
            <a:endParaRPr lang="en-US" altLang="zh-TW" sz="2000" dirty="0">
              <a:latin typeface="Bookman Old Style" pitchFamily="18" charset="0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Bookman Old Style" pitchFamily="18" charset="0"/>
              </a:rPr>
              <a:t>10.</a:t>
            </a:r>
            <a:r>
              <a:rPr lang="en-US" altLang="zh-TW" sz="2000" dirty="0">
                <a:latin typeface="Bookman Old Style" pitchFamily="18" charset="0"/>
              </a:rPr>
              <a:t> </a:t>
            </a:r>
            <a:r>
              <a:rPr lang="en-US" sz="2000" dirty="0"/>
              <a:t>Input and output are done using the instructions read and write.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11.</a:t>
            </a:r>
            <a:r>
              <a:rPr lang="en-US" sz="2000" dirty="0"/>
              <a:t> There is only one type of procedure: Algorithm.  </a:t>
            </a:r>
          </a:p>
          <a:p>
            <a:pPr lvl="1"/>
            <a:r>
              <a:rPr lang="en-US" sz="1800" dirty="0"/>
              <a:t>An algorithm consists of a heading and a body. </a:t>
            </a:r>
          </a:p>
          <a:p>
            <a:pPr lvl="1"/>
            <a:r>
              <a:rPr lang="en-US" sz="1800" dirty="0"/>
              <a:t>The heading takes the form Algorithm Name(parameter list)</a:t>
            </a:r>
            <a:endParaRPr lang="en-US" altLang="zh-TW" sz="1800" dirty="0">
              <a:latin typeface="Bookman Old Style" pitchFamily="18" charset="0"/>
            </a:endParaRPr>
          </a:p>
          <a:p>
            <a:endParaRPr lang="en-US" altLang="zh-TW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371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Tasks on Algorithms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Bookman Old Style" pitchFamily="18" charset="0"/>
              </a:rPr>
              <a:t>Write an algorithm to merge the given two sorted arrays as one sorted array.</a:t>
            </a:r>
          </a:p>
          <a:p>
            <a:pPr algn="just"/>
            <a:endParaRPr lang="en-IN" sz="2400" dirty="0">
              <a:latin typeface="Bookman Old Style" pitchFamily="18" charset="0"/>
            </a:endParaRPr>
          </a:p>
          <a:p>
            <a:pPr algn="just"/>
            <a:r>
              <a:rPr lang="en-IN" sz="2400" dirty="0">
                <a:latin typeface="Bookman Old Style" pitchFamily="18" charset="0"/>
              </a:rPr>
              <a:t>Write an algorithm for printing nth Fibonacci number.</a:t>
            </a:r>
          </a:p>
          <a:p>
            <a:pPr algn="just"/>
            <a:endParaRPr lang="en-IN" sz="2400" dirty="0">
              <a:latin typeface="Bookman Old Style" pitchFamily="18" charset="0"/>
            </a:endParaRPr>
          </a:p>
          <a:p>
            <a:pPr algn="just"/>
            <a:r>
              <a:rPr lang="en-IN" sz="2400" dirty="0">
                <a:latin typeface="Bookman Old Style" pitchFamily="18" charset="0"/>
              </a:rPr>
              <a:t>Write an algorithm to find the maximum product of two integers in the given array.</a:t>
            </a:r>
          </a:p>
          <a:p>
            <a:pPr algn="just"/>
            <a:endParaRPr lang="en-IN" sz="2400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2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Types of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928992" cy="5652864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ookman Old Style" pitchFamily="18" charset="0"/>
              </a:rPr>
              <a:t>Two Types of Algorithms</a:t>
            </a:r>
            <a:r>
              <a:rPr lang="en-US" altLang="zh-TW" sz="2400" dirty="0">
                <a:latin typeface="Bookman Old Style" pitchFamily="18" charset="0"/>
              </a:rPr>
              <a:t>:</a:t>
            </a:r>
          </a:p>
          <a:p>
            <a:pPr lvl="1"/>
            <a:r>
              <a:rPr lang="en-US" altLang="zh-TW" sz="2400" b="1" dirty="0">
                <a:solidFill>
                  <a:srgbClr val="0070C0"/>
                </a:solidFill>
                <a:latin typeface="Bookman Old Style" pitchFamily="18" charset="0"/>
              </a:rPr>
              <a:t>Iterative Algorithms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The iteration is when a loop repeatedly executes until the controlling condition becomes false.</a:t>
            </a:r>
            <a:r>
              <a:rPr lang="en-US" dirty="0">
                <a:latin typeface="Bookman Old Style" panose="02050604050505020204" pitchFamily="18" charset="0"/>
              </a:rPr>
              <a:t> </a:t>
            </a:r>
            <a:endParaRPr lang="en-US" altLang="zh-TW" dirty="0">
              <a:latin typeface="Bookman Old Style" pitchFamily="18" charset="0"/>
            </a:endParaRPr>
          </a:p>
          <a:p>
            <a:pPr lvl="1"/>
            <a:r>
              <a:rPr lang="en-US" altLang="zh-TW" sz="2400" b="1" dirty="0">
                <a:solidFill>
                  <a:srgbClr val="0070C0"/>
                </a:solidFill>
                <a:latin typeface="Bookman Old Style" pitchFamily="18" charset="0"/>
              </a:rPr>
              <a:t>Recursive Algorithms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An algorithm is said to be recursive if the same algorithm is invoked in the body. 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An algorithm that calls itself is direct recursive.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Algorithm A is said to be indirect recursive if it calls another algorithm which in turn calls A. </a:t>
            </a:r>
          </a:p>
          <a:p>
            <a:pPr lvl="2"/>
            <a:endParaRPr lang="en-US" altLang="zh-TW" sz="20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The primary difference between recursion and iteration is that recursion is a process, always applied as a function and iteration is applied to the set of instructions which we want to get repeatedly executed.</a:t>
            </a:r>
            <a:endParaRPr lang="en-US" altLang="zh-TW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10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Towers of Hanoi Problem</a:t>
            </a:r>
          </a:p>
        </p:txBody>
      </p:sp>
    </p:spTree>
    <p:extLst>
      <p:ext uri="{BB962C8B-B14F-4D97-AF65-F5344CB8AC3E}">
        <p14:creationId xmlns:p14="http://schemas.microsoft.com/office/powerpoint/2010/main" val="37668863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47629" b="73505"/>
          <a:stretch/>
        </p:blipFill>
        <p:spPr bwMode="auto">
          <a:xfrm>
            <a:off x="-11262" y="980728"/>
            <a:ext cx="481862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7" t="76875" r="4840"/>
          <a:stretch/>
        </p:blipFill>
        <p:spPr bwMode="auto">
          <a:xfrm>
            <a:off x="3988553" y="3596457"/>
            <a:ext cx="5139041" cy="326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187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latin typeface="Bookman Old Style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352928" cy="551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329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pic>
        <p:nvPicPr>
          <p:cNvPr id="2" name="Picture 2" descr="4-Pegs-Tower-of-Hanoi/README.md at master · cipherLord/4-Pegs-Tower-of-Hanoi  · GitHu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8" t="27995" r="10076" b="7850"/>
          <a:stretch/>
        </p:blipFill>
        <p:spPr bwMode="auto">
          <a:xfrm>
            <a:off x="467544" y="1268760"/>
            <a:ext cx="8208912" cy="49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2323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7197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pic>
        <p:nvPicPr>
          <p:cNvPr id="3074" name="Picture 2" descr="Tower Of Hanoi (Algorithm Logic). Also known as Tower Of Brahma or Lucas… |  by Maria Jam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4"/>
            <a:ext cx="633670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7106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 for Recursive Algorithms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8478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Algorithm Hanoi(disk, source, </a:t>
            </a:r>
            <a:r>
              <a:rPr lang="en-US" dirty="0" err="1"/>
              <a:t>dest</a:t>
            </a:r>
            <a:r>
              <a:rPr lang="en-US" dirty="0"/>
              <a:t>, aux)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	IF (disk == 1), THEN </a:t>
            </a:r>
          </a:p>
          <a:p>
            <a:pPr marL="0" indent="0">
              <a:buNone/>
            </a:pPr>
            <a:r>
              <a:rPr lang="en-US" dirty="0"/>
              <a:t>		move disk from source to </a:t>
            </a:r>
            <a:r>
              <a:rPr lang="en-US" dirty="0" err="1"/>
              <a:t>dest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	ELSE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      Hanoi(disk - 1, source, aux, </a:t>
            </a:r>
            <a:r>
              <a:rPr lang="en-US" dirty="0" err="1"/>
              <a:t>dest</a:t>
            </a:r>
            <a:r>
              <a:rPr lang="en-US" dirty="0"/>
              <a:t>);          // Step 1 </a:t>
            </a:r>
          </a:p>
          <a:p>
            <a:pPr marL="0" indent="0">
              <a:buNone/>
            </a:pPr>
            <a:r>
              <a:rPr lang="en-US" dirty="0"/>
              <a:t>	         Write ‘move disk n from source to </a:t>
            </a:r>
            <a:r>
              <a:rPr lang="en-US" dirty="0" err="1"/>
              <a:t>dest</a:t>
            </a:r>
            <a:r>
              <a:rPr lang="en-US" dirty="0"/>
              <a:t>’; // Step 2 </a:t>
            </a:r>
          </a:p>
          <a:p>
            <a:pPr marL="0" indent="0">
              <a:buNone/>
            </a:pPr>
            <a:r>
              <a:rPr lang="en-US" dirty="0"/>
              <a:t>                      Hanoi(disk - 1, aux, </a:t>
            </a:r>
            <a:r>
              <a:rPr lang="en-US" dirty="0" err="1"/>
              <a:t>dest</a:t>
            </a:r>
            <a:r>
              <a:rPr lang="en-US" dirty="0"/>
              <a:t>, source);          // Step 3 </a:t>
            </a:r>
          </a:p>
          <a:p>
            <a:pPr marL="0" indent="0">
              <a:buNone/>
            </a:pPr>
            <a:r>
              <a:rPr lang="en-US" dirty="0"/>
              <a:t>	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4472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53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Performance Evaluation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382000" cy="4953000"/>
          </a:xfrm>
          <a:noFill/>
          <a:ln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Evaluate a program</a:t>
            </a:r>
          </a:p>
          <a:p>
            <a:pPr lvl="1"/>
            <a:r>
              <a:rPr lang="en-US" altLang="zh-TW" b="1" i="1" dirty="0">
                <a:solidFill>
                  <a:srgbClr val="0070C0"/>
                </a:solidFill>
              </a:rPr>
              <a:t>MWGWRERE</a:t>
            </a:r>
          </a:p>
          <a:p>
            <a:pPr lvl="1">
              <a:buFontTx/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70C0"/>
                </a:solidFill>
              </a:rPr>
              <a:t>M</a:t>
            </a:r>
            <a:r>
              <a:rPr lang="en-US" altLang="zh-TW" dirty="0"/>
              <a:t>eet specifications, </a:t>
            </a:r>
            <a:r>
              <a:rPr lang="en-US" altLang="zh-TW" b="1" dirty="0">
                <a:solidFill>
                  <a:srgbClr val="0070C0"/>
                </a:solidFill>
              </a:rPr>
              <a:t>W</a:t>
            </a:r>
            <a:r>
              <a:rPr lang="en-US" altLang="zh-TW" dirty="0"/>
              <a:t>ork correctly, </a:t>
            </a:r>
          </a:p>
          <a:p>
            <a:pPr lvl="1">
              <a:buFontTx/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70C0"/>
                </a:solidFill>
              </a:rPr>
              <a:t>G</a:t>
            </a:r>
            <a:r>
              <a:rPr lang="en-US" altLang="zh-TW" dirty="0"/>
              <a:t>ood user-interface, </a:t>
            </a:r>
            <a:r>
              <a:rPr lang="en-US" altLang="zh-TW" b="1" dirty="0">
                <a:solidFill>
                  <a:srgbClr val="0070C0"/>
                </a:solidFill>
              </a:rPr>
              <a:t>W</a:t>
            </a:r>
            <a:r>
              <a:rPr lang="en-US" altLang="zh-TW" dirty="0"/>
              <a:t>ell-documentation,</a:t>
            </a:r>
          </a:p>
          <a:p>
            <a:pPr lvl="1">
              <a:buFontTx/>
              <a:buNone/>
            </a:pPr>
            <a:r>
              <a:rPr lang="en-US" altLang="zh-TW" dirty="0"/>
              <a:t>	</a:t>
            </a:r>
            <a:r>
              <a:rPr lang="en-US" altLang="zh-TW" b="1" dirty="0">
                <a:solidFill>
                  <a:srgbClr val="0070C0"/>
                </a:solidFill>
              </a:rPr>
              <a:t>R</a:t>
            </a:r>
            <a:r>
              <a:rPr lang="en-US" altLang="zh-TW" dirty="0"/>
              <a:t>eadable, </a:t>
            </a:r>
            <a:r>
              <a:rPr lang="en-US" altLang="zh-TW" b="1" dirty="0">
                <a:solidFill>
                  <a:srgbClr val="0070C0"/>
                </a:solidFill>
              </a:rPr>
              <a:t>E</a:t>
            </a:r>
            <a:r>
              <a:rPr lang="en-US" altLang="zh-TW" dirty="0"/>
              <a:t>ffectively use functions, </a:t>
            </a:r>
          </a:p>
          <a:p>
            <a:pPr lvl="1">
              <a:buFontTx/>
              <a:buNone/>
            </a:pPr>
            <a:r>
              <a:rPr lang="en-US" altLang="zh-TW" b="1" dirty="0"/>
              <a:t>	</a:t>
            </a:r>
            <a:r>
              <a:rPr lang="en-US" altLang="zh-TW" sz="3200" b="1" dirty="0">
                <a:solidFill>
                  <a:srgbClr val="0070C0"/>
                </a:solidFill>
              </a:rPr>
              <a:t>R</a:t>
            </a:r>
            <a:r>
              <a:rPr lang="en-US" altLang="zh-TW" sz="3200" b="1" dirty="0"/>
              <a:t>unning time acceptable, </a:t>
            </a:r>
          </a:p>
          <a:p>
            <a:pPr lvl="1">
              <a:buFontTx/>
              <a:buNone/>
            </a:pPr>
            <a:r>
              <a:rPr lang="en-US" altLang="zh-TW" sz="3200" b="1" dirty="0">
                <a:solidFill>
                  <a:srgbClr val="0070C0"/>
                </a:solidFill>
              </a:rPr>
              <a:t>   E</a:t>
            </a:r>
            <a:r>
              <a:rPr lang="en-US" altLang="zh-TW" sz="3200" b="1" dirty="0"/>
              <a:t>fficiently use space</a:t>
            </a:r>
          </a:p>
          <a:p>
            <a:pPr lvl="1">
              <a:buFontTx/>
              <a:buNone/>
            </a:pP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How to achieve them?</a:t>
            </a:r>
          </a:p>
          <a:p>
            <a:pPr lvl="1"/>
            <a:r>
              <a:rPr lang="en-US" altLang="zh-TW" dirty="0"/>
              <a:t>Good programming style, experience, and practice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Performance Evaluation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Performance Evaluation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Performance </a:t>
            </a:r>
            <a:r>
              <a:rPr lang="en-US" altLang="zh-TW" sz="2400" b="1" dirty="0">
                <a:latin typeface="Bookman Old Style" panose="02050604050505020204" pitchFamily="18" charset="0"/>
              </a:rPr>
              <a:t>Analysis</a:t>
            </a:r>
            <a:r>
              <a:rPr lang="en-US" altLang="zh-TW" sz="2400" dirty="0">
                <a:latin typeface="Bookman Old Style" panose="02050604050505020204" pitchFamily="18" charset="0"/>
              </a:rPr>
              <a:t> 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Performance </a:t>
            </a:r>
            <a:r>
              <a:rPr lang="en-US" altLang="zh-TW" sz="2400" b="1" dirty="0">
                <a:latin typeface="Bookman Old Style" panose="02050604050505020204" pitchFamily="18" charset="0"/>
              </a:rPr>
              <a:t>Measurement</a:t>
            </a:r>
          </a:p>
          <a:p>
            <a:pPr lvl="1"/>
            <a:endParaRPr lang="en-US" altLang="zh-TW" sz="2400" b="1" dirty="0">
              <a:latin typeface="Bookman Old Style" panose="020506040505050202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Performance</a:t>
            </a: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Analysis </a:t>
            </a:r>
            <a:r>
              <a:rPr lang="en-US" altLang="zh-TW" sz="2400" dirty="0">
                <a:latin typeface="Bookman Old Style" panose="02050604050505020204" pitchFamily="18" charset="0"/>
              </a:rPr>
              <a:t>- prior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an important branch of CS,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complexity theory</a:t>
            </a:r>
            <a:endParaRPr lang="en-US" altLang="zh-TW" sz="2400" dirty="0">
              <a:latin typeface="Bookman Old Style" panose="02050604050505020204" pitchFamily="18" charset="0"/>
            </a:endParaRP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estimate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time</a:t>
            </a:r>
            <a:r>
              <a:rPr lang="en-US" altLang="zh-TW" sz="2400" dirty="0">
                <a:latin typeface="Bookman Old Style" panose="02050604050505020204" pitchFamily="18" charset="0"/>
              </a:rPr>
              <a:t> –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Time Complexity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estimate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space</a:t>
            </a:r>
            <a:r>
              <a:rPr lang="en-US" altLang="zh-TW" sz="2400" dirty="0">
                <a:latin typeface="Bookman Old Style" panose="02050604050505020204" pitchFamily="18" charset="0"/>
              </a:rPr>
              <a:t> –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Space Complexity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machine independent</a:t>
            </a:r>
          </a:p>
          <a:p>
            <a:pPr lvl="1"/>
            <a:endParaRPr lang="en-US" altLang="zh-TW" sz="2400" dirty="0">
              <a:latin typeface="Bookman Old Style" panose="020506040505050202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Performance</a:t>
            </a: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Measurement </a:t>
            </a:r>
            <a:r>
              <a:rPr lang="en-US" altLang="zh-TW" sz="2400" dirty="0">
                <a:latin typeface="Bookman Old Style" panose="02050604050505020204" pitchFamily="18" charset="0"/>
              </a:rPr>
              <a:t>-posterior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The actual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time</a:t>
            </a:r>
            <a:r>
              <a:rPr lang="en-US" altLang="zh-TW" sz="2400" dirty="0">
                <a:latin typeface="Bookman Old Style" panose="02050604050505020204" pitchFamily="18" charset="0"/>
              </a:rPr>
              <a:t> and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space </a:t>
            </a:r>
            <a:r>
              <a:rPr lang="en-US" altLang="zh-TW" sz="2400" dirty="0">
                <a:latin typeface="Bookman Old Style" panose="02050604050505020204" pitchFamily="18" charset="0"/>
              </a:rPr>
              <a:t>requirements</a:t>
            </a:r>
          </a:p>
          <a:p>
            <a:pPr lvl="1"/>
            <a:r>
              <a:rPr lang="en-US" altLang="zh-TW" sz="2400" dirty="0">
                <a:latin typeface="Bookman Old Style" panose="02050604050505020204" pitchFamily="18" charset="0"/>
              </a:rPr>
              <a:t>machine dependent</a:t>
            </a:r>
          </a:p>
        </p:txBody>
      </p:sp>
    </p:spTree>
    <p:extLst>
      <p:ext uri="{BB962C8B-B14F-4D97-AF65-F5344CB8AC3E}">
        <p14:creationId xmlns:p14="http://schemas.microsoft.com/office/powerpoint/2010/main" val="171984398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Space Complexity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864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Definition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The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space complexity </a:t>
            </a:r>
            <a:r>
              <a:rPr lang="en-US" altLang="zh-TW" sz="2400" dirty="0">
                <a:latin typeface="Bookman Old Style" panose="02050604050505020204" pitchFamily="18" charset="0"/>
              </a:rPr>
              <a:t>of a program is the amount of memory that it needs to run to completion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The space needed is the sum of </a:t>
            </a:r>
            <a:endParaRPr lang="en-US" altLang="zh-TW" sz="2400" b="1" i="1" dirty="0"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 b="1" i="1" dirty="0">
                <a:latin typeface="Bookman Old Style" panose="02050604050505020204" pitchFamily="18" charset="0"/>
              </a:rPr>
              <a:t>Fixed</a:t>
            </a:r>
            <a:r>
              <a:rPr lang="en-US" altLang="zh-TW" sz="2400" dirty="0">
                <a:latin typeface="Bookman Old Style" panose="02050604050505020204" pitchFamily="18" charset="0"/>
              </a:rPr>
              <a:t> space and 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Variable</a:t>
            </a:r>
            <a:r>
              <a:rPr lang="en-US" altLang="zh-TW" sz="2400" dirty="0">
                <a:latin typeface="Bookman Old Style" panose="02050604050505020204" pitchFamily="18" charset="0"/>
              </a:rPr>
              <a:t> space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Fixed</a:t>
            </a:r>
            <a:r>
              <a:rPr lang="en-US" altLang="zh-TW" sz="2400" dirty="0">
                <a:latin typeface="Bookman Old Style" panose="02050604050505020204" pitchFamily="18" charset="0"/>
              </a:rPr>
              <a:t> space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Includes the instructions, variables, and constants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Independent of the number and size of Input and Output</a:t>
            </a:r>
            <a:endParaRPr lang="en-US" altLang="zh-TW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Variable</a:t>
            </a:r>
            <a:r>
              <a:rPr lang="en-US" altLang="zh-TW" sz="2400" dirty="0">
                <a:latin typeface="Bookman Old Style" panose="02050604050505020204" pitchFamily="18" charset="0"/>
              </a:rPr>
              <a:t> space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Depends on an instance ‘</a:t>
            </a:r>
            <a:r>
              <a:rPr lang="en-US" altLang="zh-TW" sz="2400" i="1" dirty="0">
                <a:latin typeface="Bookman Old Style" panose="02050604050505020204" pitchFamily="18" charset="0"/>
              </a:rPr>
              <a:t>I’</a:t>
            </a:r>
            <a:r>
              <a:rPr lang="en-US" altLang="zh-TW" sz="2400" dirty="0">
                <a:latin typeface="Bookman Old Style" panose="02050604050505020204" pitchFamily="18" charset="0"/>
              </a:rPr>
              <a:t> of the problem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Includes dynamic allocation, functions' recursion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latin typeface="Bookman Old Style" panose="02050604050505020204" pitchFamily="18" charset="0"/>
              </a:rPr>
              <a:t>Total space of any program 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 dirty="0">
                <a:latin typeface="Bookman Old Style" panose="02050604050505020204" pitchFamily="18" charset="0"/>
              </a:rPr>
              <a:t>S(P)= c+ </a:t>
            </a:r>
            <a:r>
              <a:rPr lang="en-US" altLang="zh-TW" sz="2400" b="1" i="1" dirty="0" err="1">
                <a:latin typeface="Bookman Old Style" panose="02050604050505020204" pitchFamily="18" charset="0"/>
              </a:rPr>
              <a:t>S</a:t>
            </a:r>
            <a:r>
              <a:rPr lang="en-US" altLang="zh-TW" sz="2400" b="1" i="1" baseline="-25000" dirty="0" err="1">
                <a:latin typeface="Bookman Old Style" panose="02050604050505020204" pitchFamily="18" charset="0"/>
              </a:rPr>
              <a:t>p</a:t>
            </a:r>
            <a:r>
              <a:rPr lang="en-US" altLang="zh-TW" sz="2400" b="1" i="1" dirty="0">
                <a:latin typeface="Bookman Old Style" panose="02050604050505020204" pitchFamily="18" charset="0"/>
              </a:rPr>
              <a:t>(Instance)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Examples of Evaluating Space Complexity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947049"/>
            <a:ext cx="4446588" cy="1663700"/>
            <a:chOff x="1108" y="628"/>
            <a:chExt cx="2776" cy="104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blackWhite">
            <a:xfrm>
              <a:off x="1108" y="628"/>
              <a:ext cx="2776" cy="1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blackWhite">
            <a:xfrm>
              <a:off x="1143" y="644"/>
              <a:ext cx="2528" cy="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2000" i="1" dirty="0"/>
                <a:t>float </a:t>
              </a:r>
              <a:r>
                <a:rPr lang="en-US" altLang="zh-TW" sz="2000" i="1" dirty="0" err="1"/>
                <a:t>abc</a:t>
              </a:r>
              <a:r>
                <a:rPr lang="en-US" altLang="zh-TW" sz="2000" i="1" dirty="0"/>
                <a:t>(float a, float b, float c)</a:t>
              </a:r>
            </a:p>
            <a:p>
              <a:r>
                <a:rPr lang="en-US" altLang="zh-TW" sz="2000" i="1" dirty="0"/>
                <a:t>{</a:t>
              </a:r>
            </a:p>
            <a:p>
              <a:r>
                <a:rPr lang="en-US" altLang="zh-TW" sz="2000" i="1" dirty="0"/>
                <a:t>  return </a:t>
              </a:r>
              <a:r>
                <a:rPr lang="en-US" altLang="zh-TW" sz="2000" i="1" dirty="0" err="1"/>
                <a:t>a+b+b</a:t>
              </a:r>
              <a:r>
                <a:rPr lang="en-US" altLang="zh-TW" sz="2000" i="1" dirty="0"/>
                <a:t>*c+(</a:t>
              </a:r>
              <a:r>
                <a:rPr lang="en-US" altLang="zh-TW" sz="2000" i="1" dirty="0" err="1"/>
                <a:t>a+b-c</a:t>
              </a:r>
              <a:r>
                <a:rPr lang="en-US" altLang="zh-TW" sz="2000" i="1" dirty="0"/>
                <a:t>)/(</a:t>
              </a:r>
              <a:r>
                <a:rPr lang="en-US" altLang="zh-TW" sz="2000" i="1" dirty="0" err="1"/>
                <a:t>a+b</a:t>
              </a:r>
              <a:r>
                <a:rPr lang="en-US" altLang="zh-TW" sz="2000" i="1" dirty="0"/>
                <a:t>)+4.00;</a:t>
              </a:r>
            </a:p>
            <a:p>
              <a:r>
                <a:rPr lang="en-US" altLang="zh-TW" sz="2000" i="1" dirty="0"/>
                <a:t>}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7825" y="2978150"/>
            <a:ext cx="3340102" cy="3111500"/>
            <a:chOff x="244" y="1876"/>
            <a:chExt cx="2104" cy="1960"/>
          </a:xfrm>
        </p:grpSpPr>
        <p:sp>
          <p:nvSpPr>
            <p:cNvPr id="24582" name="AutoShape 6"/>
            <p:cNvSpPr>
              <a:spLocks noChangeArrowheads="1"/>
            </p:cNvSpPr>
            <p:nvPr/>
          </p:nvSpPr>
          <p:spPr bwMode="blackWhite">
            <a:xfrm>
              <a:off x="244" y="1876"/>
              <a:ext cx="2104" cy="196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blackWhite">
            <a:xfrm>
              <a:off x="327" y="1940"/>
              <a:ext cx="1832" cy="16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2000" i="1" dirty="0"/>
                <a:t>float sum(float list[], </a:t>
              </a:r>
              <a:r>
                <a:rPr lang="en-US" altLang="zh-TW" sz="2000" i="1" dirty="0" err="1"/>
                <a:t>int</a:t>
              </a:r>
              <a:r>
                <a:rPr lang="en-US" altLang="zh-TW" sz="2000" i="1" dirty="0"/>
                <a:t> n)</a:t>
              </a:r>
            </a:p>
            <a:p>
              <a:r>
                <a:rPr lang="en-US" altLang="zh-TW" sz="2000" i="1" dirty="0"/>
                <a:t>{</a:t>
              </a:r>
            </a:p>
            <a:p>
              <a:r>
                <a:rPr lang="en-US" altLang="zh-TW" sz="2000" i="1" dirty="0"/>
                <a:t> float </a:t>
              </a:r>
              <a:r>
                <a:rPr lang="en-US" altLang="zh-TW" sz="2000" i="1" dirty="0" err="1"/>
                <a:t>fTmpSum</a:t>
              </a:r>
              <a:r>
                <a:rPr lang="en-US" altLang="zh-TW" sz="2000" i="1" dirty="0"/>
                <a:t>= 0;</a:t>
              </a:r>
            </a:p>
            <a:p>
              <a:r>
                <a:rPr lang="en-US" altLang="zh-TW" sz="2000" i="1" dirty="0"/>
                <a:t> </a:t>
              </a:r>
              <a:r>
                <a:rPr lang="en-US" altLang="zh-TW" sz="2000" i="1" dirty="0" err="1"/>
                <a:t>int</a:t>
              </a:r>
              <a:r>
                <a:rPr lang="en-US" altLang="zh-TW" sz="2000" i="1" dirty="0"/>
                <a:t> 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;</a:t>
              </a:r>
            </a:p>
            <a:p>
              <a:r>
                <a:rPr lang="en-US" altLang="zh-TW" sz="2000" i="1" dirty="0"/>
                <a:t> for (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= 0; 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&lt; n; 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++)</a:t>
              </a:r>
            </a:p>
            <a:p>
              <a:r>
                <a:rPr lang="en-US" altLang="zh-TW" sz="2000" i="1" dirty="0"/>
                <a:t>   </a:t>
              </a:r>
              <a:r>
                <a:rPr lang="en-US" altLang="zh-TW" sz="2000" i="1" dirty="0" err="1"/>
                <a:t>fTmpSum</a:t>
              </a:r>
              <a:r>
                <a:rPr lang="en-US" altLang="zh-TW" sz="2000" i="1" dirty="0"/>
                <a:t>+= list[</a:t>
              </a:r>
              <a:r>
                <a:rPr lang="en-US" altLang="zh-TW" sz="2000" i="1" dirty="0" err="1"/>
                <a:t>i</a:t>
              </a:r>
              <a:r>
                <a:rPr lang="en-US" altLang="zh-TW" sz="2000" i="1" dirty="0"/>
                <a:t>];</a:t>
              </a:r>
            </a:p>
            <a:p>
              <a:r>
                <a:rPr lang="en-US" altLang="zh-TW" sz="2000" i="1" dirty="0"/>
                <a:t> return </a:t>
              </a:r>
              <a:r>
                <a:rPr lang="en-US" altLang="zh-TW" sz="2000" i="1" dirty="0" err="1"/>
                <a:t>fTmpSum</a:t>
              </a:r>
              <a:r>
                <a:rPr lang="en-US" altLang="zh-TW" sz="2000" i="1" dirty="0"/>
                <a:t>;</a:t>
              </a:r>
            </a:p>
            <a:p>
              <a:r>
                <a:rPr lang="en-US" altLang="zh-TW" sz="2000" i="1" dirty="0"/>
                <a:t>}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446588" y="2607874"/>
            <a:ext cx="4557712" cy="2025650"/>
            <a:chOff x="2688" y="1056"/>
            <a:chExt cx="2920" cy="1276"/>
          </a:xfrm>
        </p:grpSpPr>
        <p:sp>
          <p:nvSpPr>
            <p:cNvPr id="24585" name="AutoShape 9"/>
            <p:cNvSpPr>
              <a:spLocks noChangeArrowheads="1"/>
            </p:cNvSpPr>
            <p:nvPr/>
          </p:nvSpPr>
          <p:spPr bwMode="blackWhite">
            <a:xfrm>
              <a:off x="2688" y="1056"/>
              <a:ext cx="2920" cy="1276"/>
            </a:xfrm>
            <a:prstGeom prst="wedgeRoundRectCallout">
              <a:avLst>
                <a:gd name="adj1" fmla="val -41671"/>
                <a:gd name="adj2" fmla="val 66667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blackWhite">
            <a:xfrm>
              <a:off x="2863" y="1135"/>
              <a:ext cx="2589" cy="10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TW" sz="2000" i="1" dirty="0"/>
                <a:t>float </a:t>
              </a:r>
              <a:r>
                <a:rPr lang="en-US" altLang="zh-TW" sz="2000" i="1" dirty="0" err="1"/>
                <a:t>rsum</a:t>
              </a:r>
              <a:r>
                <a:rPr lang="en-US" altLang="zh-TW" sz="2000" i="1" dirty="0"/>
                <a:t>(float list[], </a:t>
              </a:r>
              <a:r>
                <a:rPr lang="en-US" altLang="zh-TW" sz="2000" i="1" dirty="0" err="1"/>
                <a:t>int</a:t>
              </a:r>
              <a:r>
                <a:rPr lang="en-US" altLang="zh-TW" sz="2000" i="1" dirty="0"/>
                <a:t> n)</a:t>
              </a:r>
            </a:p>
            <a:p>
              <a:r>
                <a:rPr lang="en-US" altLang="zh-TW" sz="2000" i="1" dirty="0"/>
                <a:t>{</a:t>
              </a:r>
            </a:p>
            <a:p>
              <a:r>
                <a:rPr lang="en-US" altLang="zh-TW" sz="2000" i="1" dirty="0"/>
                <a:t>  if (n) return </a:t>
              </a:r>
              <a:r>
                <a:rPr lang="en-US" altLang="zh-TW" sz="2000" i="1" dirty="0" err="1"/>
                <a:t>rsum</a:t>
              </a:r>
              <a:r>
                <a:rPr lang="en-US" altLang="zh-TW" sz="2000" i="1" dirty="0"/>
                <a:t>(list, n-1)+ list[n-1];</a:t>
              </a:r>
            </a:p>
            <a:p>
              <a:r>
                <a:rPr lang="en-US" altLang="zh-TW" sz="2000" i="1" dirty="0"/>
                <a:t>  return 0;</a:t>
              </a:r>
            </a:p>
            <a:p>
              <a:r>
                <a:rPr lang="en-US" altLang="zh-TW" sz="2000" i="1" dirty="0"/>
                <a:t>}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1043608" y="630555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sum(n)</a:t>
            </a:r>
            <a:r>
              <a:rPr lang="en-US" dirty="0"/>
              <a:t>=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22" y="5058456"/>
            <a:ext cx="31623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535940" y="1675002"/>
            <a:ext cx="19090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8840" y="1694967"/>
            <a:ext cx="7777247" cy="7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A</a:t>
            </a:r>
            <a:r>
              <a:rPr sz="3900" spc="0" baseline="3150" dirty="0">
                <a:latin typeface="Calibri"/>
                <a:cs typeface="Calibri"/>
              </a:rPr>
              <a:t>n</a:t>
            </a:r>
            <a:r>
              <a:rPr sz="3900" spc="1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-4" baseline="3150" dirty="0">
                <a:latin typeface="Calibri"/>
                <a:cs typeface="Calibri"/>
              </a:rPr>
              <a:t>l</a:t>
            </a:r>
            <a:r>
              <a:rPr sz="3900" spc="-25" baseline="3150" dirty="0">
                <a:latin typeface="Calibri"/>
                <a:cs typeface="Calibri"/>
              </a:rPr>
              <a:t>g</a:t>
            </a:r>
            <a:r>
              <a:rPr sz="3900" spc="0" baseline="3150" dirty="0">
                <a:latin typeface="Calibri"/>
                <a:cs typeface="Calibri"/>
              </a:rPr>
              <a:t>ori</a:t>
            </a:r>
            <a:r>
              <a:rPr sz="3900" spc="-4" baseline="3150" dirty="0">
                <a:latin typeface="Calibri"/>
                <a:cs typeface="Calibri"/>
              </a:rPr>
              <a:t>t</a:t>
            </a:r>
            <a:r>
              <a:rPr sz="3900" spc="0" baseline="3150" dirty="0">
                <a:latin typeface="Calibri"/>
                <a:cs typeface="Calibri"/>
              </a:rPr>
              <a:t>hm</a:t>
            </a:r>
            <a:r>
              <a:rPr sz="3900" spc="29" baseline="3150" dirty="0">
                <a:latin typeface="Calibri"/>
                <a:cs typeface="Calibri"/>
              </a:rPr>
              <a:t> </a:t>
            </a:r>
            <a:r>
              <a:rPr sz="3900" spc="-4" baseline="3150" dirty="0">
                <a:latin typeface="Calibri"/>
                <a:cs typeface="Calibri"/>
              </a:rPr>
              <a:t>i</a:t>
            </a:r>
            <a:r>
              <a:rPr sz="3900" spc="0" baseline="3150" dirty="0">
                <a:latin typeface="Calibri"/>
                <a:cs typeface="Calibri"/>
              </a:rPr>
              <a:t>s</a:t>
            </a:r>
            <a:r>
              <a:rPr sz="3900" spc="34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1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s</a:t>
            </a:r>
            <a:r>
              <a:rPr sz="3900" spc="-9" baseline="3150" dirty="0">
                <a:latin typeface="Calibri"/>
                <a:cs typeface="Calibri"/>
              </a:rPr>
              <a:t>e</a:t>
            </a:r>
            <a:r>
              <a:rPr sz="3900" spc="0" baseline="3150" dirty="0">
                <a:latin typeface="Calibri"/>
                <a:cs typeface="Calibri"/>
              </a:rPr>
              <a:t>t</a:t>
            </a:r>
            <a:r>
              <a:rPr sz="3900" spc="19" baseline="3150" dirty="0">
                <a:latin typeface="Calibri"/>
                <a:cs typeface="Calibri"/>
              </a:rPr>
              <a:t> </a:t>
            </a:r>
            <a:r>
              <a:rPr sz="3900" spc="-9" baseline="3150" dirty="0">
                <a:latin typeface="Calibri"/>
                <a:cs typeface="Calibri"/>
              </a:rPr>
              <a:t>o</a:t>
            </a:r>
            <a:r>
              <a:rPr sz="3900" spc="0" baseline="3150" dirty="0">
                <a:latin typeface="Calibri"/>
                <a:cs typeface="Calibri"/>
              </a:rPr>
              <a:t>f</a:t>
            </a:r>
            <a:r>
              <a:rPr sz="3900" spc="2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r</a:t>
            </a:r>
            <a:r>
              <a:rPr sz="3900" spc="-9" baseline="3150" dirty="0">
                <a:latin typeface="Calibri"/>
                <a:cs typeface="Calibri"/>
              </a:rPr>
              <a:t>u</a:t>
            </a:r>
            <a:r>
              <a:rPr sz="3900" spc="0" baseline="3150" dirty="0">
                <a:latin typeface="Calibri"/>
                <a:cs typeface="Calibri"/>
              </a:rPr>
              <a:t>l</a:t>
            </a:r>
            <a:r>
              <a:rPr sz="3900" spc="-9" baseline="3150" dirty="0">
                <a:latin typeface="Calibri"/>
                <a:cs typeface="Calibri"/>
              </a:rPr>
              <a:t>e</a:t>
            </a:r>
            <a:r>
              <a:rPr sz="3900" spc="0" baseline="3150" dirty="0">
                <a:latin typeface="Calibri"/>
                <a:cs typeface="Calibri"/>
              </a:rPr>
              <a:t>s</a:t>
            </a:r>
            <a:r>
              <a:rPr sz="3900" spc="0" baseline="105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940" y="2546977"/>
            <a:ext cx="190753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840" y="2566924"/>
            <a:ext cx="45438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0406" y="2566924"/>
            <a:ext cx="1409239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al</a:t>
            </a:r>
            <a:r>
              <a:rPr sz="3900" spc="-25" baseline="3150" dirty="0">
                <a:latin typeface="Calibri"/>
                <a:cs typeface="Calibri"/>
              </a:rPr>
              <a:t>g</a:t>
            </a:r>
            <a:r>
              <a:rPr sz="3900" spc="0" baseline="3150" dirty="0">
                <a:latin typeface="Calibri"/>
                <a:cs typeface="Calibri"/>
              </a:rPr>
              <a:t>orit</a:t>
            </a:r>
            <a:r>
              <a:rPr sz="3900" spc="-9" baseline="3150" dirty="0">
                <a:latin typeface="Calibri"/>
                <a:cs typeface="Calibri"/>
              </a:rPr>
              <a:t>h</a:t>
            </a:r>
            <a:r>
              <a:rPr sz="3900" spc="0" baseline="3150" dirty="0">
                <a:latin typeface="Calibri"/>
                <a:cs typeface="Calibri"/>
              </a:rPr>
              <a:t>m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9171" y="2566924"/>
            <a:ext cx="28699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-4" baseline="3150" dirty="0">
                <a:latin typeface="Calibri"/>
                <a:cs typeface="Calibri"/>
              </a:rPr>
              <a:t>is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5891" y="2566924"/>
            <a:ext cx="238260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20794" y="2566924"/>
            <a:ext cx="3570605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-19" baseline="3150" dirty="0">
                <a:latin typeface="Calibri"/>
                <a:cs typeface="Calibri"/>
              </a:rPr>
              <a:t>s</a:t>
            </a:r>
            <a:r>
              <a:rPr sz="3900" spc="-39" baseline="3150" dirty="0">
                <a:latin typeface="Calibri"/>
                <a:cs typeface="Calibri"/>
              </a:rPr>
              <a:t>t</a:t>
            </a:r>
            <a:r>
              <a:rPr sz="3900" spc="4" baseline="3150" dirty="0">
                <a:latin typeface="Calibri"/>
                <a:cs typeface="Calibri"/>
              </a:rPr>
              <a:t>e</a:t>
            </a:r>
            <a:r>
              <a:rPr sz="3900" spc="9" baseline="3150" dirty="0">
                <a:latin typeface="Calibri"/>
                <a:cs typeface="Calibri"/>
              </a:rPr>
              <a:t>p</a:t>
            </a:r>
            <a:r>
              <a:rPr sz="3900" spc="-4" baseline="3150" dirty="0">
                <a:latin typeface="Calibri"/>
                <a:cs typeface="Calibri"/>
              </a:rPr>
              <a:t>-</a:t>
            </a:r>
            <a:r>
              <a:rPr sz="3900" spc="-19" baseline="3150" dirty="0">
                <a:latin typeface="Calibri"/>
                <a:cs typeface="Calibri"/>
              </a:rPr>
              <a:t>b</a:t>
            </a:r>
            <a:r>
              <a:rPr sz="3900" spc="14" baseline="3150" dirty="0">
                <a:latin typeface="Calibri"/>
                <a:cs typeface="Calibri"/>
              </a:rPr>
              <a:t>y</a:t>
            </a:r>
            <a:r>
              <a:rPr sz="3900" spc="-4" baseline="3150" dirty="0">
                <a:latin typeface="Calibri"/>
                <a:cs typeface="Calibri"/>
              </a:rPr>
              <a:t>-</a:t>
            </a:r>
            <a:r>
              <a:rPr sz="3900" spc="-19" baseline="3150" dirty="0">
                <a:latin typeface="Calibri"/>
                <a:cs typeface="Calibri"/>
              </a:rPr>
              <a:t>s</a:t>
            </a:r>
            <a:r>
              <a:rPr sz="3900" spc="-39" baseline="3150" dirty="0">
                <a:latin typeface="Calibri"/>
                <a:cs typeface="Calibri"/>
              </a:rPr>
              <a:t>t</a:t>
            </a:r>
            <a:r>
              <a:rPr sz="3900" spc="0" baseline="3150" dirty="0">
                <a:latin typeface="Calibri"/>
                <a:cs typeface="Calibri"/>
              </a:rPr>
              <a:t>ep</a:t>
            </a:r>
            <a:r>
              <a:rPr lang="en-IN" sz="3900" spc="0" baseline="3150" dirty="0">
                <a:latin typeface="Calibri"/>
                <a:cs typeface="Calibri"/>
              </a:rPr>
              <a:t> procedure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8840" y="2963189"/>
            <a:ext cx="7776527" cy="1228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568"/>
              </a:spcBef>
            </a:pPr>
            <a:endParaRPr lang="en-IN" sz="2600" b="1" spc="4" dirty="0">
              <a:solidFill>
                <a:schemeClr val="accent3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ts val="3120"/>
              </a:lnSpc>
              <a:spcBef>
                <a:spcPts val="568"/>
              </a:spcBef>
            </a:pPr>
            <a:r>
              <a:rPr sz="2600" spc="4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n</a:t>
            </a:r>
            <a:r>
              <a:rPr sz="2600" spc="139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al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0" dirty="0">
                <a:latin typeface="Calibri"/>
                <a:cs typeface="Calibri"/>
              </a:rPr>
              <a:t>orithm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spc="-14" dirty="0">
                <a:latin typeface="Calibri"/>
                <a:cs typeface="Calibri"/>
              </a:rPr>
              <a:t>i</a:t>
            </a:r>
            <a:r>
              <a:rPr sz="2600" spc="0" dirty="0">
                <a:latin typeface="Calibri"/>
                <a:cs typeface="Calibri"/>
              </a:rPr>
              <a:t>s</a:t>
            </a:r>
            <a:r>
              <a:rPr sz="2600" spc="154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144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seq</a:t>
            </a:r>
            <a:r>
              <a:rPr sz="2600" spc="-9" dirty="0">
                <a:latin typeface="Calibri"/>
                <a:cs typeface="Calibri"/>
              </a:rPr>
              <a:t>u</a:t>
            </a:r>
            <a:r>
              <a:rPr sz="2600" spc="4" dirty="0">
                <a:latin typeface="Calibri"/>
                <a:cs typeface="Calibri"/>
              </a:rPr>
              <a:t>e</a:t>
            </a:r>
            <a:r>
              <a:rPr sz="2600" spc="0" dirty="0">
                <a:latin typeface="Calibri"/>
                <a:cs typeface="Calibri"/>
              </a:rPr>
              <a:t>nce</a:t>
            </a:r>
            <a:r>
              <a:rPr sz="2600" spc="139" dirty="0">
                <a:latin typeface="Calibri"/>
                <a:cs typeface="Calibri"/>
              </a:rPr>
              <a:t> </a:t>
            </a:r>
            <a:r>
              <a:rPr sz="2600" spc="4" dirty="0">
                <a:latin typeface="Calibri"/>
                <a:cs typeface="Calibri"/>
              </a:rPr>
              <a:t>o</a:t>
            </a:r>
            <a:r>
              <a:rPr sz="2600" spc="0" dirty="0">
                <a:latin typeface="Calibri"/>
                <a:cs typeface="Calibri"/>
              </a:rPr>
              <a:t>f</a:t>
            </a:r>
            <a:r>
              <a:rPr sz="2600" spc="149" dirty="0">
                <a:latin typeface="Calibri"/>
                <a:cs typeface="Calibri"/>
              </a:rPr>
              <a:t> </a:t>
            </a:r>
            <a:r>
              <a:rPr sz="2600" spc="-9" dirty="0">
                <a:latin typeface="Calibri"/>
                <a:cs typeface="Calibri"/>
              </a:rPr>
              <a:t>c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9" dirty="0">
                <a:latin typeface="Calibri"/>
                <a:cs typeface="Calibri"/>
              </a:rPr>
              <a:t>m</a:t>
            </a:r>
            <a:r>
              <a:rPr sz="2600" spc="0" dirty="0">
                <a:latin typeface="Calibri"/>
                <a:cs typeface="Calibri"/>
              </a:rPr>
              <a:t>p</a:t>
            </a:r>
            <a:r>
              <a:rPr sz="2600" spc="-9" dirty="0">
                <a:latin typeface="Calibri"/>
                <a:cs typeface="Calibri"/>
              </a:rPr>
              <a:t>u</a:t>
            </a:r>
            <a:r>
              <a:rPr sz="2600" spc="-29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</a:t>
            </a:r>
            <a:r>
              <a:rPr sz="2600" spc="-4" dirty="0">
                <a:latin typeface="Calibri"/>
                <a:cs typeface="Calibri"/>
              </a:rPr>
              <a:t>i</a:t>
            </a:r>
            <a:r>
              <a:rPr sz="2600" spc="0" dirty="0">
                <a:latin typeface="Calibri"/>
                <a:cs typeface="Calibri"/>
              </a:rPr>
              <a:t>onal</a:t>
            </a:r>
            <a:r>
              <a:rPr sz="2600" spc="144" dirty="0">
                <a:latin typeface="Calibri"/>
                <a:cs typeface="Calibri"/>
              </a:rPr>
              <a:t> </a:t>
            </a:r>
            <a:r>
              <a:rPr sz="2600" spc="-19" dirty="0">
                <a:latin typeface="Calibri"/>
                <a:cs typeface="Calibri"/>
              </a:rPr>
              <a:t>s</a:t>
            </a:r>
            <a:r>
              <a:rPr sz="2600" spc="-39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e</a:t>
            </a:r>
            <a:r>
              <a:rPr sz="2600" spc="-19" dirty="0">
                <a:latin typeface="Calibri"/>
                <a:cs typeface="Calibri"/>
              </a:rPr>
              <a:t>p</a:t>
            </a:r>
            <a:r>
              <a:rPr sz="2600" spc="0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40" y="3418959"/>
            <a:ext cx="19075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5940" y="4290821"/>
            <a:ext cx="190906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5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840" y="4310786"/>
            <a:ext cx="7330934" cy="7525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A</a:t>
            </a:r>
            <a:r>
              <a:rPr sz="3900" spc="0" baseline="3150" dirty="0">
                <a:latin typeface="Calibri"/>
                <a:cs typeface="Calibri"/>
              </a:rPr>
              <a:t>n</a:t>
            </a:r>
            <a:r>
              <a:rPr sz="3900" spc="12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-4" baseline="3150" dirty="0">
                <a:latin typeface="Calibri"/>
                <a:cs typeface="Calibri"/>
              </a:rPr>
              <a:t>l</a:t>
            </a:r>
            <a:r>
              <a:rPr sz="3900" spc="-25" baseline="3150" dirty="0">
                <a:latin typeface="Calibri"/>
                <a:cs typeface="Calibri"/>
              </a:rPr>
              <a:t>g</a:t>
            </a:r>
            <a:r>
              <a:rPr sz="3900" spc="0" baseline="3150" dirty="0">
                <a:latin typeface="Calibri"/>
                <a:cs typeface="Calibri"/>
              </a:rPr>
              <a:t>ori</a:t>
            </a:r>
            <a:r>
              <a:rPr sz="3900" spc="-4" baseline="3150" dirty="0">
                <a:latin typeface="Calibri"/>
                <a:cs typeface="Calibri"/>
              </a:rPr>
              <a:t>t</a:t>
            </a:r>
            <a:r>
              <a:rPr sz="3900" spc="0" baseline="3150" dirty="0">
                <a:latin typeface="Calibri"/>
                <a:cs typeface="Calibri"/>
              </a:rPr>
              <a:t>hm</a:t>
            </a:r>
            <a:r>
              <a:rPr sz="3900" spc="125" baseline="3150" dirty="0">
                <a:latin typeface="Calibri"/>
                <a:cs typeface="Calibri"/>
              </a:rPr>
              <a:t> </a:t>
            </a:r>
            <a:r>
              <a:rPr sz="3900" spc="-14" baseline="3150" dirty="0">
                <a:latin typeface="Calibri"/>
                <a:cs typeface="Calibri"/>
              </a:rPr>
              <a:t>i</a:t>
            </a:r>
            <a:r>
              <a:rPr sz="3900" spc="0" baseline="3150" dirty="0">
                <a:latin typeface="Calibri"/>
                <a:cs typeface="Calibri"/>
              </a:rPr>
              <a:t>s</a:t>
            </a:r>
            <a:r>
              <a:rPr sz="3900" spc="13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11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seq</a:t>
            </a:r>
            <a:r>
              <a:rPr sz="3900" spc="-9" baseline="3150" dirty="0">
                <a:latin typeface="Calibri"/>
                <a:cs typeface="Calibri"/>
              </a:rPr>
              <a:t>u</a:t>
            </a:r>
            <a:r>
              <a:rPr sz="3900" spc="4" baseline="3150" dirty="0">
                <a:latin typeface="Calibri"/>
                <a:cs typeface="Calibri"/>
              </a:rPr>
              <a:t>e</a:t>
            </a:r>
            <a:r>
              <a:rPr sz="3900" spc="0" baseline="3150" dirty="0">
                <a:latin typeface="Calibri"/>
                <a:cs typeface="Calibri"/>
              </a:rPr>
              <a:t>nce</a:t>
            </a:r>
            <a:r>
              <a:rPr sz="3900" spc="124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of</a:t>
            </a:r>
            <a:r>
              <a:rPr sz="3900" spc="139" baseline="3150" dirty="0">
                <a:latin typeface="Calibri"/>
                <a:cs typeface="Calibri"/>
              </a:rPr>
              <a:t> </a:t>
            </a:r>
            <a:r>
              <a:rPr sz="3900" spc="-9" baseline="3150" dirty="0">
                <a:latin typeface="Calibri"/>
                <a:cs typeface="Calibri"/>
              </a:rPr>
              <a:t>o</a:t>
            </a:r>
            <a:r>
              <a:rPr sz="3900" spc="0" baseline="3150" dirty="0">
                <a:latin typeface="Calibri"/>
                <a:cs typeface="Calibri"/>
              </a:rPr>
              <a:t>p</a:t>
            </a:r>
            <a:r>
              <a:rPr sz="3900" spc="-9" baseline="3150" dirty="0">
                <a:latin typeface="Calibri"/>
                <a:cs typeface="Calibri"/>
              </a:rPr>
              <a:t>e</a:t>
            </a:r>
            <a:r>
              <a:rPr sz="3900" spc="-50" baseline="3150" dirty="0">
                <a:latin typeface="Calibri"/>
                <a:cs typeface="Calibri"/>
              </a:rPr>
              <a:t>r</a:t>
            </a:r>
            <a:r>
              <a:rPr sz="3900" spc="-29" baseline="3150" dirty="0">
                <a:latin typeface="Calibri"/>
                <a:cs typeface="Calibri"/>
              </a:rPr>
              <a:t>a</a:t>
            </a:r>
            <a:r>
              <a:rPr sz="3900" spc="0" baseline="3150" dirty="0">
                <a:latin typeface="Calibri"/>
                <a:cs typeface="Calibri"/>
              </a:rPr>
              <a:t>t</a:t>
            </a:r>
            <a:r>
              <a:rPr sz="3900" spc="-9" baseline="3150" dirty="0">
                <a:latin typeface="Calibri"/>
                <a:cs typeface="Calibri"/>
              </a:rPr>
              <a:t>i</a:t>
            </a:r>
            <a:r>
              <a:rPr sz="3900" spc="0" baseline="3150" dirty="0">
                <a:latin typeface="Calibri"/>
                <a:cs typeface="Calibri"/>
              </a:rPr>
              <a:t>ons</a:t>
            </a:r>
            <a:r>
              <a:rPr sz="3900" spc="134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p</a:t>
            </a:r>
            <a:r>
              <a:rPr sz="3900" spc="-9" baseline="3150" dirty="0">
                <a:latin typeface="Calibri"/>
                <a:cs typeface="Calibri"/>
              </a:rPr>
              <a:t>e</a:t>
            </a:r>
            <a:r>
              <a:rPr sz="3900" spc="0" baseline="3150" dirty="0">
                <a:latin typeface="Calibri"/>
                <a:cs typeface="Calibri"/>
              </a:rPr>
              <a:t>r</a:t>
            </a:r>
            <a:r>
              <a:rPr sz="3900" spc="-34" baseline="3150" dirty="0">
                <a:latin typeface="Calibri"/>
                <a:cs typeface="Calibri"/>
              </a:rPr>
              <a:t>f</a:t>
            </a:r>
            <a:r>
              <a:rPr sz="3900" spc="0" baseline="3150" dirty="0">
                <a:latin typeface="Calibri"/>
                <a:cs typeface="Calibri"/>
              </a:rPr>
              <a:t>ormed</a:t>
            </a:r>
            <a:endParaRPr sz="2600" dirty="0">
              <a:latin typeface="Calibri"/>
              <a:cs typeface="Calibri"/>
            </a:endParaRPr>
          </a:p>
          <a:p>
            <a:pPr marL="12700" marR="49651">
              <a:lnSpc>
                <a:spcPts val="3120"/>
              </a:lnSpc>
              <a:spcBef>
                <a:spcPts val="18"/>
              </a:spcBef>
            </a:pPr>
            <a:r>
              <a:rPr sz="3900" spc="0" baseline="1050" dirty="0">
                <a:latin typeface="Calibri"/>
                <a:cs typeface="Calibri"/>
              </a:rPr>
              <a:t>d</a:t>
            </a:r>
            <a:r>
              <a:rPr sz="3900" spc="-29" baseline="1050" dirty="0">
                <a:latin typeface="Calibri"/>
                <a:cs typeface="Calibri"/>
              </a:rPr>
              <a:t>at</a:t>
            </a:r>
            <a:r>
              <a:rPr sz="3900" spc="0" baseline="1050" dirty="0">
                <a:latin typeface="Calibri"/>
                <a:cs typeface="Calibri"/>
              </a:rPr>
              <a:t>a.</a:t>
            </a:r>
            <a:endParaRPr lang="en-IN" sz="3900" spc="0" baseline="1050" dirty="0">
              <a:latin typeface="Calibri"/>
              <a:cs typeface="Calibri"/>
            </a:endParaRPr>
          </a:p>
          <a:p>
            <a:pPr marL="12700" marR="49651">
              <a:lnSpc>
                <a:spcPts val="3120"/>
              </a:lnSpc>
              <a:spcBef>
                <a:spcPts val="18"/>
              </a:spcBef>
            </a:pPr>
            <a:endParaRPr sz="2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5790" y="4310786"/>
            <a:ext cx="431079" cy="356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5"/>
              </a:lnSpc>
              <a:spcBef>
                <a:spcPts val="137"/>
              </a:spcBef>
            </a:pP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5162796"/>
            <a:ext cx="190754" cy="3561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60"/>
              </a:lnSpc>
              <a:spcBef>
                <a:spcPts val="138"/>
              </a:spcBef>
            </a:pPr>
            <a:r>
              <a:rPr sz="2600" spc="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200" y="5410200"/>
            <a:ext cx="454384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7800" y="5410200"/>
            <a:ext cx="232964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al</a:t>
            </a:r>
            <a:r>
              <a:rPr sz="3900" spc="-25" baseline="3150" dirty="0">
                <a:latin typeface="Calibri"/>
                <a:cs typeface="Calibri"/>
              </a:rPr>
              <a:t>g</a:t>
            </a:r>
            <a:r>
              <a:rPr sz="3900" spc="0" baseline="3150" dirty="0">
                <a:latin typeface="Calibri"/>
                <a:cs typeface="Calibri"/>
              </a:rPr>
              <a:t>orit</a:t>
            </a:r>
            <a:r>
              <a:rPr sz="3900" spc="-9" baseline="3150" dirty="0">
                <a:latin typeface="Calibri"/>
                <a:cs typeface="Calibri"/>
              </a:rPr>
              <a:t>h</a:t>
            </a:r>
            <a:r>
              <a:rPr sz="3900" spc="0" baseline="3150" dirty="0">
                <a:latin typeface="Calibri"/>
                <a:cs typeface="Calibri"/>
              </a:rPr>
              <a:t>m </a:t>
            </a:r>
            <a:r>
              <a:rPr sz="3900" spc="275" baseline="3150" dirty="0">
                <a:latin typeface="Calibri"/>
                <a:cs typeface="Calibri"/>
              </a:rPr>
              <a:t> </a:t>
            </a:r>
            <a:r>
              <a:rPr sz="3900" spc="-4" baseline="3150" dirty="0">
                <a:latin typeface="Calibri"/>
                <a:cs typeface="Calibri"/>
              </a:rPr>
              <a:t>i</a:t>
            </a:r>
            <a:r>
              <a:rPr sz="3900" spc="0" baseline="3150" dirty="0">
                <a:latin typeface="Calibri"/>
                <a:cs typeface="Calibri"/>
              </a:rPr>
              <a:t>s </a:t>
            </a:r>
            <a:r>
              <a:rPr sz="3900" spc="269" baseline="3150" dirty="0">
                <a:latin typeface="Calibri"/>
                <a:cs typeface="Calibri"/>
              </a:rPr>
              <a:t> </a:t>
            </a:r>
            <a:r>
              <a:rPr sz="3900" spc="0" baseline="3150" dirty="0">
                <a:latin typeface="Calibri"/>
                <a:cs typeface="Calibri"/>
              </a:rPr>
              <a:t>an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6200" y="5410200"/>
            <a:ext cx="1619615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</a:t>
            </a:r>
            <a:r>
              <a:rPr sz="3900" spc="-19" baseline="3150" dirty="0">
                <a:latin typeface="Calibri"/>
                <a:cs typeface="Calibri"/>
              </a:rPr>
              <a:t>bs</a:t>
            </a:r>
            <a:r>
              <a:rPr sz="3900" spc="0" baseline="3150" dirty="0">
                <a:latin typeface="Calibri"/>
                <a:cs typeface="Calibri"/>
              </a:rPr>
              <a:t>t</a:t>
            </a:r>
            <a:r>
              <a:rPr sz="3900" spc="-64" baseline="3150" dirty="0">
                <a:latin typeface="Calibri"/>
                <a:cs typeface="Calibri"/>
              </a:rPr>
              <a:t>r</a:t>
            </a:r>
            <a:r>
              <a:rPr sz="3900" spc="0" baseline="3150" dirty="0">
                <a:latin typeface="Calibri"/>
                <a:cs typeface="Calibri"/>
              </a:rPr>
              <a:t>action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2600" y="5410200"/>
            <a:ext cx="358206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4" baseline="3150" dirty="0">
                <a:latin typeface="Calibri"/>
                <a:cs typeface="Calibri"/>
              </a:rPr>
              <a:t>of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9800" y="5410200"/>
            <a:ext cx="23826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a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0800" y="5410200"/>
            <a:ext cx="1242117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spc="0" baseline="3150" dirty="0">
                <a:latin typeface="Calibri"/>
                <a:cs typeface="Calibri"/>
              </a:rPr>
              <a:t>p</a:t>
            </a:r>
            <a:r>
              <a:rPr sz="3900" spc="-39" baseline="3150" dirty="0">
                <a:latin typeface="Calibri"/>
                <a:cs typeface="Calibri"/>
              </a:rPr>
              <a:t>r</a:t>
            </a:r>
            <a:r>
              <a:rPr sz="3900" spc="0" baseline="3150" dirty="0">
                <a:latin typeface="Calibri"/>
                <a:cs typeface="Calibri"/>
              </a:rPr>
              <a:t>og</a:t>
            </a:r>
            <a:r>
              <a:rPr sz="3900" spc="-54" baseline="3150" dirty="0">
                <a:latin typeface="Calibri"/>
                <a:cs typeface="Calibri"/>
              </a:rPr>
              <a:t>r</a:t>
            </a:r>
            <a:r>
              <a:rPr sz="3900" spc="0" baseline="3150" dirty="0">
                <a:latin typeface="Calibri"/>
                <a:cs typeface="Calibri"/>
              </a:rPr>
              <a:t>am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40" y="5975477"/>
            <a:ext cx="2065540" cy="3561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50"/>
              </a:lnSpc>
              <a:spcBef>
                <a:spcPts val="137"/>
              </a:spcBef>
            </a:pP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3900" b="1" spc="9" baseline="315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3900" b="1" spc="-9" baseline="315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3900" b="1" spc="-29" baseline="31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00" b="1" spc="-25" baseline="31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900" b="1" spc="-4" baseline="31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900" b="1" spc="9" baseline="31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3900" b="1" spc="0" baseline="31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070C0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What is an 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6846" y="5975477"/>
            <a:ext cx="777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Algorithm refers to a method that can be used by a computer for the solution of a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  <a:ln/>
        </p:spPr>
        <p:txBody>
          <a:bodyPr lIns="90488" tIns="44450" rIns="90488" bIns="44450" anchor="ctr">
            <a:no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Time Complexity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5638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Definition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dirty="0">
                <a:latin typeface="Bookman Old Style" panose="02050604050505020204" pitchFamily="18" charset="0"/>
              </a:rPr>
              <a:t>The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time complexity, T(p), </a:t>
            </a:r>
            <a:r>
              <a:rPr lang="en-US" altLang="zh-TW" sz="2000" dirty="0">
                <a:latin typeface="Bookman Old Style" panose="02050604050505020204" pitchFamily="18" charset="0"/>
              </a:rPr>
              <a:t>taken by a program P is the sum of the compile time and the run time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TW" sz="2000" dirty="0">
              <a:latin typeface="Bookman Old Style" panose="020506040505050202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sz="2000" dirty="0">
                <a:latin typeface="Bookman Old Style" panose="02050604050505020204" pitchFamily="18" charset="0"/>
              </a:rPr>
              <a:t>	T(P)= compile time + </a:t>
            </a:r>
            <a:r>
              <a:rPr lang="en-US" altLang="zh-TW" sz="2000" b="1" dirty="0">
                <a:latin typeface="Bookman Old Style" panose="02050604050505020204" pitchFamily="18" charset="0"/>
              </a:rPr>
              <a:t>run</a:t>
            </a:r>
            <a:r>
              <a:rPr lang="en-US" altLang="zh-TW" sz="2000" dirty="0">
                <a:latin typeface="Bookman Old Style" panose="02050604050505020204" pitchFamily="18" charset="0"/>
              </a:rPr>
              <a:t> (or </a:t>
            </a:r>
            <a:r>
              <a:rPr lang="en-US" altLang="zh-TW" sz="2000" b="1" dirty="0">
                <a:latin typeface="Bookman Old Style" panose="02050604050505020204" pitchFamily="18" charset="0"/>
              </a:rPr>
              <a:t>execution</a:t>
            </a:r>
            <a:r>
              <a:rPr lang="en-US" altLang="zh-TW" sz="2000" dirty="0">
                <a:latin typeface="Bookman Old Style" panose="02050604050505020204" pitchFamily="18" charset="0"/>
              </a:rPr>
              <a:t>) </a:t>
            </a:r>
            <a:r>
              <a:rPr lang="en-US" altLang="zh-TW" sz="2000" b="1" dirty="0">
                <a:latin typeface="Bookman Old Style" panose="02050604050505020204" pitchFamily="18" charset="0"/>
              </a:rPr>
              <a:t>time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b="1" i="1" dirty="0">
                <a:latin typeface="Bookman Old Style" panose="02050604050505020204" pitchFamily="18" charset="0"/>
              </a:rPr>
              <a:t>               = c + </a:t>
            </a:r>
            <a:r>
              <a:rPr lang="en-US" altLang="zh-TW" sz="2000" b="1" i="1" dirty="0" err="1">
                <a:latin typeface="Bookman Old Style" panose="02050604050505020204" pitchFamily="18" charset="0"/>
              </a:rPr>
              <a:t>t</a:t>
            </a:r>
            <a:r>
              <a:rPr lang="en-US" altLang="zh-TW" sz="2000" i="1" baseline="-25000" dirty="0" err="1">
                <a:latin typeface="Bookman Old Style" panose="02050604050505020204" pitchFamily="18" charset="0"/>
              </a:rPr>
              <a:t>p</a:t>
            </a:r>
            <a:r>
              <a:rPr lang="en-US" altLang="zh-TW" sz="2000" i="1" dirty="0">
                <a:latin typeface="Bookman Old Style" panose="02050604050505020204" pitchFamily="18" charset="0"/>
              </a:rPr>
              <a:t>(n)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200" dirty="0">
                <a:latin typeface="Bookman Old Style" panose="02050604050505020204" pitchFamily="18" charset="0"/>
              </a:rPr>
              <a:t>					 *Compile time does not depend on the instance characteristics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How to evaluate?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Bookman Old Style" panose="02050604050505020204" pitchFamily="18" charset="0"/>
              </a:rPr>
              <a:t>Use the system clock (machine dependent)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Bookman Old Style" panose="02050604050505020204" pitchFamily="18" charset="0"/>
              </a:rPr>
              <a:t>Number of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steps</a:t>
            </a:r>
            <a:r>
              <a:rPr lang="en-US" altLang="zh-TW" sz="2000" dirty="0">
                <a:latin typeface="Bookman Old Style" panose="02050604050505020204" pitchFamily="18" charset="0"/>
              </a:rPr>
              <a:t> performed (machine-independent)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Char char="q"/>
            </a:pPr>
            <a:endParaRPr lang="en-US" altLang="zh-TW" sz="2000" dirty="0"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Definition of a program step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latin typeface="Bookman Old Style" panose="02050604050505020204" pitchFamily="18" charset="0"/>
              </a:rPr>
              <a:t>A </a:t>
            </a:r>
            <a:r>
              <a:rPr lang="en-US" altLang="zh-TW" sz="2000" b="1" i="1" dirty="0">
                <a:latin typeface="Bookman Old Style" panose="02050604050505020204" pitchFamily="18" charset="0"/>
              </a:rPr>
              <a:t>program step </a:t>
            </a:r>
            <a:r>
              <a:rPr lang="en-US" altLang="zh-TW" sz="2000" dirty="0">
                <a:latin typeface="Bookman Old Style" panose="02050604050505020204" pitchFamily="18" charset="0"/>
              </a:rPr>
              <a:t>is a syntactically or semantically meaningful instruction whose execution time is independent of the instance characteristics.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ChangeArrowheads="1"/>
          </p:cNvSpPr>
          <p:nvPr/>
        </p:nvSpPr>
        <p:spPr bwMode="blackWhite">
          <a:xfrm>
            <a:off x="2592388" y="5989638"/>
            <a:ext cx="1879600" cy="812800"/>
          </a:xfrm>
          <a:prstGeom prst="plus">
            <a:avLst>
              <a:gd name="adj" fmla="val 24995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Examples of Determining Steps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71472" y="914400"/>
            <a:ext cx="8358246" cy="53219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i="1" dirty="0">
                <a:solidFill>
                  <a:srgbClr val="FF0000"/>
                </a:solidFill>
              </a:rPr>
              <a:t>the first method: count increment by a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zh-TW" sz="2000" b="1" i="1" dirty="0">
                <a:solidFill>
                  <a:srgbClr val="FF0000"/>
                </a:solidFill>
              </a:rPr>
              <a:t>EX: Algorithm for calculating sum of numbers in an array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	float sum(float list[],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n)</a:t>
            </a:r>
          </a:p>
          <a:p>
            <a:r>
              <a:rPr lang="en-US" altLang="zh-TW" sz="2000" dirty="0"/>
              <a:t>	{</a:t>
            </a:r>
          </a:p>
          <a:p>
            <a:r>
              <a:rPr lang="en-US" altLang="zh-TW" sz="2000" dirty="0"/>
              <a:t> 	         float </a:t>
            </a:r>
            <a:r>
              <a:rPr lang="en-US" altLang="zh-TW" sz="2000" dirty="0" err="1"/>
              <a:t>tempsum</a:t>
            </a:r>
            <a:r>
              <a:rPr lang="en-US" altLang="zh-TW" sz="2000" dirty="0"/>
              <a:t>= 0;     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	         count++;</a:t>
            </a:r>
            <a:r>
              <a:rPr lang="en-US" altLang="zh-TW" sz="2000" i="1" dirty="0"/>
              <a:t>                                 /* assignment of zero */</a:t>
            </a:r>
          </a:p>
          <a:p>
            <a:r>
              <a:rPr lang="en-US" altLang="zh-TW" sz="2000" dirty="0"/>
              <a:t> 	      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	         for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= 0 to n </a:t>
            </a:r>
          </a:p>
          <a:p>
            <a:r>
              <a:rPr lang="en-US" altLang="zh-TW" sz="2000" dirty="0"/>
              <a:t>	         {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		count++;</a:t>
            </a:r>
            <a:r>
              <a:rPr lang="en-US" altLang="zh-TW" sz="2000" i="1" dirty="0"/>
              <a:t>	                       /* for the for loop */</a:t>
            </a:r>
          </a:p>
          <a:p>
            <a:r>
              <a:rPr lang="en-US" altLang="zh-TW" sz="2000" i="1" dirty="0"/>
              <a:t>   		 </a:t>
            </a:r>
            <a:r>
              <a:rPr lang="en-US" altLang="zh-TW" sz="2000" dirty="0" err="1"/>
              <a:t>tempsum</a:t>
            </a:r>
            <a:r>
              <a:rPr lang="en-US" altLang="zh-TW" sz="2000" dirty="0"/>
              <a:t>+= list[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]; 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		 count++;</a:t>
            </a:r>
            <a:r>
              <a:rPr lang="en-US" altLang="zh-TW" sz="2000" i="1" dirty="0"/>
              <a:t>                      /* for assignment */</a:t>
            </a:r>
          </a:p>
          <a:p>
            <a:r>
              <a:rPr lang="en-US" altLang="zh-TW" sz="2000" i="1" dirty="0"/>
              <a:t> 	          </a:t>
            </a:r>
            <a:r>
              <a:rPr lang="en-US" altLang="zh-TW" sz="2000" dirty="0"/>
              <a:t>}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	          count++;</a:t>
            </a:r>
            <a:r>
              <a:rPr lang="en-US" altLang="zh-TW" sz="2000" i="1" dirty="0"/>
              <a:t>	                      /* last execution of for */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	          count++;</a:t>
            </a:r>
            <a:r>
              <a:rPr lang="en-US" altLang="zh-TW" sz="2000" i="1" dirty="0"/>
              <a:t>	                      /* for return */</a:t>
            </a:r>
          </a:p>
          <a:p>
            <a:r>
              <a:rPr lang="en-US" altLang="zh-TW" sz="2000" dirty="0"/>
              <a:t>  	          return </a:t>
            </a:r>
            <a:r>
              <a:rPr lang="en-US" altLang="zh-TW" sz="2000" dirty="0" err="1"/>
              <a:t>tempsum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	}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blackWhite">
          <a:xfrm>
            <a:off x="3124200" y="6169025"/>
            <a:ext cx="968375" cy="454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b="1" i="1" dirty="0"/>
              <a:t>2n+ 3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" y="1295400"/>
            <a:ext cx="5791200" cy="501419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dirty="0">
                <a:latin typeface="Bookman Old Style" panose="02050604050505020204" pitchFamily="18" charset="0"/>
              </a:rPr>
              <a:t>void add(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a[][],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b[][],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c[][],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R,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C)                                                                                            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{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int</a:t>
            </a:r>
            <a:r>
              <a:rPr lang="en-US" altLang="zh-TW" sz="2000" dirty="0">
                <a:latin typeface="Bookman Old Style" panose="02050604050505020204" pitchFamily="18" charset="0"/>
              </a:rPr>
              <a:t>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</a:t>
            </a:r>
            <a:r>
              <a:rPr lang="en-US" altLang="zh-TW" sz="2000" dirty="0">
                <a:latin typeface="Bookman Old Style" panose="02050604050505020204" pitchFamily="18" charset="0"/>
              </a:rPr>
              <a:t>, j;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for 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</a:t>
            </a:r>
            <a:r>
              <a:rPr lang="en-US" altLang="zh-TW" sz="2000" dirty="0">
                <a:latin typeface="Bookman Old Style" panose="02050604050505020204" pitchFamily="18" charset="0"/>
              </a:rPr>
              <a:t>=0 to R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{ 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     count++;</a:t>
            </a:r>
            <a:r>
              <a:rPr lang="en-US" altLang="zh-TW" sz="2000" i="1" dirty="0"/>
              <a:t>	                       /* for the for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 loop */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   for j=0 to C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   {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          count++;</a:t>
            </a:r>
            <a:r>
              <a:rPr lang="en-US" altLang="zh-TW" sz="2000" i="1" dirty="0"/>
              <a:t>	       /* for the for j loop */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          count++;</a:t>
            </a:r>
            <a:r>
              <a:rPr lang="en-US" altLang="zh-TW" sz="2000" i="1" dirty="0"/>
              <a:t>	      /* for the addition  */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      c[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i,j</a:t>
            </a:r>
            <a:r>
              <a:rPr lang="en-US" altLang="zh-TW" sz="2000" dirty="0">
                <a:latin typeface="Bookman Old Style" panose="02050604050505020204" pitchFamily="18" charset="0"/>
              </a:rPr>
              <a:t>]= a[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i,j</a:t>
            </a:r>
            <a:r>
              <a:rPr lang="en-US" altLang="zh-TW" sz="2000" dirty="0">
                <a:latin typeface="Bookman Old Style" panose="02050604050505020204" pitchFamily="18" charset="0"/>
              </a:rPr>
              <a:t>] + b[</a:t>
            </a:r>
            <a:r>
              <a:rPr lang="en-US" altLang="zh-TW" sz="2000" dirty="0" err="1">
                <a:latin typeface="Bookman Old Style" panose="02050604050505020204" pitchFamily="18" charset="0"/>
              </a:rPr>
              <a:t>i,j</a:t>
            </a:r>
            <a:r>
              <a:rPr lang="en-US" altLang="zh-TW" sz="2000" dirty="0">
                <a:latin typeface="Bookman Old Style" panose="02050604050505020204" pitchFamily="18" charset="0"/>
              </a:rPr>
              <a:t>];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    }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     count++;</a:t>
            </a:r>
            <a:r>
              <a:rPr lang="en-US" altLang="zh-TW" sz="2000" i="1" dirty="0"/>
              <a:t>	                  /* last execution of for j */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    }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   count++;</a:t>
            </a:r>
            <a:r>
              <a:rPr lang="en-US" altLang="zh-TW" sz="2000" i="1" dirty="0"/>
              <a:t>	                  /* last execution of for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 */</a:t>
            </a:r>
          </a:p>
          <a:p>
            <a:r>
              <a:rPr lang="en-US" altLang="zh-TW" sz="2000" dirty="0">
                <a:latin typeface="Bookman Old Style" panose="02050604050505020204" pitchFamily="18" charset="0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400" y="31242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= (R*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/>
              <a:t>)+1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= (R*</a:t>
            </a:r>
            <a:r>
              <a:rPr lang="en-US" b="1" dirty="0">
                <a:solidFill>
                  <a:srgbClr val="FF0000"/>
                </a:solidFill>
              </a:rPr>
              <a:t>(2+</a:t>
            </a:r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)+1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= (R*</a:t>
            </a:r>
            <a:r>
              <a:rPr lang="en-US" b="1" dirty="0">
                <a:solidFill>
                  <a:srgbClr val="FF0000"/>
                </a:solidFill>
              </a:rPr>
              <a:t>(2+</a:t>
            </a:r>
            <a:r>
              <a:rPr lang="en-US" b="1" dirty="0">
                <a:solidFill>
                  <a:srgbClr val="00B050"/>
                </a:solidFill>
              </a:rPr>
              <a:t>(2*C)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)+1</a:t>
            </a:r>
          </a:p>
          <a:p>
            <a:pPr>
              <a:lnSpc>
                <a:spcPct val="150000"/>
              </a:lnSpc>
            </a:pPr>
            <a:r>
              <a:rPr lang="en-US" b="1" dirty="0"/>
              <a:t>= (2*R*C+2*R)+1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67400" y="2667000"/>
            <a:ext cx="3810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5075" y="38539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Left Brace 7"/>
          <p:cNvSpPr/>
          <p:nvPr/>
        </p:nvSpPr>
        <p:spPr>
          <a:xfrm>
            <a:off x="609600" y="3581400"/>
            <a:ext cx="274319" cy="12971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1000" y="404898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6713" y="1327150"/>
            <a:ext cx="7542066" cy="34753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000" i="1" dirty="0"/>
              <a:t>float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(float list[],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n)</a:t>
            </a:r>
          </a:p>
          <a:p>
            <a:r>
              <a:rPr lang="en-US" altLang="zh-TW" sz="2000" i="1" dirty="0"/>
              <a:t>{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>
                <a:solidFill>
                  <a:srgbClr val="0070C0"/>
                </a:solidFill>
              </a:rPr>
              <a:t>count ++;                                              </a:t>
            </a:r>
            <a:r>
              <a:rPr lang="en-US" altLang="zh-TW" sz="2000" i="1" dirty="0"/>
              <a:t>/* for if condition  */</a:t>
            </a:r>
          </a:p>
          <a:p>
            <a:r>
              <a:rPr lang="en-US" altLang="zh-TW" sz="2000" i="1" dirty="0"/>
              <a:t>  if (n!=1) </a:t>
            </a:r>
          </a:p>
          <a:p>
            <a:r>
              <a:rPr lang="en-US" altLang="zh-TW" sz="2000" i="1" dirty="0"/>
              <a:t> {</a:t>
            </a:r>
          </a:p>
          <a:p>
            <a:r>
              <a:rPr lang="en-US" altLang="zh-TW" sz="2000" i="1" dirty="0">
                <a:solidFill>
                  <a:srgbClr val="0070C0"/>
                </a:solidFill>
              </a:rPr>
              <a:t>    count++;                                           </a:t>
            </a:r>
            <a:r>
              <a:rPr lang="en-US" altLang="zh-TW" sz="2000" i="1" dirty="0"/>
              <a:t>/* for return and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 invocation */</a:t>
            </a:r>
          </a:p>
          <a:p>
            <a:r>
              <a:rPr lang="en-US" altLang="zh-TW" sz="2000" i="1" dirty="0"/>
              <a:t>    return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(list, n-1)+ list[n-1];</a:t>
            </a:r>
          </a:p>
          <a:p>
            <a:r>
              <a:rPr lang="en-US" altLang="zh-TW" sz="2000" i="1" dirty="0"/>
              <a:t>  }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>
                <a:solidFill>
                  <a:srgbClr val="0070C0"/>
                </a:solidFill>
              </a:rPr>
              <a:t>count++;            </a:t>
            </a:r>
            <a:r>
              <a:rPr lang="en-US" altLang="zh-TW" sz="2000" i="1" dirty="0"/>
              <a:t>/* return */</a:t>
            </a:r>
          </a:p>
          <a:p>
            <a:r>
              <a:rPr lang="en-US" altLang="zh-TW" sz="2000" i="1" dirty="0"/>
              <a:t>  return list[0];</a:t>
            </a:r>
          </a:p>
          <a:p>
            <a:r>
              <a:rPr lang="en-US" altLang="zh-TW" sz="2000" i="1" dirty="0"/>
              <a:t>}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4876800" y="3648298"/>
            <a:ext cx="35836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(1) = 2</a:t>
            </a:r>
          </a:p>
          <a:p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(n) = 2 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(n-1)</a:t>
            </a:r>
          </a:p>
          <a:p>
            <a:r>
              <a:rPr lang="en-US" altLang="zh-TW" dirty="0"/>
              <a:t>           = 2 +(</a:t>
            </a:r>
            <a:r>
              <a:rPr lang="en-US" altLang="zh-TW" dirty="0">
                <a:solidFill>
                  <a:srgbClr val="FF0000"/>
                </a:solidFill>
              </a:rPr>
              <a:t>2 + </a:t>
            </a:r>
            <a:r>
              <a:rPr lang="en-US" altLang="zh-TW" dirty="0" err="1">
                <a:solidFill>
                  <a:srgbClr val="FF0000"/>
                </a:solidFill>
              </a:rPr>
              <a:t>t</a:t>
            </a:r>
            <a:r>
              <a:rPr lang="en-US" altLang="zh-TW" sz="1400" dirty="0" err="1">
                <a:solidFill>
                  <a:srgbClr val="FF0000"/>
                </a:solidFill>
              </a:rPr>
              <a:t>rsum</a:t>
            </a:r>
            <a:r>
              <a:rPr lang="en-US" altLang="zh-TW" dirty="0">
                <a:solidFill>
                  <a:srgbClr val="FF0000"/>
                </a:solidFill>
              </a:rPr>
              <a:t>(n-2)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= 2*2 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(n-2)</a:t>
            </a:r>
          </a:p>
          <a:p>
            <a:r>
              <a:rPr lang="en-US" altLang="zh-TW" dirty="0"/>
              <a:t>           = 2*2+(</a:t>
            </a:r>
            <a:r>
              <a:rPr lang="en-US" altLang="zh-TW" dirty="0">
                <a:solidFill>
                  <a:srgbClr val="FF0000"/>
                </a:solidFill>
              </a:rPr>
              <a:t>2+ </a:t>
            </a:r>
            <a:r>
              <a:rPr lang="en-US" altLang="zh-TW" dirty="0" err="1">
                <a:solidFill>
                  <a:srgbClr val="FF0000"/>
                </a:solidFill>
              </a:rPr>
              <a:t>t</a:t>
            </a:r>
            <a:r>
              <a:rPr lang="en-US" altLang="zh-TW" sz="1400" dirty="0" err="1">
                <a:solidFill>
                  <a:srgbClr val="FF0000"/>
                </a:solidFill>
              </a:rPr>
              <a:t>rsum</a:t>
            </a:r>
            <a:r>
              <a:rPr lang="en-US" altLang="zh-TW" dirty="0">
                <a:solidFill>
                  <a:srgbClr val="FF0000"/>
                </a:solidFill>
              </a:rPr>
              <a:t>(n-3)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   = 2*3+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(n-3)</a:t>
            </a:r>
          </a:p>
          <a:p>
            <a:r>
              <a:rPr lang="en-US" altLang="zh-TW" dirty="0"/>
              <a:t>           = ……………</a:t>
            </a:r>
          </a:p>
          <a:p>
            <a:r>
              <a:rPr lang="en-US" altLang="zh-TW" dirty="0"/>
              <a:t>           = 2*(n-1) + </a:t>
            </a:r>
            <a:r>
              <a:rPr lang="en-US" altLang="zh-TW" dirty="0" err="1"/>
              <a:t>t</a:t>
            </a:r>
            <a:r>
              <a:rPr lang="en-US" altLang="zh-TW" sz="1400" dirty="0" err="1"/>
              <a:t>rsum</a:t>
            </a:r>
            <a:r>
              <a:rPr lang="en-US" altLang="zh-TW" dirty="0"/>
              <a:t>(n-(n-1))</a:t>
            </a:r>
          </a:p>
          <a:p>
            <a:r>
              <a:rPr lang="en-US" altLang="zh-TW" dirty="0"/>
              <a:t>           = 2*n-2+2 </a:t>
            </a:r>
          </a:p>
          <a:p>
            <a:r>
              <a:rPr lang="en-US" altLang="zh-TW" dirty="0"/>
              <a:t>           = 2*n</a:t>
            </a:r>
          </a:p>
        </p:txBody>
      </p:sp>
    </p:spTree>
    <p:extLst>
      <p:ext uri="{BB962C8B-B14F-4D97-AF65-F5344CB8AC3E}">
        <p14:creationId xmlns:p14="http://schemas.microsoft.com/office/powerpoint/2010/main" val="36890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6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0513" y="2204864"/>
            <a:ext cx="8367712" cy="3783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i="1" dirty="0"/>
              <a:t>Statement			s/e	Frequency	Total Steps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float sum(float list[],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n)		0	0		0</a:t>
            </a:r>
          </a:p>
          <a:p>
            <a:r>
              <a:rPr lang="en-US" altLang="zh-TW" sz="2000" i="1" dirty="0"/>
              <a:t>{				0	0		0</a:t>
            </a:r>
          </a:p>
          <a:p>
            <a:r>
              <a:rPr lang="en-US" altLang="zh-TW" sz="2000" i="1" dirty="0"/>
              <a:t>  float sum=0;			1	1		1</a:t>
            </a:r>
          </a:p>
          <a:p>
            <a:r>
              <a:rPr lang="en-US" altLang="zh-TW" sz="2000" i="1" dirty="0"/>
              <a:t>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;				0	0		0</a:t>
            </a:r>
          </a:p>
          <a:p>
            <a:r>
              <a:rPr lang="en-US" altLang="zh-TW" sz="2000" i="1" dirty="0"/>
              <a:t> for (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=0;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&lt; n;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++)			1	n+1		n+1</a:t>
            </a:r>
          </a:p>
          <a:p>
            <a:r>
              <a:rPr lang="en-US" altLang="zh-TW" sz="2000" i="1" dirty="0"/>
              <a:t>      sum= sum + list[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];		1	n		n</a:t>
            </a:r>
          </a:p>
          <a:p>
            <a:r>
              <a:rPr lang="en-US" altLang="zh-TW" sz="2000" i="1" dirty="0"/>
              <a:t> return sum; 			1	1		1</a:t>
            </a:r>
          </a:p>
          <a:p>
            <a:r>
              <a:rPr lang="en-US" altLang="zh-TW" sz="2000" i="1" dirty="0"/>
              <a:t>}				0	0		0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Total						      </a:t>
            </a:r>
            <a:r>
              <a:rPr lang="en-US" altLang="zh-TW" sz="2000" b="1" i="1" dirty="0"/>
              <a:t>2*n +3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7175" y="2552700"/>
            <a:ext cx="83248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33375" y="5334000"/>
            <a:ext cx="83248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7175" y="1030288"/>
            <a:ext cx="862965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</a:rPr>
              <a:t>The second method: build a table to count the number of steps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s/e: steps per execution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frequency: total numbers of times each statements is executed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altLang="zh-TW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0513" y="2089150"/>
            <a:ext cx="7904088" cy="34753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TW" sz="2000" i="1" dirty="0"/>
              <a:t>Statement			s/e	Frequency	Total Steps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void add(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a[][], .  .  .	 	0	0		0</a:t>
            </a:r>
          </a:p>
          <a:p>
            <a:r>
              <a:rPr lang="en-US" altLang="zh-TW" sz="2000" i="1" dirty="0"/>
              <a:t>{				0	0		0</a:t>
            </a:r>
          </a:p>
          <a:p>
            <a:r>
              <a:rPr lang="en-US" altLang="zh-TW" sz="2000" i="1" dirty="0"/>
              <a:t> 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, j;				0	0		0</a:t>
            </a:r>
          </a:p>
          <a:p>
            <a:r>
              <a:rPr lang="en-US" altLang="zh-TW" sz="2000" i="1" dirty="0"/>
              <a:t>  for (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=0;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&lt; R; 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++)		1	R+ 1		R+ 1</a:t>
            </a:r>
          </a:p>
          <a:p>
            <a:r>
              <a:rPr lang="en-US" altLang="zh-TW" sz="2000" i="1" dirty="0"/>
              <a:t>    for (j=0; j&lt; C; </a:t>
            </a:r>
            <a:r>
              <a:rPr lang="en-US" altLang="zh-TW" sz="2000" i="1" dirty="0" err="1"/>
              <a:t>j++</a:t>
            </a:r>
            <a:r>
              <a:rPr lang="en-US" altLang="zh-TW" sz="2000" i="1" dirty="0"/>
              <a:t>)		1	R*(C+1)		R*C+ R</a:t>
            </a:r>
          </a:p>
          <a:p>
            <a:r>
              <a:rPr lang="en-US" altLang="zh-TW" sz="2000" i="1" dirty="0"/>
              <a:t>      c[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][j]= a[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][j] + b[</a:t>
            </a:r>
            <a:r>
              <a:rPr lang="en-US" altLang="zh-TW" sz="2000" i="1" dirty="0" err="1"/>
              <a:t>i</a:t>
            </a:r>
            <a:r>
              <a:rPr lang="en-US" altLang="zh-TW" sz="2000" i="1" dirty="0"/>
              <a:t>][j];		1	R*C		R*C</a:t>
            </a:r>
          </a:p>
          <a:p>
            <a:r>
              <a:rPr lang="en-US" altLang="zh-TW" sz="2000" i="1" dirty="0"/>
              <a:t>  }				0	0		0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Total						      </a:t>
            </a:r>
            <a:r>
              <a:rPr lang="en-US" altLang="zh-TW" sz="2000" b="1" i="1" dirty="0"/>
              <a:t>2*R*C+2*R+1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7175" y="2552700"/>
            <a:ext cx="83248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33375" y="5029200"/>
            <a:ext cx="83248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7175" y="1030288"/>
            <a:ext cx="86296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The second method: build a table to count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s/e: steps per execution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frequency: total numbers of times each statements is executed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902090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</a:rPr>
              <a:t>Examples of Determining Steps(Cont.)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0513" y="2089150"/>
            <a:ext cx="8367712" cy="316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sz="2000" i="1" dirty="0"/>
              <a:t>Statement			s/e	Frequency	Total Steps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float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(float list[], </a:t>
            </a:r>
            <a:r>
              <a:rPr lang="en-US" altLang="zh-TW" sz="2000" i="1" dirty="0" err="1"/>
              <a:t>int</a:t>
            </a:r>
            <a:r>
              <a:rPr lang="en-US" altLang="zh-TW" sz="2000" i="1" dirty="0"/>
              <a:t> n)	0	0		0</a:t>
            </a:r>
          </a:p>
          <a:p>
            <a:r>
              <a:rPr lang="en-US" altLang="zh-TW" sz="2000" i="1" dirty="0"/>
              <a:t>{				0	0		0</a:t>
            </a:r>
          </a:p>
          <a:p>
            <a:r>
              <a:rPr lang="en-US" altLang="zh-TW" sz="2000" i="1" dirty="0"/>
              <a:t>  if (n)				1	n+1		n+1</a:t>
            </a:r>
          </a:p>
          <a:p>
            <a:r>
              <a:rPr lang="en-US" altLang="zh-TW" sz="2000" i="1" dirty="0"/>
              <a:t>     return </a:t>
            </a:r>
            <a:r>
              <a:rPr lang="en-US" altLang="zh-TW" sz="2000" i="1" dirty="0" err="1"/>
              <a:t>rsum</a:t>
            </a:r>
            <a:r>
              <a:rPr lang="en-US" altLang="zh-TW" sz="2000" i="1" dirty="0"/>
              <a:t>(list,n-1)+list[n-1]	1	n		n</a:t>
            </a:r>
          </a:p>
          <a:p>
            <a:r>
              <a:rPr lang="en-US" altLang="zh-TW" sz="2000" i="1" dirty="0"/>
              <a:t> return list[0]; 			1	1		1</a:t>
            </a:r>
          </a:p>
          <a:p>
            <a:r>
              <a:rPr lang="en-US" altLang="zh-TW" sz="2000" i="1" dirty="0"/>
              <a:t>}				0	0		0</a:t>
            </a:r>
          </a:p>
          <a:p>
            <a:endParaRPr lang="en-US" altLang="zh-TW" sz="2000" i="1" dirty="0"/>
          </a:p>
          <a:p>
            <a:r>
              <a:rPr lang="en-US" altLang="zh-TW" sz="2000" i="1" dirty="0"/>
              <a:t>Total						      </a:t>
            </a:r>
            <a:r>
              <a:rPr lang="en-US" altLang="zh-TW" sz="2000" b="1" i="1" dirty="0"/>
              <a:t>2*n + 2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257175" y="2552700"/>
            <a:ext cx="832485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11944" y="4800600"/>
            <a:ext cx="83248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7175" y="1030288"/>
            <a:ext cx="86296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The second method: build a table to count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s/e: steps per execution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zh-TW" sz="2000" dirty="0"/>
              <a:t>                                  frequency: total numbers of times each statements is executed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359638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>
                <a:latin typeface="Bookman Old Style" pitchFamily="18" charset="0"/>
              </a:rPr>
              <a:t>Write an algorithm for matrix multiplication and calculate the its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Write an algorithm to print ‘n’ numbers in the Fibonacci series and estimate its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Write an algorithm to find the largest element in an array and estimate the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Write an algorithm to evaluate a polynomial using Horner’s rule and estimate the time complexity.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Write an algorithm to check whether the given number is Armstrong Number or not and estimate the time complexity. 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r>
              <a:rPr lang="en-US" sz="2400" dirty="0">
                <a:latin typeface="Bookman Old Style" pitchFamily="18" charset="0"/>
              </a:rPr>
              <a:t>Estimate the time complexity of factorial of a number using recursion.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80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13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Algorithm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0734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dirty="0"/>
              <a:t>To analyze the given algorithm, we need to know with which inputs the algorithm takes less time and with which inputs the algorithm takes a long time.</a:t>
            </a:r>
          </a:p>
          <a:p>
            <a:endParaRPr lang="en-US" sz="2400" dirty="0"/>
          </a:p>
          <a:p>
            <a:r>
              <a:rPr lang="en-US" sz="2400" dirty="0"/>
              <a:t>There are three types of analysis: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Worst case Analysis</a:t>
            </a:r>
          </a:p>
          <a:p>
            <a:pPr lvl="1"/>
            <a:r>
              <a:rPr lang="en-US" sz="2000" dirty="0"/>
              <a:t>Defines the input for which the algorithm takes a long time (slowest time to complete).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Best case Analysis</a:t>
            </a:r>
          </a:p>
          <a:p>
            <a:pPr lvl="1"/>
            <a:r>
              <a:rPr lang="en-US" sz="2000" dirty="0"/>
              <a:t>Defines the input for which the algorithm takes the least time (fastest time to complete).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Average case Analysis</a:t>
            </a:r>
          </a:p>
          <a:p>
            <a:pPr lvl="1"/>
            <a:r>
              <a:rPr lang="en-US" sz="2000" dirty="0"/>
              <a:t>Assumes that the input is random.</a:t>
            </a:r>
            <a:endParaRPr lang="en-US" sz="2000" dirty="0">
              <a:latin typeface="Bookman Old Style" pitchFamily="18" charset="0"/>
            </a:endParaRPr>
          </a:p>
          <a:p>
            <a:pPr lvl="1"/>
            <a:r>
              <a:rPr lang="en-US" sz="2000" dirty="0"/>
              <a:t>Run the algorithm many times, using many different inputs. </a:t>
            </a:r>
          </a:p>
          <a:p>
            <a:pPr lvl="1"/>
            <a:r>
              <a:rPr lang="en-US" sz="2000" dirty="0"/>
              <a:t>compute the total running time (by adding the individual times), and divide by the number of times the algorithm has </a:t>
            </a:r>
            <a:r>
              <a:rPr lang="en-US" sz="2000" dirty="0" err="1"/>
              <a:t>excuted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43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What is an Algorithm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Bookman Old Style" pitchFamily="18" charset="0"/>
              </a:rPr>
              <a:t>Definition</a:t>
            </a:r>
          </a:p>
          <a:p>
            <a:pPr lvl="1"/>
            <a:r>
              <a:rPr lang="en-US" altLang="zh-TW" sz="2400" dirty="0">
                <a:latin typeface="Bookman Old Style" pitchFamily="18" charset="0"/>
              </a:rPr>
              <a:t>An </a:t>
            </a:r>
            <a:r>
              <a:rPr lang="en-US" altLang="zh-TW" sz="2400" b="1" i="1" dirty="0">
                <a:solidFill>
                  <a:srgbClr val="FF0000"/>
                </a:solidFill>
                <a:latin typeface="Bookman Old Style" pitchFamily="18" charset="0"/>
              </a:rPr>
              <a:t>Algorithm</a:t>
            </a:r>
            <a:r>
              <a:rPr lang="en-US" altLang="zh-TW" sz="2400" dirty="0">
                <a:latin typeface="Bookman Old Style" pitchFamily="18" charset="0"/>
              </a:rPr>
              <a:t> is a finite set of instructions that, if followed, accomplishes a particular task.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5" name="object 15"/>
          <p:cNvSpPr/>
          <p:nvPr/>
        </p:nvSpPr>
        <p:spPr>
          <a:xfrm>
            <a:off x="1219200" y="2971800"/>
            <a:ext cx="6781800" cy="330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Asymptotic Notations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136904" cy="5544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ookman Old Style" panose="02050604050505020204" pitchFamily="18" charset="0"/>
              </a:rPr>
              <a:t>Asymptotic notations are the mathematical notations used to describe the running time of an algorithm </a:t>
            </a:r>
            <a:r>
              <a:rPr lang="en-US" sz="2000" dirty="0">
                <a:latin typeface="Bookman Old Style" panose="02050604050505020204" pitchFamily="18" charset="0"/>
              </a:rPr>
              <a:t>when the input tends towards a particular value or a limiting value (say ‘n’).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</a:rPr>
              <a:t>The simplest example is a function ƒ (n) = n^2+3n,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Bookman Old Style" pitchFamily="18" charset="0"/>
              </a:rPr>
              <a:t>the term 3n becomes insignificant compared to n^2 when n is very large.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Bookman Old Style" pitchFamily="18" charset="0"/>
              </a:rPr>
              <a:t>The function "ƒ (n) is said to be asymptotically equivalent to n^2 as n → ∞", </a:t>
            </a:r>
            <a:r>
              <a:rPr lang="en-US" sz="2000" dirty="0">
                <a:latin typeface="Bookman Old Style" pitchFamily="18" charset="0"/>
              </a:rPr>
              <a:t>and here is written symbolically as ƒ (n) ~ n^2.</a:t>
            </a:r>
          </a:p>
          <a:p>
            <a:pPr lvl="1" algn="just"/>
            <a:endParaRPr lang="en-US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96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Asymptotic Notations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dirty="0"/>
              <a:t>The commonly used asymptotic notations to represent the time complexity of an algorithm: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O (Big-Oh) Notation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Ω (Omega) Notation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θ (Theta) Notation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 (Little-oh) Notation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ⴍ (Little-omega) Notation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00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O (Big-Oh) Notation-Upper Bounding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24744"/>
                <a:ext cx="8229600" cy="485740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/>
                  <a:t> It represents the upper bound running time complexity of an algorithm.</a:t>
                </a:r>
              </a:p>
              <a:p>
                <a:r>
                  <a:rPr lang="en-US" sz="2400" dirty="0"/>
                  <a:t>It is the measure of the longest amount of time. </a:t>
                </a:r>
              </a:p>
              <a:p>
                <a:r>
                  <a:rPr lang="en-US" sz="2400" b="1" dirty="0">
                    <a:solidFill>
                      <a:srgbClr val="00B050"/>
                    </a:solidFill>
                  </a:rPr>
                  <a:t>Definition: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The function 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 (n) = O (g (n))</a:t>
                </a:r>
                <a:r>
                  <a:rPr lang="en-US" sz="2400" dirty="0">
                    <a:solidFill>
                      <a:srgbClr val="FF0000"/>
                    </a:solidFill>
                  </a:rPr>
                  <a:t> [read as "f of n is big-oh of g of n"] if and only if there exists positive constant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</a:t>
                </a:r>
                <a:r>
                  <a:rPr lang="en-US" sz="2400" dirty="0">
                    <a:solidFill>
                      <a:srgbClr val="FF0000"/>
                    </a:solidFill>
                  </a:rPr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n0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such that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                               f (n) ⩽ c*(g (n)) for 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n&gt;=n0</a:t>
                </a:r>
                <a:r>
                  <a:rPr lang="en-US" sz="2400" b="1" dirty="0"/>
                  <a:t>  </a:t>
                </a:r>
                <a:r>
                  <a:rPr lang="en-US" sz="2400" dirty="0"/>
                  <a:t>  </a:t>
                </a: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24744"/>
                <a:ext cx="8229600" cy="4857403"/>
              </a:xfrm>
              <a:blipFill rotWithShape="1">
                <a:blip r:embed="rId2"/>
                <a:stretch>
                  <a:fillRect l="-1037" t="-100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933057"/>
            <a:ext cx="545124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108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O (Big-Oh)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Example-1: 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3</a:t>
            </a:r>
            <a:r>
              <a:rPr lang="en-US" sz="2400" i="1" dirty="0"/>
              <a:t>n </a:t>
            </a:r>
            <a:r>
              <a:rPr lang="en-US" sz="2400" dirty="0"/>
              <a:t>+ 8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Example-2: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baseline="30000" dirty="0"/>
              <a:t>2</a:t>
            </a:r>
            <a:r>
              <a:rPr lang="en-US" sz="2400" dirty="0"/>
              <a:t> + 1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Example-3: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baseline="30000" dirty="0"/>
              <a:t>4</a:t>
            </a:r>
            <a:r>
              <a:rPr lang="en-US" sz="2400" dirty="0"/>
              <a:t> + 100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+ 50</a:t>
            </a:r>
          </a:p>
          <a:p>
            <a:r>
              <a:rPr lang="en-US" sz="2400" b="1" dirty="0"/>
              <a:t>Example-4: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2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 – 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endParaRPr lang="pt-BR" sz="2400" baseline="30000" dirty="0"/>
          </a:p>
          <a:p>
            <a:r>
              <a:rPr lang="en-US" sz="2400" b="1" dirty="0"/>
              <a:t>Example-5: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</a:p>
          <a:p>
            <a:r>
              <a:rPr lang="en-US" sz="2400" b="1" dirty="0"/>
              <a:t>Example-6: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410</a:t>
            </a:r>
          </a:p>
        </p:txBody>
      </p:sp>
    </p:spTree>
    <p:extLst>
      <p:ext uri="{BB962C8B-B14F-4D97-AF65-F5344CB8AC3E}">
        <p14:creationId xmlns:p14="http://schemas.microsoft.com/office/powerpoint/2010/main" val="3194095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O (Big-Oh)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Example-1: 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3</a:t>
            </a:r>
            <a:r>
              <a:rPr lang="en-US" sz="2400" i="1" dirty="0"/>
              <a:t>n </a:t>
            </a:r>
            <a:r>
              <a:rPr lang="en-US" sz="2400" dirty="0"/>
              <a:t>+ 8</a:t>
            </a:r>
          </a:p>
          <a:p>
            <a:pPr lvl="1"/>
            <a:r>
              <a:rPr lang="pt-BR" sz="1600" b="1" dirty="0"/>
              <a:t>Solution: </a:t>
            </a:r>
            <a:r>
              <a:rPr lang="pt-BR" sz="1600" dirty="0"/>
              <a:t>3</a:t>
            </a:r>
            <a:r>
              <a:rPr lang="pt-BR" sz="1600" i="1" dirty="0"/>
              <a:t>n </a:t>
            </a:r>
            <a:r>
              <a:rPr lang="pt-BR" sz="1600" dirty="0"/>
              <a:t>+ 8 ≤ 4</a:t>
            </a:r>
            <a:r>
              <a:rPr lang="pt-BR" sz="1600" i="1" dirty="0"/>
              <a:t>n</a:t>
            </a:r>
            <a:r>
              <a:rPr lang="pt-BR" sz="1600" dirty="0"/>
              <a:t>, for all </a:t>
            </a:r>
            <a:r>
              <a:rPr lang="pt-BR" sz="1600" i="1" dirty="0"/>
              <a:t>n </a:t>
            </a:r>
            <a:r>
              <a:rPr lang="pt-BR" sz="1600" dirty="0"/>
              <a:t>≥ 8</a:t>
            </a:r>
          </a:p>
          <a:p>
            <a:pPr lvl="1"/>
            <a:r>
              <a:rPr lang="pt-BR" sz="1600" dirty="0"/>
              <a:t>∴ 3</a:t>
            </a:r>
            <a:r>
              <a:rPr lang="pt-BR" sz="1600" i="1" dirty="0"/>
              <a:t>n </a:t>
            </a:r>
            <a:r>
              <a:rPr lang="pt-BR" sz="1600" dirty="0"/>
              <a:t>+ 8 = O(</a:t>
            </a:r>
            <a:r>
              <a:rPr lang="pt-BR" sz="1600" i="1" dirty="0"/>
              <a:t>n</a:t>
            </a:r>
            <a:r>
              <a:rPr lang="pt-BR" sz="1600" dirty="0"/>
              <a:t>) with c = 4 and </a:t>
            </a:r>
            <a:r>
              <a:rPr lang="pt-BR" sz="1600" i="1" dirty="0"/>
              <a:t>n</a:t>
            </a:r>
            <a:r>
              <a:rPr lang="pt-BR" sz="1600" dirty="0"/>
              <a:t>0 = 8</a:t>
            </a:r>
            <a:endParaRPr lang="en-US" sz="2000" dirty="0"/>
          </a:p>
          <a:p>
            <a:r>
              <a:rPr lang="en-US" sz="2400" b="1" dirty="0"/>
              <a:t>Example-2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dirty="0"/>
              <a:t>2 + 1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i="1" dirty="0"/>
              <a:t>n</a:t>
            </a:r>
            <a:r>
              <a:rPr lang="pt-BR" sz="2000" dirty="0"/>
              <a:t>2 + 1 ≤ 2</a:t>
            </a:r>
            <a:r>
              <a:rPr lang="pt-BR" sz="2000" i="1" dirty="0"/>
              <a:t>n</a:t>
            </a:r>
            <a:r>
              <a:rPr lang="pt-BR" sz="2000" dirty="0"/>
              <a:t>2, for all </a:t>
            </a:r>
            <a:r>
              <a:rPr lang="pt-BR" sz="2000" i="1" dirty="0"/>
              <a:t>n </a:t>
            </a:r>
            <a:r>
              <a:rPr lang="pt-BR" sz="2000" dirty="0"/>
              <a:t>≥ 1</a:t>
            </a:r>
          </a:p>
          <a:p>
            <a:pPr lvl="1"/>
            <a:r>
              <a:rPr lang="pt-BR" sz="2000" dirty="0"/>
              <a:t>∴ </a:t>
            </a:r>
            <a:r>
              <a:rPr lang="pt-BR" sz="2000" i="1" dirty="0"/>
              <a:t>n</a:t>
            </a:r>
            <a:r>
              <a:rPr lang="pt-BR" sz="2000" dirty="0"/>
              <a:t>2 + 1 = O(</a:t>
            </a:r>
            <a:r>
              <a:rPr lang="pt-BR" sz="2000" i="1" dirty="0"/>
              <a:t>n</a:t>
            </a:r>
            <a:r>
              <a:rPr lang="pt-BR" sz="2000" dirty="0"/>
              <a:t>2) with </a:t>
            </a:r>
            <a:r>
              <a:rPr lang="pt-BR" sz="2000" i="1" dirty="0"/>
              <a:t>c = </a:t>
            </a:r>
            <a:r>
              <a:rPr lang="pt-BR" sz="2000" dirty="0"/>
              <a:t>2 and </a:t>
            </a:r>
            <a:r>
              <a:rPr lang="pt-BR" sz="2000" i="1" dirty="0"/>
              <a:t>n</a:t>
            </a:r>
            <a:r>
              <a:rPr lang="pt-BR" sz="2000" dirty="0"/>
              <a:t>0 = 1</a:t>
            </a:r>
          </a:p>
          <a:p>
            <a:r>
              <a:rPr lang="en-US" sz="2400" b="1" dirty="0"/>
              <a:t>Example-3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i="1" dirty="0"/>
              <a:t>= n</a:t>
            </a:r>
            <a:r>
              <a:rPr lang="en-US" sz="2400" dirty="0"/>
              <a:t>4 + 100</a:t>
            </a:r>
            <a:r>
              <a:rPr lang="en-US" sz="2400" i="1" dirty="0"/>
              <a:t>n</a:t>
            </a:r>
            <a:r>
              <a:rPr lang="en-US" sz="2400" dirty="0"/>
              <a:t>2 + 50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i="1" dirty="0"/>
              <a:t>n</a:t>
            </a:r>
            <a:r>
              <a:rPr lang="pt-BR" sz="2000" dirty="0"/>
              <a:t>4 + 100</a:t>
            </a:r>
            <a:r>
              <a:rPr lang="pt-BR" sz="2000" i="1" dirty="0"/>
              <a:t>n</a:t>
            </a:r>
            <a:r>
              <a:rPr lang="pt-BR" sz="2000" dirty="0"/>
              <a:t>2 + 50 ≤ 2</a:t>
            </a:r>
            <a:r>
              <a:rPr lang="pt-BR" sz="2000" i="1" dirty="0"/>
              <a:t>n</a:t>
            </a:r>
            <a:r>
              <a:rPr lang="pt-BR" sz="2000" dirty="0"/>
              <a:t>4, for all </a:t>
            </a:r>
            <a:r>
              <a:rPr lang="pt-BR" sz="2000" i="1" dirty="0"/>
              <a:t>n </a:t>
            </a:r>
            <a:r>
              <a:rPr lang="pt-BR" sz="2000" dirty="0"/>
              <a:t>≥ 11</a:t>
            </a:r>
          </a:p>
          <a:p>
            <a:pPr lvl="1"/>
            <a:r>
              <a:rPr lang="pt-BR" sz="2000" dirty="0"/>
              <a:t>∴ </a:t>
            </a:r>
            <a:r>
              <a:rPr lang="pt-BR" sz="2000" i="1" dirty="0"/>
              <a:t>n</a:t>
            </a:r>
            <a:r>
              <a:rPr lang="pt-BR" sz="2000" dirty="0"/>
              <a:t>4 + 100</a:t>
            </a:r>
            <a:r>
              <a:rPr lang="pt-BR" sz="2000" i="1" dirty="0"/>
              <a:t>n</a:t>
            </a:r>
            <a:r>
              <a:rPr lang="pt-BR" sz="2000" dirty="0"/>
              <a:t>2 + 50 = O(</a:t>
            </a:r>
            <a:r>
              <a:rPr lang="pt-BR" sz="2000" i="1" dirty="0"/>
              <a:t>n</a:t>
            </a:r>
            <a:r>
              <a:rPr lang="pt-BR" sz="2000" dirty="0"/>
              <a:t>4 ) with </a:t>
            </a:r>
            <a:r>
              <a:rPr lang="pt-BR" sz="2000" i="1" dirty="0"/>
              <a:t>c = </a:t>
            </a:r>
            <a:r>
              <a:rPr lang="pt-BR" sz="2000" dirty="0"/>
              <a:t>2 and </a:t>
            </a:r>
            <a:r>
              <a:rPr lang="pt-BR" sz="2000" i="1" dirty="0"/>
              <a:t>n</a:t>
            </a:r>
            <a:r>
              <a:rPr lang="pt-BR" sz="2000" dirty="0"/>
              <a:t>0 = 11</a:t>
            </a:r>
          </a:p>
          <a:p>
            <a:r>
              <a:rPr lang="en-US" sz="2400" b="1" dirty="0"/>
              <a:t>Example-4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2</a:t>
            </a:r>
            <a:r>
              <a:rPr lang="en-US" sz="2400" i="1" dirty="0"/>
              <a:t>n</a:t>
            </a:r>
            <a:r>
              <a:rPr lang="en-US" sz="2400" dirty="0"/>
              <a:t>3 – 2</a:t>
            </a:r>
            <a:r>
              <a:rPr lang="en-US" sz="2400" i="1" dirty="0"/>
              <a:t>n</a:t>
            </a:r>
            <a:r>
              <a:rPr lang="en-US" sz="2400" dirty="0"/>
              <a:t>2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dirty="0"/>
              <a:t>2</a:t>
            </a:r>
            <a:r>
              <a:rPr lang="pt-BR" sz="2000" i="1" dirty="0"/>
              <a:t>n</a:t>
            </a:r>
            <a:r>
              <a:rPr lang="pt-BR" sz="2000" dirty="0"/>
              <a:t>3 – 2</a:t>
            </a:r>
            <a:r>
              <a:rPr lang="pt-BR" sz="2000" i="1" dirty="0"/>
              <a:t>n</a:t>
            </a:r>
            <a:r>
              <a:rPr lang="pt-BR" sz="2000" dirty="0"/>
              <a:t>2 ≤ 2</a:t>
            </a:r>
            <a:r>
              <a:rPr lang="pt-BR" sz="2000" i="1" dirty="0"/>
              <a:t>n</a:t>
            </a:r>
            <a:r>
              <a:rPr lang="pt-BR" sz="2000" dirty="0"/>
              <a:t>3, for all </a:t>
            </a:r>
            <a:r>
              <a:rPr lang="pt-BR" sz="2000" i="1" dirty="0"/>
              <a:t>n &gt; </a:t>
            </a:r>
            <a:r>
              <a:rPr lang="pt-BR" sz="2000" dirty="0"/>
              <a:t>1</a:t>
            </a:r>
          </a:p>
          <a:p>
            <a:pPr lvl="1"/>
            <a:r>
              <a:rPr lang="pt-BR" sz="2000" dirty="0"/>
              <a:t>∴ 2</a:t>
            </a:r>
            <a:r>
              <a:rPr lang="pt-BR" sz="2000" i="1" dirty="0"/>
              <a:t>n</a:t>
            </a:r>
            <a:r>
              <a:rPr lang="pt-BR" sz="2000" dirty="0"/>
              <a:t>3 – 2</a:t>
            </a:r>
            <a:r>
              <a:rPr lang="pt-BR" sz="2000" i="1" dirty="0"/>
              <a:t>n</a:t>
            </a:r>
            <a:r>
              <a:rPr lang="pt-BR" sz="2000" dirty="0"/>
              <a:t>2 = O(</a:t>
            </a:r>
            <a:r>
              <a:rPr lang="pt-BR" sz="2000" i="1" dirty="0"/>
              <a:t>n</a:t>
            </a:r>
            <a:r>
              <a:rPr lang="pt-BR" sz="2000" dirty="0"/>
              <a:t>3 ) with </a:t>
            </a:r>
            <a:r>
              <a:rPr lang="pt-BR" sz="2000" i="1" dirty="0"/>
              <a:t>c = </a:t>
            </a:r>
            <a:r>
              <a:rPr lang="pt-BR" sz="2000" dirty="0"/>
              <a:t>2 and </a:t>
            </a:r>
            <a:r>
              <a:rPr lang="pt-BR" sz="2000" i="1" dirty="0"/>
              <a:t>n</a:t>
            </a:r>
            <a:r>
              <a:rPr lang="pt-BR" sz="2000" dirty="0"/>
              <a:t>0 = 1</a:t>
            </a:r>
          </a:p>
          <a:p>
            <a:r>
              <a:rPr lang="en-US" sz="2400" b="1" dirty="0"/>
              <a:t>Example-5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</a:p>
          <a:p>
            <a:pPr lvl="1"/>
            <a:r>
              <a:rPr lang="pt-BR" sz="2000" b="1" dirty="0"/>
              <a:t>Solution: </a:t>
            </a:r>
            <a:r>
              <a:rPr lang="pt-BR" sz="2000" i="1" dirty="0"/>
              <a:t>n </a:t>
            </a:r>
            <a:r>
              <a:rPr lang="pt-BR" sz="2000" dirty="0"/>
              <a:t>≤ </a:t>
            </a:r>
            <a:r>
              <a:rPr lang="pt-BR" sz="2000" i="1" dirty="0"/>
              <a:t>n</a:t>
            </a:r>
            <a:r>
              <a:rPr lang="pt-BR" sz="2000" dirty="0"/>
              <a:t>, for all </a:t>
            </a:r>
            <a:r>
              <a:rPr lang="pt-BR" sz="2000" i="1" dirty="0"/>
              <a:t>n </a:t>
            </a:r>
            <a:r>
              <a:rPr lang="pt-BR" sz="2000" dirty="0"/>
              <a:t>≥ 1</a:t>
            </a:r>
          </a:p>
          <a:p>
            <a:pPr lvl="1"/>
            <a:r>
              <a:rPr lang="pt-BR" sz="2000" dirty="0"/>
              <a:t>∴ </a:t>
            </a:r>
            <a:r>
              <a:rPr lang="pt-BR" sz="2000" i="1" dirty="0"/>
              <a:t>n = </a:t>
            </a:r>
            <a:r>
              <a:rPr lang="pt-BR" sz="2000" dirty="0"/>
              <a:t>O(</a:t>
            </a:r>
            <a:r>
              <a:rPr lang="pt-BR" sz="2000" i="1" dirty="0"/>
              <a:t>n</a:t>
            </a:r>
            <a:r>
              <a:rPr lang="pt-BR" sz="2000" dirty="0"/>
              <a:t>) with </a:t>
            </a:r>
            <a:r>
              <a:rPr lang="pt-BR" sz="2000" i="1" dirty="0"/>
              <a:t>c = </a:t>
            </a:r>
            <a:r>
              <a:rPr lang="pt-BR" sz="2000" dirty="0"/>
              <a:t>1 and </a:t>
            </a:r>
            <a:r>
              <a:rPr lang="pt-BR" sz="2000" i="1" dirty="0"/>
              <a:t>n</a:t>
            </a:r>
            <a:r>
              <a:rPr lang="pt-BR" sz="2000" dirty="0"/>
              <a:t>0 = 1</a:t>
            </a:r>
          </a:p>
          <a:p>
            <a:r>
              <a:rPr lang="en-US" sz="2400" b="1" dirty="0"/>
              <a:t>Example-6 </a:t>
            </a:r>
            <a:r>
              <a:rPr lang="en-US" sz="2400" dirty="0"/>
              <a:t>Find upper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410</a:t>
            </a:r>
          </a:p>
          <a:p>
            <a:pPr lvl="1"/>
            <a:r>
              <a:rPr lang="en-US" sz="2000" b="1" dirty="0"/>
              <a:t>Solution: </a:t>
            </a:r>
            <a:r>
              <a:rPr lang="en-US" sz="2000" dirty="0"/>
              <a:t>410 ≤ 410, for all </a:t>
            </a:r>
            <a:r>
              <a:rPr lang="en-US" sz="2000" i="1" dirty="0"/>
              <a:t>n &gt; </a:t>
            </a:r>
            <a:r>
              <a:rPr lang="en-US" sz="2000" dirty="0"/>
              <a:t>1</a:t>
            </a:r>
          </a:p>
          <a:p>
            <a:pPr lvl="1"/>
            <a:r>
              <a:rPr lang="en-US" sz="2000" dirty="0"/>
              <a:t>∴ 410 = O(1) with </a:t>
            </a:r>
            <a:r>
              <a:rPr lang="en-US" sz="2000" i="1" dirty="0"/>
              <a:t>c = </a:t>
            </a:r>
            <a:r>
              <a:rPr lang="en-US" sz="2000" dirty="0"/>
              <a:t>1 and </a:t>
            </a:r>
            <a:r>
              <a:rPr lang="en-US" sz="2000" i="1" dirty="0"/>
              <a:t>n</a:t>
            </a:r>
            <a:r>
              <a:rPr lang="en-US" sz="2000" dirty="0"/>
              <a:t>0 = 1</a:t>
            </a:r>
          </a:p>
        </p:txBody>
      </p:sp>
    </p:spTree>
    <p:extLst>
      <p:ext uri="{BB962C8B-B14F-4D97-AF65-F5344CB8AC3E}">
        <p14:creationId xmlns:p14="http://schemas.microsoft.com/office/powerpoint/2010/main" val="2388032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 (Big-Oh) Notation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48665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7820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15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</a:rPr>
              <a:t>Ω (Omega) Notation-Lower Bounding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579296" cy="5073427"/>
          </a:xfrm>
        </p:spPr>
        <p:txBody>
          <a:bodyPr>
            <a:normAutofit/>
          </a:bodyPr>
          <a:lstStyle/>
          <a:p>
            <a:r>
              <a:rPr lang="en-US" sz="2400" dirty="0"/>
              <a:t>The notation Ω(n) is the formal way to express the lower bound of an algorithm's running time.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Definition: </a:t>
            </a:r>
            <a:r>
              <a:rPr lang="en-US" sz="2400" dirty="0">
                <a:solidFill>
                  <a:srgbClr val="FF0000"/>
                </a:solidFill>
              </a:rPr>
              <a:t>The function f (n) = Ω (g (n)) [read as "f of n is omega of g of n"] if and only if there exists positive constant c and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 such that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F (n) ≥ c* g (n) for all n, n≥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73016"/>
            <a:ext cx="5846427" cy="31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417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Ω (Omega)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b="1" dirty="0"/>
              <a:t>Example-1: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5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Example-2: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10n</a:t>
            </a:r>
            <a:r>
              <a:rPr lang="en-US" sz="2400" baseline="30000" dirty="0"/>
              <a:t>2</a:t>
            </a:r>
            <a:r>
              <a:rPr lang="en-US" sz="2400" dirty="0"/>
              <a:t>+ 4n + 2</a:t>
            </a:r>
          </a:p>
          <a:p>
            <a:r>
              <a:rPr lang="en-US" sz="2400" b="1" dirty="0"/>
              <a:t>Example-3: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pt-BR" sz="2400" dirty="0"/>
              <a:t>6 * 2</a:t>
            </a:r>
            <a:r>
              <a:rPr lang="pt-BR" sz="2400" baseline="30000" dirty="0"/>
              <a:t>n</a:t>
            </a:r>
            <a:r>
              <a:rPr lang="pt-BR" sz="2400" dirty="0"/>
              <a:t> + n</a:t>
            </a:r>
            <a:r>
              <a:rPr lang="pt-BR" sz="2400" baseline="30000" dirty="0"/>
              <a:t>2</a:t>
            </a:r>
          </a:p>
          <a:p>
            <a:r>
              <a:rPr lang="pt-BR" sz="2400" b="1" dirty="0"/>
              <a:t>Example-4: </a:t>
            </a:r>
            <a:r>
              <a:rPr lang="pt-BR" sz="2400" dirty="0"/>
              <a:t>Prove </a:t>
            </a:r>
            <a:r>
              <a:rPr lang="pt-BR" sz="2400" i="1" dirty="0"/>
              <a:t>f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100</a:t>
            </a:r>
            <a:r>
              <a:rPr lang="pt-BR" sz="2400" i="1" dirty="0"/>
              <a:t>n </a:t>
            </a:r>
            <a:r>
              <a:rPr lang="pt-BR" sz="2400" dirty="0"/>
              <a:t>+ 5 ≠ Ω(</a:t>
            </a:r>
            <a:r>
              <a:rPr lang="pt-BR" sz="2400" i="1" dirty="0"/>
              <a:t>n</a:t>
            </a:r>
            <a:r>
              <a:rPr lang="pt-BR" sz="2400" baseline="30000" dirty="0"/>
              <a:t>2</a:t>
            </a:r>
            <a:r>
              <a:rPr lang="pt-BR" sz="2400" dirty="0"/>
              <a:t>).</a:t>
            </a:r>
          </a:p>
          <a:p>
            <a:r>
              <a:rPr lang="pt-BR" sz="2400" b="1" dirty="0"/>
              <a:t>Example-5: </a:t>
            </a:r>
            <a:r>
              <a:rPr lang="pt-BR" sz="2400" dirty="0"/>
              <a:t>Prove that 2</a:t>
            </a:r>
            <a:r>
              <a:rPr lang="pt-BR" sz="2400" i="1" dirty="0"/>
              <a:t>n </a:t>
            </a:r>
            <a:r>
              <a:rPr lang="pt-BR" sz="2400" dirty="0"/>
              <a:t>= Ω (</a:t>
            </a:r>
            <a:r>
              <a:rPr lang="pt-BR" sz="2400" i="1" dirty="0"/>
              <a:t>n</a:t>
            </a:r>
            <a:r>
              <a:rPr lang="pt-BR" sz="2400" dirty="0"/>
              <a:t>), 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 = Ω (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), n</a:t>
            </a:r>
            <a:r>
              <a:rPr lang="pt-BR" sz="2400" baseline="30000" dirty="0"/>
              <a:t>3</a:t>
            </a:r>
            <a:r>
              <a:rPr lang="pt-BR" sz="2400" dirty="0"/>
              <a:t>= O(</a:t>
            </a:r>
            <a:r>
              <a:rPr lang="pt-BR" sz="2400" i="1" dirty="0"/>
              <a:t>logn</a:t>
            </a:r>
            <a:r>
              <a:rPr lang="pt-BR" sz="2400" dirty="0"/>
              <a:t>).</a:t>
            </a:r>
            <a:endParaRPr lang="en-US" sz="2400" dirty="0">
              <a:latin typeface="Bookman Old Style" pitchFamily="18" charset="0"/>
            </a:endParaRPr>
          </a:p>
          <a:p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194095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Ω (Omega)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b="1" dirty="0"/>
              <a:t>Example-1 </a:t>
            </a:r>
            <a:r>
              <a:rPr lang="en-US" sz="2400" dirty="0"/>
              <a:t>Find lower bound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5</a:t>
            </a:r>
            <a:r>
              <a:rPr lang="en-US" sz="2400" i="1" dirty="0"/>
              <a:t>n</a:t>
            </a:r>
            <a:r>
              <a:rPr lang="en-US" sz="2400" dirty="0"/>
              <a:t>2.</a:t>
            </a:r>
          </a:p>
          <a:p>
            <a:pPr lvl="1"/>
            <a:r>
              <a:rPr lang="en-US" sz="2000" b="1" dirty="0"/>
              <a:t>Solution: </a:t>
            </a:r>
            <a:r>
              <a:rPr lang="en-US" sz="2000" dirty="0"/>
              <a:t>∃ </a:t>
            </a:r>
            <a:r>
              <a:rPr lang="en-US" sz="2000" i="1" dirty="0"/>
              <a:t>c, n</a:t>
            </a:r>
            <a:r>
              <a:rPr lang="en-US" sz="2000" dirty="0"/>
              <a:t>0 Such that: 0 ≤ </a:t>
            </a:r>
            <a:r>
              <a:rPr lang="en-US" sz="2000" i="1" dirty="0"/>
              <a:t>cn</a:t>
            </a:r>
            <a:r>
              <a:rPr lang="en-US" sz="2000" baseline="30000" dirty="0"/>
              <a:t>2</a:t>
            </a:r>
            <a:r>
              <a:rPr lang="en-US" sz="2000" i="1" dirty="0"/>
              <a:t>≤ </a:t>
            </a:r>
            <a:r>
              <a:rPr lang="en-US" sz="2000" dirty="0"/>
              <a:t>5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⇒ </a:t>
            </a:r>
            <a:r>
              <a:rPr lang="en-US" sz="2000" i="1" dirty="0"/>
              <a:t>cn</a:t>
            </a:r>
            <a:r>
              <a:rPr lang="en-US" sz="2000" baseline="30000" dirty="0"/>
              <a:t>2</a:t>
            </a:r>
            <a:r>
              <a:rPr lang="en-US" sz="2000" dirty="0"/>
              <a:t> ≤ 5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⇒ </a:t>
            </a:r>
            <a:r>
              <a:rPr lang="en-US" sz="2000" i="1" dirty="0"/>
              <a:t>c = </a:t>
            </a:r>
            <a:r>
              <a:rPr lang="en-US" sz="2000" dirty="0"/>
              <a:t>5 and </a:t>
            </a:r>
            <a:r>
              <a:rPr lang="en-US" sz="2000" i="1" dirty="0"/>
              <a:t>n</a:t>
            </a:r>
            <a:r>
              <a:rPr lang="en-US" sz="2000" dirty="0"/>
              <a:t>0 = 1</a:t>
            </a:r>
          </a:p>
          <a:p>
            <a:pPr lvl="1"/>
            <a:r>
              <a:rPr lang="en-US" sz="2000" dirty="0"/>
              <a:t>∴ 5</a:t>
            </a:r>
            <a:r>
              <a:rPr lang="en-US" sz="2000" i="1" dirty="0"/>
              <a:t>n</a:t>
            </a:r>
            <a:r>
              <a:rPr lang="en-US" sz="2000" dirty="0"/>
              <a:t>2 = Ω(</a:t>
            </a:r>
            <a:r>
              <a:rPr lang="en-US" sz="2000" i="1" dirty="0"/>
              <a:t>n</a:t>
            </a:r>
            <a:r>
              <a:rPr lang="en-US" sz="2000" dirty="0"/>
              <a:t>2) with </a:t>
            </a:r>
            <a:r>
              <a:rPr lang="en-US" sz="2000" i="1" dirty="0"/>
              <a:t>c = </a:t>
            </a:r>
            <a:r>
              <a:rPr lang="en-US" sz="2000" dirty="0"/>
              <a:t>5 and </a:t>
            </a:r>
            <a:r>
              <a:rPr lang="en-US" sz="2000" i="1" dirty="0"/>
              <a:t>n</a:t>
            </a:r>
            <a:r>
              <a:rPr lang="en-US" sz="2000" dirty="0"/>
              <a:t>0 = 1</a:t>
            </a:r>
          </a:p>
          <a:p>
            <a:r>
              <a:rPr lang="pt-BR" sz="2400" b="1" dirty="0"/>
              <a:t>Example-2 </a:t>
            </a:r>
            <a:r>
              <a:rPr lang="pt-BR" sz="2400" dirty="0"/>
              <a:t>Prove </a:t>
            </a:r>
            <a:r>
              <a:rPr lang="pt-BR" sz="2400" i="1" dirty="0"/>
              <a:t>f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 = 100</a:t>
            </a:r>
            <a:r>
              <a:rPr lang="pt-BR" sz="2400" i="1" dirty="0"/>
              <a:t>n </a:t>
            </a:r>
            <a:r>
              <a:rPr lang="pt-BR" sz="2400" dirty="0"/>
              <a:t>+ 5 ≠ Ω(</a:t>
            </a:r>
            <a:r>
              <a:rPr lang="pt-BR" sz="2400" i="1" dirty="0"/>
              <a:t>n</a:t>
            </a:r>
            <a:r>
              <a:rPr lang="pt-BR" sz="2400" dirty="0"/>
              <a:t>2).</a:t>
            </a:r>
          </a:p>
          <a:p>
            <a:pPr lvl="1"/>
            <a:r>
              <a:rPr lang="en-US" sz="2000" b="1" dirty="0"/>
              <a:t>Solution: </a:t>
            </a:r>
            <a:r>
              <a:rPr lang="en-US" sz="2000" dirty="0"/>
              <a:t>∃ c, </a:t>
            </a:r>
            <a:r>
              <a:rPr lang="en-US" sz="2000" i="1" dirty="0"/>
              <a:t>n</a:t>
            </a:r>
            <a:r>
              <a:rPr lang="en-US" sz="2000" dirty="0"/>
              <a:t>0 Such that: 0 </a:t>
            </a:r>
            <a:r>
              <a:rPr lang="en-US" sz="2000" i="1" dirty="0"/>
              <a:t>≤ cn</a:t>
            </a:r>
            <a:r>
              <a:rPr lang="en-US" sz="2000" dirty="0"/>
              <a:t>2 ≤ 100</a:t>
            </a:r>
            <a:r>
              <a:rPr lang="en-US" sz="2000" i="1" dirty="0"/>
              <a:t>n </a:t>
            </a:r>
            <a:r>
              <a:rPr lang="en-US" sz="2000" dirty="0"/>
              <a:t>+ 5</a:t>
            </a:r>
          </a:p>
          <a:p>
            <a:pPr lvl="1"/>
            <a:r>
              <a:rPr lang="pt-BR" sz="2000" dirty="0"/>
              <a:t>100</a:t>
            </a:r>
            <a:r>
              <a:rPr lang="pt-BR" sz="2000" i="1" dirty="0"/>
              <a:t>n </a:t>
            </a:r>
            <a:r>
              <a:rPr lang="pt-BR" sz="2000" dirty="0"/>
              <a:t>+ 5 ≤ 100</a:t>
            </a:r>
            <a:r>
              <a:rPr lang="pt-BR" sz="2000" i="1" dirty="0"/>
              <a:t>n </a:t>
            </a:r>
            <a:r>
              <a:rPr lang="pt-BR" sz="2000" dirty="0"/>
              <a:t>+ 5</a:t>
            </a:r>
            <a:r>
              <a:rPr lang="pt-BR" sz="2000" i="1" dirty="0"/>
              <a:t>n</a:t>
            </a:r>
            <a:r>
              <a:rPr lang="pt-BR" sz="2000" dirty="0"/>
              <a:t>(</a:t>
            </a:r>
            <a:r>
              <a:rPr lang="pt-BR" sz="2000" i="1" dirty="0"/>
              <a:t>∀n ≥ </a:t>
            </a:r>
            <a:r>
              <a:rPr lang="pt-BR" sz="2000" dirty="0"/>
              <a:t>1) = 105</a:t>
            </a:r>
            <a:r>
              <a:rPr lang="pt-BR" sz="2000" i="1" dirty="0"/>
              <a:t>n</a:t>
            </a:r>
          </a:p>
          <a:p>
            <a:pPr lvl="1"/>
            <a:r>
              <a:rPr lang="pt-BR" sz="2000" i="1" dirty="0"/>
              <a:t>cn</a:t>
            </a:r>
            <a:r>
              <a:rPr lang="pt-BR" sz="2000" dirty="0"/>
              <a:t>2 ≤ 105</a:t>
            </a:r>
            <a:r>
              <a:rPr lang="pt-BR" sz="2000" i="1" dirty="0"/>
              <a:t>n </a:t>
            </a:r>
            <a:r>
              <a:rPr lang="pt-BR" sz="2000" dirty="0"/>
              <a:t>⇒ </a:t>
            </a:r>
            <a:r>
              <a:rPr lang="pt-BR" sz="2000" i="1" dirty="0"/>
              <a:t>n</a:t>
            </a:r>
            <a:r>
              <a:rPr lang="pt-BR" sz="2000" dirty="0"/>
              <a:t>(</a:t>
            </a:r>
            <a:r>
              <a:rPr lang="pt-BR" sz="2000" i="1" dirty="0"/>
              <a:t>cn - </a:t>
            </a:r>
            <a:r>
              <a:rPr lang="pt-BR" sz="2000" dirty="0"/>
              <a:t>105) ≤ 0</a:t>
            </a:r>
          </a:p>
          <a:p>
            <a:pPr lvl="1"/>
            <a:r>
              <a:rPr lang="en-US" sz="2000" dirty="0"/>
              <a:t>Since </a:t>
            </a:r>
            <a:r>
              <a:rPr lang="en-US" sz="2000" i="1" dirty="0"/>
              <a:t>n </a:t>
            </a:r>
            <a:r>
              <a:rPr lang="en-US" sz="2000" dirty="0"/>
              <a:t>is positive </a:t>
            </a:r>
            <a:r>
              <a:rPr lang="en-US" sz="2000" i="1" dirty="0"/>
              <a:t>⇒</a:t>
            </a:r>
            <a:r>
              <a:rPr lang="en-US" sz="2000" i="1" dirty="0" err="1"/>
              <a:t>cn</a:t>
            </a:r>
            <a:r>
              <a:rPr lang="en-US" sz="2000" i="1" dirty="0"/>
              <a:t> - </a:t>
            </a:r>
            <a:r>
              <a:rPr lang="en-US" sz="2000" dirty="0"/>
              <a:t>105 ≤0 ⇒ </a:t>
            </a:r>
            <a:r>
              <a:rPr lang="en-US" sz="2000" i="1" dirty="0"/>
              <a:t>n ≤</a:t>
            </a:r>
            <a:r>
              <a:rPr lang="en-US" sz="2000" dirty="0"/>
              <a:t>105/</a:t>
            </a:r>
            <a:r>
              <a:rPr lang="en-US" sz="2000" i="1" dirty="0"/>
              <a:t>c</a:t>
            </a:r>
          </a:p>
          <a:p>
            <a:pPr lvl="1"/>
            <a:r>
              <a:rPr lang="en-US" sz="2000" i="1" dirty="0"/>
              <a:t>⇒ </a:t>
            </a:r>
            <a:r>
              <a:rPr lang="en-US" sz="2000" dirty="0"/>
              <a:t>Contradiction: </a:t>
            </a:r>
            <a:r>
              <a:rPr lang="en-US" sz="2000" i="1" dirty="0"/>
              <a:t>n </a:t>
            </a:r>
            <a:r>
              <a:rPr lang="en-US" sz="2000" dirty="0"/>
              <a:t>cannot be smaller than a constant</a:t>
            </a:r>
          </a:p>
          <a:p>
            <a:r>
              <a:rPr lang="pt-BR" sz="2400" b="1" dirty="0"/>
              <a:t>Example-3 </a:t>
            </a:r>
            <a:r>
              <a:rPr lang="pt-BR" sz="2400" dirty="0"/>
              <a:t>2</a:t>
            </a:r>
            <a:r>
              <a:rPr lang="pt-BR" sz="2400" i="1" dirty="0"/>
              <a:t>n </a:t>
            </a:r>
            <a:r>
              <a:rPr lang="pt-BR" sz="2400" dirty="0"/>
              <a:t>= </a:t>
            </a:r>
            <a:r>
              <a:rPr lang="el-GR" sz="2400" dirty="0"/>
              <a:t>Ω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dirty="0"/>
              <a:t>), 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 = </a:t>
            </a:r>
            <a:r>
              <a:rPr lang="el-GR" sz="2400" dirty="0"/>
              <a:t>Ω </a:t>
            </a:r>
            <a:r>
              <a:rPr lang="pt-BR" sz="2400" dirty="0"/>
              <a:t>(</a:t>
            </a:r>
            <a:r>
              <a:rPr lang="pt-BR" sz="2400" i="1" dirty="0"/>
              <a:t>n</a:t>
            </a:r>
            <a:r>
              <a:rPr lang="pt-BR" sz="2400" baseline="30000" dirty="0"/>
              <a:t>3</a:t>
            </a:r>
            <a:r>
              <a:rPr lang="pt-BR" sz="2400" dirty="0"/>
              <a:t>)</a:t>
            </a:r>
            <a:endParaRPr lang="en-US" sz="24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99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Autofit/>
          </a:bodyPr>
          <a:lstStyle/>
          <a:p>
            <a:pPr lvl="1"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</a:rPr>
              <a:t>θ (Theta)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notation θ(n) is the formal way to express both the lower bound and the upper bound of an algorithm's running time.</a:t>
            </a: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Definition:</a:t>
            </a: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The function f (n) = θ (g (n)) [read as "f is the theta of g of n"] if and only if there exists positive constant c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 and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</a:rPr>
              <a:t> such that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*g (n) ≤ f(n)≤ 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*g(n)for all n, n≥ n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61048"/>
            <a:ext cx="4899190" cy="291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1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257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TW" sz="2200" b="1" dirty="0">
                <a:latin typeface="Bookman Old Style" pitchFamily="18" charset="0"/>
              </a:rPr>
              <a:t>All algorithms must satisfy the following criteria: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(1)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Input</a:t>
            </a:r>
            <a:r>
              <a:rPr lang="en-US" altLang="zh-TW" sz="2200" dirty="0">
                <a:latin typeface="Bookman Old Style" pitchFamily="18" charset="0"/>
              </a:rPr>
              <a:t>. There are zero or more quantities that are externally supplied.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(2)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Output</a:t>
            </a:r>
            <a:r>
              <a:rPr lang="en-US" altLang="zh-TW" sz="2200" dirty="0">
                <a:latin typeface="Bookman Old Style" pitchFamily="18" charset="0"/>
              </a:rPr>
              <a:t>. At least one quantity is produced.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(3)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Definiteness</a:t>
            </a:r>
            <a:r>
              <a:rPr lang="en-US" altLang="zh-TW" sz="2200" dirty="0">
                <a:latin typeface="Bookman Old Style" pitchFamily="18" charset="0"/>
              </a:rPr>
              <a:t>. Each instruction is clear and unambiguous.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(4)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Finiteness</a:t>
            </a:r>
            <a:r>
              <a:rPr lang="en-US" altLang="zh-TW" sz="2200" dirty="0">
                <a:latin typeface="Bookman Old Style" pitchFamily="18" charset="0"/>
              </a:rPr>
              <a:t>. If we trace out the instructions of an algorithm, then for all cases, the algorithm terminates after a finite number of steps.</a:t>
            </a:r>
          </a:p>
          <a:p>
            <a:pPr lvl="1">
              <a:buFontTx/>
              <a:buNone/>
            </a:pPr>
            <a:r>
              <a:rPr lang="en-US" altLang="zh-TW" sz="2200" dirty="0">
                <a:latin typeface="Bookman Old Style" pitchFamily="18" charset="0"/>
              </a:rPr>
              <a:t>(5)</a:t>
            </a:r>
            <a:r>
              <a:rPr lang="en-US" altLang="zh-TW" sz="2200" b="1" i="1" dirty="0">
                <a:solidFill>
                  <a:srgbClr val="FF0000"/>
                </a:solidFill>
                <a:latin typeface="Bookman Old Style" pitchFamily="18" charset="0"/>
              </a:rPr>
              <a:t>Effectiveness</a:t>
            </a:r>
            <a:r>
              <a:rPr lang="en-US" altLang="zh-TW" sz="2200" dirty="0">
                <a:latin typeface="Bookman Old Style" pitchFamily="18" charset="0"/>
              </a:rPr>
              <a:t>. Every instruction must be basic enough to be carried out, in principle, by a person using only pencil and paper. It is not enough that each operation be definite and also must be feasible.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an Algorithm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Examples on θ (Theta)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Bookman Old Style" pitchFamily="18" charset="0"/>
                  </a:rPr>
                  <a:t>Prove that </a:t>
                </a:r>
                <a:r>
                  <a:rPr lang="en-US" sz="2400" dirty="0"/>
                  <a:t>3n+2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(n)</a:t>
                </a: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endParaRPr lang="en-US" sz="2400" dirty="0">
                  <a:latin typeface="Bookman Old Style" pitchFamily="18" charset="0"/>
                </a:endParaRPr>
              </a:p>
              <a:p>
                <a:pPr algn="just"/>
                <a:r>
                  <a:rPr lang="en-US" sz="2400" dirty="0"/>
                  <a:t>Prove that 10n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+4n +2 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</a:p>
              <a:p>
                <a:pPr algn="just"/>
                <a:r>
                  <a:rPr lang="en-US" sz="2400" dirty="0">
                    <a:latin typeface="Bookman Old Style" pitchFamily="18" charset="0"/>
                  </a:rPr>
                  <a:t>Prove that </a:t>
                </a:r>
                <a:r>
                  <a:rPr lang="en-US" sz="2400" dirty="0"/>
                  <a:t>n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 + 106n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</a:t>
                </a:r>
                <a:r>
                  <a:rPr lang="en-US" sz="2400" baseline="30000" dirty="0"/>
                  <a:t>3</a:t>
                </a:r>
                <a:r>
                  <a:rPr lang="en-US" sz="2400" dirty="0"/>
                  <a:t>)</a:t>
                </a:r>
              </a:p>
              <a:p>
                <a:pPr algn="just"/>
                <a:r>
                  <a:rPr lang="en-US" sz="2400" dirty="0">
                    <a:latin typeface="Bookman Old Style" pitchFamily="18" charset="0"/>
                  </a:rPr>
                  <a:t>Prove that the following is incorrect: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/log n=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(n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</a:t>
                </a:r>
                <a:endParaRPr lang="en-US" sz="2400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17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Little oh and Little omega Notation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799288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3106005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Example: The function 3n +2 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1" y="3717032"/>
            <a:ext cx="763284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095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is it called Asymptotic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sz="2400" dirty="0"/>
              <a:t>From the discussion above, we can easily understand that, in every case </a:t>
            </a:r>
            <a:r>
              <a:rPr lang="en-US" sz="2400" dirty="0">
                <a:solidFill>
                  <a:srgbClr val="FF0000"/>
                </a:solidFill>
              </a:rPr>
              <a:t>for a given function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 we are trying to find another function </a:t>
            </a:r>
            <a:r>
              <a:rPr lang="en-US" sz="2400" i="1" dirty="0">
                <a:solidFill>
                  <a:srgbClr val="FF0000"/>
                </a:solidFill>
              </a:rPr>
              <a:t>g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 which approximates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) at higher values of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In mathematics we call such a curve an </a:t>
            </a:r>
            <a:r>
              <a:rPr lang="en-US" sz="2400" i="1" dirty="0">
                <a:solidFill>
                  <a:srgbClr val="FF0000"/>
                </a:solidFill>
              </a:rPr>
              <a:t>asymptotic curve</a:t>
            </a:r>
            <a:r>
              <a:rPr lang="en-US" sz="2400" dirty="0"/>
              <a:t>. In other terms, </a:t>
            </a:r>
            <a:r>
              <a:rPr lang="en-US" sz="2400" i="1" dirty="0"/>
              <a:t>g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is the asymptotic curve for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). For this reason, we call algorithm analysis </a:t>
            </a:r>
            <a:r>
              <a:rPr lang="en-US" sz="2400" i="1" dirty="0">
                <a:solidFill>
                  <a:srgbClr val="FF0000"/>
                </a:solidFill>
              </a:rPr>
              <a:t>asymptotic analysis.</a:t>
            </a:r>
            <a:endParaRPr lang="en-US" sz="2400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15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Different Asymptotic functions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08720"/>
            <a:ext cx="5665226" cy="567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796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  <a:endParaRPr lang="en-US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857403"/>
          </a:xfrm>
        </p:spPr>
        <p:txBody>
          <a:bodyPr>
            <a:normAutofit/>
          </a:bodyPr>
          <a:lstStyle/>
          <a:p>
            <a:r>
              <a:rPr lang="en-US" sz="2400" dirty="0"/>
              <a:t>1) </a:t>
            </a:r>
            <a:r>
              <a:rPr lang="en-US" sz="2400" b="1" dirty="0"/>
              <a:t>Loops: </a:t>
            </a:r>
            <a:r>
              <a:rPr lang="en-US" sz="2400" dirty="0"/>
              <a:t>The running time of a loop is, at most, the running time of the statements inside the loop (including tests) multiplied by the number of iterations.</a:t>
            </a: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/>
          </a:p>
          <a:p>
            <a:r>
              <a:rPr lang="en-US" sz="2400" dirty="0"/>
              <a:t>2) </a:t>
            </a:r>
            <a:r>
              <a:rPr lang="en-US" sz="2400" b="1" dirty="0"/>
              <a:t>Nested loops: </a:t>
            </a:r>
            <a:r>
              <a:rPr lang="en-US" sz="2400" dirty="0"/>
              <a:t>Analyze from the inside out. Total running time is the product of the sizes of all the loops.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38400"/>
            <a:ext cx="40767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653136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417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3. Consecutive statements: </a:t>
            </a:r>
            <a:r>
              <a:rPr lang="en-US" sz="2400" dirty="0"/>
              <a:t>Add the time complexities of each statement.</a:t>
            </a: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pPr algn="just"/>
            <a:endParaRPr lang="en-US" sz="2400" dirty="0">
              <a:latin typeface="Bookman Old Style" pitchFamily="18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843088"/>
            <a:ext cx="39719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258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sz="2400" dirty="0"/>
              <a:t>4) </a:t>
            </a:r>
            <a:r>
              <a:rPr lang="en-US" sz="2400" b="1" dirty="0"/>
              <a:t>If-then-else statements: </a:t>
            </a:r>
            <a:r>
              <a:rPr lang="en-US" sz="2400" dirty="0"/>
              <a:t>Worst-case running time: the test, plus </a:t>
            </a:r>
            <a:r>
              <a:rPr lang="en-US" sz="2400" i="1" dirty="0"/>
              <a:t>either </a:t>
            </a:r>
            <a:r>
              <a:rPr lang="en-US" sz="2400" dirty="0"/>
              <a:t>the </a:t>
            </a:r>
            <a:r>
              <a:rPr lang="en-US" sz="2400" i="1" dirty="0"/>
              <a:t>then </a:t>
            </a:r>
            <a:r>
              <a:rPr lang="en-US" sz="2400" dirty="0"/>
              <a:t>part </a:t>
            </a:r>
            <a:r>
              <a:rPr lang="en-US" sz="2400" i="1" dirty="0"/>
              <a:t>or </a:t>
            </a:r>
            <a:r>
              <a:rPr lang="en-US" sz="2400" dirty="0"/>
              <a:t>the </a:t>
            </a:r>
            <a:r>
              <a:rPr lang="en-US" sz="2400" i="1" dirty="0"/>
              <a:t>else </a:t>
            </a:r>
            <a:r>
              <a:rPr lang="en-US" sz="2400" dirty="0"/>
              <a:t>part (whichever is the larger).</a:t>
            </a: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2420888"/>
            <a:ext cx="46005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865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Guidelines for Asymptotic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sz="2400" dirty="0"/>
              <a:t>5) </a:t>
            </a:r>
            <a:r>
              <a:rPr lang="en-US" sz="2400" b="1" dirty="0"/>
              <a:t>Logarithmic complexity: </a:t>
            </a:r>
            <a:r>
              <a:rPr lang="en-US" sz="2400" dirty="0"/>
              <a:t>An algorithm is O(</a:t>
            </a:r>
            <a:r>
              <a:rPr lang="en-US" sz="2400" i="1" dirty="0" err="1"/>
              <a:t>logn</a:t>
            </a:r>
            <a:r>
              <a:rPr lang="en-US" sz="2400" dirty="0"/>
              <a:t>) if it takes a constant time to cut the problem size by a fraction (usually by ½). 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36911"/>
            <a:ext cx="4158832" cy="11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62382"/>
            <a:ext cx="4176464" cy="122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887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Bookman Old Style" pitchFamily="18" charset="0"/>
              </a:rPr>
              <a:t>Problem 1: What is the running time of the following function?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309813"/>
            <a:ext cx="65436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72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Problem 2: </a:t>
            </a:r>
            <a:r>
              <a:rPr lang="en-US" sz="2400" dirty="0"/>
              <a:t>Find the complexity of the program below.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905000"/>
            <a:ext cx="59912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4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Study of 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382000" cy="5508848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The study of algorithms includes many important and active areas of research. </a:t>
            </a:r>
          </a:p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Four distinct areas of study:</a:t>
            </a:r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1. How to devise algorithm</a:t>
            </a:r>
          </a:p>
          <a:p>
            <a:pPr lvl="1"/>
            <a:endParaRPr 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2. How to validate algorithm</a:t>
            </a:r>
          </a:p>
          <a:p>
            <a:pPr lvl="1"/>
            <a:endParaRPr 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3. How to analyze algorithms</a:t>
            </a:r>
          </a:p>
          <a:p>
            <a:pPr lvl="1"/>
            <a:endParaRPr 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sz="2000" dirty="0">
                <a:latin typeface="Bookman Old Style" panose="02050604050505020204" pitchFamily="18" charset="0"/>
              </a:rPr>
              <a:t>4. How to test a program</a:t>
            </a:r>
            <a:endParaRPr lang="en-US" altLang="zh-TW" sz="20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Problem 3: </a:t>
            </a:r>
            <a:r>
              <a:rPr lang="en-US" sz="2400" dirty="0"/>
              <a:t>Find the complexity of the program below.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257425"/>
            <a:ext cx="65055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73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Tasks on Performance Analysis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Problem 4: </a:t>
            </a:r>
            <a:r>
              <a:rPr lang="en-US" sz="2400" dirty="0"/>
              <a:t>Write a recursive function for the running time T(</a:t>
            </a:r>
            <a:r>
              <a:rPr lang="en-US" sz="2400" i="1" dirty="0"/>
              <a:t>n</a:t>
            </a:r>
            <a:r>
              <a:rPr lang="en-US" sz="2400" dirty="0"/>
              <a:t>) of the function given below.</a:t>
            </a:r>
            <a:endParaRPr lang="en-US" sz="2400" dirty="0">
              <a:latin typeface="Bookman Old Style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247900"/>
            <a:ext cx="6276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6265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ometimes We're Tested, Not To Show Our Weakness, But To Discover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228600"/>
            <a:ext cx="86106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Devise  and Validate an Algorithm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382000" cy="5325616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Devise an Algorithm: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Study various design techniques that have proven to be useful in that they have often yielded good algorithms.</a:t>
            </a:r>
          </a:p>
          <a:p>
            <a:pPr lvl="1"/>
            <a:r>
              <a:rPr lang="en-US" altLang="zh-TW" sz="1800" dirty="0">
                <a:latin typeface="Bookman Old Style" pitchFamily="18" charset="0"/>
              </a:rPr>
              <a:t>Various design Strategies: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Divide and Conquer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Greedy Method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Dynamic Programming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Back Tracking</a:t>
            </a:r>
          </a:p>
          <a:p>
            <a:pPr lvl="2"/>
            <a:r>
              <a:rPr lang="en-US" altLang="zh-TW" sz="1800" dirty="0">
                <a:latin typeface="Bookman Old Style" pitchFamily="18" charset="0"/>
              </a:rPr>
              <a:t>Branch &amp; Bound</a:t>
            </a:r>
          </a:p>
          <a:p>
            <a:pPr lvl="2"/>
            <a:endParaRPr lang="en-US" altLang="zh-TW" sz="1800" dirty="0">
              <a:latin typeface="Bookman Old Style" pitchFamily="18" charset="0"/>
            </a:endParaRPr>
          </a:p>
          <a:p>
            <a:r>
              <a:rPr lang="en-US" altLang="zh-TW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Validate an Algorithm:</a:t>
            </a:r>
          </a:p>
          <a:p>
            <a:pPr marL="742950" lvl="2" indent="-342900"/>
            <a:r>
              <a:rPr lang="en-US" sz="1800" dirty="0">
                <a:latin typeface="Bookman Old Style" panose="02050604050505020204" pitchFamily="18" charset="0"/>
              </a:rPr>
              <a:t>Once an algorithm is devised, it is necessary to show that it computes the correct answer for all possible legal inputs. </a:t>
            </a:r>
          </a:p>
          <a:p>
            <a:pPr marL="742950" lvl="2" indent="-342900"/>
            <a:r>
              <a:rPr lang="en-US" sz="1800" dirty="0">
                <a:latin typeface="Bookman Old Style" panose="02050604050505020204" pitchFamily="18" charset="0"/>
              </a:rPr>
              <a:t>Once the validity of the method has been shown, a program can be written and a second phase begins. </a:t>
            </a:r>
            <a:endParaRPr lang="en-US" altLang="zh-TW" sz="1800" dirty="0">
              <a:latin typeface="Bookman Old Style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2508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070C0"/>
          </a:solidFill>
          <a:ln/>
        </p:spPr>
        <p:txBody>
          <a:bodyPr lIns="90488" tIns="44450" rIns="90488" bIns="44450" anchor="ctr"/>
          <a:lstStyle/>
          <a:p>
            <a:r>
              <a:rPr lang="en-US" altLang="zh-TW" b="1" dirty="0">
                <a:solidFill>
                  <a:schemeClr val="bg1"/>
                </a:solidFill>
              </a:rPr>
              <a:t>Analyze and Test the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382000" cy="5472608"/>
          </a:xfrm>
          <a:noFill/>
          <a:ln/>
        </p:spPr>
        <p:txBody>
          <a:bodyPr lIns="90488" tIns="44450" rIns="90488" bIns="44450"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3. Analyze the Algorithm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Analysis of algorithms or performance analysis refers to the task of determining how much computing time and storage an algorithm requires.</a:t>
            </a:r>
          </a:p>
          <a:p>
            <a:pPr lvl="1"/>
            <a:endParaRPr lang="en-US" sz="1800" dirty="0">
              <a:latin typeface="Bookman Old Style" panose="02050604050505020204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4. Test a Program</a:t>
            </a:r>
            <a:endParaRPr lang="en-US" altLang="zh-TW" sz="2000" b="1" dirty="0">
              <a:solidFill>
                <a:srgbClr val="FF0000"/>
              </a:solidFill>
              <a:latin typeface="Bookman Old Style" pitchFamily="18" charset="0"/>
            </a:endParaRP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Testing a program consists of two phases: </a:t>
            </a:r>
            <a:r>
              <a:rPr lang="en-US" sz="1800" b="1" dirty="0">
                <a:latin typeface="Bookman Old Style" panose="02050604050505020204" pitchFamily="18" charset="0"/>
              </a:rPr>
              <a:t>debugging and profiling </a:t>
            </a:r>
            <a:r>
              <a:rPr lang="en-US" sz="1800" dirty="0">
                <a:latin typeface="Bookman Old Style" panose="02050604050505020204" pitchFamily="18" charset="0"/>
              </a:rPr>
              <a:t>(or performance measurement). 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Debugging is the process of executing programs on sample data sets to determine whether faulty results occur and, if so, to correct them.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A proof of correctness is much more valuable than a thousand tests(if that proof is correct),since it guarantees that the program will work correctly for all possible inputs. </a:t>
            </a:r>
          </a:p>
          <a:p>
            <a:pPr lvl="1"/>
            <a:r>
              <a:rPr lang="en-US" sz="1800" dirty="0">
                <a:latin typeface="Bookman Old Style" panose="02050604050505020204" pitchFamily="18" charset="0"/>
              </a:rPr>
              <a:t>Profiling or performance measurement is the process of executing a correct program on datasets and measuring the time and space it takes to compute the result.</a:t>
            </a:r>
            <a:endParaRPr lang="en-US" altLang="zh-TW" sz="1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248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Bookman Old Style" pitchFamily="18" charset="0"/>
              </a:rPr>
              <a:t>Algorithm Specification</a:t>
            </a:r>
          </a:p>
          <a:p>
            <a:endParaRPr lang="en-US" sz="2400" b="1" dirty="0">
              <a:solidFill>
                <a:srgbClr val="00B05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Pseudocode Convention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Types of Algorithms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Performance Analysis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</a:rPr>
              <a:t>Asymptotic Notations</a:t>
            </a:r>
          </a:p>
          <a:p>
            <a:endParaRPr lang="en-US" sz="2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2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4432</Words>
  <Application>Microsoft Office PowerPoint</Application>
  <PresentationFormat>On-screen Show (4:3)</PresentationFormat>
  <Paragraphs>579</Paragraphs>
  <Slides>62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Bookman Old Style</vt:lpstr>
      <vt:lpstr>Calibri</vt:lpstr>
      <vt:lpstr>Cambria Math</vt:lpstr>
      <vt:lpstr>Wingdings</vt:lpstr>
      <vt:lpstr>Office Theme</vt:lpstr>
      <vt:lpstr>Design and Analysis of Algorithms</vt:lpstr>
      <vt:lpstr>Topics</vt:lpstr>
      <vt:lpstr>What is an Algorithm</vt:lpstr>
      <vt:lpstr>What is an Algorithm</vt:lpstr>
      <vt:lpstr>PowerPoint Presentation</vt:lpstr>
      <vt:lpstr>Study of  Algorithms</vt:lpstr>
      <vt:lpstr>Devise  and Validate an Algorithm </vt:lpstr>
      <vt:lpstr>Analyze and Test the Algorithms</vt:lpstr>
      <vt:lpstr>Topics</vt:lpstr>
      <vt:lpstr>Describing Algorithms</vt:lpstr>
      <vt:lpstr>Pseudocode</vt:lpstr>
      <vt:lpstr>Pseudocode Conventions</vt:lpstr>
      <vt:lpstr>Pseudocode Conventions</vt:lpstr>
      <vt:lpstr>Pseudocode Conventions</vt:lpstr>
      <vt:lpstr>Tasks on Algorithms</vt:lpstr>
      <vt:lpstr>Topics</vt:lpstr>
      <vt:lpstr>Types of Algorithms</vt:lpstr>
      <vt:lpstr>Example for Recursive Algorithms</vt:lpstr>
      <vt:lpstr>Example for Recursive Algorithms</vt:lpstr>
      <vt:lpstr>Example for Recursive Algorithms</vt:lpstr>
      <vt:lpstr>Example for Recursive Algorithms</vt:lpstr>
      <vt:lpstr>PowerPoint Presentation</vt:lpstr>
      <vt:lpstr>Example for Recursive Algorithms</vt:lpstr>
      <vt:lpstr>Example for Recursive Algorithms</vt:lpstr>
      <vt:lpstr>Topics</vt:lpstr>
      <vt:lpstr>Performance Evaluation</vt:lpstr>
      <vt:lpstr>Performance Evaluation</vt:lpstr>
      <vt:lpstr>Space Complexity</vt:lpstr>
      <vt:lpstr>Examples of Evaluating Space Complexity</vt:lpstr>
      <vt:lpstr>Time Complexity</vt:lpstr>
      <vt:lpstr>Examples of Determining Steps</vt:lpstr>
      <vt:lpstr>Examples of Determining Steps(Cont.)</vt:lpstr>
      <vt:lpstr>Examples of Determining Steps(Cont.)</vt:lpstr>
      <vt:lpstr>Examples of Determining Steps(Cont.)</vt:lpstr>
      <vt:lpstr>Examples of Determining Steps(Cont.)</vt:lpstr>
      <vt:lpstr>Examples of Determining Steps(Cont.)</vt:lpstr>
      <vt:lpstr>Tasks on Performance Analysis</vt:lpstr>
      <vt:lpstr>Topics</vt:lpstr>
      <vt:lpstr>Algorithm Analysis</vt:lpstr>
      <vt:lpstr>Asymptotic Notations</vt:lpstr>
      <vt:lpstr>Asymptotic Notations</vt:lpstr>
      <vt:lpstr>O (Big-Oh) Notation-Upper Bounding function</vt:lpstr>
      <vt:lpstr>Examples on O (Big-Oh) Notation</vt:lpstr>
      <vt:lpstr>Examples on O (Big-Oh) Notation</vt:lpstr>
      <vt:lpstr>O (Big-Oh) Notation</vt:lpstr>
      <vt:lpstr>Ω (Omega) Notation-Lower Bounding function</vt:lpstr>
      <vt:lpstr>Examples on Ω (Omega) Notation</vt:lpstr>
      <vt:lpstr>Examples on Ω (Omega) Notation</vt:lpstr>
      <vt:lpstr>θ (Theta) Notation</vt:lpstr>
      <vt:lpstr>Examples on θ (Theta) Notation</vt:lpstr>
      <vt:lpstr>Little oh and Little omega Notation</vt:lpstr>
      <vt:lpstr>Why is it called Asymptotic Analysis?</vt:lpstr>
      <vt:lpstr>Different Asymptotic functions</vt:lpstr>
      <vt:lpstr>Guidelines for Asymptotic Analysis</vt:lpstr>
      <vt:lpstr>Guidelines for Asymptotic Analysis</vt:lpstr>
      <vt:lpstr>Guidelines for Asymptotic Analysis</vt:lpstr>
      <vt:lpstr>Guidelines for Asymptotic Analysis</vt:lpstr>
      <vt:lpstr>Tasks on Performance Analysis</vt:lpstr>
      <vt:lpstr>Tasks on Performance Analysis</vt:lpstr>
      <vt:lpstr>Tasks on Performance Analysis</vt:lpstr>
      <vt:lpstr>Tasks on Performance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kalyani</dc:creator>
  <cp:lastModifiedBy>RIZWANULLAH M0HAMMAD</cp:lastModifiedBy>
  <cp:revision>157</cp:revision>
  <dcterms:created xsi:type="dcterms:W3CDTF">2006-08-16T00:00:00Z</dcterms:created>
  <dcterms:modified xsi:type="dcterms:W3CDTF">2022-07-13T17:10:31Z</dcterms:modified>
</cp:coreProperties>
</file>