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32" y="1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044B1-5905-4AF9-B844-2B625854F75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18A-CA01-42B0-930B-A5C27C518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xmlns="" id="{142DEFBD-3E23-47D3-A400-06E70348B2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3B6BEAE-CD69-4DE0-B090-A311CA5F717A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xmlns="" id="{9E1D0150-397F-4584-AD59-6FD3366FE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xmlns="" id="{139B981F-D28C-4B24-9A1D-32C749C02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xmlns="" id="{142DEFBD-3E23-47D3-A400-06E70348B2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3B6BEAE-CD69-4DE0-B090-A311CA5F717A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xmlns="" id="{9E1D0150-397F-4584-AD59-6FD3366FE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xmlns="" id="{139B981F-D28C-4B24-9A1D-32C749C02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80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KNAPSACK PROBLEM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27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72F00D0-7CD7-443F-B45D-D68E2A920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74" y="609578"/>
            <a:ext cx="7628207" cy="525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000" b="1" kern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GreedyKnapsack</a:t>
            </a:r>
            <a:r>
              <a:rPr 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 n)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//P[1:n]  and w[1:n] contain the profits and weights respectively of the n objects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ordered such that p[</a:t>
            </a:r>
            <a:r>
              <a:rPr lang="en-US" sz="2000" kern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]/w[</a:t>
            </a:r>
            <a:r>
              <a:rPr lang="en-US" sz="2000" kern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&gt;= p[i+1]/w[i+1].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 is the knapsack size and x[1:n] is the solution vector.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:=1 to n  do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x[</a:t>
            </a:r>
            <a:r>
              <a:rPr lang="en-US" sz="20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0.0;           </a:t>
            </a:r>
            <a:r>
              <a:rPr lang="en-US" sz="20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x.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 := m;                     </a:t>
            </a:r>
            <a:r>
              <a:rPr lang="en-US" sz="20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//Knapsack Size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sz="20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1 to n do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if ( w[</a:t>
            </a:r>
            <a:r>
              <a:rPr lang="en-US" sz="20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 U ) then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break;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x[</a:t>
            </a:r>
            <a:r>
              <a:rPr lang="en-US" sz="20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U := U - w[</a:t>
            </a:r>
            <a:r>
              <a:rPr lang="en-US" sz="20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 </a:t>
            </a:r>
            <a:r>
              <a:rPr lang="en-US" sz="20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n) then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x[</a:t>
            </a:r>
            <a:r>
              <a:rPr lang="en-US" sz="20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U/w[</a:t>
            </a:r>
            <a:r>
              <a:rPr lang="en-US" sz="20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D71C63A-50C5-4EC1-952C-70044B980156}"/>
              </a:ext>
            </a:extLst>
          </p:cNvPr>
          <p:cNvSpPr/>
          <p:nvPr/>
        </p:nvSpPr>
        <p:spPr>
          <a:xfrm>
            <a:off x="0" y="101205"/>
            <a:ext cx="9144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FOR THE FRACTIONAL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21294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D71C63A-50C5-4EC1-952C-70044B980156}"/>
              </a:ext>
            </a:extLst>
          </p:cNvPr>
          <p:cNvSpPr/>
          <p:nvPr/>
        </p:nvSpPr>
        <p:spPr>
          <a:xfrm>
            <a:off x="0" y="101205"/>
            <a:ext cx="9144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FOR THE FRACTIONAL KNAPSACK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CAEAE6-411C-4D7E-A6CD-15BD893A49A1}"/>
              </a:ext>
            </a:extLst>
          </p:cNvPr>
          <p:cNvSpPr/>
          <p:nvPr/>
        </p:nvSpPr>
        <p:spPr>
          <a:xfrm>
            <a:off x="6849558" y="1087435"/>
            <a:ext cx="907367" cy="66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P=15</a:t>
            </a:r>
          </a:p>
          <a:p>
            <a:pPr algn="ctr"/>
            <a:r>
              <a:rPr lang="en-IN" dirty="0"/>
              <a:t>W=5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79F965-0085-47BC-B333-4F539B6D1409}"/>
              </a:ext>
            </a:extLst>
          </p:cNvPr>
          <p:cNvSpPr/>
          <p:nvPr/>
        </p:nvSpPr>
        <p:spPr>
          <a:xfrm>
            <a:off x="7900771" y="1085090"/>
            <a:ext cx="907367" cy="661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P=20</a:t>
            </a:r>
          </a:p>
          <a:p>
            <a:pPr algn="ctr"/>
            <a:r>
              <a:rPr lang="en-IN" dirty="0"/>
              <a:t>W=10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6E5507-6610-4064-8837-F5E732C202F2}"/>
              </a:ext>
            </a:extLst>
          </p:cNvPr>
          <p:cNvSpPr/>
          <p:nvPr/>
        </p:nvSpPr>
        <p:spPr>
          <a:xfrm>
            <a:off x="5834927" y="1071019"/>
            <a:ext cx="907367" cy="661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P=30</a:t>
            </a:r>
          </a:p>
          <a:p>
            <a:pPr algn="ctr"/>
            <a:r>
              <a:rPr lang="en-IN" dirty="0"/>
              <a:t>W=20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41B9E67-1B27-4165-8D90-B3FC0978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1" y="1010565"/>
            <a:ext cx="3022355" cy="44992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133F1F-B9A1-4C59-A7C7-4E8AF667F140}"/>
              </a:ext>
            </a:extLst>
          </p:cNvPr>
          <p:cNvSpPr/>
          <p:nvPr/>
        </p:nvSpPr>
        <p:spPr>
          <a:xfrm>
            <a:off x="6849559" y="3749040"/>
            <a:ext cx="999000" cy="24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</a:p>
        </p:txBody>
      </p:sp>
    </p:spTree>
    <p:extLst>
      <p:ext uri="{BB962C8B-B14F-4D97-AF65-F5344CB8AC3E}">
        <p14:creationId xmlns:p14="http://schemas.microsoft.com/office/powerpoint/2010/main" val="28580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21966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11094 0.002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-0.22591 -0.002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D71C63A-50C5-4EC1-952C-70044B980156}"/>
              </a:ext>
            </a:extLst>
          </p:cNvPr>
          <p:cNvSpPr/>
          <p:nvPr/>
        </p:nvSpPr>
        <p:spPr>
          <a:xfrm>
            <a:off x="0" y="101205"/>
            <a:ext cx="9144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FOR THE FRACTIONAL KNAPSACK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CAEAE6-411C-4D7E-A6CD-15BD893A49A1}"/>
              </a:ext>
            </a:extLst>
          </p:cNvPr>
          <p:cNvSpPr/>
          <p:nvPr/>
        </p:nvSpPr>
        <p:spPr>
          <a:xfrm>
            <a:off x="4819590" y="1087435"/>
            <a:ext cx="907367" cy="66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P=15</a:t>
            </a:r>
          </a:p>
          <a:p>
            <a:pPr algn="ctr"/>
            <a:r>
              <a:rPr lang="en-IN" dirty="0"/>
              <a:t>W=5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79F965-0085-47BC-B333-4F539B6D1409}"/>
              </a:ext>
            </a:extLst>
          </p:cNvPr>
          <p:cNvSpPr/>
          <p:nvPr/>
        </p:nvSpPr>
        <p:spPr>
          <a:xfrm>
            <a:off x="5870803" y="1085090"/>
            <a:ext cx="907367" cy="661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P=20</a:t>
            </a:r>
          </a:p>
          <a:p>
            <a:pPr algn="ctr"/>
            <a:r>
              <a:rPr lang="en-IN" dirty="0"/>
              <a:t>W=10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6E5507-6610-4064-8837-F5E732C202F2}"/>
              </a:ext>
            </a:extLst>
          </p:cNvPr>
          <p:cNvSpPr/>
          <p:nvPr/>
        </p:nvSpPr>
        <p:spPr>
          <a:xfrm>
            <a:off x="6918491" y="1071019"/>
            <a:ext cx="907367" cy="661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P=30</a:t>
            </a:r>
          </a:p>
          <a:p>
            <a:pPr algn="ctr"/>
            <a:r>
              <a:rPr lang="en-IN" dirty="0"/>
              <a:t>W=20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41B9E67-1B27-4165-8D90-B3FC0978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1" y="1024128"/>
            <a:ext cx="3627439" cy="540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133F1F-B9A1-4C59-A7C7-4E8AF667F140}"/>
              </a:ext>
            </a:extLst>
          </p:cNvPr>
          <p:cNvSpPr/>
          <p:nvPr/>
        </p:nvSpPr>
        <p:spPr>
          <a:xfrm>
            <a:off x="6849559" y="3749040"/>
            <a:ext cx="999000" cy="24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40E78FCB-273B-4CBA-9217-2F74114948EB}"/>
              </a:ext>
            </a:extLst>
          </p:cNvPr>
          <p:cNvSpPr/>
          <p:nvPr/>
        </p:nvSpPr>
        <p:spPr>
          <a:xfrm>
            <a:off x="4087370" y="1115568"/>
            <a:ext cx="616823" cy="45720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1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D71C63A-50C5-4EC1-952C-70044B980156}"/>
              </a:ext>
            </a:extLst>
          </p:cNvPr>
          <p:cNvSpPr/>
          <p:nvPr/>
        </p:nvSpPr>
        <p:spPr>
          <a:xfrm>
            <a:off x="0" y="101205"/>
            <a:ext cx="9144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FOR THE FRACTIONAL KNAPSACK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CAEAE6-411C-4D7E-A6CD-15BD893A49A1}"/>
              </a:ext>
            </a:extLst>
          </p:cNvPr>
          <p:cNvSpPr/>
          <p:nvPr/>
        </p:nvSpPr>
        <p:spPr>
          <a:xfrm>
            <a:off x="4819590" y="1087435"/>
            <a:ext cx="907367" cy="66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P=15</a:t>
            </a:r>
          </a:p>
          <a:p>
            <a:pPr algn="ctr"/>
            <a:r>
              <a:rPr lang="en-IN" dirty="0"/>
              <a:t>W=5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79F965-0085-47BC-B333-4F539B6D1409}"/>
              </a:ext>
            </a:extLst>
          </p:cNvPr>
          <p:cNvSpPr/>
          <p:nvPr/>
        </p:nvSpPr>
        <p:spPr>
          <a:xfrm>
            <a:off x="5870803" y="1085090"/>
            <a:ext cx="907367" cy="661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P=20</a:t>
            </a:r>
          </a:p>
          <a:p>
            <a:pPr algn="ctr"/>
            <a:r>
              <a:rPr lang="en-IN" dirty="0"/>
              <a:t>W=10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6E5507-6610-4064-8837-F5E732C202F2}"/>
              </a:ext>
            </a:extLst>
          </p:cNvPr>
          <p:cNvSpPr/>
          <p:nvPr/>
        </p:nvSpPr>
        <p:spPr>
          <a:xfrm>
            <a:off x="6918491" y="1071019"/>
            <a:ext cx="907367" cy="661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P=30</a:t>
            </a:r>
          </a:p>
          <a:p>
            <a:pPr algn="ctr"/>
            <a:r>
              <a:rPr lang="en-IN" dirty="0"/>
              <a:t>W=20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41B9E67-1B27-4165-8D90-B3FC0978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1" y="1024128"/>
            <a:ext cx="3627439" cy="540000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40E78FCB-273B-4CBA-9217-2F74114948EB}"/>
              </a:ext>
            </a:extLst>
          </p:cNvPr>
          <p:cNvSpPr/>
          <p:nvPr/>
        </p:nvSpPr>
        <p:spPr>
          <a:xfrm>
            <a:off x="3305558" y="2029968"/>
            <a:ext cx="616823" cy="45720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AF212EB-DD05-45AC-A39F-07CB8F458151}"/>
              </a:ext>
            </a:extLst>
          </p:cNvPr>
          <p:cNvSpPr/>
          <p:nvPr/>
        </p:nvSpPr>
        <p:spPr>
          <a:xfrm>
            <a:off x="7962664" y="2990088"/>
            <a:ext cx="1181336" cy="70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M=15</a:t>
            </a:r>
          </a:p>
        </p:txBody>
      </p:sp>
    </p:spTree>
    <p:extLst>
      <p:ext uri="{BB962C8B-B14F-4D97-AF65-F5344CB8AC3E}">
        <p14:creationId xmlns:p14="http://schemas.microsoft.com/office/powerpoint/2010/main" val="27351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D71C63A-50C5-4EC1-952C-70044B980156}"/>
              </a:ext>
            </a:extLst>
          </p:cNvPr>
          <p:cNvSpPr/>
          <p:nvPr/>
        </p:nvSpPr>
        <p:spPr>
          <a:xfrm>
            <a:off x="0" y="101205"/>
            <a:ext cx="9144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FOR THE FRACTIONAL KNAPSACK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CAEAE6-411C-4D7E-A6CD-15BD893A49A1}"/>
              </a:ext>
            </a:extLst>
          </p:cNvPr>
          <p:cNvSpPr/>
          <p:nvPr/>
        </p:nvSpPr>
        <p:spPr>
          <a:xfrm>
            <a:off x="4819590" y="1087435"/>
            <a:ext cx="907367" cy="66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P=15</a:t>
            </a:r>
          </a:p>
          <a:p>
            <a:pPr algn="ctr"/>
            <a:r>
              <a:rPr lang="en-IN" dirty="0"/>
              <a:t>W=5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79F965-0085-47BC-B333-4F539B6D1409}"/>
              </a:ext>
            </a:extLst>
          </p:cNvPr>
          <p:cNvSpPr/>
          <p:nvPr/>
        </p:nvSpPr>
        <p:spPr>
          <a:xfrm>
            <a:off x="5870803" y="1085090"/>
            <a:ext cx="907367" cy="661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P=20</a:t>
            </a:r>
          </a:p>
          <a:p>
            <a:pPr algn="ctr"/>
            <a:r>
              <a:rPr lang="en-IN" dirty="0"/>
              <a:t>W=10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6E5507-6610-4064-8837-F5E732C202F2}"/>
              </a:ext>
            </a:extLst>
          </p:cNvPr>
          <p:cNvSpPr/>
          <p:nvPr/>
        </p:nvSpPr>
        <p:spPr>
          <a:xfrm>
            <a:off x="6918491" y="1071019"/>
            <a:ext cx="907367" cy="661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P=30</a:t>
            </a:r>
          </a:p>
          <a:p>
            <a:pPr algn="ctr"/>
            <a:r>
              <a:rPr lang="en-IN" dirty="0"/>
              <a:t>W=20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41B9E67-1B27-4165-8D90-B3FC0978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1" y="1024128"/>
            <a:ext cx="3627439" cy="540000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40E78FCB-273B-4CBA-9217-2F74114948EB}"/>
              </a:ext>
            </a:extLst>
          </p:cNvPr>
          <p:cNvSpPr/>
          <p:nvPr/>
        </p:nvSpPr>
        <p:spPr>
          <a:xfrm>
            <a:off x="3305558" y="2523744"/>
            <a:ext cx="616823" cy="45720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4E19C40-63E9-4C22-B7E6-58981717020F}"/>
              </a:ext>
            </a:extLst>
          </p:cNvPr>
          <p:cNvSpPr/>
          <p:nvPr/>
        </p:nvSpPr>
        <p:spPr>
          <a:xfrm>
            <a:off x="7836052" y="2385177"/>
            <a:ext cx="1181336" cy="70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3FA9432-6DE7-4F00-AA4C-03A59303F493}"/>
              </a:ext>
            </a:extLst>
          </p:cNvPr>
          <p:cNvSpPr txBox="1"/>
          <p:nvPr/>
        </p:nvSpPr>
        <p:spPr>
          <a:xfrm>
            <a:off x="5507505" y="2523744"/>
            <a:ext cx="2328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N=3</a:t>
            </a:r>
          </a:p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X=[ 0.0 0.0 0.0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U=15</a:t>
            </a:r>
          </a:p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=N/A</a:t>
            </a:r>
          </a:p>
        </p:txBody>
      </p:sp>
    </p:spTree>
    <p:extLst>
      <p:ext uri="{BB962C8B-B14F-4D97-AF65-F5344CB8AC3E}">
        <p14:creationId xmlns:p14="http://schemas.microsoft.com/office/powerpoint/2010/main" val="240506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D71C63A-50C5-4EC1-952C-70044B980156}"/>
              </a:ext>
            </a:extLst>
          </p:cNvPr>
          <p:cNvSpPr/>
          <p:nvPr/>
        </p:nvSpPr>
        <p:spPr>
          <a:xfrm>
            <a:off x="0" y="101205"/>
            <a:ext cx="9144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FOR THE FRACTIONAL KNAPSACK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CAEAE6-411C-4D7E-A6CD-15BD893A49A1}"/>
              </a:ext>
            </a:extLst>
          </p:cNvPr>
          <p:cNvSpPr/>
          <p:nvPr/>
        </p:nvSpPr>
        <p:spPr>
          <a:xfrm>
            <a:off x="4819590" y="1087435"/>
            <a:ext cx="907367" cy="66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P=15</a:t>
            </a:r>
          </a:p>
          <a:p>
            <a:pPr algn="ctr"/>
            <a:r>
              <a:rPr lang="en-IN" dirty="0"/>
              <a:t>W=5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79F965-0085-47BC-B333-4F539B6D1409}"/>
              </a:ext>
            </a:extLst>
          </p:cNvPr>
          <p:cNvSpPr/>
          <p:nvPr/>
        </p:nvSpPr>
        <p:spPr>
          <a:xfrm>
            <a:off x="5870803" y="1085090"/>
            <a:ext cx="907367" cy="661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P=20</a:t>
            </a:r>
          </a:p>
          <a:p>
            <a:pPr algn="ctr"/>
            <a:r>
              <a:rPr lang="en-IN" dirty="0"/>
              <a:t>W=10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6E5507-6610-4064-8837-F5E732C202F2}"/>
              </a:ext>
            </a:extLst>
          </p:cNvPr>
          <p:cNvSpPr/>
          <p:nvPr/>
        </p:nvSpPr>
        <p:spPr>
          <a:xfrm>
            <a:off x="6918491" y="1071019"/>
            <a:ext cx="907367" cy="661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P=30</a:t>
            </a:r>
          </a:p>
          <a:p>
            <a:pPr algn="ctr"/>
            <a:r>
              <a:rPr lang="en-IN" dirty="0"/>
              <a:t>W=20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41B9E67-1B27-4165-8D90-B3FC0978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1" y="1024128"/>
            <a:ext cx="3627439" cy="540000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40E78FCB-273B-4CBA-9217-2F74114948EB}"/>
              </a:ext>
            </a:extLst>
          </p:cNvPr>
          <p:cNvSpPr/>
          <p:nvPr/>
        </p:nvSpPr>
        <p:spPr>
          <a:xfrm>
            <a:off x="3374138" y="3694176"/>
            <a:ext cx="616823" cy="45720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432420-1D2A-46E6-BA7C-4EF31E36E26B}"/>
              </a:ext>
            </a:extLst>
          </p:cNvPr>
          <p:cNvSpPr/>
          <p:nvPr/>
        </p:nvSpPr>
        <p:spPr>
          <a:xfrm>
            <a:off x="7696200" y="2990088"/>
            <a:ext cx="1447800" cy="70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B337CFA-5C20-423F-A74B-CDD40928BBD7}"/>
              </a:ext>
            </a:extLst>
          </p:cNvPr>
          <p:cNvSpPr txBox="1"/>
          <p:nvPr/>
        </p:nvSpPr>
        <p:spPr>
          <a:xfrm>
            <a:off x="5029201" y="2523744"/>
            <a:ext cx="2796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N=3</a:t>
            </a: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X=[ 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 0.0]</a:t>
            </a:r>
          </a:p>
          <a:p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U=10</a:t>
            </a:r>
          </a:p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1324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23177 0.6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3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D71C63A-50C5-4EC1-952C-70044B980156}"/>
              </a:ext>
            </a:extLst>
          </p:cNvPr>
          <p:cNvSpPr/>
          <p:nvPr/>
        </p:nvSpPr>
        <p:spPr>
          <a:xfrm>
            <a:off x="0" y="101205"/>
            <a:ext cx="9144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FOR THE FRACTIONAL KNAPSACK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CAEAE6-411C-4D7E-A6CD-15BD893A49A1}"/>
              </a:ext>
            </a:extLst>
          </p:cNvPr>
          <p:cNvSpPr/>
          <p:nvPr/>
        </p:nvSpPr>
        <p:spPr>
          <a:xfrm>
            <a:off x="7055298" y="5366827"/>
            <a:ext cx="907367" cy="66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P=15</a:t>
            </a:r>
          </a:p>
          <a:p>
            <a:pPr algn="ctr"/>
            <a:r>
              <a:rPr lang="en-IN" dirty="0"/>
              <a:t>W=5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79F965-0085-47BC-B333-4F539B6D1409}"/>
              </a:ext>
            </a:extLst>
          </p:cNvPr>
          <p:cNvSpPr/>
          <p:nvPr/>
        </p:nvSpPr>
        <p:spPr>
          <a:xfrm>
            <a:off x="5870803" y="1085090"/>
            <a:ext cx="907367" cy="661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P=20</a:t>
            </a:r>
          </a:p>
          <a:p>
            <a:pPr algn="ctr"/>
            <a:r>
              <a:rPr lang="en-IN" dirty="0"/>
              <a:t>W=10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6E5507-6610-4064-8837-F5E732C202F2}"/>
              </a:ext>
            </a:extLst>
          </p:cNvPr>
          <p:cNvSpPr/>
          <p:nvPr/>
        </p:nvSpPr>
        <p:spPr>
          <a:xfrm>
            <a:off x="6918491" y="1071019"/>
            <a:ext cx="907367" cy="661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P=30</a:t>
            </a:r>
          </a:p>
          <a:p>
            <a:pPr algn="ctr"/>
            <a:r>
              <a:rPr lang="en-IN" dirty="0"/>
              <a:t>W=20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41B9E67-1B27-4165-8D90-B3FC0978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1" y="1024128"/>
            <a:ext cx="3627439" cy="540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133F1F-B9A1-4C59-A7C7-4E8AF667F140}"/>
              </a:ext>
            </a:extLst>
          </p:cNvPr>
          <p:cNvSpPr/>
          <p:nvPr/>
        </p:nvSpPr>
        <p:spPr>
          <a:xfrm>
            <a:off x="7962664" y="2990088"/>
            <a:ext cx="1181336" cy="70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M=15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40E78FCB-273B-4CBA-9217-2F74114948EB}"/>
              </a:ext>
            </a:extLst>
          </p:cNvPr>
          <p:cNvSpPr/>
          <p:nvPr/>
        </p:nvSpPr>
        <p:spPr>
          <a:xfrm>
            <a:off x="3374138" y="3694176"/>
            <a:ext cx="616823" cy="45720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6390A1-E220-4EEA-B87D-E36DDAAB6702}"/>
              </a:ext>
            </a:extLst>
          </p:cNvPr>
          <p:cNvSpPr txBox="1"/>
          <p:nvPr/>
        </p:nvSpPr>
        <p:spPr>
          <a:xfrm>
            <a:off x="5496953" y="2523745"/>
            <a:ext cx="232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N=3</a:t>
            </a: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X=[ 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0.0]</a:t>
            </a:r>
          </a:p>
          <a:p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U=0</a:t>
            </a:r>
          </a:p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13956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458 L 0.12929 0.52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2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D71C63A-50C5-4EC1-952C-70044B980156}"/>
              </a:ext>
            </a:extLst>
          </p:cNvPr>
          <p:cNvSpPr/>
          <p:nvPr/>
        </p:nvSpPr>
        <p:spPr>
          <a:xfrm>
            <a:off x="0" y="101205"/>
            <a:ext cx="9144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FOR THE FRACTIONAL KNAPSACK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CAEAE6-411C-4D7E-A6CD-15BD893A49A1}"/>
              </a:ext>
            </a:extLst>
          </p:cNvPr>
          <p:cNvSpPr/>
          <p:nvPr/>
        </p:nvSpPr>
        <p:spPr>
          <a:xfrm>
            <a:off x="7055298" y="5366827"/>
            <a:ext cx="907367" cy="66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P=15</a:t>
            </a:r>
          </a:p>
          <a:p>
            <a:pPr algn="ctr"/>
            <a:r>
              <a:rPr lang="en-IN" dirty="0"/>
              <a:t>W=5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79F965-0085-47BC-B333-4F539B6D1409}"/>
              </a:ext>
            </a:extLst>
          </p:cNvPr>
          <p:cNvSpPr/>
          <p:nvPr/>
        </p:nvSpPr>
        <p:spPr>
          <a:xfrm>
            <a:off x="7050379" y="4687826"/>
            <a:ext cx="907367" cy="661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P=20</a:t>
            </a:r>
          </a:p>
          <a:p>
            <a:pPr algn="ctr"/>
            <a:r>
              <a:rPr lang="en-IN" dirty="0"/>
              <a:t>W=10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6E5507-6610-4064-8837-F5E732C202F2}"/>
              </a:ext>
            </a:extLst>
          </p:cNvPr>
          <p:cNvSpPr/>
          <p:nvPr/>
        </p:nvSpPr>
        <p:spPr>
          <a:xfrm>
            <a:off x="6918491" y="1071019"/>
            <a:ext cx="907367" cy="661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P=30</a:t>
            </a:r>
          </a:p>
          <a:p>
            <a:pPr algn="ctr"/>
            <a:r>
              <a:rPr lang="en-IN" dirty="0"/>
              <a:t>W=20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41B9E67-1B27-4165-8D90-B3FC0978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1" y="1024128"/>
            <a:ext cx="3627439" cy="540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133F1F-B9A1-4C59-A7C7-4E8AF667F140}"/>
              </a:ext>
            </a:extLst>
          </p:cNvPr>
          <p:cNvSpPr/>
          <p:nvPr/>
        </p:nvSpPr>
        <p:spPr>
          <a:xfrm>
            <a:off x="7962664" y="2990088"/>
            <a:ext cx="1181336" cy="70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M=15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40E78FCB-273B-4CBA-9217-2F74114948EB}"/>
              </a:ext>
            </a:extLst>
          </p:cNvPr>
          <p:cNvSpPr/>
          <p:nvPr/>
        </p:nvSpPr>
        <p:spPr>
          <a:xfrm>
            <a:off x="3360422" y="5340096"/>
            <a:ext cx="616823" cy="45720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8A16D3-EE5E-4839-9FF2-D3ADE9E6D4EA}"/>
              </a:ext>
            </a:extLst>
          </p:cNvPr>
          <p:cNvSpPr txBox="1"/>
          <p:nvPr/>
        </p:nvSpPr>
        <p:spPr>
          <a:xfrm>
            <a:off x="5496953" y="2523745"/>
            <a:ext cx="232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N=3</a:t>
            </a: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X=[ 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 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U=0</a:t>
            </a:r>
          </a:p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125757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D71C63A-50C5-4EC1-952C-70044B980156}"/>
              </a:ext>
            </a:extLst>
          </p:cNvPr>
          <p:cNvSpPr/>
          <p:nvPr/>
        </p:nvSpPr>
        <p:spPr>
          <a:xfrm>
            <a:off x="0" y="101205"/>
            <a:ext cx="9144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FOR THE FRACTIONAL KNAPSACK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CAEAE6-411C-4D7E-A6CD-15BD893A49A1}"/>
              </a:ext>
            </a:extLst>
          </p:cNvPr>
          <p:cNvSpPr/>
          <p:nvPr/>
        </p:nvSpPr>
        <p:spPr>
          <a:xfrm>
            <a:off x="7055298" y="5366827"/>
            <a:ext cx="907367" cy="66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P=15</a:t>
            </a:r>
          </a:p>
          <a:p>
            <a:pPr algn="ctr"/>
            <a:r>
              <a:rPr lang="en-IN" dirty="0"/>
              <a:t>W=5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79F965-0085-47BC-B333-4F539B6D1409}"/>
              </a:ext>
            </a:extLst>
          </p:cNvPr>
          <p:cNvSpPr/>
          <p:nvPr/>
        </p:nvSpPr>
        <p:spPr>
          <a:xfrm>
            <a:off x="7050379" y="4687826"/>
            <a:ext cx="907367" cy="661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P=20</a:t>
            </a:r>
          </a:p>
          <a:p>
            <a:pPr algn="ctr"/>
            <a:r>
              <a:rPr lang="en-IN" dirty="0"/>
              <a:t>W=10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6E5507-6610-4064-8837-F5E732C202F2}"/>
              </a:ext>
            </a:extLst>
          </p:cNvPr>
          <p:cNvSpPr/>
          <p:nvPr/>
        </p:nvSpPr>
        <p:spPr>
          <a:xfrm>
            <a:off x="6918491" y="1071019"/>
            <a:ext cx="907367" cy="661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P=30</a:t>
            </a:r>
          </a:p>
          <a:p>
            <a:pPr algn="ctr"/>
            <a:r>
              <a:rPr lang="en-IN" dirty="0"/>
              <a:t>W=20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41B9E67-1B27-4165-8D90-B3FC0978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1" y="1024128"/>
            <a:ext cx="3627439" cy="540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133F1F-B9A1-4C59-A7C7-4E8AF667F140}"/>
              </a:ext>
            </a:extLst>
          </p:cNvPr>
          <p:cNvSpPr/>
          <p:nvPr/>
        </p:nvSpPr>
        <p:spPr>
          <a:xfrm>
            <a:off x="7962664" y="2990088"/>
            <a:ext cx="1181336" cy="70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M=15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40E78FCB-273B-4CBA-9217-2F74114948EB}"/>
              </a:ext>
            </a:extLst>
          </p:cNvPr>
          <p:cNvSpPr/>
          <p:nvPr/>
        </p:nvSpPr>
        <p:spPr>
          <a:xfrm>
            <a:off x="3360422" y="5340096"/>
            <a:ext cx="616823" cy="45720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8A16D3-EE5E-4839-9FF2-D3ADE9E6D4EA}"/>
              </a:ext>
            </a:extLst>
          </p:cNvPr>
          <p:cNvSpPr txBox="1"/>
          <p:nvPr/>
        </p:nvSpPr>
        <p:spPr>
          <a:xfrm>
            <a:off x="5496953" y="2523745"/>
            <a:ext cx="232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N=3</a:t>
            </a: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X=[ 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 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U=0</a:t>
            </a:r>
          </a:p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90329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72F00D0-7CD7-443F-B45D-D68E2A920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72" y="609578"/>
            <a:ext cx="7913077" cy="614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800" b="1" kern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GreedyKnapsack</a:t>
            </a:r>
            <a:r>
              <a:rPr lang="en-US" sz="28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 n)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kern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:=1 to n  do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x[</a:t>
            </a:r>
            <a:r>
              <a:rPr lang="en-US" sz="2800" b="1" kern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:= 0.0;           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x.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:= m;                     </a:t>
            </a:r>
            <a:r>
              <a:rPr 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//Knapsack Size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1 to n do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if ( w[</a:t>
            </a:r>
            <a:r>
              <a:rPr lang="en-US" sz="28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U ) then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break;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x[</a:t>
            </a:r>
            <a:r>
              <a:rPr lang="en-US" sz="28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:=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U := U - w[</a:t>
            </a:r>
            <a:r>
              <a:rPr lang="en-US" sz="28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 </a:t>
            </a:r>
            <a:r>
              <a:rPr lang="en-US" sz="2800" b="1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n) then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x[</a:t>
            </a:r>
            <a:r>
              <a:rPr lang="en-US" sz="2800" b="1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:= U/w[</a:t>
            </a:r>
            <a:r>
              <a:rPr lang="en-US" sz="2800" b="1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D71C63A-50C5-4EC1-952C-70044B980156}"/>
              </a:ext>
            </a:extLst>
          </p:cNvPr>
          <p:cNvSpPr/>
          <p:nvPr/>
        </p:nvSpPr>
        <p:spPr>
          <a:xfrm>
            <a:off x="0" y="101205"/>
            <a:ext cx="9144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FOR THE FRACTIONAL KNAPSACK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E7309A-C3E9-47AF-B197-3E5CC4C184DB}"/>
              </a:ext>
            </a:extLst>
          </p:cNvPr>
          <p:cNvSpPr txBox="1"/>
          <p:nvPr/>
        </p:nvSpPr>
        <p:spPr>
          <a:xfrm>
            <a:off x="5867401" y="4343401"/>
            <a:ext cx="261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O(n)</a:t>
            </a:r>
          </a:p>
        </p:txBody>
      </p:sp>
    </p:spTree>
    <p:extLst>
      <p:ext uri="{BB962C8B-B14F-4D97-AF65-F5344CB8AC3E}">
        <p14:creationId xmlns:p14="http://schemas.microsoft.com/office/powerpoint/2010/main" val="309215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FFAB717-F459-4828-9E5E-788B18DFC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7903" y="142072"/>
            <a:ext cx="5657851" cy="8382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</a:rPr>
              <a:t>Insights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4C434D80-9C67-459C-846A-3067890E83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7904" y="723900"/>
            <a:ext cx="7969371" cy="5410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Knapsack Problem – An Introduction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/>
              <a:t>Knapsack Problem – Variants &amp; Its difference.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Knapsack Problem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Example: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Solution 1 – Random Selection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Solution 2 - </a:t>
            </a:r>
            <a:r>
              <a:rPr lang="en-US" altLang="zh-TW" dirty="0"/>
              <a:t>Decreasing order of Profits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Solution 3 – Increasing order of Weights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Solution 4 – Decreasing order of Profit per Weight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Greedy Algorithm for Knapsack Problem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Algorithm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7263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xmlns="" id="{A6B9578E-8B57-47A7-A11A-99EF4ECCDB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6172200" cy="914400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/>
                </a:solidFill>
              </a:rPr>
              <a:t>Knapsack Problem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8288CC68-0463-4449-B874-9FB54D9768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1"/>
            <a:ext cx="6556664" cy="185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given the following-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knapsack (kind of shoulder bag) with limited weight capacity.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items each having some weight and value.</a:t>
            </a:r>
          </a:p>
          <a:p>
            <a:pPr marL="0" indent="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xmlns="" id="{AD0C6135-B1E3-4A0F-88AB-FC429E8732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990037" y="6356354"/>
            <a:ext cx="39647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9F91DE-BB1D-49BB-B2E8-69E280DCAC3C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xmlns="" id="{6A253A4F-0364-4AA4-BC20-668884B1D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8"/>
          <a:stretch/>
        </p:blipFill>
        <p:spPr bwMode="auto">
          <a:xfrm>
            <a:off x="6934201" y="654243"/>
            <a:ext cx="1780028" cy="224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9537815-3852-4C52-A148-7EDB83FFD28B}"/>
              </a:ext>
            </a:extLst>
          </p:cNvPr>
          <p:cNvSpPr/>
          <p:nvPr/>
        </p:nvSpPr>
        <p:spPr>
          <a:xfrm>
            <a:off x="73855" y="2413435"/>
            <a:ext cx="35503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states-</a:t>
            </a:r>
            <a:endParaRPr lang="en-US" sz="20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items should be placed into the knapsack such that-</a:t>
            </a:r>
          </a:p>
          <a:p>
            <a:pPr lvl="1" algn="just"/>
            <a:r>
              <a:rPr lang="en-US" sz="20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or profit </a:t>
            </a:r>
            <a:r>
              <a:rPr lang="en-US" sz="20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by putting the items into the knapsack is </a:t>
            </a:r>
            <a:r>
              <a:rPr lang="en-US" sz="20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maximum. </a:t>
            </a:r>
            <a:r>
              <a:rPr lang="en-US" sz="20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0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limit </a:t>
            </a:r>
            <a:r>
              <a:rPr lang="en-US" sz="20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knapsack does </a:t>
            </a:r>
            <a:r>
              <a:rPr lang="en-US" sz="20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exceed.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BA105C-0B50-4A9B-8827-C2C03AD6C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41"/>
          <a:stretch/>
        </p:blipFill>
        <p:spPr>
          <a:xfrm>
            <a:off x="3962401" y="2895600"/>
            <a:ext cx="493759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80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xmlns="" id="{A6B9578E-8B57-47A7-A11A-99EF4ECCDB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6172200" cy="1143000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/>
                </a:solidFill>
              </a:rPr>
              <a:t>Knapsack Problem Variants &amp; its differences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8288CC68-0463-4449-B874-9FB54D9768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6611" y="890964"/>
            <a:ext cx="4045341" cy="1849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Variants: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 Knapsack.</a:t>
            </a:r>
          </a:p>
          <a:p>
            <a:pPr lvl="2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allowed to break items. We either take the whole item or don’t take it.</a:t>
            </a:r>
          </a:p>
          <a:p>
            <a:pPr lvl="2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xmlns="" id="{AD0C6135-B1E3-4A0F-88AB-FC429E8732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990037" y="6356354"/>
            <a:ext cx="39647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9F91DE-BB1D-49BB-B2E8-69E280DCAC3C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BA105C-0B50-4A9B-8827-C2C03AD6C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88" r="8153" b="4141"/>
          <a:stretch/>
        </p:blipFill>
        <p:spPr>
          <a:xfrm>
            <a:off x="914400" y="3428195"/>
            <a:ext cx="3584083" cy="2880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73A2904-F442-4C87-B7AA-6AF72E46D7C6}"/>
              </a:ext>
            </a:extLst>
          </p:cNvPr>
          <p:cNvGrpSpPr/>
          <p:nvPr/>
        </p:nvGrpSpPr>
        <p:grpSpPr>
          <a:xfrm>
            <a:off x="5939668" y="2872249"/>
            <a:ext cx="2238998" cy="3600000"/>
            <a:chOff x="5853869" y="2286000"/>
            <a:chExt cx="2985329" cy="3352800"/>
          </a:xfrm>
        </p:grpSpPr>
        <p:pic>
          <p:nvPicPr>
            <p:cNvPr id="35842" name="Picture 2" descr="Vegetables at market in wooden boxes with prices — Stock Vector ...">
              <a:extLst>
                <a:ext uri="{FF2B5EF4-FFF2-40B4-BE49-F238E27FC236}">
                  <a16:creationId xmlns:a16="http://schemas.microsoft.com/office/drawing/2014/main" xmlns="" id="{5F729082-9147-48EC-A6F6-F62AF2705F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85"/>
            <a:stretch/>
          </p:blipFill>
          <p:spPr bwMode="auto">
            <a:xfrm>
              <a:off x="5853869" y="2286000"/>
              <a:ext cx="2985329" cy="333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CA921D54-BED3-4470-9BF1-5D058A423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588" t="58429" r="63809" b="4141"/>
            <a:stretch/>
          </p:blipFill>
          <p:spPr>
            <a:xfrm>
              <a:off x="5864757" y="4572000"/>
              <a:ext cx="1041626" cy="106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7D6D6925-8683-49A4-A793-594C1C43366C}"/>
                </a:ext>
              </a:extLst>
            </p:cNvPr>
            <p:cNvSpPr txBox="1"/>
            <p:nvPr/>
          </p:nvSpPr>
          <p:spPr>
            <a:xfrm>
              <a:off x="6168512" y="2881571"/>
              <a:ext cx="652314" cy="4299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10kg</a:t>
              </a:r>
            </a:p>
            <a:p>
              <a:r>
                <a:rPr lang="en-IN" sz="1200" b="1" dirty="0"/>
                <a:t>$10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FE00E92-82BD-4E5F-9ADA-7CA89DD57437}"/>
                </a:ext>
              </a:extLst>
            </p:cNvPr>
            <p:cNvSpPr txBox="1"/>
            <p:nvPr/>
          </p:nvSpPr>
          <p:spPr>
            <a:xfrm>
              <a:off x="7121952" y="2881571"/>
              <a:ext cx="547586" cy="4299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4kg</a:t>
              </a:r>
            </a:p>
            <a:p>
              <a:r>
                <a:rPr lang="en-IN" sz="1200" b="1" dirty="0"/>
                <a:t>$5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778F33C-415E-4195-A339-6835A2A7CF69}"/>
                </a:ext>
              </a:extLst>
            </p:cNvPr>
            <p:cNvSpPr txBox="1"/>
            <p:nvPr/>
          </p:nvSpPr>
          <p:spPr>
            <a:xfrm>
              <a:off x="8079469" y="2883246"/>
              <a:ext cx="560410" cy="4299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8kg</a:t>
              </a:r>
            </a:p>
            <a:p>
              <a:r>
                <a:rPr lang="en-IN" sz="1200" b="1" dirty="0"/>
                <a:t>$20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E0F7C60-FC93-4666-BAAF-CD7984E22E75}"/>
                </a:ext>
              </a:extLst>
            </p:cNvPr>
            <p:cNvSpPr txBox="1"/>
            <p:nvPr/>
          </p:nvSpPr>
          <p:spPr>
            <a:xfrm>
              <a:off x="8103177" y="4003643"/>
              <a:ext cx="560410" cy="4299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6kg</a:t>
              </a:r>
            </a:p>
            <a:p>
              <a:r>
                <a:rPr lang="en-IN" sz="1200" b="1" dirty="0"/>
                <a:t>$11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FEAD006-3C1D-4575-A7A3-764AD75783B2}"/>
                </a:ext>
              </a:extLst>
            </p:cNvPr>
            <p:cNvSpPr txBox="1"/>
            <p:nvPr/>
          </p:nvSpPr>
          <p:spPr>
            <a:xfrm>
              <a:off x="8121879" y="5105400"/>
              <a:ext cx="560410" cy="4299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8kg</a:t>
              </a:r>
            </a:p>
            <a:p>
              <a:r>
                <a:rPr lang="en-IN" sz="1200" b="1" dirty="0"/>
                <a:t>$17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5E5A47F-9051-476B-8371-C85D965F98F0}"/>
                </a:ext>
              </a:extLst>
            </p:cNvPr>
            <p:cNvSpPr txBox="1"/>
            <p:nvPr/>
          </p:nvSpPr>
          <p:spPr>
            <a:xfrm>
              <a:off x="7079474" y="5105400"/>
              <a:ext cx="547586" cy="4299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4kg</a:t>
              </a:r>
            </a:p>
            <a:p>
              <a:r>
                <a:rPr lang="en-IN" sz="1200" b="1" dirty="0"/>
                <a:t>$2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15E8AB7-7E6E-43F5-930B-44A3C1DE4D69}"/>
                </a:ext>
              </a:extLst>
            </p:cNvPr>
            <p:cNvSpPr txBox="1"/>
            <p:nvPr/>
          </p:nvSpPr>
          <p:spPr>
            <a:xfrm>
              <a:off x="7079474" y="4045534"/>
              <a:ext cx="547586" cy="4299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2kg</a:t>
              </a:r>
            </a:p>
            <a:p>
              <a:r>
                <a:rPr lang="en-IN" sz="1200" b="1" dirty="0"/>
                <a:t>$3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5E866EB-09AE-4E08-BC8A-8A2821DAA91B}"/>
                </a:ext>
              </a:extLst>
            </p:cNvPr>
            <p:cNvSpPr txBox="1"/>
            <p:nvPr/>
          </p:nvSpPr>
          <p:spPr>
            <a:xfrm>
              <a:off x="6138460" y="4045535"/>
              <a:ext cx="560410" cy="4299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7kg</a:t>
              </a:r>
            </a:p>
            <a:p>
              <a:r>
                <a:rPr lang="en-IN" sz="1200" b="1" dirty="0"/>
                <a:t>$10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125C103-1BB5-4E87-901F-A0582622866A}"/>
              </a:ext>
            </a:extLst>
          </p:cNvPr>
          <p:cNvSpPr/>
          <p:nvPr/>
        </p:nvSpPr>
        <p:spPr>
          <a:xfrm>
            <a:off x="4257676" y="1023686"/>
            <a:ext cx="44045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break items for maximizing the total value of knapsack</a:t>
            </a:r>
          </a:p>
        </p:txBody>
      </p:sp>
    </p:spTree>
    <p:extLst>
      <p:ext uri="{BB962C8B-B14F-4D97-AF65-F5344CB8AC3E}">
        <p14:creationId xmlns:p14="http://schemas.microsoft.com/office/powerpoint/2010/main" val="414084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FFAB717-F459-4828-9E5E-788B18DFC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7904" y="142072"/>
            <a:ext cx="7601861" cy="8382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>
                <a:extLst>
                  <a:ext uri="{FF2B5EF4-FFF2-40B4-BE49-F238E27FC236}">
                    <a16:creationId xmlns:a16="http://schemas.microsoft.com/office/drawing/2014/main" xmlns="" id="{4C434D80-9C67-459C-846A-3067890E83C8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" y="905165"/>
                <a:ext cx="9143999" cy="279821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TW" sz="2400" b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N</a:t>
                </a:r>
                <a:r>
                  <a:rPr lang="en-US" altLang="zh-TW" sz="2400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-number of objects</a:t>
                </a:r>
              </a:p>
              <a:p>
                <a:pPr marL="0" indent="0">
                  <a:buNone/>
                </a:pPr>
                <a:r>
                  <a:rPr lang="en-US" altLang="zh-TW" sz="2400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</a:t>
                </a:r>
                <a:r>
                  <a:rPr lang="en-US" altLang="zh-TW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M</a:t>
                </a:r>
                <a:r>
                  <a:rPr lang="en-US" altLang="zh-TW" sz="2400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-knapsack or bag  Capacity</a:t>
                </a:r>
              </a:p>
              <a:p>
                <a:pPr lvl="4">
                  <a:buFontTx/>
                  <a:buNone/>
                </a:pPr>
                <a:r>
                  <a:rPr lang="en-US" altLang="zh-TW" sz="2400" b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</a:t>
                </a:r>
                <a:r>
                  <a:rPr lang="en-US" altLang="zh-TW" sz="2400" b="1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400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- a positive profit</a:t>
                </a:r>
              </a:p>
              <a:p>
                <a:pPr lvl="4">
                  <a:buFontTx/>
                  <a:buNone/>
                </a:pPr>
                <a:r>
                  <a:rPr lang="en-US" altLang="zh-TW" sz="2400" b="1" dirty="0" err="1">
                    <a:solidFill>
                      <a:srgbClr val="0033CC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b="1" baseline="-25000" dirty="0" err="1">
                    <a:solidFill>
                      <a:srgbClr val="0033CC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400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- a positive weight</a:t>
                </a:r>
              </a:p>
              <a:p>
                <a:pPr lvl="4">
                  <a:buFontTx/>
                  <a:buNone/>
                </a:pP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1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en-US" altLang="zh-TW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– </a:t>
                </a:r>
                <a:r>
                  <a:rPr lang="en-US" altLang="zh-TW" sz="2400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Selection Vector [ 0 - 1](allows fractional values)</a:t>
                </a:r>
              </a:p>
              <a:p>
                <a:pPr marL="0" indent="0">
                  <a:buNone/>
                </a:pPr>
                <a:r>
                  <a:rPr lang="en-US" altLang="zh-TW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Goal: Choose items which will maximums the  profit and Total weight must be less than </a:t>
                </a:r>
                <a:r>
                  <a:rPr lang="en-US" altLang="zh-TW" sz="24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or equal to </a:t>
                </a:r>
                <a:r>
                  <a:rPr lang="en-US" altLang="zh-TW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M</a:t>
                </a:r>
                <a:r>
                  <a:rPr lang="en-US" altLang="zh-TW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IN" sz="2400" dirty="0">
                  <a:solidFill>
                    <a:srgbClr val="FF0000"/>
                  </a:solidFill>
                  <a:latin typeface="CenturySchL-Bold_3e_1"/>
                </a:endParaRPr>
              </a:p>
              <a:p>
                <a:endParaRPr lang="en-IN" sz="2400" dirty="0">
                  <a:solidFill>
                    <a:srgbClr val="FF0000"/>
                  </a:solidFill>
                  <a:latin typeface="CenturySchL-Bold_3e_1"/>
                </a:endParaRPr>
              </a:p>
              <a:p>
                <a:endParaRPr lang="en-IN" sz="2400" dirty="0">
                  <a:solidFill>
                    <a:srgbClr val="FF0000"/>
                  </a:solidFill>
                  <a:latin typeface="CenturySchL-Bold_3e_1"/>
                </a:endParaRPr>
              </a:p>
            </p:txBody>
          </p:sp>
        </mc:Choice>
        <mc:Fallback xmlns="">
          <p:sp>
            <p:nvSpPr>
              <p:cNvPr id="5123" name="Rectang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434D80-9C67-459C-846A-3067890E8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" y="905165"/>
                <a:ext cx="9143999" cy="2798214"/>
              </a:xfrm>
              <a:blipFill rotWithShape="1">
                <a:blip r:embed="rId2"/>
                <a:stretch>
                  <a:fillRect l="-1000" t="-1739" b="-1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B8A90B31-5BE7-446F-A35E-B033D3178E3B}"/>
                  </a:ext>
                </a:extLst>
              </p:cNvPr>
              <p:cNvSpPr txBox="1"/>
              <p:nvPr/>
            </p:nvSpPr>
            <p:spPr>
              <a:xfrm>
                <a:off x="119743" y="3835403"/>
                <a:ext cx="8969828" cy="795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𝒎𝒂𝒙𝒊𝒎𝒊𝒛𝒆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𝑷𝒓𝒐𝒇𝒊𝒕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𝒔𝒆𝒍𝒆𝒄𝒕𝒆𝒅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𝑶𝒃𝒋𝒆𝒄𝒕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" (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I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                                            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8A90B31-5BE7-446F-A35E-B033D3178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3" y="3835403"/>
                <a:ext cx="8969828" cy="7959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6C58A11E-1532-40EC-AF5D-F5B279C3D6FD}"/>
                  </a:ext>
                </a:extLst>
              </p:cNvPr>
              <p:cNvSpPr txBox="1"/>
              <p:nvPr/>
            </p:nvSpPr>
            <p:spPr>
              <a:xfrm>
                <a:off x="119744" y="4737989"/>
                <a:ext cx="8033656" cy="572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𝒘𝒊𝒕𝒉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𝒔𝒖𝒃𝒋𝒆𝒄𝒕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𝒕𝒐</m:t>
                    </m:r>
                    <m:r>
                      <m:rPr>
                        <m:nor/>
                      </m:rP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"</m:t>
                    </m:r>
                    <m:r>
                      <m:rPr>
                        <m:nor/>
                      </m:rPr>
                      <a:rPr kumimoji="1"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Weight</m:t>
                    </m:r>
                    <m:r>
                      <m:rPr>
                        <m:nor/>
                      </m:rPr>
                      <a:rPr kumimoji="1"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kumimoji="1"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Selected</m:t>
                    </m:r>
                    <m:r>
                      <m:rPr>
                        <m:nor/>
                      </m:rPr>
                      <a:rPr kumimoji="1"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Objects</m:t>
                    </m:r>
                    <m:r>
                      <m:rPr>
                        <m:nor/>
                      </m:rPr>
                      <a:rPr kumimoji="1" lang="en-IN" alt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" (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IN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IN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 smtClean="0">
                    <a:latin typeface="Cambria Math"/>
                    <a:ea typeface="Cambria Math" panose="02040503050406030204" pitchFamily="18" charset="0"/>
                  </a:rPr>
                  <a:t> &lt;=M ( maximum capacity of the knapsack)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I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58A11E-1532-40EC-AF5D-F5B279C3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4" y="4737989"/>
                <a:ext cx="8033656" cy="572657"/>
              </a:xfrm>
              <a:prstGeom prst="rect">
                <a:avLst/>
              </a:prstGeom>
              <a:blipFill rotWithShape="1">
                <a:blip r:embed="rId4"/>
                <a:stretch>
                  <a:fillRect l="-1821" t="-80851" b="-80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7238E908-BB03-46A5-8CE3-B482A73B01A4}"/>
                  </a:ext>
                </a:extLst>
              </p:cNvPr>
              <p:cNvSpPr txBox="1"/>
              <p:nvPr/>
            </p:nvSpPr>
            <p:spPr>
              <a:xfrm>
                <a:off x="250369" y="5486401"/>
                <a:ext cx="87956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&lt; 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𝒙𝒊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238E908-BB03-46A5-8CE3-B482A73B0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9" y="5486401"/>
                <a:ext cx="879565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97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3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Rectangle 6">
                <a:extLst>
                  <a:ext uri="{FF2B5EF4-FFF2-40B4-BE49-F238E27FC236}">
                    <a16:creationId xmlns:a16="http://schemas.microsoft.com/office/drawing/2014/main" xmlns="" id="{8C073D27-9F8C-48C4-9A47-6F6083651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" y="692155"/>
                <a:ext cx="8991599" cy="5017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Example: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Consider the following instance of the knapsack problem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n= 3, m=20,(p</a:t>
                </a:r>
                <a:r>
                  <a:rPr kumimoji="1" lang="en-US" altLang="en-US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,p</a:t>
                </a:r>
                <a:r>
                  <a:rPr kumimoji="1" lang="en-US" altLang="en-US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,p</a:t>
                </a:r>
                <a:r>
                  <a:rPr kumimoji="1" lang="en-US" altLang="en-US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 = (25,24,15) and (w</a:t>
                </a:r>
                <a:r>
                  <a:rPr kumimoji="1" lang="en-US" altLang="en-US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,w</a:t>
                </a:r>
                <a:r>
                  <a:rPr kumimoji="1" lang="en-US" altLang="en-US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,w</a:t>
                </a:r>
                <a:r>
                  <a:rPr kumimoji="1" lang="en-US" altLang="en-US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 = (18,15,10)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Objects = {A, B, C}</a:t>
                </a:r>
              </a:p>
              <a:p>
                <a:pPr>
                  <a:spcBef>
                    <a:spcPct val="0"/>
                  </a:spcBef>
                  <a:buNone/>
                </a:pP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Maximum Weight that Knapsack can hold (m) = 20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en-US" sz="24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en-US" sz="2400" dirty="0" smtClean="0">
                  <a:solidFill>
                    <a:srgbClr val="20C428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2400" dirty="0" smtClean="0">
                    <a:solidFill>
                      <a:srgbClr val="20C428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Solution:1 </a:t>
                </a:r>
                <a:r>
                  <a:rPr kumimoji="1" lang="en-US" altLang="en-US" sz="2400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Randomly selected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en-US" sz="2400" b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Selection Vector  (x</a:t>
                </a:r>
                <a:r>
                  <a:rPr kumimoji="1" lang="en-US" altLang="en-US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,x</a:t>
                </a:r>
                <a:r>
                  <a:rPr kumimoji="1" lang="en-US" altLang="en-US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,x</a:t>
                </a:r>
                <a:r>
                  <a:rPr kumimoji="1" lang="en-US" altLang="en-US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  :     (1/2, 1/3, 1/4)  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</a:t>
                </a:r>
              </a:p>
              <a:p>
                <a:pPr algn="just">
                  <a:spcBef>
                    <a:spcPct val="0"/>
                  </a:spcBef>
                  <a:buNone/>
                </a:pP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en-US" sz="2000" dirty="0" smtClean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en-US" sz="18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Weight of Selected Objects</a:t>
                </a:r>
                <a14:m>
                  <m:oMath xmlns:m="http://schemas.openxmlformats.org/officeDocument/2006/math"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en-US" sz="18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 = ( 1/2 *18 + 1/3 *15 + 1/4*10) =  (9+5+2.5) = 16.5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en-US" sz="20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𝑠𝑒𝑙𝑒𝑐𝑡𝑒𝑑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𝑂𝑏𝑗𝑒𝑐𝑡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en-US" sz="18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  </a:t>
                </a:r>
                <a:r>
                  <a:rPr kumimoji="1" lang="en-US" altLang="en-US" sz="18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(1/2 *25 + 1/3 *24 + 1/4*15) = (12.5+8+3.75)  	</a:t>
                </a:r>
                <a:r>
                  <a:rPr kumimoji="1" lang="en-US" altLang="en-US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					      = 24.25</a:t>
                </a:r>
              </a:p>
            </p:txBody>
          </p:sp>
        </mc:Choice>
        <mc:Fallback xmlns="">
          <p:sp>
            <p:nvSpPr>
              <p:cNvPr id="6146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C073D27-9F8C-48C4-9A47-6F6083651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692155"/>
                <a:ext cx="8991599" cy="5017720"/>
              </a:xfrm>
              <a:prstGeom prst="rect">
                <a:avLst/>
              </a:prstGeom>
              <a:blipFill rotWithShape="1">
                <a:blip r:embed="rId2"/>
                <a:stretch>
                  <a:fillRect l="-1017" t="-972" b="-66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7265EE5-810F-40CB-9137-10B6DBAFCBAD}"/>
              </a:ext>
            </a:extLst>
          </p:cNvPr>
          <p:cNvSpPr txBox="1">
            <a:spLocks noChangeArrowheads="1"/>
          </p:cNvSpPr>
          <p:nvPr/>
        </p:nvSpPr>
        <p:spPr>
          <a:xfrm>
            <a:off x="421106" y="0"/>
            <a:ext cx="816725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Knapsack Problem – Solution: Random Selection</a:t>
            </a:r>
            <a:endParaRPr lang="en-US" altLang="zh-TW" sz="40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4E7A90B-0DF8-4591-955A-76A36DCDA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56224"/>
              </p:ext>
            </p:extLst>
          </p:nvPr>
        </p:nvGraphicFramePr>
        <p:xfrm>
          <a:off x="5711042" y="1752600"/>
          <a:ext cx="3345873" cy="256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116">
                  <a:extLst>
                    <a:ext uri="{9D8B030D-6E8A-4147-A177-3AD203B41FA5}">
                      <a16:colId xmlns:a16="http://schemas.microsoft.com/office/drawing/2014/main" xmlns="" val="318842883"/>
                    </a:ext>
                  </a:extLst>
                </a:gridCol>
                <a:gridCol w="1043948">
                  <a:extLst>
                    <a:ext uri="{9D8B030D-6E8A-4147-A177-3AD203B41FA5}">
                      <a16:colId xmlns:a16="http://schemas.microsoft.com/office/drawing/2014/main" xmlns="" val="2628606273"/>
                    </a:ext>
                  </a:extLst>
                </a:gridCol>
                <a:gridCol w="1362809">
                  <a:extLst>
                    <a:ext uri="{9D8B030D-6E8A-4147-A177-3AD203B41FA5}">
                      <a16:colId xmlns:a16="http://schemas.microsoft.com/office/drawing/2014/main" xmlns="" val="6208837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Objects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Profit (p</a:t>
                      </a:r>
                      <a:r>
                        <a:rPr lang="en-IN" sz="1800" baseline="-25000" dirty="0"/>
                        <a:t>i</a:t>
                      </a:r>
                      <a:r>
                        <a:rPr lang="en-IN" sz="1800" dirty="0"/>
                        <a:t>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Weight (</a:t>
                      </a:r>
                      <a:r>
                        <a:rPr lang="en-IN" sz="1800" dirty="0" err="1"/>
                        <a:t>w</a:t>
                      </a:r>
                      <a:r>
                        <a:rPr lang="en-IN" sz="1800" baseline="-25000" dirty="0" err="1"/>
                        <a:t>i</a:t>
                      </a:r>
                      <a:r>
                        <a:rPr lang="en-IN" sz="1800" dirty="0"/>
                        <a:t>)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2835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22768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15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43767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10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899988119"/>
                  </a:ext>
                </a:extLst>
              </a:tr>
              <a:tr h="81153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Maximum Weight that Knapsack can hold (m) = 20</a:t>
                      </a:r>
                    </a:p>
                  </a:txBody>
                  <a:tcPr marL="68580" marR="6858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6618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01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xmlns="" id="{369DE5DD-E9CF-4442-AD47-66466BE1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74" y="765180"/>
            <a:ext cx="887383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400" b="1" dirty="0">
                <a:latin typeface="Tahoma" panose="020B0604030504040204" pitchFamily="34" charset="0"/>
                <a:ea typeface="新細明體" panose="02020500000000000000" pitchFamily="18" charset="-120"/>
              </a:rPr>
              <a:t>decreasing order </a:t>
            </a:r>
            <a:r>
              <a:rPr kumimoji="1" lang="en-US" altLang="en-US" sz="2400" dirty="0">
                <a:latin typeface="Tahoma" panose="020B0604030504040204" pitchFamily="34" charset="0"/>
                <a:ea typeface="新細明體" panose="02020500000000000000" pitchFamily="18" charset="-120"/>
              </a:rPr>
              <a:t>of </a:t>
            </a:r>
            <a:r>
              <a:rPr kumimoji="1" lang="en-US" altLang="en-US" sz="2400" b="1" dirty="0">
                <a:latin typeface="Tahoma" panose="020B0604030504040204" pitchFamily="34" charset="0"/>
                <a:ea typeface="新細明體" panose="02020500000000000000" pitchFamily="18" charset="-120"/>
              </a:rPr>
              <a:t>profits</a:t>
            </a:r>
            <a:r>
              <a:rPr kumimoji="1" lang="en-US" altLang="en-US" sz="2400" dirty="0">
                <a:latin typeface="Tahoma" panose="020B0604030504040204" pitchFamily="34" charset="0"/>
                <a:ea typeface="新細明體" panose="02020500000000000000" pitchFamily="18" charset="-120"/>
              </a:rPr>
              <a:t> : A, B, C</a:t>
            </a:r>
            <a:endParaRPr kumimoji="1" lang="en-US" altLang="en-US" sz="2400" baseline="-250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en-US" sz="24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en-US" sz="24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en-US" sz="24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en-US" sz="24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en-US" sz="24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en-US" sz="2400" b="1" dirty="0" smtClean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400" b="1" dirty="0" smtClean="0">
                <a:latin typeface="Tahoma" panose="020B0604030504040204" pitchFamily="34" charset="0"/>
                <a:ea typeface="新細明體" panose="02020500000000000000" pitchFamily="18" charset="-120"/>
              </a:rPr>
              <a:t>Selection </a:t>
            </a:r>
            <a:r>
              <a:rPr kumimoji="1" lang="en-US" altLang="en-US" sz="2400" b="1" dirty="0">
                <a:latin typeface="Tahoma" panose="020B0604030504040204" pitchFamily="34" charset="0"/>
                <a:ea typeface="新細明體" panose="02020500000000000000" pitchFamily="18" charset="-120"/>
              </a:rPr>
              <a:t>Vector  </a:t>
            </a:r>
            <a:r>
              <a:rPr kumimoji="1" lang="en-US" altLang="en-US" sz="2400" dirty="0">
                <a:latin typeface="Tahoma" panose="020B0604030504040204" pitchFamily="34" charset="0"/>
                <a:ea typeface="新細明體" panose="02020500000000000000" pitchFamily="18" charset="-120"/>
              </a:rPr>
              <a:t>(x</a:t>
            </a:r>
            <a:r>
              <a:rPr kumimoji="1" lang="en-US" altLang="en-US" sz="2400" baseline="-25000" dirty="0">
                <a:latin typeface="Tahoma" panose="020B0604030504040204" pitchFamily="34" charset="0"/>
                <a:ea typeface="新細明體" panose="02020500000000000000" pitchFamily="18" charset="-120"/>
              </a:rPr>
              <a:t>1</a:t>
            </a:r>
            <a:r>
              <a:rPr kumimoji="1" lang="en-US" altLang="en-US" sz="2400" dirty="0">
                <a:latin typeface="Tahoma" panose="020B0604030504040204" pitchFamily="34" charset="0"/>
                <a:ea typeface="新細明體" panose="02020500000000000000" pitchFamily="18" charset="-120"/>
              </a:rPr>
              <a:t>,x</a:t>
            </a:r>
            <a:r>
              <a:rPr kumimoji="1" lang="en-US" altLang="en-US" sz="2400" baseline="-25000" dirty="0">
                <a:latin typeface="Tahoma" panose="020B0604030504040204" pitchFamily="34" charset="0"/>
                <a:ea typeface="新細明體" panose="02020500000000000000" pitchFamily="18" charset="-120"/>
              </a:rPr>
              <a:t>2</a:t>
            </a:r>
            <a:r>
              <a:rPr kumimoji="1" lang="en-US" altLang="en-US" sz="2400" dirty="0">
                <a:latin typeface="Tahoma" panose="020B0604030504040204" pitchFamily="34" charset="0"/>
                <a:ea typeface="新細明體" panose="02020500000000000000" pitchFamily="18" charset="-120"/>
              </a:rPr>
              <a:t>,x</a:t>
            </a:r>
            <a:r>
              <a:rPr kumimoji="1" lang="en-US" altLang="en-US" sz="2400" baseline="-25000" dirty="0">
                <a:latin typeface="Tahoma" panose="020B0604030504040204" pitchFamily="34" charset="0"/>
                <a:ea typeface="新細明體" panose="02020500000000000000" pitchFamily="18" charset="-120"/>
              </a:rPr>
              <a:t>3</a:t>
            </a:r>
            <a:r>
              <a:rPr kumimoji="1" lang="en-US" altLang="en-US" sz="2400" dirty="0">
                <a:latin typeface="Tahoma" panose="020B0604030504040204" pitchFamily="34" charset="0"/>
                <a:ea typeface="新細明體" panose="02020500000000000000" pitchFamily="18" charset="-120"/>
              </a:rPr>
              <a:t>)  :     (1,2/15,0)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en-US" sz="24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None/>
            </a:pPr>
            <a:r>
              <a:rPr kumimoji="1" lang="en-US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      </a:t>
            </a:r>
            <a:r>
              <a:rPr kumimoji="1" lang="en-US" altLang="en-US" sz="2400" dirty="0">
                <a:solidFill>
                  <a:srgbClr val="00B0F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Knapsack Weight = </a:t>
            </a:r>
            <a:r>
              <a:rPr kumimoji="1" lang="en-US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∑ </a:t>
            </a:r>
            <a:r>
              <a:rPr kumimoji="1" lang="en-US" alt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w</a:t>
            </a:r>
            <a:r>
              <a:rPr kumimoji="1" lang="en-US" altLang="en-US" sz="2400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i</a:t>
            </a:r>
            <a:r>
              <a:rPr kumimoji="1" lang="en-US" alt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x</a:t>
            </a:r>
            <a:r>
              <a:rPr kumimoji="1" lang="en-US" altLang="en-US" sz="2400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i</a:t>
            </a:r>
            <a:r>
              <a:rPr kumimoji="1" lang="en-US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kumimoji="1" lang="en-US" altLang="en-US" sz="2400" dirty="0">
                <a:latin typeface="Tahoma" panose="020B0604030504040204" pitchFamily="34" charset="0"/>
                <a:ea typeface="新細明體" panose="02020500000000000000" pitchFamily="18" charset="-120"/>
              </a:rPr>
              <a:t>= ( 1*18 + 2/15*15 + 0*10) = (18+2+0) = 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en-US" sz="24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400" dirty="0">
                <a:latin typeface="Tahoma" panose="020B0604030504040204" pitchFamily="34" charset="0"/>
                <a:ea typeface="新細明體" panose="02020500000000000000" pitchFamily="18" charset="-120"/>
              </a:rPr>
              <a:t>      </a:t>
            </a:r>
            <a:r>
              <a:rPr kumimoji="1" lang="en-US" altLang="en-US" sz="2400" dirty="0">
                <a:solidFill>
                  <a:srgbClr val="00B0F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Profit</a:t>
            </a:r>
            <a:r>
              <a:rPr kumimoji="1" lang="en-US" altLang="en-US" sz="2400" dirty="0">
                <a:latin typeface="Tahoma" panose="020B0604030504040204" pitchFamily="34" charset="0"/>
                <a:ea typeface="新細明體" panose="02020500000000000000" pitchFamily="18" charset="-120"/>
              </a:rPr>
              <a:t>  = </a:t>
            </a:r>
            <a:r>
              <a:rPr kumimoji="1" lang="en-US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∑  </a:t>
            </a:r>
            <a:r>
              <a:rPr kumimoji="1" lang="en-US" alt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p</a:t>
            </a:r>
            <a:r>
              <a:rPr kumimoji="1" lang="en-US" altLang="en-US" sz="2400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i</a:t>
            </a:r>
            <a:r>
              <a:rPr kumimoji="1" lang="en-US" alt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x</a:t>
            </a:r>
            <a:r>
              <a:rPr kumimoji="1" lang="en-US" altLang="en-US" sz="2400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i</a:t>
            </a:r>
            <a:r>
              <a:rPr kumimoji="1" lang="en-US" altLang="en-US" sz="2400" baseline="-25000" dirty="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kumimoji="1" lang="en-US" altLang="en-US" sz="2400" baseline="-25000" dirty="0">
                <a:latin typeface="Tahoma" panose="020B0604030504040204" pitchFamily="34" charset="0"/>
                <a:ea typeface="新細明體" panose="02020500000000000000" pitchFamily="18" charset="-120"/>
              </a:rPr>
              <a:t>=  </a:t>
            </a:r>
            <a:r>
              <a:rPr kumimoji="1" lang="en-US" altLang="en-US" sz="2400" dirty="0">
                <a:latin typeface="Tahoma" panose="020B0604030504040204" pitchFamily="34" charset="0"/>
                <a:ea typeface="新細明體" panose="02020500000000000000" pitchFamily="18" charset="-120"/>
              </a:rPr>
              <a:t>(1 *25+ 2/15 *24+0*15) = (25+3.2+0) = 28.2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en-US" sz="2400" dirty="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9721AC2-DFF4-4C9F-BF3D-409D209CD2D7}"/>
              </a:ext>
            </a:extLst>
          </p:cNvPr>
          <p:cNvSpPr txBox="1">
            <a:spLocks noChangeArrowheads="1"/>
          </p:cNvSpPr>
          <p:nvPr/>
        </p:nvSpPr>
        <p:spPr>
          <a:xfrm>
            <a:off x="407251" y="395725"/>
            <a:ext cx="8167255" cy="369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Knapsack Problem – Solution: </a:t>
            </a:r>
            <a:r>
              <a:rPr kumimoji="1" lang="en-US" altLang="en-US" sz="4000" dirty="0">
                <a:latin typeface="Tahoma" panose="020B0604030504040204" pitchFamily="34" charset="0"/>
                <a:ea typeface="新細明體" panose="02020500000000000000" pitchFamily="18" charset="-120"/>
              </a:rPr>
              <a:t>Decreasing Order of Profits</a:t>
            </a:r>
          </a:p>
          <a:p>
            <a:pPr algn="ctr"/>
            <a:endParaRPr lang="en-US" altLang="zh-TW" sz="40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6FCFA26D-E9B5-4BB0-A636-82FE8546C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72189"/>
              </p:ext>
            </p:extLst>
          </p:nvPr>
        </p:nvGraphicFramePr>
        <p:xfrm>
          <a:off x="5645727" y="765180"/>
          <a:ext cx="3498273" cy="256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91">
                  <a:extLst>
                    <a:ext uri="{9D8B030D-6E8A-4147-A177-3AD203B41FA5}">
                      <a16:colId xmlns:a16="http://schemas.microsoft.com/office/drawing/2014/main" xmlns="" val="318842883"/>
                    </a:ext>
                  </a:extLst>
                </a:gridCol>
                <a:gridCol w="1091499">
                  <a:extLst>
                    <a:ext uri="{9D8B030D-6E8A-4147-A177-3AD203B41FA5}">
                      <a16:colId xmlns:a16="http://schemas.microsoft.com/office/drawing/2014/main" xmlns="" val="2628606273"/>
                    </a:ext>
                  </a:extLst>
                </a:gridCol>
                <a:gridCol w="1424883">
                  <a:extLst>
                    <a:ext uri="{9D8B030D-6E8A-4147-A177-3AD203B41FA5}">
                      <a16:colId xmlns:a16="http://schemas.microsoft.com/office/drawing/2014/main" xmlns="" val="6208837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Objects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Profit (p</a:t>
                      </a:r>
                      <a:r>
                        <a:rPr lang="en-IN" sz="1800" baseline="-25000" dirty="0"/>
                        <a:t>i</a:t>
                      </a:r>
                      <a:r>
                        <a:rPr lang="en-IN" sz="1800" dirty="0"/>
                        <a:t>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Weight (</a:t>
                      </a:r>
                      <a:r>
                        <a:rPr lang="en-IN" sz="1800" dirty="0" err="1"/>
                        <a:t>w</a:t>
                      </a:r>
                      <a:r>
                        <a:rPr lang="en-IN" sz="1800" baseline="-25000" dirty="0" err="1"/>
                        <a:t>i</a:t>
                      </a:r>
                      <a:r>
                        <a:rPr lang="en-IN" sz="1800" dirty="0"/>
                        <a:t>)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2835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22768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15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43767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10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899988119"/>
                  </a:ext>
                </a:extLst>
              </a:tr>
              <a:tr h="81153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Maximum Weight that Knapsack can hold (m) = 20</a:t>
                      </a:r>
                    </a:p>
                  </a:txBody>
                  <a:tcPr marL="68580" marR="6858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6618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72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6ECC8D9-8E9F-467D-ABDA-2FD9F6C712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2870" y="311085"/>
            <a:ext cx="8167255" cy="6400800"/>
          </a:xfrm>
        </p:spPr>
        <p:txBody>
          <a:bodyPr/>
          <a:lstStyle/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Objects are arranged in </a:t>
            </a:r>
            <a:r>
              <a:rPr lang="en-US" altLang="en-US" sz="2400" b="1" dirty="0"/>
              <a:t>increasing order </a:t>
            </a:r>
            <a:r>
              <a:rPr lang="en-US" altLang="en-US" sz="2400" dirty="0"/>
              <a:t>of </a:t>
            </a:r>
            <a:r>
              <a:rPr lang="en-US" altLang="en-US" sz="2400" b="1" dirty="0"/>
              <a:t>weights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            : C, B, A</a:t>
            </a:r>
            <a:endParaRPr lang="en-US" altLang="en-US" sz="2400" baseline="-25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/>
              <a:t>Selection Vector  </a:t>
            </a:r>
            <a:r>
              <a:rPr lang="en-US" altLang="en-US" sz="2400" dirty="0"/>
              <a:t>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,x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)  :     (0,2/3,1)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</a:rPr>
              <a:t>     Knapsack Weight =  </a:t>
            </a:r>
            <a:r>
              <a:rPr lang="en-US" altLang="en-US" sz="2400" dirty="0">
                <a:solidFill>
                  <a:srgbClr val="FF0000"/>
                </a:solidFill>
              </a:rPr>
              <a:t>∑ </a:t>
            </a:r>
            <a:r>
              <a:rPr lang="en-US" altLang="en-US" sz="2400" dirty="0" err="1">
                <a:solidFill>
                  <a:srgbClr val="FF0000"/>
                </a:solidFill>
              </a:rPr>
              <a:t>w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 err="1">
                <a:solidFill>
                  <a:srgbClr val="FF0000"/>
                </a:solidFill>
              </a:rPr>
              <a:t>x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rgbClr val="FF0000"/>
                </a:solidFill>
              </a:rPr>
              <a:t>  </a:t>
            </a:r>
            <a:r>
              <a:rPr lang="en-US" altLang="en-US" sz="2400" dirty="0"/>
              <a:t>= ( 0*18+ 2/3*15+1*10) = (0+10+10) = 20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                         </a:t>
            </a:r>
            <a:r>
              <a:rPr lang="en-US" altLang="en-US" sz="2400" dirty="0">
                <a:solidFill>
                  <a:srgbClr val="7030A0"/>
                </a:solidFill>
              </a:rPr>
              <a:t>Profit</a:t>
            </a:r>
            <a:r>
              <a:rPr lang="en-US" altLang="en-US" sz="2400" dirty="0"/>
              <a:t> =   </a:t>
            </a:r>
            <a:r>
              <a:rPr lang="en-US" altLang="en-US" sz="2400" dirty="0">
                <a:solidFill>
                  <a:srgbClr val="FF0000"/>
                </a:solidFill>
              </a:rPr>
              <a:t>∑  </a:t>
            </a:r>
            <a:r>
              <a:rPr lang="en-US" altLang="en-US" sz="2400" dirty="0" err="1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 err="1">
                <a:solidFill>
                  <a:srgbClr val="FF0000"/>
                </a:solidFill>
              </a:rPr>
              <a:t>x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400" baseline="-25000" dirty="0"/>
              <a:t>  =  </a:t>
            </a:r>
            <a:r>
              <a:rPr lang="en-US" altLang="en-US" sz="2400" dirty="0"/>
              <a:t>(0 *25+ 2/3 *24+1*15) = (0+16+15) = 31</a:t>
            </a:r>
          </a:p>
          <a:p>
            <a:endParaRPr lang="en-US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AA97E649-68EB-42B7-AEAD-23C32007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60033"/>
              </p:ext>
            </p:extLst>
          </p:nvPr>
        </p:nvGraphicFramePr>
        <p:xfrm>
          <a:off x="5410200" y="1143000"/>
          <a:ext cx="3498273" cy="247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91">
                  <a:extLst>
                    <a:ext uri="{9D8B030D-6E8A-4147-A177-3AD203B41FA5}">
                      <a16:colId xmlns:a16="http://schemas.microsoft.com/office/drawing/2014/main" xmlns="" val="318842883"/>
                    </a:ext>
                  </a:extLst>
                </a:gridCol>
                <a:gridCol w="1091499">
                  <a:extLst>
                    <a:ext uri="{9D8B030D-6E8A-4147-A177-3AD203B41FA5}">
                      <a16:colId xmlns:a16="http://schemas.microsoft.com/office/drawing/2014/main" xmlns="" val="2628606273"/>
                    </a:ext>
                  </a:extLst>
                </a:gridCol>
                <a:gridCol w="1424883">
                  <a:extLst>
                    <a:ext uri="{9D8B030D-6E8A-4147-A177-3AD203B41FA5}">
                      <a16:colId xmlns:a16="http://schemas.microsoft.com/office/drawing/2014/main" xmlns="" val="62088378"/>
                    </a:ext>
                  </a:extLst>
                </a:gridCol>
              </a:tblGrid>
              <a:tr h="60869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Objects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Profit (p</a:t>
                      </a:r>
                      <a:r>
                        <a:rPr lang="en-IN" sz="1800" baseline="-25000" dirty="0"/>
                        <a:t>i</a:t>
                      </a:r>
                      <a:r>
                        <a:rPr lang="en-IN" sz="1800" dirty="0"/>
                        <a:t>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Weight (</a:t>
                      </a:r>
                      <a:r>
                        <a:rPr lang="en-IN" sz="1800" dirty="0" err="1"/>
                        <a:t>w</a:t>
                      </a:r>
                      <a:r>
                        <a:rPr lang="en-IN" sz="1800" baseline="-25000" dirty="0" err="1"/>
                        <a:t>i</a:t>
                      </a:r>
                      <a:r>
                        <a:rPr lang="en-IN" sz="1800" dirty="0"/>
                        <a:t>)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28350169"/>
                  </a:ext>
                </a:extLst>
              </a:tr>
              <a:tr h="35265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10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877338051"/>
                  </a:ext>
                </a:extLst>
              </a:tr>
              <a:tr h="35265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15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222009407"/>
                  </a:ext>
                </a:extLst>
              </a:tr>
              <a:tr h="35265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3009884935"/>
                  </a:ext>
                </a:extLst>
              </a:tr>
              <a:tr h="771737"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Maximum Weight that Knapsack can hold (m) = 20</a:t>
                      </a:r>
                    </a:p>
                  </a:txBody>
                  <a:tcPr marL="68580" marR="6858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66188617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DDE84F5-52D6-4673-8D93-E6F12F325AC6}"/>
              </a:ext>
            </a:extLst>
          </p:cNvPr>
          <p:cNvSpPr txBox="1">
            <a:spLocks noChangeArrowheads="1"/>
          </p:cNvSpPr>
          <p:nvPr/>
        </p:nvSpPr>
        <p:spPr>
          <a:xfrm>
            <a:off x="407251" y="395725"/>
            <a:ext cx="8167255" cy="369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Knapsack Problem – Solution: </a:t>
            </a:r>
            <a:r>
              <a:rPr kumimoji="1" lang="en-US" altLang="en-US" sz="4000" dirty="0">
                <a:latin typeface="Tahoma" panose="020B0604030504040204" pitchFamily="34" charset="0"/>
                <a:ea typeface="新細明體" panose="02020500000000000000" pitchFamily="18" charset="-120"/>
              </a:rPr>
              <a:t>Increasing Order of Weights</a:t>
            </a:r>
          </a:p>
          <a:p>
            <a:pPr algn="ctr"/>
            <a:endParaRPr lang="en-US" altLang="zh-TW" sz="40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9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C9031B9B-E306-4FF8-92A8-368988B4CF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3913" y="377072"/>
            <a:ext cx="8167255" cy="6400800"/>
          </a:xfrm>
        </p:spPr>
        <p:txBody>
          <a:bodyPr/>
          <a:lstStyle/>
          <a:p>
            <a:pPr>
              <a:buFontTx/>
              <a:buNone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arranged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 order of 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B, C, A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 (x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:     (0,1,1/2)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3399"/>
                </a:solidFill>
              </a:rPr>
              <a:t>Knapsack </a:t>
            </a:r>
            <a:r>
              <a:rPr lang="en-US" altLang="en-US" sz="2400" dirty="0">
                <a:solidFill>
                  <a:srgbClr val="003399"/>
                </a:solidFill>
              </a:rPr>
              <a:t>Weight  =</a:t>
            </a:r>
            <a:r>
              <a:rPr lang="en-US" altLang="en-US" sz="24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( 0*18+ 1*15+1/2*10) = (0+15+5) = 20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                   =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 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=(0 *25+ 1 *24+1/2*15) = (0+24+7.5)= 31.5</a:t>
            </a:r>
          </a:p>
          <a:p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9FBDD98-AA58-4EA6-AF55-CF6F8138A3CC}"/>
              </a:ext>
            </a:extLst>
          </p:cNvPr>
          <p:cNvSpPr txBox="1">
            <a:spLocks noChangeArrowheads="1"/>
          </p:cNvSpPr>
          <p:nvPr/>
        </p:nvSpPr>
        <p:spPr>
          <a:xfrm>
            <a:off x="407250" y="395723"/>
            <a:ext cx="8167255" cy="369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Knapsack Problem – Solution: </a:t>
            </a:r>
            <a:r>
              <a:rPr kumimoji="1" lang="en-US" altLang="en-US" sz="4000" dirty="0">
                <a:latin typeface="Tahoma" panose="020B0604030504040204" pitchFamily="34" charset="0"/>
                <a:ea typeface="新細明體" panose="02020500000000000000" pitchFamily="18" charset="-120"/>
              </a:rPr>
              <a:t>Decreasing Order of Profits per Weight</a:t>
            </a:r>
          </a:p>
          <a:p>
            <a:pPr algn="ctr"/>
            <a:endParaRPr lang="en-US" altLang="zh-TW" sz="40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1A48162-D0EC-49E9-B4BE-883A425CF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68278"/>
              </p:ext>
            </p:extLst>
          </p:nvPr>
        </p:nvGraphicFramePr>
        <p:xfrm>
          <a:off x="5394959" y="1273497"/>
          <a:ext cx="3583744" cy="283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755">
                  <a:extLst>
                    <a:ext uri="{9D8B030D-6E8A-4147-A177-3AD203B41FA5}">
                      <a16:colId xmlns:a16="http://schemas.microsoft.com/office/drawing/2014/main" xmlns="" val="318842883"/>
                    </a:ext>
                  </a:extLst>
                </a:gridCol>
                <a:gridCol w="794541">
                  <a:extLst>
                    <a:ext uri="{9D8B030D-6E8A-4147-A177-3AD203B41FA5}">
                      <a16:colId xmlns:a16="http://schemas.microsoft.com/office/drawing/2014/main" xmlns="" val="2628606273"/>
                    </a:ext>
                  </a:extLst>
                </a:gridCol>
                <a:gridCol w="1037224">
                  <a:extLst>
                    <a:ext uri="{9D8B030D-6E8A-4147-A177-3AD203B41FA5}">
                      <a16:colId xmlns:a16="http://schemas.microsoft.com/office/drawing/2014/main" xmlns="" val="62088378"/>
                    </a:ext>
                  </a:extLst>
                </a:gridCol>
                <a:gridCol w="1037224">
                  <a:extLst>
                    <a:ext uri="{9D8B030D-6E8A-4147-A177-3AD203B41FA5}">
                      <a16:colId xmlns:a16="http://schemas.microsoft.com/office/drawing/2014/main" xmlns="" val="291282547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Objects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Profit (p</a:t>
                      </a:r>
                      <a:r>
                        <a:rPr lang="en-IN" sz="1800" baseline="-25000" dirty="0"/>
                        <a:t>i</a:t>
                      </a:r>
                      <a:r>
                        <a:rPr lang="en-IN" sz="1800" dirty="0"/>
                        <a:t>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Weight (</a:t>
                      </a:r>
                      <a:r>
                        <a:rPr lang="en-IN" sz="1800" dirty="0" err="1"/>
                        <a:t>w</a:t>
                      </a:r>
                      <a:r>
                        <a:rPr lang="en-IN" sz="1800" baseline="-25000" dirty="0" err="1"/>
                        <a:t>i</a:t>
                      </a:r>
                      <a:r>
                        <a:rPr lang="en-IN" sz="1800" dirty="0"/>
                        <a:t>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P</a:t>
                      </a:r>
                      <a:r>
                        <a:rPr lang="en-IN" sz="1800" baseline="-25000" dirty="0"/>
                        <a:t>i </a:t>
                      </a:r>
                      <a:r>
                        <a:rPr lang="en-IN" sz="1800" dirty="0"/>
                        <a:t>/ </a:t>
                      </a:r>
                      <a:r>
                        <a:rPr lang="en-IN" sz="1800" dirty="0" err="1"/>
                        <a:t>w</a:t>
                      </a:r>
                      <a:r>
                        <a:rPr lang="en-IN" sz="1800" baseline="-25000" dirty="0" err="1"/>
                        <a:t>i</a:t>
                      </a:r>
                      <a:endParaRPr lang="en-IN" sz="18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2835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1.6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9445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10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1.5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87733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18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1.4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3009884935"/>
                  </a:ext>
                </a:extLst>
              </a:tr>
              <a:tr h="811530">
                <a:tc gridSpan="4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Maximum Weight that Knapsack can hold (m) = 20</a:t>
                      </a:r>
                    </a:p>
                  </a:txBody>
                  <a:tcPr marL="68580" marR="6858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6618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80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1022</Words>
  <Application>Microsoft Office PowerPoint</Application>
  <PresentationFormat>On-screen Show (4:3)</PresentationFormat>
  <Paragraphs>305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GREEDY METHOD</vt:lpstr>
      <vt:lpstr>Insights</vt:lpstr>
      <vt:lpstr>Knapsack Problem</vt:lpstr>
      <vt:lpstr>Knapsack Problem Variants &amp; its differences</vt:lpstr>
      <vt:lpstr>Knapsack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</dc:creator>
  <cp:lastModifiedBy>admin</cp:lastModifiedBy>
  <cp:revision>8</cp:revision>
  <dcterms:created xsi:type="dcterms:W3CDTF">2006-08-16T00:00:00Z</dcterms:created>
  <dcterms:modified xsi:type="dcterms:W3CDTF">2022-05-18T08:03:51Z</dcterms:modified>
</cp:coreProperties>
</file>