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D71E-62F2-4036-84E1-0C8B5D0424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79A5-304D-4FC4-8787-A7C05ABB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781AC-150B-764D-9141-94BE164C3D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8510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6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69A5-FA7B-4AD3-A632-4B7999856F3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2D-FEAB-40DC-ACDD-4FC771B3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25864"/>
            <a:ext cx="6858000" cy="1655386"/>
          </a:xfrm>
        </p:spPr>
        <p:txBody>
          <a:bodyPr>
            <a:normAutofit/>
          </a:bodyPr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52800"/>
            <a:ext cx="7162800" cy="2209800"/>
          </a:xfrm>
        </p:spPr>
        <p:txBody>
          <a:bodyPr>
            <a:normAutofit/>
          </a:bodyPr>
          <a:lstStyle/>
          <a:p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8E1908-5D85-4F74-9AC0-D1A1C6D1EA19}"/>
              </a:ext>
            </a:extLst>
          </p:cNvPr>
          <p:cNvSpPr txBox="1">
            <a:spLocks/>
          </p:cNvSpPr>
          <p:nvPr/>
        </p:nvSpPr>
        <p:spPr>
          <a:xfrm>
            <a:off x="-800360" y="4188115"/>
            <a:ext cx="10581788" cy="94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Minimum Cost Spanning Tree Problem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444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CFF13658-5F29-4045-84C5-FAC2C11253FD}"/>
              </a:ext>
            </a:extLst>
          </p:cNvPr>
          <p:cNvSpPr txBox="1">
            <a:spLocks noChangeArrowheads="1"/>
          </p:cNvSpPr>
          <p:nvPr/>
        </p:nvSpPr>
        <p:spPr>
          <a:xfrm>
            <a:off x="-740308" y="-114300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177165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657350" y="23622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 </a:t>
            </a:r>
            <a:r>
              <a:rPr lang="en-US" altLang="x-none" sz="1400"/>
              <a:t>1</a:t>
            </a:r>
            <a:r>
              <a:rPr lang="en-US" altLang="x-none"/>
              <a:t> 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714500" y="1447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22885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114550" y="2514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9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114550" y="12954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268605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571750" y="2514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71750" y="12954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1657350" y="1981200"/>
            <a:ext cx="5715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0574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25146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325755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3143250" y="2590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143250" y="12192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30861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371475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3600450" y="2590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3600450" y="12192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35433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417195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4057650" y="2971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4057650" y="990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40005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45720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4457700" y="2971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8</a:t>
            </a:r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4457700" y="990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440055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>
            <a:off x="497205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4857750" y="2971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2</a:t>
            </a:r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4857750" y="7620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48006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0" name="Line 36"/>
          <p:cNvSpPr>
            <a:spLocks noChangeShapeType="1"/>
          </p:cNvSpPr>
          <p:nvPr/>
        </p:nvSpPr>
        <p:spPr bwMode="auto">
          <a:xfrm>
            <a:off x="531495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5200650" y="2971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1</a:t>
            </a:r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5200650" y="7620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51435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5715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5600700" y="3276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4</a:t>
            </a:r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5600700" y="609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554355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78" name="Line 44"/>
          <p:cNvSpPr>
            <a:spLocks noChangeShapeType="1"/>
          </p:cNvSpPr>
          <p:nvPr/>
        </p:nvSpPr>
        <p:spPr bwMode="auto">
          <a:xfrm>
            <a:off x="60579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5943600" y="3352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5943600" y="5334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5886450" y="20574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10</a:t>
            </a:r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>
            <a:off x="6457950" y="457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6343650" y="36576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6343650" y="3048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62865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14</a:t>
            </a:r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>
            <a:off x="6800850" y="152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6686550" y="38862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6686550" y="76200"/>
            <a:ext cx="1714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6629400" y="1981200"/>
            <a:ext cx="1143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 sz="1400"/>
              <a:t>16</a:t>
            </a:r>
          </a:p>
        </p:txBody>
      </p:sp>
      <p:sp>
        <p:nvSpPr>
          <p:cNvPr id="14390" name="Oval 56"/>
          <p:cNvSpPr>
            <a:spLocks noChangeArrowheads="1"/>
          </p:cNvSpPr>
          <p:nvPr/>
        </p:nvSpPr>
        <p:spPr bwMode="auto">
          <a:xfrm>
            <a:off x="2343150" y="4157665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2</a:t>
            </a:r>
          </a:p>
        </p:txBody>
      </p:sp>
      <p:sp>
        <p:nvSpPr>
          <p:cNvPr id="14391" name="Oval 57"/>
          <p:cNvSpPr>
            <a:spLocks noChangeArrowheads="1"/>
          </p:cNvSpPr>
          <p:nvPr/>
        </p:nvSpPr>
        <p:spPr bwMode="auto">
          <a:xfrm>
            <a:off x="2913461" y="541655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8</a:t>
            </a:r>
          </a:p>
        </p:txBody>
      </p:sp>
      <p:sp>
        <p:nvSpPr>
          <p:cNvPr id="14392" name="Oval 58"/>
          <p:cNvSpPr>
            <a:spLocks noChangeArrowheads="1"/>
          </p:cNvSpPr>
          <p:nvPr/>
        </p:nvSpPr>
        <p:spPr bwMode="auto">
          <a:xfrm>
            <a:off x="3452812" y="4706940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9</a:t>
            </a:r>
          </a:p>
        </p:txBody>
      </p:sp>
      <p:sp>
        <p:nvSpPr>
          <p:cNvPr id="14393" name="Oval 59"/>
          <p:cNvSpPr>
            <a:spLocks noChangeArrowheads="1"/>
          </p:cNvSpPr>
          <p:nvPr/>
        </p:nvSpPr>
        <p:spPr bwMode="auto">
          <a:xfrm>
            <a:off x="3993356" y="3987800"/>
            <a:ext cx="215504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3</a:t>
            </a:r>
          </a:p>
        </p:txBody>
      </p:sp>
      <p:sp>
        <p:nvSpPr>
          <p:cNvPr id="14394" name="Oval 60"/>
          <p:cNvSpPr>
            <a:spLocks noChangeArrowheads="1"/>
          </p:cNvSpPr>
          <p:nvPr/>
        </p:nvSpPr>
        <p:spPr bwMode="auto">
          <a:xfrm>
            <a:off x="3993356" y="5416550"/>
            <a:ext cx="215504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7</a:t>
            </a:r>
          </a:p>
        </p:txBody>
      </p:sp>
      <p:sp>
        <p:nvSpPr>
          <p:cNvPr id="14395" name="Oval 61"/>
          <p:cNvSpPr>
            <a:spLocks noChangeArrowheads="1"/>
          </p:cNvSpPr>
          <p:nvPr/>
        </p:nvSpPr>
        <p:spPr bwMode="auto">
          <a:xfrm>
            <a:off x="5600700" y="4081465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4</a:t>
            </a:r>
          </a:p>
        </p:txBody>
      </p:sp>
      <p:sp>
        <p:nvSpPr>
          <p:cNvPr id="14396" name="Oval 62"/>
          <p:cNvSpPr>
            <a:spLocks noChangeArrowheads="1"/>
          </p:cNvSpPr>
          <p:nvPr/>
        </p:nvSpPr>
        <p:spPr bwMode="auto">
          <a:xfrm>
            <a:off x="5073255" y="5427665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6</a:t>
            </a:r>
          </a:p>
        </p:txBody>
      </p:sp>
      <p:cxnSp>
        <p:nvCxnSpPr>
          <p:cNvPr id="14397" name="AutoShape 63"/>
          <p:cNvCxnSpPr>
            <a:cxnSpLocks noChangeShapeType="1"/>
          </p:cNvCxnSpPr>
          <p:nvPr/>
        </p:nvCxnSpPr>
        <p:spPr bwMode="auto">
          <a:xfrm>
            <a:off x="3128964" y="557530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8" name="AutoShape 64"/>
          <p:cNvCxnSpPr>
            <a:cxnSpLocks noChangeShapeType="1"/>
          </p:cNvCxnSpPr>
          <p:nvPr/>
        </p:nvCxnSpPr>
        <p:spPr bwMode="auto">
          <a:xfrm flipV="1">
            <a:off x="3636170" y="4213227"/>
            <a:ext cx="38933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9" name="AutoShape 65"/>
          <p:cNvCxnSpPr>
            <a:cxnSpLocks noChangeShapeType="1"/>
          </p:cNvCxnSpPr>
          <p:nvPr/>
        </p:nvCxnSpPr>
        <p:spPr bwMode="auto">
          <a:xfrm>
            <a:off x="4208861" y="556895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0" name="AutoShape 66"/>
          <p:cNvCxnSpPr>
            <a:cxnSpLocks noChangeShapeType="1"/>
          </p:cNvCxnSpPr>
          <p:nvPr/>
        </p:nvCxnSpPr>
        <p:spPr bwMode="auto">
          <a:xfrm>
            <a:off x="4176712" y="4254500"/>
            <a:ext cx="928688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67"/>
          <p:cNvCxnSpPr>
            <a:cxnSpLocks noChangeShapeType="1"/>
          </p:cNvCxnSpPr>
          <p:nvPr/>
        </p:nvCxnSpPr>
        <p:spPr bwMode="auto">
          <a:xfrm flipV="1">
            <a:off x="1987155" y="4419602"/>
            <a:ext cx="388144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70"/>
          <p:cNvCxnSpPr>
            <a:cxnSpLocks noChangeShapeType="1"/>
          </p:cNvCxnSpPr>
          <p:nvPr/>
        </p:nvCxnSpPr>
        <p:spPr bwMode="auto">
          <a:xfrm>
            <a:off x="5784057" y="4306890"/>
            <a:ext cx="38933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Oval 71"/>
          <p:cNvSpPr>
            <a:spLocks noChangeArrowheads="1"/>
          </p:cNvSpPr>
          <p:nvPr/>
        </p:nvSpPr>
        <p:spPr bwMode="auto">
          <a:xfrm>
            <a:off x="1828800" y="4894265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1</a:t>
            </a:r>
          </a:p>
        </p:txBody>
      </p:sp>
      <p:sp>
        <p:nvSpPr>
          <p:cNvPr id="14404" name="Oval 72"/>
          <p:cNvSpPr>
            <a:spLocks noChangeArrowheads="1"/>
          </p:cNvSpPr>
          <p:nvPr/>
        </p:nvSpPr>
        <p:spPr bwMode="auto">
          <a:xfrm>
            <a:off x="6116242" y="4818065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5</a:t>
            </a:r>
          </a:p>
        </p:txBody>
      </p:sp>
      <p:sp>
        <p:nvSpPr>
          <p:cNvPr id="14405" name="Freeform 82"/>
          <p:cNvSpPr>
            <a:spLocks/>
          </p:cNvSpPr>
          <p:nvPr/>
        </p:nvSpPr>
        <p:spPr bwMode="auto">
          <a:xfrm>
            <a:off x="1543050" y="3733800"/>
            <a:ext cx="1457325" cy="1752600"/>
          </a:xfrm>
          <a:custGeom>
            <a:avLst/>
            <a:gdLst>
              <a:gd name="T0" fmla="*/ 0 w 1224"/>
              <a:gd name="T1" fmla="*/ 2147483647 h 1104"/>
              <a:gd name="T2" fmla="*/ 2147483647 w 1224"/>
              <a:gd name="T3" fmla="*/ 0 h 1104"/>
              <a:gd name="T4" fmla="*/ 2147483647 w 1224"/>
              <a:gd name="T5" fmla="*/ 2147483647 h 1104"/>
              <a:gd name="T6" fmla="*/ 2147483647 w 122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1104"/>
              <a:gd name="T14" fmla="*/ 1224 w 122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1104">
                <a:moveTo>
                  <a:pt x="0" y="624"/>
                </a:moveTo>
                <a:cubicBezTo>
                  <a:pt x="364" y="312"/>
                  <a:pt x="728" y="0"/>
                  <a:pt x="912" y="0"/>
                </a:cubicBezTo>
                <a:cubicBezTo>
                  <a:pt x="1096" y="0"/>
                  <a:pt x="1224" y="440"/>
                  <a:pt x="1104" y="624"/>
                </a:cubicBezTo>
                <a:cubicBezTo>
                  <a:pt x="984" y="808"/>
                  <a:pt x="344" y="1024"/>
                  <a:pt x="192" y="110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6" name="Freeform 83"/>
          <p:cNvSpPr>
            <a:spLocks/>
          </p:cNvSpPr>
          <p:nvPr/>
        </p:nvSpPr>
        <p:spPr bwMode="auto">
          <a:xfrm>
            <a:off x="1447800" y="4724400"/>
            <a:ext cx="323850" cy="762000"/>
          </a:xfrm>
          <a:custGeom>
            <a:avLst/>
            <a:gdLst>
              <a:gd name="T0" fmla="*/ 2147483647 w 272"/>
              <a:gd name="T1" fmla="*/ 0 h 480"/>
              <a:gd name="T2" fmla="*/ 2147483647 w 272"/>
              <a:gd name="T3" fmla="*/ 2147483647 h 480"/>
              <a:gd name="T4" fmla="*/ 2147483647 w 272"/>
              <a:gd name="T5" fmla="*/ 2147483647 h 480"/>
              <a:gd name="T6" fmla="*/ 0 60000 65536"/>
              <a:gd name="T7" fmla="*/ 0 60000 65536"/>
              <a:gd name="T8" fmla="*/ 0 60000 65536"/>
              <a:gd name="T9" fmla="*/ 0 w 272"/>
              <a:gd name="T10" fmla="*/ 0 h 480"/>
              <a:gd name="T11" fmla="*/ 272 w 2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480">
                <a:moveTo>
                  <a:pt x="80" y="0"/>
                </a:moveTo>
                <a:cubicBezTo>
                  <a:pt x="40" y="104"/>
                  <a:pt x="0" y="208"/>
                  <a:pt x="32" y="288"/>
                </a:cubicBezTo>
                <a:cubicBezTo>
                  <a:pt x="64" y="368"/>
                  <a:pt x="168" y="424"/>
                  <a:pt x="272" y="48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7" name="Freeform 84"/>
          <p:cNvSpPr>
            <a:spLocks/>
          </p:cNvSpPr>
          <p:nvPr/>
        </p:nvSpPr>
        <p:spPr bwMode="auto">
          <a:xfrm>
            <a:off x="2514600" y="3530600"/>
            <a:ext cx="3162300" cy="2743200"/>
          </a:xfrm>
          <a:custGeom>
            <a:avLst/>
            <a:gdLst>
              <a:gd name="T0" fmla="*/ 0 w 2656"/>
              <a:gd name="T1" fmla="*/ 2147483647 h 1728"/>
              <a:gd name="T2" fmla="*/ 2147483647 w 2656"/>
              <a:gd name="T3" fmla="*/ 2147483647 h 1728"/>
              <a:gd name="T4" fmla="*/ 2147483647 w 2656"/>
              <a:gd name="T5" fmla="*/ 2147483647 h 1728"/>
              <a:gd name="T6" fmla="*/ 2147483647 w 2656"/>
              <a:gd name="T7" fmla="*/ 2147483647 h 1728"/>
              <a:gd name="T8" fmla="*/ 2147483647 w 2656"/>
              <a:gd name="T9" fmla="*/ 2147483647 h 1728"/>
              <a:gd name="T10" fmla="*/ 2147483647 w 2656"/>
              <a:gd name="T11" fmla="*/ 2147483647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6"/>
              <a:gd name="T19" fmla="*/ 0 h 1728"/>
              <a:gd name="T20" fmla="*/ 2656 w 2656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6" h="1728">
                <a:moveTo>
                  <a:pt x="0" y="1520"/>
                </a:moveTo>
                <a:cubicBezTo>
                  <a:pt x="112" y="1260"/>
                  <a:pt x="224" y="1000"/>
                  <a:pt x="432" y="752"/>
                </a:cubicBezTo>
                <a:cubicBezTo>
                  <a:pt x="640" y="504"/>
                  <a:pt x="904" y="0"/>
                  <a:pt x="1248" y="32"/>
                </a:cubicBezTo>
                <a:cubicBezTo>
                  <a:pt x="1592" y="64"/>
                  <a:pt x="2336" y="680"/>
                  <a:pt x="2496" y="944"/>
                </a:cubicBezTo>
                <a:cubicBezTo>
                  <a:pt x="2656" y="1208"/>
                  <a:pt x="2576" y="1504"/>
                  <a:pt x="2208" y="1616"/>
                </a:cubicBezTo>
                <a:cubicBezTo>
                  <a:pt x="1840" y="1728"/>
                  <a:pt x="1064" y="1672"/>
                  <a:pt x="288" y="161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8" name="Freeform 85"/>
          <p:cNvSpPr>
            <a:spLocks/>
          </p:cNvSpPr>
          <p:nvPr/>
        </p:nvSpPr>
        <p:spPr bwMode="auto">
          <a:xfrm>
            <a:off x="2514600" y="5943600"/>
            <a:ext cx="3429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0 60000 65536"/>
              <a:gd name="T5" fmla="*/ 0 60000 65536"/>
              <a:gd name="T6" fmla="*/ 0 w 288"/>
              <a:gd name="T7" fmla="*/ 0 h 96"/>
              <a:gd name="T8" fmla="*/ 288 w 288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96">
                <a:moveTo>
                  <a:pt x="0" y="0"/>
                </a:moveTo>
                <a:cubicBezTo>
                  <a:pt x="120" y="40"/>
                  <a:pt x="240" y="80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9" name="Freeform 86"/>
          <p:cNvSpPr>
            <a:spLocks/>
          </p:cNvSpPr>
          <p:nvPr/>
        </p:nvSpPr>
        <p:spPr bwMode="auto">
          <a:xfrm>
            <a:off x="5229225" y="3721100"/>
            <a:ext cx="1343025" cy="1841500"/>
          </a:xfrm>
          <a:custGeom>
            <a:avLst/>
            <a:gdLst>
              <a:gd name="T0" fmla="*/ 2147483647 w 1128"/>
              <a:gd name="T1" fmla="*/ 2147483647 h 1160"/>
              <a:gd name="T2" fmla="*/ 2147483647 w 1128"/>
              <a:gd name="T3" fmla="*/ 2147483647 h 1160"/>
              <a:gd name="T4" fmla="*/ 2147483647 w 1128"/>
              <a:gd name="T5" fmla="*/ 2147483647 h 1160"/>
              <a:gd name="T6" fmla="*/ 2147483647 w 1128"/>
              <a:gd name="T7" fmla="*/ 2147483647 h 116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1160"/>
              <a:gd name="T14" fmla="*/ 1128 w 1128"/>
              <a:gd name="T15" fmla="*/ 1160 h 1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1160">
                <a:moveTo>
                  <a:pt x="744" y="1160"/>
                </a:moveTo>
                <a:cubicBezTo>
                  <a:pt x="372" y="732"/>
                  <a:pt x="0" y="304"/>
                  <a:pt x="24" y="152"/>
                </a:cubicBezTo>
                <a:cubicBezTo>
                  <a:pt x="48" y="0"/>
                  <a:pt x="704" y="104"/>
                  <a:pt x="888" y="248"/>
                </a:cubicBezTo>
                <a:cubicBezTo>
                  <a:pt x="1072" y="392"/>
                  <a:pt x="1100" y="704"/>
                  <a:pt x="1128" y="1016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0" name="Freeform 88"/>
          <p:cNvSpPr>
            <a:spLocks/>
          </p:cNvSpPr>
          <p:nvPr/>
        </p:nvSpPr>
        <p:spPr bwMode="auto">
          <a:xfrm>
            <a:off x="6115050" y="5334000"/>
            <a:ext cx="457200" cy="342900"/>
          </a:xfrm>
          <a:custGeom>
            <a:avLst/>
            <a:gdLst>
              <a:gd name="T0" fmla="*/ 0 w 384"/>
              <a:gd name="T1" fmla="*/ 2147483647 h 216"/>
              <a:gd name="T2" fmla="*/ 2147483647 w 384"/>
              <a:gd name="T3" fmla="*/ 2147483647 h 216"/>
              <a:gd name="T4" fmla="*/ 2147483647 w 384"/>
              <a:gd name="T5" fmla="*/ 0 h 216"/>
              <a:gd name="T6" fmla="*/ 0 60000 65536"/>
              <a:gd name="T7" fmla="*/ 0 60000 65536"/>
              <a:gd name="T8" fmla="*/ 0 60000 65536"/>
              <a:gd name="T9" fmla="*/ 0 w 384"/>
              <a:gd name="T10" fmla="*/ 0 h 216"/>
              <a:gd name="T11" fmla="*/ 384 w 384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16">
                <a:moveTo>
                  <a:pt x="0" y="144"/>
                </a:moveTo>
                <a:cubicBezTo>
                  <a:pt x="88" y="180"/>
                  <a:pt x="176" y="216"/>
                  <a:pt x="240" y="192"/>
                </a:cubicBezTo>
                <a:cubicBezTo>
                  <a:pt x="304" y="168"/>
                  <a:pt x="344" y="84"/>
                  <a:pt x="3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1" name="Line 89"/>
          <p:cNvSpPr>
            <a:spLocks noChangeShapeType="1"/>
          </p:cNvSpPr>
          <p:nvPr/>
        </p:nvSpPr>
        <p:spPr bwMode="auto">
          <a:xfrm flipH="1">
            <a:off x="3086100" y="4953000"/>
            <a:ext cx="4000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2" name="Line 90"/>
          <p:cNvSpPr>
            <a:spLocks noChangeShapeType="1"/>
          </p:cNvSpPr>
          <p:nvPr/>
        </p:nvSpPr>
        <p:spPr bwMode="auto">
          <a:xfrm flipV="1">
            <a:off x="2571750" y="4114800"/>
            <a:ext cx="142875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3" name="Rectangle 91"/>
          <p:cNvSpPr>
            <a:spLocks noChangeArrowheads="1"/>
          </p:cNvSpPr>
          <p:nvPr/>
        </p:nvSpPr>
        <p:spPr bwMode="auto">
          <a:xfrm>
            <a:off x="1543050" y="3048000"/>
            <a:ext cx="222885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Does not form cycle</a:t>
            </a:r>
          </a:p>
        </p:txBody>
      </p:sp>
      <p:sp>
        <p:nvSpPr>
          <p:cNvPr id="14414" name="Line 92"/>
          <p:cNvSpPr>
            <a:spLocks noChangeShapeType="1"/>
          </p:cNvSpPr>
          <p:nvPr/>
        </p:nvSpPr>
        <p:spPr bwMode="auto">
          <a:xfrm flipH="1" flipV="1">
            <a:off x="3028950" y="3505200"/>
            <a:ext cx="571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5" name="Rectangle 93"/>
          <p:cNvSpPr>
            <a:spLocks noChangeArrowheads="1"/>
          </p:cNvSpPr>
          <p:nvPr/>
        </p:nvSpPr>
        <p:spPr bwMode="auto">
          <a:xfrm>
            <a:off x="1428750" y="6096000"/>
            <a:ext cx="142875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x-none"/>
              <a:t>Forms cycle</a:t>
            </a:r>
          </a:p>
        </p:txBody>
      </p:sp>
      <p:sp>
        <p:nvSpPr>
          <p:cNvPr id="14416" name="Line 94"/>
          <p:cNvSpPr>
            <a:spLocks noChangeShapeType="1"/>
          </p:cNvSpPr>
          <p:nvPr/>
        </p:nvSpPr>
        <p:spPr bwMode="auto">
          <a:xfrm flipH="1">
            <a:off x="2343150" y="52578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7" name="Line 95"/>
          <p:cNvSpPr>
            <a:spLocks noChangeShapeType="1"/>
          </p:cNvSpPr>
          <p:nvPr/>
        </p:nvSpPr>
        <p:spPr bwMode="auto">
          <a:xfrm flipH="1">
            <a:off x="2228850" y="54864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10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630" y="670560"/>
            <a:ext cx="421767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4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E,cost,n,t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// E is the set of edges in G.G has n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vertices.cost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] is the cost of edge(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//t is the set of edges in the minimum– cost //spanning tree. the final cost is returned.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Construct a heap out of the edge costs using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Heapify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for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=1 to n do parent[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]=-1;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//each vertex is in a different set.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=0;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mincost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=0;  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i="1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5EA96B-A499-44F6-BEAC-B760886BDC9F}"/>
              </a:ext>
            </a:extLst>
          </p:cNvPr>
          <p:cNvSpPr/>
          <p:nvPr/>
        </p:nvSpPr>
        <p:spPr>
          <a:xfrm>
            <a:off x="4484370" y="670560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while((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&lt;n-1) and (heap not empty))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  delete a minimum cost edge (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)   from the heap and 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reheapify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using         	</a:t>
            </a: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		 j=Find(u);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		K=Find(v);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if(j!=k)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=i+1;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	 t[I,1]=u;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	t[I,2]=v;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	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mincost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mincost+cos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	</a:t>
            </a: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(j, k);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0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!=n-1)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then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	write(“no spanning tree”);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mincost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72057D0-6C06-4900-908C-2862F771F734}"/>
              </a:ext>
            </a:extLst>
          </p:cNvPr>
          <p:cNvCxnSpPr/>
          <p:nvPr/>
        </p:nvCxnSpPr>
        <p:spPr>
          <a:xfrm>
            <a:off x="4419600" y="772160"/>
            <a:ext cx="64770" cy="5344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12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V="1">
            <a:off x="1226763" y="1734605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5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82963" y="2169877"/>
            <a:ext cx="5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1226763" y="1792510"/>
            <a:ext cx="4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82221" y="3243937"/>
            <a:ext cx="5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56104" y="4274455"/>
            <a:ext cx="4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9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13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V="1">
            <a:off x="1226763" y="1734605"/>
            <a:ext cx="586152" cy="85987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6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9" y="3621312"/>
            <a:ext cx="4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1226763" y="1792510"/>
            <a:ext cx="4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34331" y="4274455"/>
            <a:ext cx="46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5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14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4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5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08850" y="2169877"/>
            <a:ext cx="57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953000" y="2431135"/>
            <a:ext cx="58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91903" y="4274455"/>
            <a:ext cx="5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15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4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5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49331" y="2431135"/>
            <a:ext cx="4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32592" y="4274455"/>
            <a:ext cx="56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16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8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4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953000" y="2431135"/>
            <a:ext cx="58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5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91903" y="4274455"/>
            <a:ext cx="5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7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17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234806" y="216987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184832" y="243113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18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61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7126822" y="4007263"/>
            <a:ext cx="4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5944190" y="2565151"/>
            <a:ext cx="45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08227" y="2257120"/>
            <a:ext cx="4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62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34331" y="4274455"/>
            <a:ext cx="46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6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19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4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72022" y="2619818"/>
            <a:ext cx="4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861478" y="2434379"/>
            <a:ext cx="4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5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91903" y="4274455"/>
            <a:ext cx="5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7903" y="142072"/>
            <a:ext cx="5657850" cy="8382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Insights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3" y="723900"/>
            <a:ext cx="7969371" cy="5410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Graph</a:t>
            </a:r>
          </a:p>
          <a:p>
            <a:r>
              <a:rPr lang="en-US" altLang="zh-TW" dirty="0"/>
              <a:t>Spanning Tree</a:t>
            </a:r>
          </a:p>
          <a:p>
            <a:r>
              <a:rPr lang="en-US" altLang="zh-TW" dirty="0"/>
              <a:t>Minimum Cost Spanning Tree</a:t>
            </a:r>
          </a:p>
          <a:p>
            <a:r>
              <a:rPr lang="en-US" altLang="zh-TW" dirty="0"/>
              <a:t>Minimum Cost Spanning Tree Problem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Solution to the Problem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KRUSKAL’s Algorithm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Steps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Algorithm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Time Complexity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PRIM’s Algorithm </a:t>
            </a:r>
          </a:p>
          <a:p>
            <a:pPr lvl="2"/>
            <a:r>
              <a:rPr lang="en-US" altLang="zh-TW" dirty="0"/>
              <a:t>Steps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Time Complexity</a:t>
            </a:r>
          </a:p>
          <a:p>
            <a:r>
              <a:rPr lang="en-US" altLang="zh-TW" dirty="0"/>
              <a:t>Differences between KRUSKAL’s and PRIM’s Algorithm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3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20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5" y="266336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164552" y="2619818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184832" y="243113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8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5" y="266336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164552" y="2619818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184832" y="243113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7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22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</p:cNvCxnSpPr>
          <p:nvPr/>
        </p:nvCxnSpPr>
        <p:spPr>
          <a:xfrm>
            <a:off x="6230422" y="3599691"/>
            <a:ext cx="410306" cy="11711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5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72022" y="2619818"/>
            <a:ext cx="4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953000" y="2431135"/>
            <a:ext cx="58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838200" y="3389079"/>
            <a:ext cx="61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6360491" y="3780962"/>
            <a:ext cx="5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91903" y="4274455"/>
            <a:ext cx="50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4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23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</p:cNvCxnSpPr>
          <p:nvPr/>
        </p:nvCxnSpPr>
        <p:spPr>
          <a:xfrm>
            <a:off x="2333335" y="3120717"/>
            <a:ext cx="410306" cy="11711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5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72022" y="2619818"/>
            <a:ext cx="4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861478" y="2431135"/>
            <a:ext cx="6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97951" y="3286876"/>
            <a:ext cx="5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76760" y="4274455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2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24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46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4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72022" y="2619818"/>
            <a:ext cx="4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6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832592" y="4274455"/>
            <a:ext cx="56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45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25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46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4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5968607" y="2619818"/>
            <a:ext cx="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6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869522" y="4782456"/>
            <a:ext cx="45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8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26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46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5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5890178" y="2619818"/>
            <a:ext cx="6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869522" y="4782456"/>
            <a:ext cx="45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0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27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</p:cNvCxnSpPr>
          <p:nvPr/>
        </p:nvCxnSpPr>
        <p:spPr>
          <a:xfrm flipV="1">
            <a:off x="5740567" y="3599693"/>
            <a:ext cx="203479" cy="8373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6906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7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5968607" y="2619818"/>
            <a:ext cx="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5400320" y="3708394"/>
            <a:ext cx="52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762000" y="3389079"/>
            <a:ext cx="69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6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740567" y="4782456"/>
            <a:ext cx="5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6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28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</p:cNvCxnSpPr>
          <p:nvPr/>
        </p:nvCxnSpPr>
        <p:spPr>
          <a:xfrm flipV="1">
            <a:off x="1821708" y="3091694"/>
            <a:ext cx="203479" cy="83736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7018560" y="4071257"/>
            <a:ext cx="5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62457" y="2619818"/>
            <a:ext cx="45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953000" y="2431135"/>
            <a:ext cx="58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364468"/>
            <a:ext cx="4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914400" y="3389079"/>
            <a:ext cx="53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62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805320" y="4782456"/>
            <a:ext cx="51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1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29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</p:cNvCxnSpPr>
          <p:nvPr/>
        </p:nvCxnSpPr>
        <p:spPr>
          <a:xfrm flipV="1">
            <a:off x="1821708" y="3091694"/>
            <a:ext cx="203479" cy="83736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5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5890178" y="2619818"/>
            <a:ext cx="6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14909"/>
            <a:ext cx="4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869522" y="4782456"/>
            <a:ext cx="45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2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07136" y="26961"/>
            <a:ext cx="10158272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Graph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560" y="723900"/>
            <a:ext cx="8171714" cy="55475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TW" sz="2400" dirty="0"/>
              <a:t>A graph is a pictorial representation of a set of objects where some pairs of objects are connected by links. </a:t>
            </a:r>
          </a:p>
          <a:p>
            <a:pPr algn="just"/>
            <a:r>
              <a:rPr lang="en-US" altLang="zh-TW" sz="2400" dirty="0"/>
              <a:t>The interconnected objects are represented by points termed as </a:t>
            </a:r>
            <a:r>
              <a:rPr lang="en-US" altLang="zh-TW" sz="2400" b="1" dirty="0"/>
              <a:t>vertices (V)</a:t>
            </a:r>
            <a:r>
              <a:rPr lang="en-US" altLang="zh-TW" sz="2400" dirty="0"/>
              <a:t>, and the links that connect the vertices are called </a:t>
            </a:r>
            <a:r>
              <a:rPr lang="en-US" altLang="zh-TW" sz="2400" b="1" dirty="0"/>
              <a:t>edges (E)</a:t>
            </a:r>
            <a:r>
              <a:rPr lang="en-US" altLang="zh-TW" sz="2400" dirty="0"/>
              <a:t>.</a:t>
            </a:r>
          </a:p>
          <a:p>
            <a:pPr algn="just"/>
            <a:r>
              <a:rPr lang="en-US" altLang="zh-TW" sz="2400" dirty="0"/>
              <a:t>Formally, a graph is a pair of sets </a:t>
            </a:r>
            <a:r>
              <a:rPr lang="en-US" altLang="zh-TW" sz="2400" b="1" dirty="0"/>
              <a:t>(V, E), </a:t>
            </a:r>
            <a:r>
              <a:rPr lang="en-US" altLang="zh-TW" sz="2400" dirty="0"/>
              <a:t>where V is the set of vertices and E is the set of edges, connecting the pairs of vertices. Take a look at the following graph −</a:t>
            </a:r>
          </a:p>
          <a:p>
            <a:r>
              <a:rPr lang="en-US" altLang="zh-TW" sz="2400" dirty="0"/>
              <a:t>          </a:t>
            </a:r>
          </a:p>
          <a:p>
            <a:endParaRPr lang="en-US" sz="2400" b="1" dirty="0">
              <a:ea typeface="新細明體" panose="02020500000000000000" pitchFamily="18" charset="-120"/>
            </a:endParaRPr>
          </a:p>
          <a:p>
            <a:endParaRPr lang="en-US" sz="2400" b="1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sz="2400" b="1" dirty="0">
              <a:ea typeface="新細明體" panose="02020500000000000000" pitchFamily="18" charset="-120"/>
            </a:endParaRPr>
          </a:p>
          <a:p>
            <a:r>
              <a:rPr lang="en-US" sz="2400" b="1" dirty="0"/>
              <a:t>In the above graph,</a:t>
            </a:r>
          </a:p>
          <a:p>
            <a:pPr lvl="1"/>
            <a:r>
              <a:rPr lang="en-US" sz="2000" b="1" dirty="0"/>
              <a:t>V = {a, b, c, d, e}</a:t>
            </a:r>
          </a:p>
          <a:p>
            <a:pPr lvl="1"/>
            <a:r>
              <a:rPr lang="en-US" sz="2000" b="1" dirty="0"/>
              <a:t>E = {ab, ac, bd, cd, de}</a:t>
            </a:r>
          </a:p>
          <a:p>
            <a:endParaRPr 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050" name="Picture 2" descr="Graph Basics">
            <a:extLst>
              <a:ext uri="{FF2B5EF4-FFF2-40B4-BE49-F238E27FC236}">
                <a16:creationId xmlns:a16="http://schemas.microsoft.com/office/drawing/2014/main" xmlns="" id="{2C22305F-C26F-4954-B1D2-B4F64CED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76" y="3187329"/>
            <a:ext cx="1785938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2087F93-9F57-4154-ABEF-36A9D2ACC12D}"/>
              </a:ext>
            </a:extLst>
          </p:cNvPr>
          <p:cNvSpPr txBox="1">
            <a:spLocks noChangeArrowheads="1"/>
          </p:cNvSpPr>
          <p:nvPr/>
        </p:nvSpPr>
        <p:spPr>
          <a:xfrm>
            <a:off x="5121137" y="3360319"/>
            <a:ext cx="3746138" cy="195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TW" sz="2400" b="1" dirty="0"/>
              <a:t>Types: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Directed Graph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Undirected Graph</a:t>
            </a:r>
          </a:p>
          <a:p>
            <a:pPr lvl="2" algn="just"/>
            <a:r>
              <a:rPr lang="en-US" altLang="zh-TW" dirty="0">
                <a:ea typeface="新細明體" panose="02020500000000000000" pitchFamily="18" charset="-120"/>
              </a:rPr>
              <a:t>Connected Graph</a:t>
            </a:r>
          </a:p>
          <a:p>
            <a:pPr lvl="3" algn="just"/>
            <a:r>
              <a:rPr lang="en-US" altLang="zh-TW" dirty="0">
                <a:ea typeface="新細明體" panose="02020500000000000000" pitchFamily="18" charset="-120"/>
              </a:rPr>
              <a:t>Connected Graph with weights</a:t>
            </a:r>
          </a:p>
        </p:txBody>
      </p:sp>
    </p:spTree>
    <p:extLst>
      <p:ext uri="{BB962C8B-B14F-4D97-AF65-F5344CB8AC3E}">
        <p14:creationId xmlns:p14="http://schemas.microsoft.com/office/powerpoint/2010/main" val="1814863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30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5" y="2707062"/>
            <a:ext cx="214366" cy="5615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83565" y="3729568"/>
            <a:ext cx="243258" cy="10268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810761" y="4671517"/>
            <a:ext cx="781542" cy="33382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45621" y="3613455"/>
            <a:ext cx="319451" cy="838113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52196" y="2721574"/>
            <a:ext cx="296009" cy="4962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</p:cNvCxnSpPr>
          <p:nvPr/>
        </p:nvCxnSpPr>
        <p:spPr>
          <a:xfrm flipV="1">
            <a:off x="1821708" y="3091694"/>
            <a:ext cx="203479" cy="83736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46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83004" y="2663367"/>
            <a:ext cx="49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80980" y="4071257"/>
            <a:ext cx="4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072022" y="2619818"/>
            <a:ext cx="4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431135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29263" y="3214909"/>
            <a:ext cx="56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68050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869522" y="4782456"/>
            <a:ext cx="45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D5398B4-2330-4844-B5BC-9CA3E271F260}"/>
              </a:ext>
            </a:extLst>
          </p:cNvPr>
          <p:cNvCxnSpPr>
            <a:cxnSpLocks/>
          </p:cNvCxnSpPr>
          <p:nvPr/>
        </p:nvCxnSpPr>
        <p:spPr>
          <a:xfrm flipV="1">
            <a:off x="5183721" y="2249862"/>
            <a:ext cx="586152" cy="85987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" y="1021080"/>
            <a:ext cx="6343650" cy="1143000"/>
          </a:xfrm>
        </p:spPr>
        <p:txBody>
          <a:bodyPr>
            <a:normAutofit fontScale="90000"/>
          </a:bodyPr>
          <a:lstStyle/>
          <a:p>
            <a:r>
              <a:rPr lang="en-US" altLang="x-none" sz="4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Time complexity of </a:t>
            </a:r>
            <a:r>
              <a:rPr lang="en-US" altLang="x-none" sz="40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kruskal’s</a:t>
            </a:r>
            <a:r>
              <a:rPr lang="en-US" altLang="x-none" sz="4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7280" y="2011680"/>
            <a:ext cx="734187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With an efficient 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Find-set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 algorithms, the running time of kruskal’s algorithm will be dominated by the time needed for </a:t>
            </a:r>
            <a:r>
              <a:rPr lang="en-US" sz="2800" b="1" kern="0" dirty="0">
                <a:latin typeface="Times New Roman" pitchFamily="18" charset="0"/>
                <a:cs typeface="Times New Roman" pitchFamily="18" charset="0"/>
              </a:rPr>
              <a:t>sorting  the edge costs of a given graph.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Hence, with an efficient sorting algorithm(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r>
              <a:rPr lang="en-US" sz="2800" kern="0" dirty="0">
                <a:latin typeface="Times New Roman" pitchFamily="18" charset="0"/>
                <a:cs typeface="Times New Roman" pitchFamily="18" charset="0"/>
              </a:rPr>
              <a:t>), the complexity of kruskal’s algorithm is    </a:t>
            </a:r>
            <a:r>
              <a:rPr lang="en-US" sz="3200" i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ElogE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31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B93E01F-4D32-4635-8C83-F9CF74B9DA98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14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371600" y="2109790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1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910955" y="139065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2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1912144" y="2830515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8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2451498" y="2109790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992042" y="139065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2992042" y="2830515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7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4612481" y="2109790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071937" y="1390650"/>
            <a:ext cx="215504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4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4071937" y="2830515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6</a:t>
            </a:r>
          </a:p>
        </p:txBody>
      </p:sp>
      <p:cxnSp>
        <p:nvCxnSpPr>
          <p:cNvPr id="4108" name="AutoShape 12"/>
          <p:cNvCxnSpPr>
            <a:cxnSpLocks noChangeShapeType="1"/>
            <a:stCxn id="4099" idx="7"/>
            <a:endCxn id="4100" idx="3"/>
          </p:cNvCxnSpPr>
          <p:nvPr/>
        </p:nvCxnSpPr>
        <p:spPr bwMode="auto">
          <a:xfrm flipV="1">
            <a:off x="1554957" y="1635126"/>
            <a:ext cx="388144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3"/>
          <p:cNvCxnSpPr>
            <a:cxnSpLocks noChangeShapeType="1"/>
            <a:stCxn id="4099" idx="5"/>
            <a:endCxn id="4101" idx="1"/>
          </p:cNvCxnSpPr>
          <p:nvPr/>
        </p:nvCxnSpPr>
        <p:spPr bwMode="auto">
          <a:xfrm>
            <a:off x="1554957" y="2354263"/>
            <a:ext cx="38933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/>
          <p:cNvCxnSpPr>
            <a:cxnSpLocks noChangeShapeType="1"/>
            <a:stCxn id="4101" idx="0"/>
            <a:endCxn id="4100" idx="4"/>
          </p:cNvCxnSpPr>
          <p:nvPr/>
        </p:nvCxnSpPr>
        <p:spPr bwMode="auto">
          <a:xfrm flipH="1" flipV="1">
            <a:off x="2019300" y="1677990"/>
            <a:ext cx="1191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5"/>
          <p:cNvCxnSpPr>
            <a:cxnSpLocks noChangeShapeType="1"/>
            <a:stCxn id="4101" idx="7"/>
            <a:endCxn id="4102" idx="3"/>
          </p:cNvCxnSpPr>
          <p:nvPr/>
        </p:nvCxnSpPr>
        <p:spPr bwMode="auto">
          <a:xfrm flipV="1">
            <a:off x="2095501" y="2354263"/>
            <a:ext cx="388144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/>
          <p:cNvCxnSpPr>
            <a:cxnSpLocks noChangeShapeType="1"/>
            <a:stCxn id="4102" idx="7"/>
            <a:endCxn id="4103" idx="3"/>
          </p:cNvCxnSpPr>
          <p:nvPr/>
        </p:nvCxnSpPr>
        <p:spPr bwMode="auto">
          <a:xfrm flipV="1">
            <a:off x="2634854" y="1635126"/>
            <a:ext cx="389334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7"/>
          <p:cNvCxnSpPr>
            <a:cxnSpLocks noChangeShapeType="1"/>
            <a:stCxn id="4102" idx="5"/>
            <a:endCxn id="4104" idx="1"/>
          </p:cNvCxnSpPr>
          <p:nvPr/>
        </p:nvCxnSpPr>
        <p:spPr bwMode="auto">
          <a:xfrm>
            <a:off x="2634854" y="2354263"/>
            <a:ext cx="389334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8"/>
          <p:cNvCxnSpPr>
            <a:cxnSpLocks noChangeShapeType="1"/>
            <a:stCxn id="4103" idx="6"/>
            <a:endCxn id="4106" idx="2"/>
          </p:cNvCxnSpPr>
          <p:nvPr/>
        </p:nvCxnSpPr>
        <p:spPr bwMode="auto">
          <a:xfrm>
            <a:off x="3207545" y="1535113"/>
            <a:ext cx="8643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9"/>
          <p:cNvCxnSpPr>
            <a:cxnSpLocks noChangeShapeType="1"/>
            <a:stCxn id="4104" idx="6"/>
            <a:endCxn id="4107" idx="2"/>
          </p:cNvCxnSpPr>
          <p:nvPr/>
        </p:nvCxnSpPr>
        <p:spPr bwMode="auto">
          <a:xfrm>
            <a:off x="3207545" y="2974975"/>
            <a:ext cx="8643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0"/>
          <p:cNvCxnSpPr>
            <a:cxnSpLocks noChangeShapeType="1"/>
            <a:stCxn id="4107" idx="0"/>
            <a:endCxn id="4106" idx="4"/>
          </p:cNvCxnSpPr>
          <p:nvPr/>
        </p:nvCxnSpPr>
        <p:spPr bwMode="auto">
          <a:xfrm flipV="1">
            <a:off x="4180285" y="1677990"/>
            <a:ext cx="0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21"/>
          <p:cNvCxnSpPr>
            <a:cxnSpLocks noChangeShapeType="1"/>
            <a:stCxn id="4103" idx="5"/>
            <a:endCxn id="4107" idx="1"/>
          </p:cNvCxnSpPr>
          <p:nvPr/>
        </p:nvCxnSpPr>
        <p:spPr bwMode="auto">
          <a:xfrm>
            <a:off x="3175397" y="1635125"/>
            <a:ext cx="928688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22"/>
          <p:cNvCxnSpPr>
            <a:cxnSpLocks noChangeShapeType="1"/>
            <a:stCxn id="4100" idx="6"/>
            <a:endCxn id="4103" idx="2"/>
          </p:cNvCxnSpPr>
          <p:nvPr/>
        </p:nvCxnSpPr>
        <p:spPr bwMode="auto">
          <a:xfrm>
            <a:off x="2126457" y="1535113"/>
            <a:ext cx="86558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23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4255295" y="1635126"/>
            <a:ext cx="38933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4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4255295" y="2354263"/>
            <a:ext cx="38933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1" name="AutoShape 25"/>
          <p:cNvCxnSpPr>
            <a:cxnSpLocks noChangeShapeType="1"/>
            <a:stCxn id="4101" idx="6"/>
            <a:endCxn id="4104" idx="2"/>
          </p:cNvCxnSpPr>
          <p:nvPr/>
        </p:nvCxnSpPr>
        <p:spPr bwMode="auto">
          <a:xfrm>
            <a:off x="2127648" y="2974975"/>
            <a:ext cx="86439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560911" y="1655763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451497" y="129540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558779" y="129540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423172" y="165576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9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395789" y="258445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30280" y="215265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96854" y="215900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0110" y="186531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450431" y="295116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25304" y="295116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55031" y="237490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803797" y="2159000"/>
            <a:ext cx="344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11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560910" y="258445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39" name="Oval 62"/>
          <p:cNvSpPr>
            <a:spLocks noChangeArrowheads="1"/>
          </p:cNvSpPr>
          <p:nvPr/>
        </p:nvSpPr>
        <p:spPr bwMode="auto">
          <a:xfrm>
            <a:off x="1485900" y="4478340"/>
            <a:ext cx="215504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1</a:t>
            </a: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1371600" y="2057400"/>
            <a:ext cx="228600" cy="3635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1</a:t>
            </a:r>
          </a:p>
        </p:txBody>
      </p:sp>
      <p:sp>
        <p:nvSpPr>
          <p:cNvPr id="41" name="Oval 64"/>
          <p:cNvSpPr>
            <a:spLocks noChangeArrowheads="1"/>
          </p:cNvSpPr>
          <p:nvPr/>
        </p:nvSpPr>
        <p:spPr bwMode="auto">
          <a:xfrm>
            <a:off x="1551386" y="1654175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2044305" y="375761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2</a:t>
            </a:r>
          </a:p>
        </p:txBody>
      </p:sp>
      <p:sp>
        <p:nvSpPr>
          <p:cNvPr id="43" name="Oval 66"/>
          <p:cNvSpPr>
            <a:spLocks noChangeArrowheads="1"/>
          </p:cNvSpPr>
          <p:nvPr/>
        </p:nvSpPr>
        <p:spPr bwMode="auto">
          <a:xfrm>
            <a:off x="1912144" y="1389065"/>
            <a:ext cx="215504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2</a:t>
            </a:r>
          </a:p>
        </p:txBody>
      </p:sp>
      <p:cxnSp>
        <p:nvCxnSpPr>
          <p:cNvPr id="44" name="AutoShape 67"/>
          <p:cNvCxnSpPr>
            <a:cxnSpLocks noChangeShapeType="1"/>
          </p:cNvCxnSpPr>
          <p:nvPr/>
        </p:nvCxnSpPr>
        <p:spPr bwMode="auto">
          <a:xfrm flipV="1">
            <a:off x="1654970" y="3962402"/>
            <a:ext cx="389335" cy="519113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68"/>
          <p:cNvSpPr>
            <a:spLocks noChangeArrowheads="1"/>
          </p:cNvSpPr>
          <p:nvPr/>
        </p:nvSpPr>
        <p:spPr bwMode="auto">
          <a:xfrm>
            <a:off x="2451498" y="129540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cxnSp>
        <p:nvCxnSpPr>
          <p:cNvPr id="46" name="AutoShape 69"/>
          <p:cNvCxnSpPr>
            <a:cxnSpLocks noChangeShapeType="1"/>
          </p:cNvCxnSpPr>
          <p:nvPr/>
        </p:nvCxnSpPr>
        <p:spPr bwMode="auto">
          <a:xfrm>
            <a:off x="2265761" y="388620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70"/>
          <p:cNvSpPr>
            <a:spLocks noChangeArrowheads="1"/>
          </p:cNvSpPr>
          <p:nvPr/>
        </p:nvSpPr>
        <p:spPr bwMode="auto">
          <a:xfrm>
            <a:off x="3108723" y="375761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3</a:t>
            </a:r>
          </a:p>
        </p:txBody>
      </p:sp>
      <p:sp>
        <p:nvSpPr>
          <p:cNvPr id="48" name="Oval 71"/>
          <p:cNvSpPr>
            <a:spLocks noChangeArrowheads="1"/>
          </p:cNvSpPr>
          <p:nvPr/>
        </p:nvSpPr>
        <p:spPr bwMode="auto">
          <a:xfrm>
            <a:off x="2992042" y="138906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3</a:t>
            </a:r>
          </a:p>
        </p:txBody>
      </p:sp>
      <p:sp>
        <p:nvSpPr>
          <p:cNvPr id="49" name="Oval 72"/>
          <p:cNvSpPr>
            <a:spLocks noChangeArrowheads="1"/>
          </p:cNvSpPr>
          <p:nvPr/>
        </p:nvSpPr>
        <p:spPr bwMode="auto">
          <a:xfrm>
            <a:off x="2776537" y="1871664"/>
            <a:ext cx="215504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50" name="Oval 73"/>
          <p:cNvSpPr>
            <a:spLocks noChangeArrowheads="1"/>
          </p:cNvSpPr>
          <p:nvPr/>
        </p:nvSpPr>
        <p:spPr bwMode="auto">
          <a:xfrm>
            <a:off x="2451498" y="2116140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9</a:t>
            </a:r>
          </a:p>
        </p:txBody>
      </p:sp>
      <p:sp>
        <p:nvSpPr>
          <p:cNvPr id="51" name="Oval 74"/>
          <p:cNvSpPr>
            <a:spLocks noChangeArrowheads="1"/>
          </p:cNvSpPr>
          <p:nvPr/>
        </p:nvSpPr>
        <p:spPr bwMode="auto">
          <a:xfrm>
            <a:off x="2569369" y="4437065"/>
            <a:ext cx="215504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9</a:t>
            </a:r>
          </a:p>
        </p:txBody>
      </p:sp>
      <p:cxnSp>
        <p:nvCxnSpPr>
          <p:cNvPr id="52" name="AutoShape 75"/>
          <p:cNvCxnSpPr>
            <a:cxnSpLocks noChangeShapeType="1"/>
          </p:cNvCxnSpPr>
          <p:nvPr/>
        </p:nvCxnSpPr>
        <p:spPr bwMode="auto">
          <a:xfrm flipV="1">
            <a:off x="2742011" y="3962400"/>
            <a:ext cx="388144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2775349" y="237490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16</a:t>
            </a:r>
          </a:p>
        </p:txBody>
      </p:sp>
      <p:sp>
        <p:nvSpPr>
          <p:cNvPr id="54" name="Oval 77"/>
          <p:cNvSpPr>
            <a:spLocks noChangeArrowheads="1"/>
          </p:cNvSpPr>
          <p:nvPr/>
        </p:nvSpPr>
        <p:spPr bwMode="auto">
          <a:xfrm>
            <a:off x="3402806" y="2159000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55" name="Oval 78"/>
          <p:cNvSpPr>
            <a:spLocks noChangeArrowheads="1"/>
          </p:cNvSpPr>
          <p:nvPr/>
        </p:nvSpPr>
        <p:spPr bwMode="auto">
          <a:xfrm>
            <a:off x="4071937" y="2819400"/>
            <a:ext cx="215504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6</a:t>
            </a:r>
          </a:p>
        </p:txBody>
      </p:sp>
      <p:sp>
        <p:nvSpPr>
          <p:cNvPr id="56" name="Oval 79"/>
          <p:cNvSpPr>
            <a:spLocks noChangeArrowheads="1"/>
          </p:cNvSpPr>
          <p:nvPr/>
        </p:nvSpPr>
        <p:spPr bwMode="auto">
          <a:xfrm>
            <a:off x="4189811" y="519906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6</a:t>
            </a:r>
          </a:p>
        </p:txBody>
      </p:sp>
      <p:cxnSp>
        <p:nvCxnSpPr>
          <p:cNvPr id="57" name="AutoShape 80"/>
          <p:cNvCxnSpPr>
            <a:cxnSpLocks noChangeShapeType="1"/>
          </p:cNvCxnSpPr>
          <p:nvPr/>
        </p:nvCxnSpPr>
        <p:spPr bwMode="auto">
          <a:xfrm>
            <a:off x="3292080" y="4017965"/>
            <a:ext cx="929878" cy="1239837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81"/>
          <p:cNvSpPr>
            <a:spLocks noChangeArrowheads="1"/>
          </p:cNvSpPr>
          <p:nvPr/>
        </p:nvSpPr>
        <p:spPr bwMode="auto">
          <a:xfrm>
            <a:off x="3449242" y="2951165"/>
            <a:ext cx="215503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59" name="Oval 82"/>
          <p:cNvSpPr>
            <a:spLocks noChangeArrowheads="1"/>
          </p:cNvSpPr>
          <p:nvPr/>
        </p:nvSpPr>
        <p:spPr bwMode="auto">
          <a:xfrm>
            <a:off x="2992042" y="2819400"/>
            <a:ext cx="21550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7</a:t>
            </a:r>
          </a:p>
        </p:txBody>
      </p:sp>
      <p:sp>
        <p:nvSpPr>
          <p:cNvPr id="60" name="Oval 83"/>
          <p:cNvSpPr>
            <a:spLocks noChangeArrowheads="1"/>
          </p:cNvSpPr>
          <p:nvPr/>
        </p:nvSpPr>
        <p:spPr bwMode="auto">
          <a:xfrm>
            <a:off x="3108723" y="519906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7</a:t>
            </a:r>
          </a:p>
        </p:txBody>
      </p:sp>
      <p:cxnSp>
        <p:nvCxnSpPr>
          <p:cNvPr id="61" name="AutoShape 84"/>
          <p:cNvCxnSpPr>
            <a:cxnSpLocks noChangeShapeType="1"/>
          </p:cNvCxnSpPr>
          <p:nvPr/>
        </p:nvCxnSpPr>
        <p:spPr bwMode="auto">
          <a:xfrm>
            <a:off x="3324226" y="5334000"/>
            <a:ext cx="86558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85"/>
          <p:cNvSpPr>
            <a:spLocks noChangeArrowheads="1"/>
          </p:cNvSpPr>
          <p:nvPr/>
        </p:nvSpPr>
        <p:spPr bwMode="auto">
          <a:xfrm>
            <a:off x="2406255" y="294005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63" name="Oval 86"/>
          <p:cNvSpPr>
            <a:spLocks noChangeArrowheads="1"/>
          </p:cNvSpPr>
          <p:nvPr/>
        </p:nvSpPr>
        <p:spPr bwMode="auto">
          <a:xfrm>
            <a:off x="1912144" y="2819400"/>
            <a:ext cx="215504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8</a:t>
            </a:r>
          </a:p>
        </p:txBody>
      </p:sp>
      <p:sp>
        <p:nvSpPr>
          <p:cNvPr id="64" name="Oval 87"/>
          <p:cNvSpPr>
            <a:spLocks noChangeArrowheads="1"/>
          </p:cNvSpPr>
          <p:nvPr/>
        </p:nvSpPr>
        <p:spPr bwMode="auto">
          <a:xfrm>
            <a:off x="2028825" y="5199065"/>
            <a:ext cx="215504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8</a:t>
            </a:r>
          </a:p>
        </p:txBody>
      </p:sp>
      <p:cxnSp>
        <p:nvCxnSpPr>
          <p:cNvPr id="65" name="AutoShape 88"/>
          <p:cNvCxnSpPr>
            <a:cxnSpLocks noChangeShapeType="1"/>
          </p:cNvCxnSpPr>
          <p:nvPr/>
        </p:nvCxnSpPr>
        <p:spPr bwMode="auto">
          <a:xfrm>
            <a:off x="2244329" y="533400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89"/>
          <p:cNvSpPr>
            <a:spLocks noChangeArrowheads="1"/>
          </p:cNvSpPr>
          <p:nvPr/>
        </p:nvSpPr>
        <p:spPr bwMode="auto">
          <a:xfrm>
            <a:off x="3548062" y="1295400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67" name="Oval 90"/>
          <p:cNvSpPr>
            <a:spLocks noChangeArrowheads="1"/>
          </p:cNvSpPr>
          <p:nvPr/>
        </p:nvSpPr>
        <p:spPr bwMode="auto">
          <a:xfrm>
            <a:off x="4071937" y="1389065"/>
            <a:ext cx="215504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 dirty="0">
                <a:latin typeface="Times New Roman" charset="0"/>
                <a:ea typeface="新細明體" charset="-120"/>
              </a:rPr>
              <a:t>4</a:t>
            </a:r>
          </a:p>
        </p:txBody>
      </p:sp>
      <p:sp>
        <p:nvSpPr>
          <p:cNvPr id="68" name="Oval 91"/>
          <p:cNvSpPr>
            <a:spLocks noChangeArrowheads="1"/>
          </p:cNvSpPr>
          <p:nvPr/>
        </p:nvSpPr>
        <p:spPr bwMode="auto">
          <a:xfrm>
            <a:off x="4189811" y="3757615"/>
            <a:ext cx="21550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4</a:t>
            </a:r>
          </a:p>
        </p:txBody>
      </p:sp>
      <p:cxnSp>
        <p:nvCxnSpPr>
          <p:cNvPr id="69" name="AutoShape 92"/>
          <p:cNvCxnSpPr>
            <a:cxnSpLocks noChangeShapeType="1"/>
          </p:cNvCxnSpPr>
          <p:nvPr/>
        </p:nvCxnSpPr>
        <p:spPr bwMode="auto">
          <a:xfrm>
            <a:off x="3324226" y="3886200"/>
            <a:ext cx="86558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93"/>
          <p:cNvSpPr>
            <a:spLocks noChangeArrowheads="1"/>
          </p:cNvSpPr>
          <p:nvPr/>
        </p:nvSpPr>
        <p:spPr bwMode="auto">
          <a:xfrm>
            <a:off x="4413648" y="1654175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71" name="Oval 94"/>
          <p:cNvSpPr>
            <a:spLocks noChangeArrowheads="1"/>
          </p:cNvSpPr>
          <p:nvPr/>
        </p:nvSpPr>
        <p:spPr bwMode="auto">
          <a:xfrm>
            <a:off x="4729162" y="4479925"/>
            <a:ext cx="215504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5</a:t>
            </a:r>
          </a:p>
        </p:txBody>
      </p:sp>
      <p:cxnSp>
        <p:nvCxnSpPr>
          <p:cNvPr id="72" name="AutoShape 95"/>
          <p:cNvCxnSpPr>
            <a:cxnSpLocks noChangeShapeType="1"/>
          </p:cNvCxnSpPr>
          <p:nvPr/>
        </p:nvCxnSpPr>
        <p:spPr bwMode="auto">
          <a:xfrm>
            <a:off x="4373167" y="3975100"/>
            <a:ext cx="388144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96"/>
          <p:cNvSpPr>
            <a:spLocks noChangeArrowheads="1"/>
          </p:cNvSpPr>
          <p:nvPr/>
        </p:nvSpPr>
        <p:spPr bwMode="auto">
          <a:xfrm>
            <a:off x="4612481" y="2133600"/>
            <a:ext cx="215504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5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32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xmlns="" id="{ABEF9464-6D5F-4FBF-AB0B-50DF79948F3D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PRIM’s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0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8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1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8" grpId="2"/>
      <p:bldP spid="28" grpId="3"/>
      <p:bldP spid="28" grpId="4"/>
      <p:bldP spid="29" grpId="0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3" grpId="0"/>
      <p:bldP spid="34" grpId="0"/>
      <p:bldP spid="35" grpId="0"/>
      <p:bldP spid="36" grpId="0"/>
      <p:bldP spid="36" grpId="1"/>
      <p:bldP spid="36" grpId="2"/>
      <p:bldP spid="37" grpId="0"/>
      <p:bldP spid="37" grpId="1"/>
      <p:bldP spid="37" grpId="2"/>
      <p:bldP spid="37" grpId="3"/>
      <p:bldP spid="37" grpId="4"/>
      <p:bldP spid="38" grpId="0"/>
      <p:bldP spid="38" grpId="1"/>
      <p:bldP spid="38" grpId="2"/>
      <p:bldP spid="38" grpId="3"/>
      <p:bldP spid="38" grpId="4"/>
      <p:bldP spid="38" grpId="5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3" grpId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2400" y="726440"/>
            <a:ext cx="487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Prim’s Algorithm</a:t>
            </a:r>
            <a:endParaRPr lang="en-US" altLang="x-none" sz="2000" dirty="0">
              <a:solidFill>
                <a:schemeClr val="hlin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1	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en-US" altLang="x-none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Prim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(E, cost, n, t)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2	// E is the set of edges in G.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3"/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//cost[1:n,1:n] is the cost matrix such that cost[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i,j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 is either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4          // positive real number  or ∞ if no edge (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i,j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) exists.  cost[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i,j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]=0, if 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=j.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5	// A minimum spanning tree is computed and stored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6	// as a set of edges in the array t[1:n-1,1:2]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7	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8	      Let (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k,</a:t>
            </a:r>
            <a:r>
              <a:rPr lang="en-US" altLang="x-none" sz="2000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) be an edge of minimum cost in 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9		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mincost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=cost[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k,</a:t>
            </a:r>
            <a:r>
              <a:rPr lang="en-US" altLang="x-none" sz="2000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0"/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t[1,1]=k; t[1,2]=</a:t>
            </a:r>
            <a:r>
              <a:rPr lang="en-US" altLang="x-none" sz="2000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0"/>
            </a:pP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en-US" altLang="x-none" sz="20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=1 </a:t>
            </a:r>
            <a:r>
              <a:rPr lang="en-US" altLang="x-none" sz="20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 n </a:t>
            </a: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do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	// initialize  near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AutoNum type="arabicPlain" startAt="12"/>
            </a:pP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(  cost[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i,l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]&lt; cost[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, k]  </a:t>
            </a: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then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 near[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]=l</a:t>
            </a:r>
            <a:r>
              <a:rPr lang="en-US" altLang="x-none" sz="2000" i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      			</a:t>
            </a:r>
            <a:r>
              <a:rPr lang="en-US" altLang="x-none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else</a:t>
            </a:r>
            <a:r>
              <a:rPr lang="en-US" altLang="x-none" sz="20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 near[</a:t>
            </a:r>
            <a:r>
              <a:rPr lang="en-US" altLang="x-none" sz="2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]= k;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13  near[k]=near[</a:t>
            </a:r>
            <a:r>
              <a:rPr lang="en-US" altLang="x-none" sz="2000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x-none" sz="2000" dirty="0">
                <a:latin typeface="Times New Roman" charset="0"/>
                <a:ea typeface="Times New Roman" charset="0"/>
                <a:cs typeface="Times New Roman" charset="0"/>
              </a:rPr>
              <a:t>]=0;</a:t>
            </a:r>
            <a:endParaRPr lang="en-US" altLang="x-none" sz="20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33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B58C261-DED0-4358-8E15-B64633769651}"/>
              </a:ext>
            </a:extLst>
          </p:cNvPr>
          <p:cNvSpPr/>
          <p:nvPr/>
        </p:nvSpPr>
        <p:spPr>
          <a:xfrm>
            <a:off x="4732020" y="823502"/>
            <a:ext cx="4572000" cy="57154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/>
              <a:t>14  	</a:t>
            </a:r>
            <a:r>
              <a:rPr lang="en-US" altLang="x-none" dirty="0">
                <a:solidFill>
                  <a:srgbClr val="FF0000"/>
                </a:solidFill>
              </a:rPr>
              <a:t>for</a:t>
            </a:r>
            <a:r>
              <a:rPr lang="en-US" altLang="x-none" dirty="0"/>
              <a:t> </a:t>
            </a:r>
            <a:r>
              <a:rPr lang="en-US" altLang="x-none" dirty="0" err="1"/>
              <a:t>i</a:t>
            </a:r>
            <a:r>
              <a:rPr lang="en-US" altLang="x-none" dirty="0"/>
              <a:t>=2</a:t>
            </a:r>
            <a:r>
              <a:rPr lang="en-US" altLang="x-none" dirty="0">
                <a:solidFill>
                  <a:srgbClr val="FF0000"/>
                </a:solidFill>
              </a:rPr>
              <a:t> to </a:t>
            </a:r>
            <a:r>
              <a:rPr lang="en-US" altLang="x-none" dirty="0"/>
              <a:t>n-1 </a:t>
            </a:r>
            <a:r>
              <a:rPr lang="en-US" altLang="x-none" dirty="0">
                <a:solidFill>
                  <a:srgbClr val="FF0000"/>
                </a:solidFill>
              </a:rPr>
              <a:t>do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/>
              <a:t>15	    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16"/>
            </a:pPr>
            <a:r>
              <a:rPr lang="en-US" altLang="x-none" i="1" dirty="0"/>
              <a:t>               // Find n-1 additional edges for t.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i="1" dirty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 smtClean="0"/>
              <a:t>17Let </a:t>
            </a:r>
            <a:r>
              <a:rPr lang="en-US" altLang="x-none" dirty="0"/>
              <a:t>j be an index such that near[j]</a:t>
            </a:r>
            <a:r>
              <a:rPr lang="en-US" altLang="x-none" dirty="0">
                <a:ea typeface="Times New Roman" charset="0"/>
                <a:cs typeface="Times New Roman" charset="0"/>
              </a:rPr>
              <a:t>≠0 and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18"/>
            </a:pPr>
            <a:r>
              <a:rPr lang="en-US" altLang="x-none" dirty="0">
                <a:ea typeface="Times New Roman" charset="0"/>
                <a:cs typeface="Times New Roman" charset="0"/>
              </a:rPr>
              <a:t>          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cost[</a:t>
            </a:r>
            <a:r>
              <a:rPr lang="en-US" altLang="x-none" dirty="0" err="1" smtClean="0">
                <a:ea typeface="Times New Roman" charset="0"/>
                <a:cs typeface="Times New Roman" charset="0"/>
              </a:rPr>
              <a:t>j,near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[j</a:t>
            </a:r>
            <a:r>
              <a:rPr lang="en-US" altLang="x-none" dirty="0">
                <a:ea typeface="Times New Roman" charset="0"/>
                <a:cs typeface="Times New Roman" charset="0"/>
              </a:rPr>
              <a:t>]] is minimum;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dirty="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19	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t[i,1</a:t>
            </a:r>
            <a:r>
              <a:rPr lang="en-US" altLang="x-none" dirty="0">
                <a:ea typeface="Times New Roman" charset="0"/>
                <a:cs typeface="Times New Roman" charset="0"/>
              </a:rPr>
              <a:t>]=j; t[i,2]=near[j];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20	</a:t>
            </a:r>
            <a:r>
              <a:rPr lang="en-US" altLang="x-none" dirty="0" err="1" smtClean="0">
                <a:ea typeface="Times New Roman" charset="0"/>
                <a:cs typeface="Times New Roman" charset="0"/>
              </a:rPr>
              <a:t>mincost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=</a:t>
            </a:r>
            <a:r>
              <a:rPr lang="en-US" altLang="x-none" dirty="0" err="1" smtClean="0">
                <a:ea typeface="Times New Roman" charset="0"/>
                <a:cs typeface="Times New Roman" charset="0"/>
              </a:rPr>
              <a:t>mincost+cost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[</a:t>
            </a:r>
            <a:r>
              <a:rPr lang="en-US" altLang="x-none" dirty="0" err="1" smtClean="0">
                <a:ea typeface="Times New Roman" charset="0"/>
                <a:cs typeface="Times New Roman" charset="0"/>
              </a:rPr>
              <a:t>j,near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[j</a:t>
            </a:r>
            <a:r>
              <a:rPr lang="en-US" altLang="x-none" dirty="0">
                <a:ea typeface="Times New Roman" charset="0"/>
                <a:cs typeface="Times New Roman" charset="0"/>
              </a:rPr>
              <a:t>]];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lain" startAt="21"/>
            </a:pPr>
            <a:r>
              <a:rPr lang="en-US" altLang="x-none" dirty="0">
                <a:ea typeface="Times New Roman" charset="0"/>
                <a:cs typeface="Times New Roman" charset="0"/>
              </a:rPr>
              <a:t>          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x-none" dirty="0">
                <a:ea typeface="Times New Roman" charset="0"/>
                <a:cs typeface="Times New Roman" charset="0"/>
              </a:rPr>
              <a:t>near[j]=0;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dirty="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 smtClean="0">
                <a:ea typeface="Times New Roman" charset="0"/>
                <a:cs typeface="Times New Roman" charset="0"/>
              </a:rPr>
              <a:t>22</a:t>
            </a:r>
            <a:r>
              <a:rPr lang="en-US" altLang="x-none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for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x-none" dirty="0">
                <a:ea typeface="Times New Roman" charset="0"/>
                <a:cs typeface="Times New Roman" charset="0"/>
              </a:rPr>
              <a:t>k=1 </a:t>
            </a:r>
            <a:r>
              <a:rPr lang="en-US" altLang="x-none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to </a:t>
            </a:r>
            <a:r>
              <a:rPr lang="en-US" altLang="x-none" dirty="0">
                <a:ea typeface="Times New Roman" charset="0"/>
                <a:cs typeface="Times New Roman" charset="0"/>
              </a:rPr>
              <a:t>n </a:t>
            </a:r>
            <a:r>
              <a:rPr lang="en-US" altLang="x-none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do</a:t>
            </a:r>
            <a:r>
              <a:rPr lang="en-US" altLang="x-none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>
                <a:ea typeface="Times New Roman" charset="0"/>
                <a:cs typeface="Times New Roman" charset="0"/>
              </a:rPr>
              <a:t> // update near[]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 smtClean="0">
                <a:ea typeface="Times New Roman" charset="0"/>
                <a:cs typeface="Times New Roman" charset="0"/>
              </a:rPr>
              <a:t>23</a:t>
            </a:r>
            <a:r>
              <a:rPr lang="en-US" altLang="x-none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if</a:t>
            </a:r>
            <a:r>
              <a:rPr lang="en-US" altLang="x-none" dirty="0">
                <a:ea typeface="Times New Roman" charset="0"/>
                <a:cs typeface="Times New Roman" charset="0"/>
              </a:rPr>
              <a:t>( ( near[k] ≠0 ) and (cost[</a:t>
            </a:r>
            <a:r>
              <a:rPr lang="en-US" altLang="x-none" dirty="0" err="1">
                <a:ea typeface="Times New Roman" charset="0"/>
                <a:cs typeface="Times New Roman" charset="0"/>
              </a:rPr>
              <a:t>k,near</a:t>
            </a:r>
            <a:r>
              <a:rPr lang="en-US" altLang="x-none" dirty="0">
                <a:ea typeface="Times New Roman" charset="0"/>
                <a:cs typeface="Times New Roman" charset="0"/>
              </a:rPr>
              <a:t>[k]&gt;cost[</a:t>
            </a:r>
            <a:r>
              <a:rPr lang="en-US" altLang="x-none" dirty="0" err="1">
                <a:ea typeface="Times New Roman" charset="0"/>
                <a:cs typeface="Times New Roman" charset="0"/>
              </a:rPr>
              <a:t>k,j</a:t>
            </a:r>
            <a:r>
              <a:rPr lang="en-US" altLang="x-none" dirty="0">
                <a:ea typeface="Times New Roman" charset="0"/>
                <a:cs typeface="Times New Roman" charset="0"/>
              </a:rPr>
              <a:t>]))  </a:t>
            </a:r>
            <a:r>
              <a:rPr lang="en-US" altLang="x-none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then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24				near[k]=j;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25		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26 </a:t>
            </a:r>
            <a:r>
              <a:rPr lang="en-US" altLang="x-none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return </a:t>
            </a:r>
            <a:r>
              <a:rPr lang="en-US" altLang="x-none" dirty="0" err="1">
                <a:ea typeface="Times New Roman" charset="0"/>
                <a:cs typeface="Times New Roman" charset="0"/>
              </a:rPr>
              <a:t>mincost</a:t>
            </a:r>
            <a:r>
              <a:rPr lang="en-US" altLang="x-none" dirty="0">
                <a:ea typeface="Times New Roman" charset="0"/>
                <a:cs typeface="Times New Roman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27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BC482A0-2C15-4683-B30B-E5381717130B}"/>
              </a:ext>
            </a:extLst>
          </p:cNvPr>
          <p:cNvCxnSpPr/>
          <p:nvPr/>
        </p:nvCxnSpPr>
        <p:spPr>
          <a:xfrm>
            <a:off x="4663440" y="823502"/>
            <a:ext cx="68580" cy="56077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061E2C9-1465-47D6-BA19-140CE5CF510F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PRIM’s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46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V="1">
            <a:off x="1226763" y="1734605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9" y="3621312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234806" y="216987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1309516" y="179251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0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V="1">
            <a:off x="1226763" y="1734605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9" y="3621312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234806" y="216987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1309516" y="179251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98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9" y="3621312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234806" y="216987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271917" y="225696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02688" y="33890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0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7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2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50526" y="3621312"/>
            <a:ext cx="50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256967"/>
            <a:ext cx="44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82221" y="3211337"/>
            <a:ext cx="5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9" y="4274455"/>
            <a:ext cx="47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0" y="3243534"/>
            <a:ext cx="10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8" y="4889457"/>
            <a:ext cx="10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0" y="2934044"/>
            <a:ext cx="10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24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>
            <a:off x="1226763" y="3134484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6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9" y="3621312"/>
            <a:ext cx="4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256967"/>
            <a:ext cx="5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546214" y="3243937"/>
            <a:ext cx="4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24263" y="3389079"/>
            <a:ext cx="4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56104" y="4274455"/>
            <a:ext cx="4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0" y="3243534"/>
            <a:ext cx="10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8" y="4889457"/>
            <a:ext cx="10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0" y="2934044"/>
            <a:ext cx="10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72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3012020" y="2303133"/>
            <a:ext cx="5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40762" y="3621312"/>
            <a:ext cx="44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158604" y="2169877"/>
            <a:ext cx="42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256967"/>
            <a:ext cx="5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29263" y="3243937"/>
            <a:ext cx="5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97076"/>
            <a:ext cx="46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1934331" y="4274455"/>
            <a:ext cx="46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5, 24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14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07136" y="26961"/>
            <a:ext cx="10158272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Spanning Tree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723900"/>
            <a:ext cx="91440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(V, E) 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 undirected connected graph.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subgraph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(V, </a:t>
            </a:r>
            <a:r>
              <a:rPr lang="en-IN" b="0" i="0" dirty="0">
                <a:solidFill>
                  <a:srgbClr val="0070C0"/>
                </a:solidFill>
                <a:effectLst/>
                <a:latin typeface="Linux Libertine"/>
              </a:rPr>
              <a:t>É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 is a spanning tree of G iff T is a tree.</a:t>
            </a:r>
          </a:p>
          <a:p>
            <a:pPr>
              <a:lnSpc>
                <a:spcPct val="120000"/>
              </a:lnSpc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graph, there may exist more than one spanning tree.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graph, the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 edges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dges Spinning Tree">
            <a:extLst>
              <a:ext uri="{FF2B5EF4-FFF2-40B4-BE49-F238E27FC236}">
                <a16:creationId xmlns:a16="http://schemas.microsoft.com/office/drawing/2014/main" xmlns="" id="{F9BC08B4-72CE-4F85-B602-29A2129C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19" y="2746504"/>
            <a:ext cx="37884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47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1891903" y="4163516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4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49748" y="2169877"/>
            <a:ext cx="53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153498" y="2256967"/>
            <a:ext cx="4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86903" y="3243937"/>
            <a:ext cx="52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00600" y="3897076"/>
            <a:ext cx="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5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2049748" y="4274455"/>
            <a:ext cx="4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INF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5, 24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866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4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4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4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36071" y="2169877"/>
            <a:ext cx="5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256967"/>
            <a:ext cx="5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86903" y="3243937"/>
            <a:ext cx="52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97076"/>
            <a:ext cx="46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5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1712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019134" y="3279623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5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3" y="2271481"/>
            <a:ext cx="4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3116548" y="3621312"/>
            <a:ext cx="5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36071" y="2169877"/>
            <a:ext cx="5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95235" y="2256967"/>
            <a:ext cx="52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29263" y="3243937"/>
            <a:ext cx="5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97076"/>
            <a:ext cx="46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5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16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94451" y="3700538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91866" y="4013199"/>
            <a:ext cx="6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036071" y="2169877"/>
            <a:ext cx="5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95235" y="2256967"/>
            <a:ext cx="52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86903" y="3243937"/>
            <a:ext cx="52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97076"/>
            <a:ext cx="46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7" y="3331020"/>
            <a:ext cx="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5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828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2904837" y="225712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94451" y="3700538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5" y="1335309"/>
            <a:ext cx="58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2975032" y="2271481"/>
            <a:ext cx="4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91866" y="4013199"/>
            <a:ext cx="48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1976760" y="2169877"/>
            <a:ext cx="60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063978" y="2256967"/>
            <a:ext cx="5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429263" y="3243937"/>
            <a:ext cx="5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861478" y="3897076"/>
            <a:ext cx="46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55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5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4, 18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59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6" y="270706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94451" y="3700538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388531" y="1099069"/>
            <a:ext cx="48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7067118" y="2610878"/>
            <a:ext cx="5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7113566" y="4013199"/>
            <a:ext cx="5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1891903" y="2015400"/>
            <a:ext cx="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4953000" y="2228575"/>
            <a:ext cx="5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295400" y="3211337"/>
            <a:ext cx="4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572000" y="3890772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651069" y="3339821"/>
            <a:ext cx="42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87611" y="5005958"/>
            <a:ext cx="48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395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6" y="270706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94451" y="3700538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  <a:stCxn id="3" idx="7"/>
            <a:endCxn id="19" idx="3"/>
          </p:cNvCxnSpPr>
          <p:nvPr/>
        </p:nvCxnSpPr>
        <p:spPr>
          <a:xfrm flipV="1">
            <a:off x="2322450" y="2257119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93891" y="26778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91866" y="401319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2234806" y="216987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271917" y="225696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978004" y="3897076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164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F413DDC-5035-4F77-A3F4-3DD225F980C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Minimum Cost Spanning Tree – KRUSKAL’s Algorithm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15EDBB18-3968-4B6A-9723-257DE103E0FA}"/>
              </a:ext>
            </a:extLst>
          </p:cNvPr>
          <p:cNvSpPr>
            <a:spLocks noChangeAspect="1"/>
          </p:cNvSpPr>
          <p:nvPr/>
        </p:nvSpPr>
        <p:spPr>
          <a:xfrm>
            <a:off x="1753604" y="127368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BBE1B44-9672-4DD1-B4FE-E3A1589DEB12}"/>
              </a:ext>
            </a:extLst>
          </p:cNvPr>
          <p:cNvSpPr>
            <a:spLocks noChangeAspect="1"/>
          </p:cNvSpPr>
          <p:nvPr/>
        </p:nvSpPr>
        <p:spPr>
          <a:xfrm>
            <a:off x="1976760" y="267431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84BD9CD-350B-4966-9DBC-8E929B47CFB6}"/>
              </a:ext>
            </a:extLst>
          </p:cNvPr>
          <p:cNvSpPr>
            <a:spLocks noChangeAspect="1"/>
          </p:cNvSpPr>
          <p:nvPr/>
        </p:nvSpPr>
        <p:spPr>
          <a:xfrm>
            <a:off x="3059892" y="273962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F11A7F-EE27-4D69-950F-E693A1EE99FE}"/>
              </a:ext>
            </a:extLst>
          </p:cNvPr>
          <p:cNvSpPr>
            <a:spLocks noChangeAspect="1"/>
          </p:cNvSpPr>
          <p:nvPr/>
        </p:nvSpPr>
        <p:spPr>
          <a:xfrm>
            <a:off x="2673445" y="4227342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41108F8-A7C4-41F8-9276-65B7CAB645F9}"/>
              </a:ext>
            </a:extLst>
          </p:cNvPr>
          <p:cNvSpPr>
            <a:spLocks noChangeAspect="1"/>
          </p:cNvSpPr>
          <p:nvPr/>
        </p:nvSpPr>
        <p:spPr>
          <a:xfrm>
            <a:off x="1024263" y="2594483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BFE269D-75D0-4FD2-BAA7-4F9EC320EE0E}"/>
              </a:ext>
            </a:extLst>
          </p:cNvPr>
          <p:cNvSpPr>
            <a:spLocks noChangeAspect="1"/>
          </p:cNvSpPr>
          <p:nvPr/>
        </p:nvSpPr>
        <p:spPr>
          <a:xfrm>
            <a:off x="1486903" y="3893515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3E71075-C3C8-4AF4-A8EF-3C5B9D0C65D5}"/>
              </a:ext>
            </a:extLst>
          </p:cNvPr>
          <p:cNvSpPr>
            <a:spLocks noChangeAspect="1"/>
          </p:cNvSpPr>
          <p:nvPr/>
        </p:nvSpPr>
        <p:spPr>
          <a:xfrm>
            <a:off x="2559148" y="17962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1090744-6BF0-4A07-9D82-F2A1CA071BB5}"/>
              </a:ext>
            </a:extLst>
          </p:cNvPr>
          <p:cNvCxnSpPr>
            <a:stCxn id="2" idx="6"/>
            <a:endCxn id="19" idx="1"/>
          </p:cNvCxnSpPr>
          <p:nvPr/>
        </p:nvCxnSpPr>
        <p:spPr>
          <a:xfrm>
            <a:off x="2158605" y="1543687"/>
            <a:ext cx="459854" cy="331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561BAB-3474-46EB-A558-E63B177D7BC7}"/>
              </a:ext>
            </a:extLst>
          </p:cNvPr>
          <p:cNvCxnSpPr>
            <a:cxnSpLocks/>
          </p:cNvCxnSpPr>
          <p:nvPr/>
        </p:nvCxnSpPr>
        <p:spPr>
          <a:xfrm>
            <a:off x="6823696" y="2707060"/>
            <a:ext cx="214366" cy="561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FE628A7-3173-43BE-B94B-D6B663A74EDA}"/>
              </a:ext>
            </a:extLst>
          </p:cNvPr>
          <p:cNvCxnSpPr>
            <a:cxnSpLocks/>
          </p:cNvCxnSpPr>
          <p:nvPr/>
        </p:nvCxnSpPr>
        <p:spPr>
          <a:xfrm flipH="1">
            <a:off x="6894451" y="3700538"/>
            <a:ext cx="243258" cy="102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7DA946C-F971-4092-8905-598644E82FF5}"/>
              </a:ext>
            </a:extLst>
          </p:cNvPr>
          <p:cNvCxnSpPr>
            <a:cxnSpLocks/>
          </p:cNvCxnSpPr>
          <p:nvPr/>
        </p:nvCxnSpPr>
        <p:spPr>
          <a:xfrm>
            <a:off x="5799878" y="4729570"/>
            <a:ext cx="781542" cy="333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ED15436-4AF0-4C39-A7C3-8E0BC8FC4DC6}"/>
              </a:ext>
            </a:extLst>
          </p:cNvPr>
          <p:cNvCxnSpPr>
            <a:cxnSpLocks/>
          </p:cNvCxnSpPr>
          <p:nvPr/>
        </p:nvCxnSpPr>
        <p:spPr>
          <a:xfrm flipV="1">
            <a:off x="5178278" y="2242604"/>
            <a:ext cx="586152" cy="859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D13FCB5-2C1C-4CF8-ACEE-3A6067A24E77}"/>
              </a:ext>
            </a:extLst>
          </p:cNvPr>
          <p:cNvCxnSpPr>
            <a:cxnSpLocks/>
          </p:cNvCxnSpPr>
          <p:nvPr/>
        </p:nvCxnSpPr>
        <p:spPr>
          <a:xfrm>
            <a:off x="5123850" y="3613453"/>
            <a:ext cx="319451" cy="838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1903AA3-762A-4C94-90CB-F3ACF80CF7F1}"/>
              </a:ext>
            </a:extLst>
          </p:cNvPr>
          <p:cNvCxnSpPr>
            <a:cxnSpLocks/>
          </p:cNvCxnSpPr>
          <p:nvPr/>
        </p:nvCxnSpPr>
        <p:spPr>
          <a:xfrm flipV="1">
            <a:off x="6219538" y="2678030"/>
            <a:ext cx="296009" cy="4962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6750E7-5A0E-4D60-B755-B99BE195B90A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1832592" y="3135235"/>
            <a:ext cx="203479" cy="83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636DDAA-B5EF-4948-9413-EF209EB3A0BD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2322450" y="3135235"/>
            <a:ext cx="410306" cy="117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5C5A676-2987-48E4-AE59-45FB1B155078}"/>
              </a:ext>
            </a:extLst>
          </p:cNvPr>
          <p:cNvCxnSpPr>
            <a:cxnSpLocks/>
          </p:cNvCxnSpPr>
          <p:nvPr/>
        </p:nvCxnSpPr>
        <p:spPr>
          <a:xfrm>
            <a:off x="4158343" y="1273686"/>
            <a:ext cx="0" cy="4503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303CBD2-294B-4209-9E0D-3BB0580F4FF6}"/>
              </a:ext>
            </a:extLst>
          </p:cNvPr>
          <p:cNvSpPr txBox="1"/>
          <p:nvPr/>
        </p:nvSpPr>
        <p:spPr>
          <a:xfrm>
            <a:off x="2294676" y="13353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409591-184B-4817-BB33-ADAD0336E49F}"/>
              </a:ext>
            </a:extLst>
          </p:cNvPr>
          <p:cNvSpPr txBox="1"/>
          <p:nvPr/>
        </p:nvSpPr>
        <p:spPr>
          <a:xfrm>
            <a:off x="6893891" y="267787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4DE1F1A-0B1A-47CA-AE88-B73A8DFF3E1D}"/>
              </a:ext>
            </a:extLst>
          </p:cNvPr>
          <p:cNvSpPr txBox="1"/>
          <p:nvPr/>
        </p:nvSpPr>
        <p:spPr>
          <a:xfrm>
            <a:off x="6991866" y="401319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BB5EE9D-02A9-40F3-9D06-DA2182BEFEB8}"/>
              </a:ext>
            </a:extLst>
          </p:cNvPr>
          <p:cNvSpPr txBox="1"/>
          <p:nvPr/>
        </p:nvSpPr>
        <p:spPr>
          <a:xfrm>
            <a:off x="6131894" y="2590788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E625BB-805A-4DAB-AA5D-89B8EA3BDDA1}"/>
              </a:ext>
            </a:extLst>
          </p:cNvPr>
          <p:cNvSpPr txBox="1"/>
          <p:nvPr/>
        </p:nvSpPr>
        <p:spPr>
          <a:xfrm>
            <a:off x="5271917" y="225696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D406A5-AE0D-445F-9C7F-BDAAAC7D161B}"/>
              </a:ext>
            </a:extLst>
          </p:cNvPr>
          <p:cNvSpPr txBox="1"/>
          <p:nvPr/>
        </p:nvSpPr>
        <p:spPr>
          <a:xfrm>
            <a:off x="1657862" y="3243937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4978004" y="3897076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614F322-510B-4A7C-A2FB-46299787AD80}"/>
              </a:ext>
            </a:extLst>
          </p:cNvPr>
          <p:cNvSpPr txBox="1"/>
          <p:nvPr/>
        </p:nvSpPr>
        <p:spPr>
          <a:xfrm>
            <a:off x="2452518" y="3331020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B66F8A8-99F5-4E6E-B9E5-B39D4FDEDCEE}"/>
              </a:ext>
            </a:extLst>
          </p:cNvPr>
          <p:cNvSpPr txBox="1"/>
          <p:nvPr/>
        </p:nvSpPr>
        <p:spPr>
          <a:xfrm>
            <a:off x="5957723" y="4840509"/>
            <a:ext cx="3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5667022" y="174540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5890178" y="314603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6973310" y="3211337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6586862" y="4699056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5400320" y="4365229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6472565" y="2267914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4861478" y="3080710"/>
            <a:ext cx="405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4EC0E5-FA24-4994-90E4-63D51312D43D}"/>
              </a:ext>
            </a:extLst>
          </p:cNvPr>
          <p:cNvSpPr txBox="1"/>
          <p:nvPr/>
        </p:nvSpPr>
        <p:spPr>
          <a:xfrm>
            <a:off x="6565760" y="182504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12A5AF-DD38-4CDF-B731-3C35BB322805}"/>
              </a:ext>
            </a:extLst>
          </p:cNvPr>
          <p:cNvSpPr txBox="1"/>
          <p:nvPr/>
        </p:nvSpPr>
        <p:spPr>
          <a:xfrm>
            <a:off x="7429161" y="324353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0F9EF-D6F7-4068-9A0C-BD8998B1F378}"/>
              </a:ext>
            </a:extLst>
          </p:cNvPr>
          <p:cNvSpPr txBox="1"/>
          <p:nvPr/>
        </p:nvSpPr>
        <p:spPr>
          <a:xfrm>
            <a:off x="7070439" y="4889457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5, 22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4D695-B400-442C-A302-789913D2239D}"/>
              </a:ext>
            </a:extLst>
          </p:cNvPr>
          <p:cNvSpPr txBox="1"/>
          <p:nvPr/>
        </p:nvSpPr>
        <p:spPr>
          <a:xfrm>
            <a:off x="6173621" y="2934044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3, 16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5F2D9-DB18-49EC-806A-EC3FFEC06381}"/>
              </a:ext>
            </a:extLst>
          </p:cNvPr>
          <p:cNvSpPr txBox="1"/>
          <p:nvPr/>
        </p:nvSpPr>
        <p:spPr>
          <a:xfrm>
            <a:off x="5213505" y="4959792"/>
            <a:ext cx="80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6, 25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98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110" y="400050"/>
            <a:ext cx="5829300" cy="1143000"/>
          </a:xfrm>
        </p:spPr>
        <p:txBody>
          <a:bodyPr>
            <a:normAutofit fontScale="90000"/>
          </a:bodyPr>
          <a:lstStyle/>
          <a:p>
            <a:r>
              <a:rPr lang="en-US" altLang="x-none" sz="36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Time complexity of Prims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1219200"/>
            <a:ext cx="5829300" cy="4876800"/>
          </a:xfrm>
        </p:spPr>
        <p:txBody>
          <a:bodyPr/>
          <a:lstStyle/>
          <a:p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Line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takes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(E)</a:t>
            </a:r>
            <a:r>
              <a:rPr lang="en-US" altLang="x-none" sz="28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The for loop of line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takes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(n)</a:t>
            </a:r>
            <a:r>
              <a:rPr lang="en-US" altLang="x-none" sz="28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18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and the for loop of line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require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(n)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time.</a:t>
            </a:r>
          </a:p>
          <a:p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Each iteration of the for loop of line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takes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(n)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time.</a:t>
            </a:r>
          </a:p>
          <a:p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Therefore, the total time for the  for loop of line 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(n</a:t>
            </a:r>
            <a:r>
              <a:rPr lang="en-US" altLang="x-none" sz="2800" baseline="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x-none" sz="2800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Hence, time complexity of Prim is </a:t>
            </a:r>
            <a:r>
              <a:rPr lang="en-US" altLang="x-none" sz="28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(n</a:t>
            </a:r>
            <a:r>
              <a:rPr lang="en-US" altLang="x-none" sz="2800" baseline="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).</a:t>
            </a:r>
          </a:p>
          <a:p>
            <a:endParaRPr lang="en-US" altLang="x-none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  <a:p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81AC-150B-764D-9141-94BE164C3D87}" type="slidenum">
              <a:rPr lang="en-US" altLang="x-none" smtClean="0"/>
              <a:pPr/>
              <a:t>48</a:t>
            </a:fld>
            <a:endParaRPr lang="en-US" altLang="x-non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D8794AF-DB70-46C8-BCF6-85558EDA7E1A}"/>
              </a:ext>
            </a:extLst>
          </p:cNvPr>
          <p:cNvSpPr txBox="1">
            <a:spLocks noChangeArrowheads="1"/>
          </p:cNvSpPr>
          <p:nvPr/>
        </p:nvSpPr>
        <p:spPr>
          <a:xfrm>
            <a:off x="-248056" y="-114300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– PRIM’s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10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07136" y="26961"/>
            <a:ext cx="10158272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(MST)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3" y="723900"/>
            <a:ext cx="7969371" cy="10345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(MST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subset of edges of a connected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undirected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connects all the vertices together with 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possible total edge weight.</a:t>
            </a:r>
          </a:p>
        </p:txBody>
      </p:sp>
      <p:pic>
        <p:nvPicPr>
          <p:cNvPr id="4098" name="Picture 2" descr="Minimum Spinning Tree">
            <a:extLst>
              <a:ext uri="{FF2B5EF4-FFF2-40B4-BE49-F238E27FC236}">
                <a16:creationId xmlns:a16="http://schemas.microsoft.com/office/drawing/2014/main" xmlns="" id="{4D64A475-A2C4-459B-8242-75CCD6B5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0" y="1916299"/>
            <a:ext cx="432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245021-86C2-4D4B-A6F2-6AA1E54F03B8}"/>
              </a:ext>
            </a:extLst>
          </p:cNvPr>
          <p:cNvSpPr/>
          <p:nvPr/>
        </p:nvSpPr>
        <p:spPr>
          <a:xfrm>
            <a:off x="1055077" y="4974121"/>
            <a:ext cx="7100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this spanning tree is (5 + 7 + 3 + 3 + 5 + 8 + 3 + 4) = 38.</a:t>
            </a:r>
          </a:p>
          <a:p>
            <a:pPr algn="just"/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will be computed Next………….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07136" y="26961"/>
            <a:ext cx="10158272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(MST)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660A8A-21BD-42DC-B1AF-FFC6330C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89" y="858439"/>
            <a:ext cx="496890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9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07136" y="26961"/>
            <a:ext cx="10158272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Minimum Cost Spanning Tree - Problem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3" y="723900"/>
            <a:ext cx="7969371" cy="5410200"/>
          </a:xfrm>
        </p:spPr>
        <p:txBody>
          <a:bodyPr>
            <a:normAutofit/>
          </a:bodyPr>
          <a:lstStyle/>
          <a:p>
            <a:r>
              <a:rPr lang="en-US" altLang="zh-TW" dirty="0"/>
              <a:t>Find MST for the below GRAPH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C3D06C20-F646-4DCA-9EE6-3286C73C7E91}"/>
              </a:ext>
            </a:extLst>
          </p:cNvPr>
          <p:cNvGrpSpPr>
            <a:grpSpLocks/>
          </p:cNvGrpSpPr>
          <p:nvPr/>
        </p:nvGrpSpPr>
        <p:grpSpPr bwMode="auto">
          <a:xfrm>
            <a:off x="1371601" y="1473200"/>
            <a:ext cx="3456385" cy="1727200"/>
            <a:chOff x="612" y="2251"/>
            <a:chExt cx="2903" cy="108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FCB14A83-4B21-4974-8799-C7B1E868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90AF3055-11EB-48AF-9066-2F41BB3A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477F9BC0-1AD5-48FE-9AE9-3BAC05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8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194C284E-3A2A-4704-BEB6-F81540B2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9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9576733E-3300-4CA7-841F-9F4E1796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3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35E6ED7A-2E9F-47F8-A2FA-2997E312F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7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xmlns="" id="{0969959A-F901-4174-90DB-8ACAC35A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5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32F10CBA-253C-43DB-BD59-95B07E1B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4</a:t>
              </a: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xmlns="" id="{4D364BCB-930A-4C9B-A1B4-C60D51402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6</a:t>
              </a:r>
            </a:p>
          </p:txBody>
        </p: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xmlns="" id="{4F709361-754B-44E6-BE72-C78AF4C5740D}"/>
                </a:ext>
              </a:extLst>
            </p:cNvPr>
            <p:cNvCxnSpPr>
              <a:cxnSpLocks noChangeShapeType="1"/>
              <a:stCxn id="5" idx="7"/>
              <a:endCxn id="6" idx="3"/>
            </p:cNvCxnSpPr>
            <p:nvPr/>
          </p:nvCxnSpPr>
          <p:spPr bwMode="auto">
            <a:xfrm flipV="1">
              <a:off x="766" y="2405"/>
              <a:ext cx="32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xmlns="" id="{67B3F379-34D9-4A5F-A0F2-61E7A767630B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766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xmlns="" id="{3003C80A-ED85-44B5-B7F0-D305CDD4B05F}"/>
                </a:ext>
              </a:extLst>
            </p:cNvPr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H="1" flipV="1">
              <a:off x="1156" y="2432"/>
              <a:ext cx="1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xmlns="" id="{83F6E8CB-90F1-4B89-B654-42AD78381BBA}"/>
                </a:ext>
              </a:extLst>
            </p:cNvPr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1220" y="2858"/>
              <a:ext cx="326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xmlns="" id="{F44BA62A-9FCC-426B-A509-8DFE34A90CEA}"/>
                </a:ext>
              </a:extLst>
            </p:cNvPr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flipV="1">
              <a:off x="1673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xmlns="" id="{0144DDA2-679D-4B3F-BB20-4AFA2AC99159}"/>
                </a:ext>
              </a:extLst>
            </p:cNvPr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1673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xmlns="" id="{7D3A7545-A796-44DE-8085-0EF8DB690020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154" y="2342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xmlns="" id="{0FB57DDD-8F3D-4FD5-B9DF-CE9D79744CC4}"/>
                </a:ext>
              </a:extLst>
            </p:cNvPr>
            <p:cNvCxnSpPr>
              <a:cxnSpLocks noChangeShapeType="1"/>
              <a:stCxn id="10" idx="6"/>
              <a:endCxn id="13" idx="2"/>
            </p:cNvCxnSpPr>
            <p:nvPr/>
          </p:nvCxnSpPr>
          <p:spPr bwMode="auto">
            <a:xfrm>
              <a:off x="2154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xmlns="" id="{1389B99B-9F3C-48E6-87AA-68824856E6A4}"/>
                </a:ext>
              </a:extLst>
            </p:cNvPr>
            <p:cNvCxnSpPr>
              <a:cxnSpLocks noChangeShapeType="1"/>
              <a:stCxn id="13" idx="0"/>
              <a:endCxn id="12" idx="4"/>
            </p:cNvCxnSpPr>
            <p:nvPr/>
          </p:nvCxnSpPr>
          <p:spPr bwMode="auto">
            <a:xfrm flipV="1">
              <a:off x="2971" y="2432"/>
              <a:ext cx="0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xmlns="" id="{2576F1EC-C7B6-4B35-B5C6-698DF7A67C61}"/>
                </a:ext>
              </a:extLst>
            </p:cNvPr>
            <p:cNvCxnSpPr>
              <a:cxnSpLocks noChangeShapeType="1"/>
              <a:stCxn id="9" idx="5"/>
              <a:endCxn id="13" idx="1"/>
            </p:cNvCxnSpPr>
            <p:nvPr/>
          </p:nvCxnSpPr>
          <p:spPr bwMode="auto">
            <a:xfrm>
              <a:off x="2127" y="2405"/>
              <a:ext cx="780" cy="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xmlns="" id="{DC9B3541-55CA-4565-870C-8273B90859A5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246" y="2342"/>
              <a:ext cx="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5">
              <a:extLst>
                <a:ext uri="{FF2B5EF4-FFF2-40B4-BE49-F238E27FC236}">
                  <a16:creationId xmlns:a16="http://schemas.microsoft.com/office/drawing/2014/main" xmlns="" id="{A7905815-3F77-4DA4-8629-C3A727C91770}"/>
                </a:ext>
              </a:extLst>
            </p:cNvPr>
            <p:cNvCxnSpPr>
              <a:cxnSpLocks noChangeShapeType="1"/>
              <a:stCxn id="12" idx="5"/>
              <a:endCxn id="11" idx="1"/>
            </p:cNvCxnSpPr>
            <p:nvPr/>
          </p:nvCxnSpPr>
          <p:spPr bwMode="auto">
            <a:xfrm>
              <a:off x="3034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xmlns="" id="{31ECED15-3AFF-4CAE-A50F-0DDC88DF2AEF}"/>
                </a:ext>
              </a:extLst>
            </p:cNvPr>
            <p:cNvCxnSpPr>
              <a:cxnSpLocks noChangeShapeType="1"/>
              <a:stCxn id="13" idx="7"/>
              <a:endCxn id="11" idx="3"/>
            </p:cNvCxnSpPr>
            <p:nvPr/>
          </p:nvCxnSpPr>
          <p:spPr bwMode="auto">
            <a:xfrm flipV="1">
              <a:off x="3034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xmlns="" id="{8C67E9BE-D5B5-4006-8BE8-C01811FDC2C8}"/>
                </a:ext>
              </a:extLst>
            </p:cNvPr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247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 Box 28">
            <a:extLst>
              <a:ext uri="{FF2B5EF4-FFF2-40B4-BE49-F238E27FC236}">
                <a16:creationId xmlns:a16="http://schemas.microsoft.com/office/drawing/2014/main" xmlns="" id="{406EBB0B-32A0-4A72-A827-CB1DDEA0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140075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xmlns="" id="{D4632879-8FD4-4B0A-B1BC-06AF453D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497" y="137795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xmlns="" id="{E9B3EBE5-A12E-4C83-87DB-82609325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779" y="137795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xmlns="" id="{D1AD71EB-1531-4758-8800-A0483194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172" y="173831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9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D4B2776F-B26E-4102-B279-FD48F0228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9" y="266700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10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xmlns="" id="{0F9E570C-0AFB-41EE-ABA1-7E5D4143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280" y="223520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14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xmlns="" id="{605DFBC3-F2B8-44C1-A720-0CBD5557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854" y="224155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xmlns="" id="{49EBBD76-A278-40FB-9D2A-F3171A13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110" y="194786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xmlns="" id="{A456FD57-FFC6-4E21-A396-7F6E2E3DF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431" y="3033713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xmlns="" id="{AB007C87-3FB1-405C-AE4A-A7103E6EF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767" y="1676400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xmlns="" id="{97765088-90BC-4BBE-87E9-D25855411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37" y="2353746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xmlns="" id="{5920FD3A-F0D1-4082-B61A-E52DDA3C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97" y="2241550"/>
            <a:ext cx="344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11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xmlns="" id="{B4A76E3C-85D9-4CFF-AB66-1CF213F94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910" y="266700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41" name="Oval 64">
            <a:extLst>
              <a:ext uri="{FF2B5EF4-FFF2-40B4-BE49-F238E27FC236}">
                <a16:creationId xmlns:a16="http://schemas.microsoft.com/office/drawing/2014/main" xmlns="" id="{10F5EDFB-A929-4B35-A2C6-9DF1FF8F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1676400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2" name="Oval 66">
            <a:extLst>
              <a:ext uri="{FF2B5EF4-FFF2-40B4-BE49-F238E27FC236}">
                <a16:creationId xmlns:a16="http://schemas.microsoft.com/office/drawing/2014/main" xmlns="" id="{95C79639-D15B-4156-9D89-EB771F21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7" y="1943100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3" name="Oval 68">
            <a:extLst>
              <a:ext uri="{FF2B5EF4-FFF2-40B4-BE49-F238E27FC236}">
                <a16:creationId xmlns:a16="http://schemas.microsoft.com/office/drawing/2014/main" xmlns="" id="{8246AC28-858B-4CE7-B0AD-E1E8ADA3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148" y="3033715"/>
            <a:ext cx="215503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4" name="Oval 70">
            <a:extLst>
              <a:ext uri="{FF2B5EF4-FFF2-40B4-BE49-F238E27FC236}">
                <a16:creationId xmlns:a16="http://schemas.microsoft.com/office/drawing/2014/main" xmlns="" id="{C20F2230-8402-4E02-BA21-0B63D3DF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236" y="224155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5" name="Oval 72">
            <a:extLst>
              <a:ext uri="{FF2B5EF4-FFF2-40B4-BE49-F238E27FC236}">
                <a16:creationId xmlns:a16="http://schemas.microsoft.com/office/drawing/2014/main" xmlns="" id="{D1FED61E-61E7-4C6F-8D24-12F32FF2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248" y="312420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6" name="Oval 74">
            <a:extLst>
              <a:ext uri="{FF2B5EF4-FFF2-40B4-BE49-F238E27FC236}">
                <a16:creationId xmlns:a16="http://schemas.microsoft.com/office/drawing/2014/main" xmlns="" id="{B3D1E493-D60A-4CA5-99D5-F8784B2B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270" y="2379384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7" name="Oval 75">
            <a:extLst>
              <a:ext uri="{FF2B5EF4-FFF2-40B4-BE49-F238E27FC236}">
                <a16:creationId xmlns:a16="http://schemas.microsoft.com/office/drawing/2014/main" xmlns="" id="{2D1C32BC-B18B-4328-A67A-415AC6B7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1371600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8" name="Oval 77">
            <a:extLst>
              <a:ext uri="{FF2B5EF4-FFF2-40B4-BE49-F238E27FC236}">
                <a16:creationId xmlns:a16="http://schemas.microsoft.com/office/drawing/2014/main" xmlns="" id="{54D2D49D-0525-4876-847E-D88D80BB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498" y="137795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49" name="Oval 80">
            <a:extLst>
              <a:ext uri="{FF2B5EF4-FFF2-40B4-BE49-F238E27FC236}">
                <a16:creationId xmlns:a16="http://schemas.microsoft.com/office/drawing/2014/main" xmlns="" id="{32404D12-F780-417B-94DF-F3F95E9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92" y="2673350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50" name="Oval 81">
            <a:extLst>
              <a:ext uri="{FF2B5EF4-FFF2-40B4-BE49-F238E27FC236}">
                <a16:creationId xmlns:a16="http://schemas.microsoft.com/office/drawing/2014/main" xmlns="" id="{3AE4753A-8EBA-46B0-859B-CFB62002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2" y="1738315"/>
            <a:ext cx="215504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/>
          </a:p>
        </p:txBody>
      </p:sp>
      <p:sp>
        <p:nvSpPr>
          <p:cNvPr id="51" name="Rectangle 83">
            <a:extLst>
              <a:ext uri="{FF2B5EF4-FFF2-40B4-BE49-F238E27FC236}">
                <a16:creationId xmlns:a16="http://schemas.microsoft.com/office/drawing/2014/main" xmlns="" id="{BCFD2E18-78C1-4117-A00D-412DAA40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349" y="245745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258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57350" y="1981200"/>
            <a:ext cx="5829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Start with a forest that has no edges.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 the next minimum cost edge to the forest if it will not cause a cycle.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Continue this process until the tree has </a:t>
            </a:r>
            <a:r>
              <a:rPr lang="en-US" sz="32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- 1 </a:t>
            </a:r>
            <a:r>
              <a:rPr lang="en-US" sz="3200" kern="0" dirty="0">
                <a:latin typeface="Times New Roman" pitchFamily="18" charset="0"/>
                <a:cs typeface="Times New Roman" pitchFamily="18" charset="0"/>
              </a:rPr>
              <a:t>edges.</a:t>
            </a:r>
            <a:endParaRPr lang="en-US" altLang="zh-TW" sz="3200" kern="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8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4B30C20-09F9-48C4-B7EC-F24B51A3ACFD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95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3817144" y="4471990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1</a:t>
            </a: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4356498" y="375285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2</a:t>
            </a: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4342211" y="518160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8</a:t>
            </a: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4881562" y="4471990"/>
            <a:ext cx="215504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9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422106" y="3752850"/>
            <a:ext cx="215504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3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5422106" y="5181600"/>
            <a:ext cx="215504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7</a:t>
            </a: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7042548" y="4471990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5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6502005" y="3752850"/>
            <a:ext cx="215503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4</a:t>
            </a: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6502005" y="5192715"/>
            <a:ext cx="215503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charset="0"/>
                <a:ea typeface="新細明體" charset="-120"/>
              </a:rPr>
              <a:t>6</a:t>
            </a:r>
          </a:p>
        </p:txBody>
      </p:sp>
      <p:cxnSp>
        <p:nvCxnSpPr>
          <p:cNvPr id="51" name="AutoShape 65"/>
          <p:cNvCxnSpPr>
            <a:cxnSpLocks noChangeShapeType="1"/>
          </p:cNvCxnSpPr>
          <p:nvPr/>
        </p:nvCxnSpPr>
        <p:spPr bwMode="auto">
          <a:xfrm>
            <a:off x="4557714" y="534035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67"/>
          <p:cNvCxnSpPr>
            <a:cxnSpLocks noChangeShapeType="1"/>
          </p:cNvCxnSpPr>
          <p:nvPr/>
        </p:nvCxnSpPr>
        <p:spPr bwMode="auto">
          <a:xfrm flipV="1">
            <a:off x="5064920" y="3978277"/>
            <a:ext cx="38933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69"/>
          <p:cNvCxnSpPr>
            <a:cxnSpLocks noChangeShapeType="1"/>
          </p:cNvCxnSpPr>
          <p:nvPr/>
        </p:nvCxnSpPr>
        <p:spPr bwMode="auto">
          <a:xfrm>
            <a:off x="5637611" y="533400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71"/>
          <p:cNvCxnSpPr>
            <a:cxnSpLocks noChangeShapeType="1"/>
          </p:cNvCxnSpPr>
          <p:nvPr/>
        </p:nvCxnSpPr>
        <p:spPr bwMode="auto">
          <a:xfrm>
            <a:off x="5605462" y="4019550"/>
            <a:ext cx="928688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3"/>
          <p:cNvCxnSpPr>
            <a:cxnSpLocks noChangeShapeType="1"/>
          </p:cNvCxnSpPr>
          <p:nvPr/>
        </p:nvCxnSpPr>
        <p:spPr bwMode="auto">
          <a:xfrm flipV="1">
            <a:off x="4000501" y="3978277"/>
            <a:ext cx="388144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76"/>
          <p:cNvCxnSpPr>
            <a:cxnSpLocks noChangeShapeType="1"/>
          </p:cNvCxnSpPr>
          <p:nvPr/>
        </p:nvCxnSpPr>
        <p:spPr bwMode="auto">
          <a:xfrm>
            <a:off x="5637611" y="3886200"/>
            <a:ext cx="86439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78"/>
          <p:cNvCxnSpPr>
            <a:cxnSpLocks noChangeShapeType="1"/>
          </p:cNvCxnSpPr>
          <p:nvPr/>
        </p:nvCxnSpPr>
        <p:spPr bwMode="auto">
          <a:xfrm>
            <a:off x="4556522" y="3886200"/>
            <a:ext cx="865584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82"/>
          <p:cNvCxnSpPr>
            <a:cxnSpLocks noChangeShapeType="1"/>
          </p:cNvCxnSpPr>
          <p:nvPr/>
        </p:nvCxnSpPr>
        <p:spPr bwMode="auto">
          <a:xfrm>
            <a:off x="6685360" y="3978277"/>
            <a:ext cx="389334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>
                <a:solidFill>
                  <a:srgbClr val="00E4A8"/>
                </a:solidFill>
              </a:rPr>
              <a:t>4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B180F71-33DE-9144-AAE2-8C48BD9EDF25}" type="slidenum">
              <a:rPr lang="en-US" altLang="zh-TW" smtClean="0">
                <a:solidFill>
                  <a:srgbClr val="00E4A8"/>
                </a:solidFill>
              </a:rPr>
              <a:pPr/>
              <a:t>9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xmlns="" id="{C1D26E31-0659-4FDE-B01F-20495E5244D2}"/>
              </a:ext>
            </a:extLst>
          </p:cNvPr>
          <p:cNvSpPr txBox="1">
            <a:spLocks noChangeArrowheads="1"/>
          </p:cNvSpPr>
          <p:nvPr/>
        </p:nvSpPr>
        <p:spPr>
          <a:xfrm>
            <a:off x="-507136" y="26961"/>
            <a:ext cx="101582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>
                <a:solidFill>
                  <a:srgbClr val="FF0000"/>
                </a:solidFill>
              </a:rPr>
              <a:t>Minimum Cost Spanning Tree – KRUSKAL’s Algorithm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4" name="Text Box 2">
            <a:extLst>
              <a:ext uri="{FF2B5EF4-FFF2-40B4-BE49-F238E27FC236}">
                <a16:creationId xmlns:a16="http://schemas.microsoft.com/office/drawing/2014/main" xmlns="" id="{9B6FC630-DA46-4886-ADDD-5DF26FA6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597" y="1817679"/>
            <a:ext cx="478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新細明體" charset="-120"/>
                <a:sym typeface="Wingdings" charset="2"/>
              </a:rPr>
              <a:t>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9A7BD84A-804C-4535-905F-8BB6877077DC}"/>
              </a:ext>
            </a:extLst>
          </p:cNvPr>
          <p:cNvGrpSpPr>
            <a:grpSpLocks/>
          </p:cNvGrpSpPr>
          <p:nvPr/>
        </p:nvGrpSpPr>
        <p:grpSpPr bwMode="auto">
          <a:xfrm>
            <a:off x="1100129" y="1042985"/>
            <a:ext cx="3456393" cy="1727203"/>
            <a:chOff x="612" y="2251"/>
            <a:chExt cx="2903" cy="1088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0794BE5D-512C-43B0-9797-B2DB08FFE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A248DC36-1CCB-47FC-B5BE-DD085892C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2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2DF84C33-65C0-45F3-A29B-A8501561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8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61A8CD16-CFF0-49B3-A7D2-658E6D09F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9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1C62CC0C-ECCE-4983-8769-9B452AD29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D510771F-023C-4BF8-9E2C-019F2DD3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7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E0E200F2-AB0E-40F4-BFD1-6BCA26AA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 dirty="0">
                  <a:latin typeface="Times New Roman" charset="0"/>
                  <a:ea typeface="新細明體" charset="-120"/>
                </a:rPr>
                <a:t>5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EC605975-3400-45B1-A4F0-098BD368F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4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3093E2B6-A184-455E-BF1A-DC33B431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charset="0"/>
                  <a:ea typeface="新細明體" charset="-120"/>
                </a:rPr>
                <a:t>6</a:t>
              </a:r>
            </a:p>
          </p:txBody>
        </p:sp>
        <p:cxnSp>
          <p:nvCxnSpPr>
            <p:cNvPr id="111" name="AutoShape 14">
              <a:extLst>
                <a:ext uri="{FF2B5EF4-FFF2-40B4-BE49-F238E27FC236}">
                  <a16:creationId xmlns:a16="http://schemas.microsoft.com/office/drawing/2014/main" xmlns="" id="{EDCE7610-78AE-4A23-BCAD-5CD58E5B7918}"/>
                </a:ext>
              </a:extLst>
            </p:cNvPr>
            <p:cNvCxnSpPr>
              <a:cxnSpLocks noChangeShapeType="1"/>
              <a:stCxn id="102" idx="7"/>
              <a:endCxn id="103" idx="3"/>
            </p:cNvCxnSpPr>
            <p:nvPr/>
          </p:nvCxnSpPr>
          <p:spPr bwMode="auto">
            <a:xfrm flipV="1">
              <a:off x="766" y="2405"/>
              <a:ext cx="32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5">
              <a:extLst>
                <a:ext uri="{FF2B5EF4-FFF2-40B4-BE49-F238E27FC236}">
                  <a16:creationId xmlns:a16="http://schemas.microsoft.com/office/drawing/2014/main" xmlns="" id="{E914BB33-A3DA-4415-8111-6F53656F83A1}"/>
                </a:ext>
              </a:extLst>
            </p:cNvPr>
            <p:cNvCxnSpPr>
              <a:cxnSpLocks noChangeShapeType="1"/>
              <a:stCxn id="102" idx="5"/>
              <a:endCxn id="104" idx="1"/>
            </p:cNvCxnSpPr>
            <p:nvPr/>
          </p:nvCxnSpPr>
          <p:spPr bwMode="auto">
            <a:xfrm>
              <a:off x="766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16">
              <a:extLst>
                <a:ext uri="{FF2B5EF4-FFF2-40B4-BE49-F238E27FC236}">
                  <a16:creationId xmlns:a16="http://schemas.microsoft.com/office/drawing/2014/main" xmlns="" id="{257CA885-AE52-439A-8036-045AAD840737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1156" y="2432"/>
              <a:ext cx="1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17">
              <a:extLst>
                <a:ext uri="{FF2B5EF4-FFF2-40B4-BE49-F238E27FC236}">
                  <a16:creationId xmlns:a16="http://schemas.microsoft.com/office/drawing/2014/main" xmlns="" id="{AABF6DBD-43AD-4C98-B995-BB28EC119D00}"/>
                </a:ext>
              </a:extLst>
            </p:cNvPr>
            <p:cNvCxnSpPr>
              <a:cxnSpLocks noChangeShapeType="1"/>
              <a:stCxn id="104" idx="7"/>
              <a:endCxn id="105" idx="3"/>
            </p:cNvCxnSpPr>
            <p:nvPr/>
          </p:nvCxnSpPr>
          <p:spPr bwMode="auto">
            <a:xfrm flipV="1">
              <a:off x="1220" y="2858"/>
              <a:ext cx="326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18">
              <a:extLst>
                <a:ext uri="{FF2B5EF4-FFF2-40B4-BE49-F238E27FC236}">
                  <a16:creationId xmlns:a16="http://schemas.microsoft.com/office/drawing/2014/main" xmlns="" id="{79244D10-226F-4009-A8BB-9158FCCD62FF}"/>
                </a:ext>
              </a:extLst>
            </p:cNvPr>
            <p:cNvCxnSpPr>
              <a:cxnSpLocks noChangeShapeType="1"/>
              <a:stCxn id="105" idx="7"/>
              <a:endCxn id="106" idx="3"/>
            </p:cNvCxnSpPr>
            <p:nvPr/>
          </p:nvCxnSpPr>
          <p:spPr bwMode="auto">
            <a:xfrm flipV="1">
              <a:off x="1673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19">
              <a:extLst>
                <a:ext uri="{FF2B5EF4-FFF2-40B4-BE49-F238E27FC236}">
                  <a16:creationId xmlns:a16="http://schemas.microsoft.com/office/drawing/2014/main" xmlns="" id="{A5B22736-10A8-4652-8177-FD0A2AE5EB04}"/>
                </a:ext>
              </a:extLst>
            </p:cNvPr>
            <p:cNvCxnSpPr>
              <a:cxnSpLocks noChangeShapeType="1"/>
              <a:stCxn id="105" idx="5"/>
              <a:endCxn id="107" idx="1"/>
            </p:cNvCxnSpPr>
            <p:nvPr/>
          </p:nvCxnSpPr>
          <p:spPr bwMode="auto">
            <a:xfrm>
              <a:off x="1673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20">
              <a:extLst>
                <a:ext uri="{FF2B5EF4-FFF2-40B4-BE49-F238E27FC236}">
                  <a16:creationId xmlns:a16="http://schemas.microsoft.com/office/drawing/2014/main" xmlns="" id="{2827A218-B52C-4CC0-972A-69BEB1269D99}"/>
                </a:ext>
              </a:extLst>
            </p:cNvPr>
            <p:cNvCxnSpPr>
              <a:cxnSpLocks noChangeShapeType="1"/>
              <a:stCxn id="106" idx="6"/>
              <a:endCxn id="109" idx="2"/>
            </p:cNvCxnSpPr>
            <p:nvPr/>
          </p:nvCxnSpPr>
          <p:spPr bwMode="auto">
            <a:xfrm>
              <a:off x="2154" y="2342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21">
              <a:extLst>
                <a:ext uri="{FF2B5EF4-FFF2-40B4-BE49-F238E27FC236}">
                  <a16:creationId xmlns:a16="http://schemas.microsoft.com/office/drawing/2014/main" xmlns="" id="{35697075-2786-47F2-9654-72D82BB8DB4E}"/>
                </a:ext>
              </a:extLst>
            </p:cNvPr>
            <p:cNvCxnSpPr>
              <a:cxnSpLocks noChangeShapeType="1"/>
              <a:stCxn id="107" idx="6"/>
              <a:endCxn id="110" idx="2"/>
            </p:cNvCxnSpPr>
            <p:nvPr/>
          </p:nvCxnSpPr>
          <p:spPr bwMode="auto">
            <a:xfrm>
              <a:off x="2154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22">
              <a:extLst>
                <a:ext uri="{FF2B5EF4-FFF2-40B4-BE49-F238E27FC236}">
                  <a16:creationId xmlns:a16="http://schemas.microsoft.com/office/drawing/2014/main" xmlns="" id="{A39A4CEA-93FA-446F-A356-91867FF3519E}"/>
                </a:ext>
              </a:extLst>
            </p:cNvPr>
            <p:cNvCxnSpPr>
              <a:cxnSpLocks noChangeShapeType="1"/>
              <a:stCxn id="110" idx="0"/>
              <a:endCxn id="109" idx="4"/>
            </p:cNvCxnSpPr>
            <p:nvPr/>
          </p:nvCxnSpPr>
          <p:spPr bwMode="auto">
            <a:xfrm flipV="1">
              <a:off x="2971" y="2432"/>
              <a:ext cx="0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23">
              <a:extLst>
                <a:ext uri="{FF2B5EF4-FFF2-40B4-BE49-F238E27FC236}">
                  <a16:creationId xmlns:a16="http://schemas.microsoft.com/office/drawing/2014/main" xmlns="" id="{1CED6ABE-53C5-4EBD-B51E-CDFE10296D89}"/>
                </a:ext>
              </a:extLst>
            </p:cNvPr>
            <p:cNvCxnSpPr>
              <a:cxnSpLocks noChangeShapeType="1"/>
              <a:stCxn id="106" idx="5"/>
              <a:endCxn id="110" idx="1"/>
            </p:cNvCxnSpPr>
            <p:nvPr/>
          </p:nvCxnSpPr>
          <p:spPr bwMode="auto">
            <a:xfrm>
              <a:off x="2127" y="2405"/>
              <a:ext cx="780" cy="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24">
              <a:extLst>
                <a:ext uri="{FF2B5EF4-FFF2-40B4-BE49-F238E27FC236}">
                  <a16:creationId xmlns:a16="http://schemas.microsoft.com/office/drawing/2014/main" xmlns="" id="{A38C1EA4-0EBB-4EE9-8C65-6B02AE9D9B83}"/>
                </a:ext>
              </a:extLst>
            </p:cNvPr>
            <p:cNvCxnSpPr>
              <a:cxnSpLocks noChangeShapeType="1"/>
              <a:stCxn id="103" idx="6"/>
              <a:endCxn id="106" idx="2"/>
            </p:cNvCxnSpPr>
            <p:nvPr/>
          </p:nvCxnSpPr>
          <p:spPr bwMode="auto">
            <a:xfrm>
              <a:off x="1246" y="2342"/>
              <a:ext cx="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25">
              <a:extLst>
                <a:ext uri="{FF2B5EF4-FFF2-40B4-BE49-F238E27FC236}">
                  <a16:creationId xmlns:a16="http://schemas.microsoft.com/office/drawing/2014/main" xmlns="" id="{189CA28D-ED89-4C23-A8BF-96003CAC33D8}"/>
                </a:ext>
              </a:extLst>
            </p:cNvPr>
            <p:cNvCxnSpPr>
              <a:cxnSpLocks noChangeShapeType="1"/>
              <a:stCxn id="109" idx="5"/>
              <a:endCxn id="108" idx="1"/>
            </p:cNvCxnSpPr>
            <p:nvPr/>
          </p:nvCxnSpPr>
          <p:spPr bwMode="auto">
            <a:xfrm>
              <a:off x="3034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26">
              <a:extLst>
                <a:ext uri="{FF2B5EF4-FFF2-40B4-BE49-F238E27FC236}">
                  <a16:creationId xmlns:a16="http://schemas.microsoft.com/office/drawing/2014/main" xmlns="" id="{E27C3B5A-A089-4C5D-97A2-2727D0C756E4}"/>
                </a:ext>
              </a:extLst>
            </p:cNvPr>
            <p:cNvCxnSpPr>
              <a:cxnSpLocks noChangeShapeType="1"/>
              <a:stCxn id="110" idx="7"/>
              <a:endCxn id="108" idx="3"/>
            </p:cNvCxnSpPr>
            <p:nvPr/>
          </p:nvCxnSpPr>
          <p:spPr bwMode="auto">
            <a:xfrm flipV="1">
              <a:off x="3034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27">
              <a:extLst>
                <a:ext uri="{FF2B5EF4-FFF2-40B4-BE49-F238E27FC236}">
                  <a16:creationId xmlns:a16="http://schemas.microsoft.com/office/drawing/2014/main" xmlns="" id="{35FB9D18-A49C-401B-8637-2BBD1F0F8CB4}"/>
                </a:ext>
              </a:extLst>
            </p:cNvPr>
            <p:cNvCxnSpPr>
              <a:cxnSpLocks noChangeShapeType="1"/>
              <a:stCxn id="104" idx="6"/>
              <a:endCxn id="107" idx="2"/>
            </p:cNvCxnSpPr>
            <p:nvPr/>
          </p:nvCxnSpPr>
          <p:spPr bwMode="auto">
            <a:xfrm>
              <a:off x="1247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Text Box 28">
            <a:extLst>
              <a:ext uri="{FF2B5EF4-FFF2-40B4-BE49-F238E27FC236}">
                <a16:creationId xmlns:a16="http://schemas.microsoft.com/office/drawing/2014/main" xmlns="" id="{44A20EDC-2837-49D4-AAF1-F7E0637A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40" y="2709854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77" name="Text Box 29">
            <a:extLst>
              <a:ext uri="{FF2B5EF4-FFF2-40B4-BE49-F238E27FC236}">
                <a16:creationId xmlns:a16="http://schemas.microsoft.com/office/drawing/2014/main" xmlns="" id="{5E60E099-082A-4F69-A6C5-A551E798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024" y="94772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78" name="Text Box 30">
            <a:extLst>
              <a:ext uri="{FF2B5EF4-FFF2-40B4-BE49-F238E27FC236}">
                <a16:creationId xmlns:a16="http://schemas.microsoft.com/office/drawing/2014/main" xmlns="" id="{AE01DC1F-6218-43E6-9554-110C6A1F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306" y="94772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79" name="Text Box 31">
            <a:extLst>
              <a:ext uri="{FF2B5EF4-FFF2-40B4-BE49-F238E27FC236}">
                <a16:creationId xmlns:a16="http://schemas.microsoft.com/office/drawing/2014/main" xmlns="" id="{903226F2-C91A-4724-9235-C50E172A7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699" y="1308092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Comic Sans MS" charset="0"/>
                <a:ea typeface="新細明體" charset="-120"/>
              </a:rPr>
              <a:t>9</a:t>
            </a:r>
          </a:p>
        </p:txBody>
      </p:sp>
      <p:sp>
        <p:nvSpPr>
          <p:cNvPr id="80" name="Text Box 32">
            <a:extLst>
              <a:ext uri="{FF2B5EF4-FFF2-40B4-BE49-F238E27FC236}">
                <a16:creationId xmlns:a16="http://schemas.microsoft.com/office/drawing/2014/main" xmlns="" id="{F4F7A0E9-118C-4734-8F38-150EA693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16" y="2236779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10</a:t>
            </a: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xmlns="" id="{39B62BF2-67FA-4557-89CC-50D024CC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807" y="1804979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14</a:t>
            </a:r>
          </a:p>
        </p:txBody>
      </p:sp>
      <p:sp>
        <p:nvSpPr>
          <p:cNvPr id="82" name="Text Box 34">
            <a:extLst>
              <a:ext uri="{FF2B5EF4-FFF2-40B4-BE49-F238E27FC236}">
                <a16:creationId xmlns:a16="http://schemas.microsoft.com/office/drawing/2014/main" xmlns="" id="{332F9862-78A4-482C-871D-CB32F66E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381" y="181132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4</a:t>
            </a:r>
          </a:p>
        </p:txBody>
      </p:sp>
      <p:sp>
        <p:nvSpPr>
          <p:cNvPr id="83" name="Text Box 35">
            <a:extLst>
              <a:ext uri="{FF2B5EF4-FFF2-40B4-BE49-F238E27FC236}">
                <a16:creationId xmlns:a16="http://schemas.microsoft.com/office/drawing/2014/main" xmlns="" id="{342BEE8F-F3F8-49E5-A110-E636F864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637" y="1517642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xmlns="" id="{DAE76C02-9EAC-410D-B9D9-9F7B5C47A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58" y="2603492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2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xmlns="" id="{C7E71745-8A68-4E25-BE27-D8C3F1F2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294" y="1246179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xmlns="" id="{AB6D681C-B456-41D2-BFEF-55D51459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58" y="202722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Comic Sans MS" charset="0"/>
                <a:ea typeface="新細明體" charset="-120"/>
              </a:rPr>
              <a:t>7</a:t>
            </a:r>
          </a:p>
        </p:txBody>
      </p:sp>
      <p:sp>
        <p:nvSpPr>
          <p:cNvPr id="87" name="Text Box 39">
            <a:extLst>
              <a:ext uri="{FF2B5EF4-FFF2-40B4-BE49-F238E27FC236}">
                <a16:creationId xmlns:a16="http://schemas.microsoft.com/office/drawing/2014/main" xmlns="" id="{DF7AB49D-5058-423D-8D40-EA8AE819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324" y="1811329"/>
            <a:ext cx="3449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11</a:t>
            </a:r>
          </a:p>
        </p:txBody>
      </p:sp>
      <p:sp>
        <p:nvSpPr>
          <p:cNvPr id="88" name="Text Box 40">
            <a:extLst>
              <a:ext uri="{FF2B5EF4-FFF2-40B4-BE49-F238E27FC236}">
                <a16:creationId xmlns:a16="http://schemas.microsoft.com/office/drawing/2014/main" xmlns="" id="{164059AA-C0D9-470A-A48C-32F4973B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37" y="223677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8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356BDA8E-92A5-4B00-B7EE-E554CBFB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77" y="1246179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D81742D4-F789-4BC3-BCA5-BEB6061D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64" y="1512879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9D83904D-6684-45BE-A044-60FB9179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675" y="2603494"/>
            <a:ext cx="215503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45C8F778-1933-400B-AF82-3551B08D0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763" y="1811329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37CE37BB-9D99-4418-AE73-93986CFF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75" y="2693979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636C5FA2-CF37-4510-AA98-60BDF227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39" y="2027229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668E0ED1-EB9B-461A-8B3D-C4674465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52" y="941379"/>
            <a:ext cx="215504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8C843DC6-6D0A-453A-B696-AD6221E7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25" y="947729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98" name="Text Box 79">
            <a:extLst>
              <a:ext uri="{FF2B5EF4-FFF2-40B4-BE49-F238E27FC236}">
                <a16:creationId xmlns:a16="http://schemas.microsoft.com/office/drawing/2014/main" xmlns="" id="{913037B5-5CC9-40CB-A2B2-E791CBF2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474" y="2033579"/>
            <a:ext cx="478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新細明體" charset="-120"/>
                <a:sym typeface="Wingdings" charset="2"/>
              </a:rPr>
              <a:t>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D0E4E5D1-7BB2-4CD8-A3C0-175DDF9C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2243129"/>
            <a:ext cx="215503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0D1BB8FD-96BF-4309-842B-F7FE8165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39" y="1308094"/>
            <a:ext cx="215504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x-non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B3F117D0-0A13-4842-899A-A47E755F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76" y="2027229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charset="0"/>
                <a:ea typeface="新細明體" charset="-12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9939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35" presetClass="emph" presetSubtype="0" repeatCount="5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5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2076</Words>
  <Application>Microsoft Office PowerPoint</Application>
  <PresentationFormat>On-screen Show (4:3)</PresentationFormat>
  <Paragraphs>1180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GREEDY METHOD</vt:lpstr>
      <vt:lpstr>Insights</vt:lpstr>
      <vt:lpstr>Graph</vt:lpstr>
      <vt:lpstr>Spanning Tree</vt:lpstr>
      <vt:lpstr>Minimum Cost Spanning Tree (MST)</vt:lpstr>
      <vt:lpstr>Minimum Cost Spanning Tree (MST)</vt:lpstr>
      <vt:lpstr>Minimum Cost Spanning Tree -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Prims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</dc:creator>
  <cp:lastModifiedBy>admin</cp:lastModifiedBy>
  <cp:revision>7</cp:revision>
  <dcterms:created xsi:type="dcterms:W3CDTF">2021-06-08T17:52:06Z</dcterms:created>
  <dcterms:modified xsi:type="dcterms:W3CDTF">2022-05-24T05:46:35Z</dcterms:modified>
</cp:coreProperties>
</file>