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hbJd/dzUKxtfWXY+nSOoLgLnRx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3E242-C41E-4541-82DE-ACE9F03703AC}">
  <a:tblStyle styleId="{BC63E242-C41E-4541-82DE-ACE9F03703A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a:br>
            <a:br>
              <a:rPr lang="en-US"/>
            </a:br>
            <a:r>
              <a:rPr lang="en-US"/>
              <a:t>Introduction to Hadoop</a:t>
            </a:r>
            <a:br>
              <a:rPr lang="en-US"/>
            </a:b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77500" lnSpcReduction="20000"/>
          </a:bodyPr>
          <a:lstStyle/>
          <a:p>
            <a:pPr indent="-414019" lvl="0" marL="571500" rtl="0" algn="just">
              <a:spcBef>
                <a:spcPts val="0"/>
              </a:spcBef>
              <a:spcAft>
                <a:spcPts val="0"/>
              </a:spcAft>
              <a:buClr>
                <a:schemeClr val="dk1"/>
              </a:buClr>
              <a:buSzPct val="100000"/>
              <a:buNone/>
            </a:pPr>
            <a:r>
              <a:t/>
            </a:r>
            <a:endParaRPr/>
          </a:p>
          <a:p>
            <a:pPr indent="-571500" lvl="0" marL="571500" rtl="0" algn="just">
              <a:spcBef>
                <a:spcPts val="496"/>
              </a:spcBef>
              <a:spcAft>
                <a:spcPts val="0"/>
              </a:spcAft>
              <a:buClr>
                <a:schemeClr val="dk1"/>
              </a:buClr>
              <a:buSzPct val="100000"/>
              <a:buChar char="•"/>
            </a:pPr>
            <a:r>
              <a:rPr lang="en-US"/>
              <a:t>Relational data is often normalized to retain its integrity and remove redundancy. Normalization poses problems for mapreduce, since it makes reading a record a non-local operation, &amp; once the central assumptions that mapreduce makes is that it is possible to perform (high-speed) streaming reads &amp; writes.</a:t>
            </a:r>
            <a:endParaRPr/>
          </a:p>
          <a:p>
            <a:pPr indent="-571500" lvl="0" marL="571500" rtl="0" algn="just">
              <a:spcBef>
                <a:spcPts val="496"/>
              </a:spcBef>
              <a:spcAft>
                <a:spcPts val="0"/>
              </a:spcAft>
              <a:buClr>
                <a:schemeClr val="dk1"/>
              </a:buClr>
              <a:buSzPct val="100000"/>
              <a:buChar char="•"/>
            </a:pPr>
            <a:r>
              <a:rPr lang="en-US"/>
              <a:t>A web server log is a good example of a set of records that is not normalized, this is one reason that logfiles of all kinds are particularly well-suited to analysis with mapreduce.</a:t>
            </a:r>
            <a:endParaRPr/>
          </a:p>
          <a:p>
            <a:pPr indent="-571500" lvl="0" marL="571500" rtl="0" algn="just">
              <a:spcBef>
                <a:spcPts val="496"/>
              </a:spcBef>
              <a:spcAft>
                <a:spcPts val="0"/>
              </a:spcAft>
              <a:buClr>
                <a:schemeClr val="dk1"/>
              </a:buClr>
              <a:buSzPct val="100000"/>
              <a:buChar char="•"/>
            </a:pPr>
            <a:r>
              <a:rPr lang="en-US"/>
              <a:t>Mapreduce is a linearly scalable programming model. The programmer writes two functions:</a:t>
            </a:r>
            <a:endParaRPr/>
          </a:p>
          <a:p>
            <a:pPr indent="-571500" lvl="0" marL="571500" rtl="0" algn="just">
              <a:spcBef>
                <a:spcPts val="496"/>
              </a:spcBef>
              <a:spcAft>
                <a:spcPts val="0"/>
              </a:spcAft>
              <a:buClr>
                <a:schemeClr val="dk1"/>
              </a:buClr>
              <a:buSzPct val="100000"/>
              <a:buFont typeface="Calibri"/>
              <a:buAutoNum type="romanUcPeriod"/>
            </a:pPr>
            <a:r>
              <a:rPr lang="en-US"/>
              <a:t>A map function</a:t>
            </a:r>
            <a:endParaRPr/>
          </a:p>
          <a:p>
            <a:pPr indent="-571500" lvl="0" marL="571500" rtl="0" algn="just">
              <a:spcBef>
                <a:spcPts val="496"/>
              </a:spcBef>
              <a:spcAft>
                <a:spcPts val="0"/>
              </a:spcAft>
              <a:buClr>
                <a:schemeClr val="dk1"/>
              </a:buClr>
              <a:buSzPct val="100000"/>
              <a:buFont typeface="Calibri"/>
              <a:buAutoNum type="romanUcPeriod"/>
            </a:pPr>
            <a:r>
              <a:rPr lang="en-US"/>
              <a:t>Reduce function</a:t>
            </a:r>
            <a:endParaRPr/>
          </a:p>
          <a:p>
            <a:pPr indent="-571500" lvl="0" marL="571500" rtl="0" algn="just">
              <a:spcBef>
                <a:spcPts val="496"/>
              </a:spcBef>
              <a:spcAft>
                <a:spcPts val="0"/>
              </a:spcAft>
              <a:buClr>
                <a:schemeClr val="dk1"/>
              </a:buClr>
              <a:buSzPct val="100000"/>
              <a:buNone/>
            </a:pPr>
            <a:r>
              <a:rPr lang="en-US"/>
              <a:t>	</a:t>
            </a:r>
            <a:endParaRPr/>
          </a:p>
          <a:p>
            <a:pPr indent="-571500" lvl="0" marL="571500" rtl="0" algn="just">
              <a:spcBef>
                <a:spcPts val="496"/>
              </a:spcBef>
              <a:spcAft>
                <a:spcPts val="0"/>
              </a:spcAft>
              <a:buClr>
                <a:schemeClr val="dk1"/>
              </a:buClr>
              <a:buSzPct val="100000"/>
              <a:buNone/>
            </a:pPr>
            <a:r>
              <a:rPr lang="en-U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571500" lvl="0" marL="571500" rtl="0" algn="just">
              <a:spcBef>
                <a:spcPts val="0"/>
              </a:spcBef>
              <a:spcAft>
                <a:spcPts val="0"/>
              </a:spcAft>
              <a:buClr>
                <a:schemeClr val="dk1"/>
              </a:buClr>
              <a:buSzPct val="100000"/>
              <a:buNone/>
            </a:pPr>
            <a:r>
              <a:rPr lang="en-US"/>
              <a:t>Grid Computing</a:t>
            </a:r>
            <a:endParaRPr/>
          </a:p>
          <a:p>
            <a:pPr indent="-571500" lvl="0" marL="571500" rtl="0" algn="just">
              <a:spcBef>
                <a:spcPts val="592"/>
              </a:spcBef>
              <a:spcAft>
                <a:spcPts val="0"/>
              </a:spcAft>
              <a:buClr>
                <a:schemeClr val="dk1"/>
              </a:buClr>
              <a:buSzPct val="100000"/>
              <a:buChar char="•"/>
            </a:pPr>
            <a:r>
              <a:rPr lang="en-US"/>
              <a:t>Grid computing is a computer network in which each computer resource are shared with every other computer in the system. </a:t>
            </a:r>
            <a:endParaRPr/>
          </a:p>
          <a:p>
            <a:pPr indent="-571500" lvl="0" marL="571500" rtl="0" algn="just">
              <a:spcBef>
                <a:spcPts val="592"/>
              </a:spcBef>
              <a:spcAft>
                <a:spcPts val="0"/>
              </a:spcAft>
              <a:buClr>
                <a:schemeClr val="dk1"/>
              </a:buClr>
              <a:buSzPct val="100000"/>
              <a:buChar char="•"/>
            </a:pPr>
            <a:r>
              <a:rPr lang="en-US"/>
              <a:t>The High Performance Computing(HPC) &amp; Grid Computing communities have been doing large-scale data processing for years, using such API’s as Message Passing Interface(MPI).</a:t>
            </a:r>
            <a:endParaRPr/>
          </a:p>
          <a:p>
            <a:pPr indent="-571500" lvl="0" marL="571500" rtl="0" algn="just">
              <a:spcBef>
                <a:spcPts val="592"/>
              </a:spcBef>
              <a:spcAft>
                <a:spcPts val="0"/>
              </a:spcAft>
              <a:buClr>
                <a:schemeClr val="dk1"/>
              </a:buClr>
              <a:buSzPct val="100000"/>
              <a:buChar char="•"/>
            </a:pPr>
            <a:r>
              <a:rPr lang="en-US"/>
              <a:t>Approach in HPC is to distribute the work across a cluster of machines, which access a shared file system. This works well to compute –intensive jobs, but becomes a problem when nodes need to access larger data volumes, since the network bandwidth is the bottleneck and compute nodes become idle.</a:t>
            </a:r>
            <a:endParaRPr/>
          </a:p>
          <a:p>
            <a:pPr indent="-383540" lvl="0" marL="571500" rtl="0" algn="just">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400"/>
              <a:buNone/>
            </a:pPr>
            <a:r>
              <a:rPr lang="en-US" sz="2400"/>
              <a:t>Volunteer Computing</a:t>
            </a:r>
            <a:endParaRPr/>
          </a:p>
          <a:p>
            <a:pPr indent="-571500" lvl="0" marL="571500" rtl="0" algn="just">
              <a:spcBef>
                <a:spcPts val="480"/>
              </a:spcBef>
              <a:spcAft>
                <a:spcPts val="0"/>
              </a:spcAft>
              <a:buClr>
                <a:schemeClr val="dk1"/>
              </a:buClr>
              <a:buSzPts val="2400"/>
              <a:buChar char="•"/>
            </a:pPr>
            <a:r>
              <a:rPr lang="en-US" sz="2400"/>
              <a:t>VC is a type of distributed computing in which computer owners or users donate their computing resources(such as processing power and storage) to one or more projects.</a:t>
            </a:r>
            <a:endParaRPr/>
          </a:p>
          <a:p>
            <a:pPr indent="-571500" lvl="0" marL="571500" rtl="0" algn="just">
              <a:spcBef>
                <a:spcPts val="480"/>
              </a:spcBef>
              <a:spcAft>
                <a:spcPts val="0"/>
              </a:spcAft>
              <a:buClr>
                <a:schemeClr val="dk1"/>
              </a:buClr>
              <a:buSzPts val="2400"/>
              <a:buChar char="•"/>
            </a:pPr>
            <a:r>
              <a:rPr lang="en-US" sz="2400"/>
              <a:t>Volunteer computing projects work by breaking, the problem they are trying to solve into chunks called work units, which are sent to computers around the world to be analyzed.</a:t>
            </a:r>
            <a:endParaRPr/>
          </a:p>
          <a:p>
            <a:pPr indent="-571500" lvl="0" marL="571500" rtl="0" algn="just">
              <a:spcBef>
                <a:spcPts val="480"/>
              </a:spcBef>
              <a:spcAft>
                <a:spcPts val="0"/>
              </a:spcAft>
              <a:buClr>
                <a:schemeClr val="dk1"/>
              </a:buClr>
              <a:buSzPts val="2400"/>
              <a:buChar char="•"/>
            </a:pPr>
            <a:r>
              <a:rPr lang="en-US" sz="2400"/>
              <a:t>Mapreduce is designed to run jobs that last minutes or hours on trusted, dedicated hardware running in a single data center with very high aggregate bandwidth interconnects. </a:t>
            </a:r>
            <a:endParaRPr/>
          </a:p>
          <a:p>
            <a:pPr indent="-368300" lvl="0" marL="571500" rtl="0" algn="just">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8" name="Google Shape;14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49" name="Google Shape;149;p13"/>
          <p:cNvPicPr preferRelativeResize="0"/>
          <p:nvPr/>
        </p:nvPicPr>
        <p:blipFill rotWithShape="1">
          <a:blip r:embed="rId3">
            <a:alphaModFix/>
          </a:blip>
          <a:srcRect b="0" l="0" r="0" t="0"/>
          <a:stretch/>
        </p:blipFill>
        <p:spPr>
          <a:xfrm>
            <a:off x="609600" y="1143000"/>
            <a:ext cx="7924800" cy="480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419100" lvl="0" marL="571500" rtl="0" algn="just">
              <a:spcBef>
                <a:spcPts val="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Char char="•"/>
            </a:pPr>
            <a:r>
              <a:rPr lang="en-US" sz="2400"/>
              <a:t>Mapreduce tries to allocate the data with the compute node, so data access is fast since it is local. This feature, known as data locality, which is at the heart of Mapreduce &amp; is the reason for its good performance.</a:t>
            </a:r>
            <a:endParaRPr/>
          </a:p>
          <a:p>
            <a:pPr indent="-571500" lvl="0" marL="571500" rtl="0" algn="just">
              <a:spcBef>
                <a:spcPts val="480"/>
              </a:spcBef>
              <a:spcAft>
                <a:spcPts val="0"/>
              </a:spcAft>
              <a:buClr>
                <a:schemeClr val="dk1"/>
              </a:buClr>
              <a:buSzPts val="2400"/>
              <a:buChar char="•"/>
            </a:pPr>
            <a:r>
              <a:rPr lang="en-US" sz="2400"/>
              <a:t>Coordinating the processes in a large-scale distributed computation is a challenge. The hardest aspect is handling partial failures- when you don’t know if a remote process has failed or not- and still making progress with the overall computation.</a:t>
            </a:r>
            <a:endParaRPr/>
          </a:p>
          <a:p>
            <a:pPr indent="-571500" lvl="0" marL="571500" rtl="0" algn="just">
              <a:spcBef>
                <a:spcPts val="480"/>
              </a:spcBef>
              <a:spcAft>
                <a:spcPts val="0"/>
              </a:spcAft>
              <a:buClr>
                <a:schemeClr val="dk1"/>
              </a:buClr>
              <a:buSzPts val="2400"/>
              <a:buChar char="•"/>
            </a:pPr>
            <a:r>
              <a:rPr lang="en-US" sz="2400"/>
              <a:t>Map reduce spares the programmers from having to think about failure, since the implementation detects failed map or reduce tasks and reschedules replacements on machines that are healthy.</a:t>
            </a:r>
            <a:endParaRPr/>
          </a:p>
          <a:p>
            <a:pPr indent="-419100" lvl="0" marL="571500" rtl="0" algn="just">
              <a:spcBef>
                <a:spcPts val="480"/>
              </a:spcBef>
              <a:spcAft>
                <a:spcPts val="0"/>
              </a:spcAft>
              <a:buClr>
                <a:schemeClr val="dk1"/>
              </a:buClr>
              <a:buSzPts val="2400"/>
              <a:buNone/>
            </a:pPr>
            <a:r>
              <a:t/>
            </a:r>
            <a:endParaRPr sz="2400"/>
          </a:p>
          <a:p>
            <a:pPr indent="-368300" lvl="0" marL="571500" rtl="0" algn="just">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571500" lvl="0" marL="571500" rtl="0" algn="just">
              <a:spcBef>
                <a:spcPts val="0"/>
              </a:spcBef>
              <a:spcAft>
                <a:spcPts val="0"/>
              </a:spcAft>
              <a:buClr>
                <a:schemeClr val="dk1"/>
              </a:buClr>
              <a:buSzPct val="100000"/>
              <a:buNone/>
            </a:pPr>
            <a:r>
              <a:rPr lang="en-US"/>
              <a:t>4. A brief History of Hadoop</a:t>
            </a:r>
            <a:endParaRPr/>
          </a:p>
          <a:p>
            <a:pPr indent="-571500" lvl="0" marL="571500" rtl="0" algn="just">
              <a:spcBef>
                <a:spcPts val="592"/>
              </a:spcBef>
              <a:spcAft>
                <a:spcPts val="0"/>
              </a:spcAft>
              <a:buClr>
                <a:schemeClr val="dk1"/>
              </a:buClr>
              <a:buSzPct val="100000"/>
              <a:buChar char="•"/>
            </a:pPr>
            <a:r>
              <a:rPr lang="en-US"/>
              <a:t>Hadoop was created by Doug Cuttings.</a:t>
            </a:r>
            <a:endParaRPr/>
          </a:p>
          <a:p>
            <a:pPr indent="-571500" lvl="0" marL="571500" rtl="0" algn="just">
              <a:spcBef>
                <a:spcPts val="592"/>
              </a:spcBef>
              <a:spcAft>
                <a:spcPts val="0"/>
              </a:spcAft>
              <a:buClr>
                <a:schemeClr val="dk1"/>
              </a:buClr>
              <a:buSzPct val="100000"/>
              <a:buChar char="•"/>
            </a:pPr>
            <a:r>
              <a:rPr lang="en-US"/>
              <a:t>Hadoop has its origins in Apache Nutch, an open source web search engine.</a:t>
            </a:r>
            <a:endParaRPr/>
          </a:p>
          <a:p>
            <a:pPr indent="-571500" lvl="0" marL="571500" rtl="0" algn="just">
              <a:spcBef>
                <a:spcPts val="592"/>
              </a:spcBef>
              <a:spcAft>
                <a:spcPts val="0"/>
              </a:spcAft>
              <a:buClr>
                <a:schemeClr val="dk1"/>
              </a:buClr>
              <a:buSzPct val="100000"/>
              <a:buChar char="•"/>
            </a:pPr>
            <a:r>
              <a:rPr lang="en-US"/>
              <a:t>The name “Stuffed yellow elephant”.</a:t>
            </a:r>
            <a:endParaRPr/>
          </a:p>
          <a:p>
            <a:pPr indent="-571500" lvl="0" marL="571500" rtl="0" algn="just">
              <a:spcBef>
                <a:spcPts val="592"/>
              </a:spcBef>
              <a:spcAft>
                <a:spcPts val="0"/>
              </a:spcAft>
              <a:buClr>
                <a:schemeClr val="dk1"/>
              </a:buClr>
              <a:buSzPct val="100000"/>
              <a:buChar char="•"/>
            </a:pPr>
            <a:r>
              <a:rPr lang="en-US"/>
              <a:t>Subprojects &amp; “contrib” modules in Hadoop also tend to have names that are unrelated to their function, often with an elephant of other animal theme (“Pig”).</a:t>
            </a:r>
            <a:endParaRPr/>
          </a:p>
          <a:p>
            <a:pPr indent="-571500" lvl="0" marL="571500" rtl="0" algn="just">
              <a:spcBef>
                <a:spcPts val="592"/>
              </a:spcBef>
              <a:spcAft>
                <a:spcPts val="0"/>
              </a:spcAft>
              <a:buClr>
                <a:schemeClr val="dk1"/>
              </a:buClr>
              <a:buSzPct val="100000"/>
              <a:buChar char="•"/>
            </a:pPr>
            <a:r>
              <a:rPr lang="en-US"/>
              <a:t>Smaller components are given more descriptive names. This is a good principle, as it means u can generally work out something does from its name.</a:t>
            </a:r>
            <a:endParaRPr/>
          </a:p>
          <a:p>
            <a:pPr indent="-571500" lvl="0" marL="571500" rtl="0" algn="just">
              <a:spcBef>
                <a:spcPts val="592"/>
              </a:spcBef>
              <a:spcAft>
                <a:spcPts val="0"/>
              </a:spcAft>
              <a:buClr>
                <a:schemeClr val="dk1"/>
              </a:buClr>
              <a:buSzPct val="100000"/>
              <a:buChar char="•"/>
            </a:pPr>
            <a:r>
              <a:rPr lang="en-US"/>
              <a:t>Eg: Jobtracker keeps track of Mapreduce jobs.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3200"/>
              <a:buNone/>
            </a:pPr>
            <a:r>
              <a:rPr lang="en-US"/>
              <a:t>Timeline of how things have progressed:</a:t>
            </a:r>
            <a:endParaRPr/>
          </a:p>
          <a:p>
            <a:pPr indent="-571500" lvl="0" marL="571500" rtl="0" algn="just">
              <a:spcBef>
                <a:spcPts val="640"/>
              </a:spcBef>
              <a:spcAft>
                <a:spcPts val="0"/>
              </a:spcAft>
              <a:buClr>
                <a:schemeClr val="dk1"/>
              </a:buClr>
              <a:buSzPts val="3200"/>
              <a:buChar char="•"/>
            </a:pPr>
            <a:r>
              <a:rPr lang="en-US"/>
              <a:t>2004---&gt; initial versions of what is now HDFS &amp; Mapreduce implemented by Doug cuttings &amp; Mike Cafarella.</a:t>
            </a:r>
            <a:endParaRPr/>
          </a:p>
          <a:p>
            <a:pPr indent="-571500" lvl="0" marL="571500" rtl="0" algn="just">
              <a:spcBef>
                <a:spcPts val="640"/>
              </a:spcBef>
              <a:spcAft>
                <a:spcPts val="0"/>
              </a:spcAft>
              <a:buClr>
                <a:schemeClr val="dk1"/>
              </a:buClr>
              <a:buSzPts val="3200"/>
              <a:buChar char="•"/>
            </a:pPr>
            <a:r>
              <a:rPr lang="en-US"/>
              <a:t>Dec 2005---&gt; Nutch ported to the new framework. Hadoop runs reliably on 20 nodes.</a:t>
            </a:r>
            <a:endParaRPr/>
          </a:p>
          <a:p>
            <a:pPr indent="-571500" lvl="0" marL="571500" rtl="0" algn="just">
              <a:spcBef>
                <a:spcPts val="640"/>
              </a:spcBef>
              <a:spcAft>
                <a:spcPts val="0"/>
              </a:spcAft>
              <a:buClr>
                <a:schemeClr val="dk1"/>
              </a:buClr>
              <a:buSzPts val="3200"/>
              <a:buChar char="•"/>
            </a:pPr>
            <a:r>
              <a:rPr lang="en-US"/>
              <a:t>Jan 2006---&gt; Doug Cuttings joins Yahoo.</a:t>
            </a:r>
            <a:endParaRPr/>
          </a:p>
          <a:p>
            <a:pPr indent="-571500" lvl="0" marL="571500" rtl="0" algn="just">
              <a:spcBef>
                <a:spcPts val="640"/>
              </a:spcBef>
              <a:spcAft>
                <a:spcPts val="0"/>
              </a:spcAft>
              <a:buClr>
                <a:schemeClr val="dk1"/>
              </a:buClr>
              <a:buSzPts val="3200"/>
              <a:buChar char="•"/>
            </a:pPr>
            <a:r>
              <a:rPr lang="en-US"/>
              <a:t>Feb 2006---&gt; Apache Hadoop project officially started to support the standalone development of mapreduce and HDFS.</a:t>
            </a:r>
            <a:endParaRPr/>
          </a:p>
          <a:p>
            <a:pPr indent="-368300" lvl="0" marL="571500" rtl="0" algn="just">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400"/>
              <a:buChar char="•"/>
            </a:pPr>
            <a:r>
              <a:rPr lang="en-US" sz="2400"/>
              <a:t>Feb 2006 – Adoption of hadoop by Yahoo grid team.</a:t>
            </a:r>
            <a:endParaRPr/>
          </a:p>
          <a:p>
            <a:pPr indent="-571500" lvl="0" marL="571500" rtl="0" algn="just">
              <a:spcBef>
                <a:spcPts val="480"/>
              </a:spcBef>
              <a:spcAft>
                <a:spcPts val="0"/>
              </a:spcAft>
              <a:buClr>
                <a:schemeClr val="dk1"/>
              </a:buClr>
              <a:buSzPts val="2400"/>
              <a:buChar char="•"/>
            </a:pPr>
            <a:r>
              <a:rPr lang="en-US" sz="2400"/>
              <a:t>April 2006– Sort benchmark(10GB/node) run on 188 nodes in 47.9hrs.</a:t>
            </a:r>
            <a:endParaRPr/>
          </a:p>
          <a:p>
            <a:pPr indent="-571500" lvl="0" marL="571500" rtl="0" algn="just">
              <a:spcBef>
                <a:spcPts val="480"/>
              </a:spcBef>
              <a:spcAft>
                <a:spcPts val="0"/>
              </a:spcAft>
              <a:buClr>
                <a:schemeClr val="dk1"/>
              </a:buClr>
              <a:buSzPts val="2400"/>
              <a:buChar char="•"/>
            </a:pPr>
            <a:r>
              <a:rPr lang="en-US" sz="2400"/>
              <a:t>May 2006– Yahoo set up a hadoop research cluster—300 nodes.</a:t>
            </a:r>
            <a:endParaRPr/>
          </a:p>
          <a:p>
            <a:pPr indent="-571500" lvl="0" marL="571500" rtl="0" algn="just">
              <a:spcBef>
                <a:spcPts val="480"/>
              </a:spcBef>
              <a:spcAft>
                <a:spcPts val="0"/>
              </a:spcAft>
              <a:buClr>
                <a:schemeClr val="dk1"/>
              </a:buClr>
              <a:buSzPts val="2400"/>
              <a:buChar char="•"/>
            </a:pPr>
            <a:r>
              <a:rPr lang="en-US" sz="2400"/>
              <a:t>May 2006– Sort benchmark run on 500 nodes in 42 hours(better hardware).</a:t>
            </a:r>
            <a:endParaRPr/>
          </a:p>
          <a:p>
            <a:pPr indent="-571500" lvl="0" marL="571500" rtl="0" algn="just">
              <a:spcBef>
                <a:spcPts val="480"/>
              </a:spcBef>
              <a:spcAft>
                <a:spcPts val="0"/>
              </a:spcAft>
              <a:buClr>
                <a:schemeClr val="dk1"/>
              </a:buClr>
              <a:buSzPts val="2400"/>
              <a:buChar char="•"/>
            </a:pPr>
            <a:r>
              <a:rPr lang="en-US" sz="2400"/>
              <a:t>Oct 2006– Research cluster reaches 600 nodes.</a:t>
            </a:r>
            <a:endParaRPr/>
          </a:p>
          <a:p>
            <a:pPr indent="-571500" lvl="0" marL="571500" rtl="0" algn="just">
              <a:spcBef>
                <a:spcPts val="480"/>
              </a:spcBef>
              <a:spcAft>
                <a:spcPts val="0"/>
              </a:spcAft>
              <a:buClr>
                <a:schemeClr val="dk1"/>
              </a:buClr>
              <a:buSzPts val="2400"/>
              <a:buChar char="•"/>
            </a:pPr>
            <a:r>
              <a:rPr lang="en-US" sz="2400"/>
              <a:t>Dec 2006– Sort benchmark run on 20 nodes in 1.8hrs,100 nodes in 3.3hrs, 500 nodes in 5.2hrs,900 nodes in 7.8hrs.</a:t>
            </a:r>
            <a:endParaRPr/>
          </a:p>
          <a:p>
            <a:pPr indent="-571500" lvl="0" marL="571500" rtl="0" algn="just">
              <a:spcBef>
                <a:spcPts val="480"/>
              </a:spcBef>
              <a:spcAft>
                <a:spcPts val="0"/>
              </a:spcAft>
              <a:buClr>
                <a:schemeClr val="dk1"/>
              </a:buClr>
              <a:buSzPts val="2400"/>
              <a:buChar char="•"/>
            </a:pPr>
            <a:r>
              <a:rPr lang="en-US" sz="2400"/>
              <a:t>Jan 2007– Research cluster reaches 900nodes.</a:t>
            </a:r>
            <a:endParaRPr/>
          </a:p>
          <a:p>
            <a:pPr indent="-571500" lvl="0" marL="571500" rtl="0" algn="just">
              <a:spcBef>
                <a:spcPts val="480"/>
              </a:spcBef>
              <a:spcAft>
                <a:spcPts val="0"/>
              </a:spcAft>
              <a:buClr>
                <a:schemeClr val="dk1"/>
              </a:buClr>
              <a:buSzPts val="2400"/>
              <a:buChar char="•"/>
            </a:pPr>
            <a:r>
              <a:rPr lang="en-US" sz="2400"/>
              <a:t>April 2007– Research clusters—2 clusters of 1000 nodes.</a:t>
            </a:r>
            <a:endParaRPr/>
          </a:p>
          <a:p>
            <a:pPr indent="-571500" lvl="0" marL="571500" rtl="0" algn="just">
              <a:spcBef>
                <a:spcPts val="480"/>
              </a:spcBef>
              <a:spcAft>
                <a:spcPts val="0"/>
              </a:spcAft>
              <a:buClr>
                <a:schemeClr val="dk1"/>
              </a:buClr>
              <a:buSzPts val="2400"/>
              <a:buChar char="•"/>
            </a:pPr>
            <a:r>
              <a:rPr lang="en-US" sz="2400"/>
              <a:t>April 2008– won the 1terabytes sort benchmark in 209 sec on 900 nodes.</a:t>
            </a:r>
            <a:endParaRPr/>
          </a:p>
          <a:p>
            <a:pPr indent="-419100" lvl="0" marL="571500" rtl="0" algn="just">
              <a:spcBef>
                <a:spcPts val="480"/>
              </a:spcBef>
              <a:spcAft>
                <a:spcPts val="0"/>
              </a:spcAft>
              <a:buClr>
                <a:schemeClr val="dk1"/>
              </a:buClr>
              <a:buSzPts val="2400"/>
              <a:buNone/>
            </a:pPr>
            <a:r>
              <a:t/>
            </a:r>
            <a:endParaRPr sz="2400"/>
          </a:p>
          <a:p>
            <a:pPr indent="-419100" lvl="0" marL="571500" rtl="0" algn="just">
              <a:spcBef>
                <a:spcPts val="480"/>
              </a:spcBef>
              <a:spcAft>
                <a:spcPts val="0"/>
              </a:spcAft>
              <a:buClr>
                <a:schemeClr val="dk1"/>
              </a:buClr>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400"/>
              <a:buChar char="•"/>
            </a:pPr>
            <a:r>
              <a:rPr lang="en-US" sz="2400"/>
              <a:t>Oct 2008– Loading  10 terabytes of data per day on to research clusters.</a:t>
            </a:r>
            <a:endParaRPr/>
          </a:p>
          <a:p>
            <a:pPr indent="-571500" lvl="0" marL="571500" rtl="0" algn="just">
              <a:spcBef>
                <a:spcPts val="480"/>
              </a:spcBef>
              <a:spcAft>
                <a:spcPts val="0"/>
              </a:spcAft>
              <a:buClr>
                <a:schemeClr val="dk1"/>
              </a:buClr>
              <a:buSzPts val="2400"/>
              <a:buChar char="•"/>
            </a:pPr>
            <a:r>
              <a:rPr lang="en-US" sz="2400"/>
              <a:t>March 2009– 17 clusters with a total of 24,000 nodes.</a:t>
            </a:r>
            <a:endParaRPr/>
          </a:p>
          <a:p>
            <a:pPr indent="-571500" lvl="0" marL="571500" rtl="0" algn="just">
              <a:spcBef>
                <a:spcPts val="480"/>
              </a:spcBef>
              <a:spcAft>
                <a:spcPts val="0"/>
              </a:spcAft>
              <a:buClr>
                <a:schemeClr val="dk1"/>
              </a:buClr>
              <a:buSzPts val="2400"/>
              <a:buChar char="•"/>
            </a:pPr>
            <a:r>
              <a:rPr lang="en-US" sz="2400"/>
              <a:t>April 2009– Won the minute sort by sorting 500Gb in 59sec (on 1,400 nodes) &amp; the 100 terabyte sort in 173 min (on 3,400 nodes).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571500" lvl="0" marL="571500" rtl="0" algn="just">
              <a:spcBef>
                <a:spcPts val="0"/>
              </a:spcBef>
              <a:spcAft>
                <a:spcPts val="0"/>
              </a:spcAft>
              <a:buClr>
                <a:schemeClr val="dk1"/>
              </a:buClr>
              <a:buSzPct val="100000"/>
              <a:buNone/>
            </a:pPr>
            <a:r>
              <a:rPr lang="en-US" sz="2400"/>
              <a:t>Apache Hadoop &amp; the Hadoop Ecosystem</a:t>
            </a:r>
            <a:endParaRPr/>
          </a:p>
          <a:p>
            <a:pPr indent="-571500" lvl="0" marL="571500" rtl="0" algn="just">
              <a:spcBef>
                <a:spcPts val="444"/>
              </a:spcBef>
              <a:spcAft>
                <a:spcPts val="0"/>
              </a:spcAft>
              <a:buClr>
                <a:schemeClr val="dk1"/>
              </a:buClr>
              <a:buSzPct val="100000"/>
              <a:buChar char="•"/>
            </a:pPr>
            <a:r>
              <a:rPr lang="en-US" sz="2400"/>
              <a:t>Hadoop is best known for Mapreduce &amp; HDFS, the term is suits for projects on areas of large scale data processing &amp; infrastructure for distributed computing.</a:t>
            </a:r>
            <a:endParaRPr/>
          </a:p>
          <a:p>
            <a:pPr indent="-571500" lvl="0" marL="571500" rtl="0" algn="just">
              <a:spcBef>
                <a:spcPts val="444"/>
              </a:spcBef>
              <a:spcAft>
                <a:spcPts val="0"/>
              </a:spcAft>
              <a:buClr>
                <a:schemeClr val="dk1"/>
              </a:buClr>
              <a:buSzPct val="100000"/>
              <a:buFont typeface="Calibri"/>
              <a:buAutoNum type="arabicPeriod"/>
            </a:pPr>
            <a:r>
              <a:rPr lang="en-US" sz="2400"/>
              <a:t>Common</a:t>
            </a:r>
            <a:endParaRPr/>
          </a:p>
          <a:p>
            <a:pPr indent="-571500" lvl="0" marL="571500" rtl="0" algn="just">
              <a:spcBef>
                <a:spcPts val="444"/>
              </a:spcBef>
              <a:spcAft>
                <a:spcPts val="0"/>
              </a:spcAft>
              <a:buClr>
                <a:schemeClr val="dk1"/>
              </a:buClr>
              <a:buSzPct val="100000"/>
              <a:buNone/>
            </a:pPr>
            <a:r>
              <a:rPr lang="en-US" sz="2400"/>
              <a:t>	A set of components and interfaces for distributed filessystems &amp; general I/O(serialization,JavaRPC(remote procedure calls), persistent data structures).</a:t>
            </a:r>
            <a:endParaRPr/>
          </a:p>
          <a:p>
            <a:pPr indent="-571500" lvl="0" marL="571500" rtl="0" algn="just">
              <a:spcBef>
                <a:spcPts val="444"/>
              </a:spcBef>
              <a:spcAft>
                <a:spcPts val="0"/>
              </a:spcAft>
              <a:buClr>
                <a:schemeClr val="dk1"/>
              </a:buClr>
              <a:buSzPct val="100000"/>
              <a:buAutoNum type="arabicPeriod" startAt="2"/>
            </a:pPr>
            <a:r>
              <a:rPr lang="en-US" sz="2400"/>
              <a:t>Avro</a:t>
            </a:r>
            <a:endParaRPr/>
          </a:p>
          <a:p>
            <a:pPr indent="-571500" lvl="0" marL="571500" rtl="0" algn="just">
              <a:spcBef>
                <a:spcPts val="444"/>
              </a:spcBef>
              <a:spcAft>
                <a:spcPts val="0"/>
              </a:spcAft>
              <a:buClr>
                <a:schemeClr val="dk1"/>
              </a:buClr>
              <a:buSzPct val="100000"/>
              <a:buNone/>
            </a:pPr>
            <a:r>
              <a:rPr lang="en-US" sz="2400"/>
              <a:t>	A serialization system for efficient, cross-language RPC, &amp; persistent data storage.</a:t>
            </a:r>
            <a:endParaRPr/>
          </a:p>
          <a:p>
            <a:pPr indent="-571500" lvl="0" marL="571500" rtl="0" algn="just">
              <a:spcBef>
                <a:spcPts val="444"/>
              </a:spcBef>
              <a:spcAft>
                <a:spcPts val="0"/>
              </a:spcAft>
              <a:buClr>
                <a:schemeClr val="dk1"/>
              </a:buClr>
              <a:buSzPct val="100000"/>
              <a:buAutoNum type="arabicPeriod" startAt="3"/>
            </a:pPr>
            <a:r>
              <a:rPr lang="en-US" sz="2400"/>
              <a:t>MapReduce</a:t>
            </a:r>
            <a:endParaRPr sz="2400"/>
          </a:p>
          <a:p>
            <a:pPr indent="-571500" lvl="0" marL="571500" rtl="0" algn="just">
              <a:spcBef>
                <a:spcPts val="444"/>
              </a:spcBef>
              <a:spcAft>
                <a:spcPts val="0"/>
              </a:spcAft>
              <a:buClr>
                <a:schemeClr val="dk1"/>
              </a:buClr>
              <a:buSzPct val="100000"/>
              <a:buNone/>
            </a:pPr>
            <a:r>
              <a:rPr lang="en-US" sz="2400"/>
              <a:t>	A distributed data processing model &amp; execution environment that runs on large clusters of commodity machines.</a:t>
            </a:r>
            <a:endParaRPr/>
          </a:p>
          <a:p>
            <a:pPr indent="-571500" lvl="0" marL="571500" rtl="0" algn="just">
              <a:spcBef>
                <a:spcPts val="444"/>
              </a:spcBef>
              <a:spcAft>
                <a:spcPts val="0"/>
              </a:spcAft>
              <a:buClr>
                <a:schemeClr val="dk1"/>
              </a:buClr>
              <a:buSzPct val="100000"/>
              <a:buAutoNum type="arabicPeriod" startAt="4"/>
            </a:pPr>
            <a:r>
              <a:rPr lang="en-US" sz="2400"/>
              <a:t>HDFS</a:t>
            </a:r>
            <a:endParaRPr/>
          </a:p>
          <a:p>
            <a:pPr indent="-571500" lvl="0" marL="571500" rtl="0" algn="just">
              <a:spcBef>
                <a:spcPts val="444"/>
              </a:spcBef>
              <a:spcAft>
                <a:spcPts val="0"/>
              </a:spcAft>
              <a:buClr>
                <a:schemeClr val="dk1"/>
              </a:buClr>
              <a:buSzPct val="100000"/>
              <a:buNone/>
            </a:pPr>
            <a:r>
              <a:rPr lang="en-US" sz="2400"/>
              <a:t>	A distributed filesystem that runs on large clusters of commodity machines.</a:t>
            </a:r>
            <a:endParaRPr/>
          </a:p>
          <a:p>
            <a:pPr indent="-571500" lvl="0" marL="571500" rtl="0" algn="just">
              <a:spcBef>
                <a:spcPts val="444"/>
              </a:spcBef>
              <a:spcAft>
                <a:spcPts val="0"/>
              </a:spcAft>
              <a:buClr>
                <a:schemeClr val="dk1"/>
              </a:buClr>
              <a:buSzPct val="100000"/>
              <a:buNone/>
            </a:pPr>
            <a:r>
              <a:rPr lang="en-US" sz="2400"/>
              <a:t>5.	Pig</a:t>
            </a:r>
            <a:endParaRPr/>
          </a:p>
          <a:p>
            <a:pPr indent="-571500" lvl="0" marL="571500" rtl="0" algn="just">
              <a:spcBef>
                <a:spcPts val="444"/>
              </a:spcBef>
              <a:spcAft>
                <a:spcPts val="0"/>
              </a:spcAft>
              <a:buClr>
                <a:schemeClr val="dk1"/>
              </a:buClr>
              <a:buSzPct val="100000"/>
              <a:buNone/>
            </a:pPr>
            <a:r>
              <a:t/>
            </a:r>
            <a:endParaRPr sz="2400"/>
          </a:p>
          <a:p>
            <a:pPr indent="-571500" lvl="0" marL="571500" rtl="0" algn="just">
              <a:spcBef>
                <a:spcPts val="444"/>
              </a:spcBef>
              <a:spcAft>
                <a:spcPts val="0"/>
              </a:spcAft>
              <a:buClr>
                <a:schemeClr val="dk1"/>
              </a:buClr>
              <a:buSzPct val="1000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Objectives:</a:t>
            </a:r>
            <a:endParaRPr/>
          </a:p>
          <a:p>
            <a:pPr indent="-342900" lvl="0" marL="342900" rtl="0" algn="l">
              <a:spcBef>
                <a:spcPts val="640"/>
              </a:spcBef>
              <a:spcAft>
                <a:spcPts val="0"/>
              </a:spcAft>
              <a:buClr>
                <a:schemeClr val="dk1"/>
              </a:buClr>
              <a:buSzPts val="3200"/>
              <a:buNone/>
            </a:pPr>
            <a:r>
              <a:t/>
            </a:r>
            <a:endParaRPr/>
          </a:p>
          <a:p>
            <a:pPr indent="-514350" lvl="0" marL="514350" rtl="0" algn="l">
              <a:spcBef>
                <a:spcPts val="640"/>
              </a:spcBef>
              <a:spcAft>
                <a:spcPts val="0"/>
              </a:spcAft>
              <a:buClr>
                <a:schemeClr val="dk1"/>
              </a:buClr>
              <a:buSzPts val="3200"/>
              <a:buAutoNum type="arabicPeriod"/>
            </a:pPr>
            <a:r>
              <a:rPr lang="en-US"/>
              <a:t>Data</a:t>
            </a:r>
            <a:endParaRPr/>
          </a:p>
          <a:p>
            <a:pPr indent="-514350" lvl="0" marL="514350" rtl="0" algn="l">
              <a:spcBef>
                <a:spcPts val="640"/>
              </a:spcBef>
              <a:spcAft>
                <a:spcPts val="0"/>
              </a:spcAft>
              <a:buClr>
                <a:schemeClr val="dk1"/>
              </a:buClr>
              <a:buSzPts val="3200"/>
              <a:buAutoNum type="arabicPeriod"/>
            </a:pPr>
            <a:r>
              <a:rPr lang="en-US"/>
              <a:t>Data Storage and Analysis</a:t>
            </a:r>
            <a:endParaRPr/>
          </a:p>
          <a:p>
            <a:pPr indent="-514350" lvl="0" marL="514350" rtl="0" algn="l">
              <a:spcBef>
                <a:spcPts val="640"/>
              </a:spcBef>
              <a:spcAft>
                <a:spcPts val="0"/>
              </a:spcAft>
              <a:buClr>
                <a:schemeClr val="dk1"/>
              </a:buClr>
              <a:buSzPts val="3200"/>
              <a:buAutoNum type="arabicPeriod"/>
            </a:pPr>
            <a:r>
              <a:rPr lang="en-US"/>
              <a:t>Comparison with Other Systems</a:t>
            </a:r>
            <a:endParaRPr/>
          </a:p>
          <a:p>
            <a:pPr indent="-514350" lvl="0" marL="514350" rtl="0" algn="l">
              <a:spcBef>
                <a:spcPts val="640"/>
              </a:spcBef>
              <a:spcAft>
                <a:spcPts val="0"/>
              </a:spcAft>
              <a:buClr>
                <a:schemeClr val="dk1"/>
              </a:buClr>
              <a:buSzPts val="3200"/>
              <a:buAutoNum type="arabicPeriod"/>
            </a:pPr>
            <a:r>
              <a:rPr lang="en-US"/>
              <a:t>A Brief History of Hadoop</a:t>
            </a:r>
            <a:endParaRPr/>
          </a:p>
          <a:p>
            <a:pPr indent="-514350" lvl="0" marL="514350" rtl="0" algn="l">
              <a:spcBef>
                <a:spcPts val="640"/>
              </a:spcBef>
              <a:spcAft>
                <a:spcPts val="0"/>
              </a:spcAft>
              <a:buClr>
                <a:schemeClr val="dk1"/>
              </a:buClr>
              <a:buSzPts val="3200"/>
              <a:buAutoNum type="arabicPeriod"/>
            </a:pPr>
            <a:r>
              <a:rPr lang="en-US"/>
              <a:t>Apache Hadoop and the Hadoop Ecosystem</a:t>
            </a:r>
            <a:endParaRPr/>
          </a:p>
          <a:p>
            <a:pPr indent="-514350" lvl="0" marL="514350" rtl="0" algn="l">
              <a:spcBef>
                <a:spcPts val="640"/>
              </a:spcBef>
              <a:spcAft>
                <a:spcPts val="0"/>
              </a:spcAft>
              <a:buClr>
                <a:schemeClr val="dk1"/>
              </a:buClr>
              <a:buSzPts val="3200"/>
              <a:buAutoNum type="arabicPeriod"/>
            </a:pPr>
            <a:r>
              <a:rPr lang="en-US"/>
              <a:t>Hadoop Releases</a:t>
            </a:r>
            <a:endParaRPr/>
          </a:p>
          <a:p>
            <a:pPr indent="-514350" lvl="0" marL="51435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lnSpcReduction="10000"/>
          </a:bodyPr>
          <a:lstStyle/>
          <a:p>
            <a:pPr indent="-571500" lvl="0" marL="571500" rtl="0" algn="just">
              <a:spcBef>
                <a:spcPts val="0"/>
              </a:spcBef>
              <a:spcAft>
                <a:spcPts val="0"/>
              </a:spcAft>
              <a:buClr>
                <a:schemeClr val="dk1"/>
              </a:buClr>
              <a:buSzPts val="2400"/>
              <a:buNone/>
            </a:pPr>
            <a:r>
              <a:rPr lang="en-US" sz="2400"/>
              <a:t>	A data flow language and execution environment for exploring very large datasets. Pig runs on HDFS and Mapreduce clusters.</a:t>
            </a:r>
            <a:endParaRPr/>
          </a:p>
          <a:p>
            <a:pPr indent="-571500" lvl="0" marL="571500" rtl="0" algn="just">
              <a:spcBef>
                <a:spcPts val="480"/>
              </a:spcBef>
              <a:spcAft>
                <a:spcPts val="0"/>
              </a:spcAft>
              <a:buClr>
                <a:schemeClr val="dk1"/>
              </a:buClr>
              <a:buSzPts val="2400"/>
              <a:buAutoNum type="arabicPeriod" startAt="6"/>
            </a:pPr>
            <a:r>
              <a:rPr lang="en-US" sz="2400"/>
              <a:t>Hive</a:t>
            </a:r>
            <a:endParaRPr/>
          </a:p>
          <a:p>
            <a:pPr indent="-571500" lvl="0" marL="571500" rtl="0" algn="just">
              <a:spcBef>
                <a:spcPts val="480"/>
              </a:spcBef>
              <a:spcAft>
                <a:spcPts val="0"/>
              </a:spcAft>
              <a:buClr>
                <a:schemeClr val="dk1"/>
              </a:buClr>
              <a:buSzPts val="2400"/>
              <a:buNone/>
            </a:pPr>
            <a:r>
              <a:rPr lang="en-US" sz="2400"/>
              <a:t>	A distributed data warehouse. Hive manages data stored in HDFS and provides a query language based on SQL for querying the data.</a:t>
            </a:r>
            <a:endParaRPr/>
          </a:p>
          <a:p>
            <a:pPr indent="-571500" lvl="0" marL="571500" rtl="0" algn="just">
              <a:spcBef>
                <a:spcPts val="480"/>
              </a:spcBef>
              <a:spcAft>
                <a:spcPts val="0"/>
              </a:spcAft>
              <a:buClr>
                <a:schemeClr val="dk1"/>
              </a:buClr>
              <a:buSzPts val="2400"/>
              <a:buAutoNum type="arabicPeriod" startAt="7"/>
            </a:pPr>
            <a:r>
              <a:rPr lang="en-US" sz="2400"/>
              <a:t>Hbase</a:t>
            </a:r>
            <a:endParaRPr sz="2400"/>
          </a:p>
          <a:p>
            <a:pPr indent="-571500" lvl="0" marL="571500" rtl="0" algn="just">
              <a:spcBef>
                <a:spcPts val="480"/>
              </a:spcBef>
              <a:spcAft>
                <a:spcPts val="0"/>
              </a:spcAft>
              <a:buClr>
                <a:schemeClr val="dk1"/>
              </a:buClr>
              <a:buSzPts val="2400"/>
              <a:buNone/>
            </a:pPr>
            <a:r>
              <a:rPr lang="en-US" sz="2400"/>
              <a:t>	A distributed, column-oriented database. Hbase uses HDFS for its underlying storage, and supports both batch-style computations using MapReduce and point queries(random reads).</a:t>
            </a:r>
            <a:endParaRPr/>
          </a:p>
          <a:p>
            <a:pPr indent="-571500" lvl="0" marL="571500" rtl="0" algn="just">
              <a:spcBef>
                <a:spcPts val="480"/>
              </a:spcBef>
              <a:spcAft>
                <a:spcPts val="0"/>
              </a:spcAft>
              <a:buClr>
                <a:schemeClr val="dk1"/>
              </a:buClr>
              <a:buSzPts val="2400"/>
              <a:buAutoNum type="arabicPeriod" startAt="8"/>
            </a:pPr>
            <a:r>
              <a:rPr lang="en-US" sz="2400"/>
              <a:t>ZooKeeper</a:t>
            </a:r>
            <a:endParaRPr sz="2400"/>
          </a:p>
          <a:p>
            <a:pPr indent="-571500" lvl="0" marL="571500" rtl="0" algn="just">
              <a:spcBef>
                <a:spcPts val="480"/>
              </a:spcBef>
              <a:spcAft>
                <a:spcPts val="0"/>
              </a:spcAft>
              <a:buClr>
                <a:schemeClr val="dk1"/>
              </a:buClr>
              <a:buSzPts val="2400"/>
              <a:buNone/>
            </a:pPr>
            <a:r>
              <a:rPr lang="en-US" sz="2400"/>
              <a:t>	A distributed, highly available coordination service. ZooKeeper provides primitives such as distributed locks that can be used for building distributed applications.</a:t>
            </a:r>
            <a:endParaRPr/>
          </a:p>
          <a:p>
            <a:pPr indent="-571500" lvl="0" marL="571500" rtl="0" algn="just">
              <a:spcBef>
                <a:spcPts val="48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000"/>
              <a:buAutoNum type="arabicPeriod" startAt="9"/>
            </a:pPr>
            <a:r>
              <a:rPr lang="en-US" sz="2000"/>
              <a:t>Sqoop</a:t>
            </a:r>
            <a:endParaRPr sz="2000"/>
          </a:p>
          <a:p>
            <a:pPr indent="-571500" lvl="0" marL="571500" rtl="0" algn="just">
              <a:spcBef>
                <a:spcPts val="400"/>
              </a:spcBef>
              <a:spcAft>
                <a:spcPts val="0"/>
              </a:spcAft>
              <a:buClr>
                <a:schemeClr val="dk1"/>
              </a:buClr>
              <a:buSzPts val="2000"/>
              <a:buNone/>
            </a:pPr>
            <a:r>
              <a:rPr lang="en-US" sz="2000"/>
              <a:t>	A tool for efficiently moving data between relational databases and HDFS.</a:t>
            </a:r>
            <a:endParaRPr/>
          </a:p>
          <a:p>
            <a:pPr indent="-571500" lvl="0" marL="571500" rtl="0" algn="just">
              <a:spcBef>
                <a:spcPts val="400"/>
              </a:spcBef>
              <a:spcAft>
                <a:spcPts val="0"/>
              </a:spcAft>
              <a:buClr>
                <a:schemeClr val="dk1"/>
              </a:buClr>
              <a:buSzPts val="2000"/>
              <a:buNone/>
            </a:pPr>
            <a:r>
              <a:rPr lang="en-US" sz="2000"/>
              <a:t>Hadoop Releases:</a:t>
            </a:r>
            <a:endParaRPr/>
          </a:p>
          <a:p>
            <a:pPr indent="-571500" lvl="0" marL="571500" rtl="0" algn="ctr">
              <a:spcBef>
                <a:spcPts val="400"/>
              </a:spcBef>
              <a:spcAft>
                <a:spcPts val="0"/>
              </a:spcAft>
              <a:buClr>
                <a:schemeClr val="dk1"/>
              </a:buClr>
              <a:buSzPts val="2000"/>
              <a:buNone/>
            </a:pPr>
            <a:r>
              <a:rPr lang="en-US" sz="2000"/>
              <a:t>Features Supported by Hadoop Release series</a:t>
            </a:r>
            <a:endParaRPr/>
          </a:p>
          <a:p>
            <a:pPr indent="-571500" lvl="0" marL="571500" rtl="0" algn="just">
              <a:spcBef>
                <a:spcPts val="480"/>
              </a:spcBef>
              <a:spcAft>
                <a:spcPts val="0"/>
              </a:spcAft>
              <a:buClr>
                <a:schemeClr val="dk1"/>
              </a:buClr>
              <a:buSzPts val="2400"/>
              <a:buNone/>
            </a:pPr>
            <a:r>
              <a:t/>
            </a:r>
            <a:endParaRPr sz="2400"/>
          </a:p>
          <a:p>
            <a:pPr indent="-571500" lvl="0" marL="571500" rtl="0" algn="ctr">
              <a:spcBef>
                <a:spcPts val="48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None/>
            </a:pPr>
            <a:r>
              <a:t/>
            </a:r>
            <a:endParaRPr sz="2400"/>
          </a:p>
        </p:txBody>
      </p:sp>
      <p:graphicFrame>
        <p:nvGraphicFramePr>
          <p:cNvPr id="190" name="Google Shape;190;p21"/>
          <p:cNvGraphicFramePr/>
          <p:nvPr/>
        </p:nvGraphicFramePr>
        <p:xfrm>
          <a:off x="533401" y="2237218"/>
          <a:ext cx="3000000" cy="3000000"/>
        </p:xfrm>
        <a:graphic>
          <a:graphicData uri="http://schemas.openxmlformats.org/drawingml/2006/table">
            <a:tbl>
              <a:tblPr bandRow="1" firstRow="1">
                <a:noFill/>
                <a:tableStyleId>{BC63E242-C41E-4541-82DE-ACE9F03703AC}</a:tableStyleId>
              </a:tblPr>
              <a:tblGrid>
                <a:gridCol w="3171300"/>
                <a:gridCol w="1510150"/>
                <a:gridCol w="1736675"/>
                <a:gridCol w="1887675"/>
              </a:tblGrid>
              <a:tr h="404400">
                <a:tc>
                  <a:txBody>
                    <a:bodyPr/>
                    <a:lstStyle/>
                    <a:p>
                      <a:pPr indent="0" lvl="0" marL="0" marR="0" rtl="0" algn="l">
                        <a:spcBef>
                          <a:spcPts val="0"/>
                        </a:spcBef>
                        <a:spcAft>
                          <a:spcPts val="0"/>
                        </a:spcAft>
                        <a:buNone/>
                      </a:pPr>
                      <a:r>
                        <a:rPr lang="en-US" sz="1800"/>
                        <a:t>Feature</a:t>
                      </a:r>
                      <a:endParaRPr sz="1800"/>
                    </a:p>
                  </a:txBody>
                  <a:tcPr marT="45725" marB="45725" marR="91450" marL="91450"/>
                </a:tc>
                <a:tc>
                  <a:txBody>
                    <a:bodyPr/>
                    <a:lstStyle/>
                    <a:p>
                      <a:pPr indent="0" lvl="0" marL="0" marR="0" rtl="0" algn="l">
                        <a:spcBef>
                          <a:spcPts val="0"/>
                        </a:spcBef>
                        <a:spcAft>
                          <a:spcPts val="0"/>
                        </a:spcAft>
                        <a:buNone/>
                      </a:pPr>
                      <a:r>
                        <a:rPr lang="en-US" sz="1800"/>
                        <a:t>1.X</a:t>
                      </a:r>
                      <a:endParaRPr sz="1800"/>
                    </a:p>
                  </a:txBody>
                  <a:tcPr marT="45725" marB="45725" marR="91450" marL="91450"/>
                </a:tc>
                <a:tc>
                  <a:txBody>
                    <a:bodyPr/>
                    <a:lstStyle/>
                    <a:p>
                      <a:pPr indent="0" lvl="0" marL="0" marR="0" rtl="0" algn="l">
                        <a:spcBef>
                          <a:spcPts val="0"/>
                        </a:spcBef>
                        <a:spcAft>
                          <a:spcPts val="0"/>
                        </a:spcAft>
                        <a:buNone/>
                      </a:pPr>
                      <a:r>
                        <a:rPr lang="en-US" sz="1800"/>
                        <a:t>0.22</a:t>
                      </a:r>
                      <a:endParaRPr sz="1800"/>
                    </a:p>
                  </a:txBody>
                  <a:tcPr marT="45725" marB="45725" marR="91450" marL="91450"/>
                </a:tc>
                <a:tc>
                  <a:txBody>
                    <a:bodyPr/>
                    <a:lstStyle/>
                    <a:p>
                      <a:pPr indent="0" lvl="0" marL="0" marR="0" rtl="0" algn="l">
                        <a:spcBef>
                          <a:spcPts val="0"/>
                        </a:spcBef>
                        <a:spcAft>
                          <a:spcPts val="0"/>
                        </a:spcAft>
                        <a:buNone/>
                      </a:pPr>
                      <a:r>
                        <a:rPr lang="en-US" sz="1800"/>
                        <a:t>0.23</a:t>
                      </a:r>
                      <a:endParaRPr sz="1800"/>
                    </a:p>
                  </a:txBody>
                  <a:tcPr marT="45725" marB="45725" marR="91450" marL="91450"/>
                </a:tc>
              </a:tr>
              <a:tr h="445600">
                <a:tc>
                  <a:txBody>
                    <a:bodyPr/>
                    <a:lstStyle/>
                    <a:p>
                      <a:pPr indent="0" lvl="0" marL="0" marR="0" rtl="0" algn="l">
                        <a:spcBef>
                          <a:spcPts val="0"/>
                        </a:spcBef>
                        <a:spcAft>
                          <a:spcPts val="0"/>
                        </a:spcAft>
                        <a:buNone/>
                      </a:pPr>
                      <a:r>
                        <a:rPr lang="en-US" sz="1800"/>
                        <a:t>Secure authentication</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358800">
                <a:tc>
                  <a:txBody>
                    <a:bodyPr/>
                    <a:lstStyle/>
                    <a:p>
                      <a:pPr indent="0" lvl="0" marL="0" marR="0" rtl="0" algn="l">
                        <a:spcBef>
                          <a:spcPts val="0"/>
                        </a:spcBef>
                        <a:spcAft>
                          <a:spcPts val="0"/>
                        </a:spcAft>
                        <a:buNone/>
                      </a:pPr>
                      <a:r>
                        <a:rPr lang="en-US" sz="1800"/>
                        <a:t>Old Configuration names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Deprecated</a:t>
                      </a:r>
                      <a:endParaRPr sz="1800"/>
                    </a:p>
                  </a:txBody>
                  <a:tcPr marT="45725" marB="45725" marR="91450" marL="91450"/>
                </a:tc>
                <a:tc>
                  <a:txBody>
                    <a:bodyPr/>
                    <a:lstStyle/>
                    <a:p>
                      <a:pPr indent="0" lvl="0" marL="0" marR="0" rtl="0" algn="l">
                        <a:spcBef>
                          <a:spcPts val="0"/>
                        </a:spcBef>
                        <a:spcAft>
                          <a:spcPts val="0"/>
                        </a:spcAft>
                        <a:buNone/>
                      </a:pPr>
                      <a:r>
                        <a:rPr lang="en-US" sz="1800"/>
                        <a:t>Deprecated</a:t>
                      </a:r>
                      <a:endParaRPr sz="1800"/>
                    </a:p>
                  </a:txBody>
                  <a:tcPr marT="45725" marB="45725" marR="91450" marL="91450"/>
                </a:tc>
              </a:tr>
              <a:tr h="358800">
                <a:tc>
                  <a:txBody>
                    <a:bodyPr/>
                    <a:lstStyle/>
                    <a:p>
                      <a:pPr indent="0" lvl="0" marL="0" marR="0" rtl="0" algn="l">
                        <a:spcBef>
                          <a:spcPts val="0"/>
                        </a:spcBef>
                        <a:spcAft>
                          <a:spcPts val="0"/>
                        </a:spcAft>
                        <a:buNone/>
                      </a:pPr>
                      <a:r>
                        <a:rPr lang="en-US" sz="1800"/>
                        <a:t>New Configuration names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358800">
                <a:tc>
                  <a:txBody>
                    <a:bodyPr/>
                    <a:lstStyle/>
                    <a:p>
                      <a:pPr indent="0" lvl="0" marL="0" marR="0" rtl="0" algn="l">
                        <a:spcBef>
                          <a:spcPts val="0"/>
                        </a:spcBef>
                        <a:spcAft>
                          <a:spcPts val="0"/>
                        </a:spcAft>
                        <a:buNone/>
                      </a:pPr>
                      <a:r>
                        <a:rPr lang="en-US" sz="1800"/>
                        <a:t>Old Mapreduce API</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Deprecated</a:t>
                      </a:r>
                      <a:endParaRPr sz="1800"/>
                    </a:p>
                  </a:txBody>
                  <a:tcPr marT="45725" marB="45725" marR="91450" marL="91450"/>
                </a:tc>
                <a:tc>
                  <a:txBody>
                    <a:bodyPr/>
                    <a:lstStyle/>
                    <a:p>
                      <a:pPr indent="0" lvl="0" marL="0" marR="0" rtl="0" algn="l">
                        <a:spcBef>
                          <a:spcPts val="0"/>
                        </a:spcBef>
                        <a:spcAft>
                          <a:spcPts val="0"/>
                        </a:spcAft>
                        <a:buNone/>
                      </a:pPr>
                      <a:r>
                        <a:rPr lang="en-US" sz="1800"/>
                        <a:t>Deprecated</a:t>
                      </a:r>
                      <a:endParaRPr sz="1800"/>
                    </a:p>
                  </a:txBody>
                  <a:tcPr marT="45725" marB="45725" marR="91450" marL="91450"/>
                </a:tc>
              </a:tr>
              <a:tr h="358800">
                <a:tc>
                  <a:txBody>
                    <a:bodyPr/>
                    <a:lstStyle/>
                    <a:p>
                      <a:pPr indent="0" lvl="0" marL="0" marR="0" rtl="0" algn="l">
                        <a:spcBef>
                          <a:spcPts val="0"/>
                        </a:spcBef>
                        <a:spcAft>
                          <a:spcPts val="0"/>
                        </a:spcAft>
                        <a:buNone/>
                      </a:pPr>
                      <a:r>
                        <a:rPr lang="en-US" sz="1800"/>
                        <a:t>New Mapreduce API</a:t>
                      </a:r>
                      <a:endParaRPr sz="1800"/>
                    </a:p>
                  </a:txBody>
                  <a:tcPr marT="45725" marB="45725" marR="91450" marL="91450"/>
                </a:tc>
                <a:tc>
                  <a:txBody>
                    <a:bodyPr/>
                    <a:lstStyle/>
                    <a:p>
                      <a:pPr indent="0" lvl="0" marL="0" marR="0" rtl="0" algn="l">
                        <a:spcBef>
                          <a:spcPts val="0"/>
                        </a:spcBef>
                        <a:spcAft>
                          <a:spcPts val="0"/>
                        </a:spcAft>
                        <a:buNone/>
                      </a:pPr>
                      <a:r>
                        <a:rPr lang="en-US" sz="1800"/>
                        <a:t>Partial</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358800">
                <a:tc>
                  <a:txBody>
                    <a:bodyPr/>
                    <a:lstStyle/>
                    <a:p>
                      <a:pPr indent="0" lvl="0" marL="0" marR="0" rtl="0" algn="l">
                        <a:spcBef>
                          <a:spcPts val="0"/>
                        </a:spcBef>
                        <a:spcAft>
                          <a:spcPts val="0"/>
                        </a:spcAft>
                        <a:buNone/>
                      </a:pPr>
                      <a:r>
                        <a:rPr lang="en-US" sz="1800"/>
                        <a:t>Mapreduce 1 runtime(Classic)</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r>
              <a:tr h="358800">
                <a:tc>
                  <a:txBody>
                    <a:bodyPr/>
                    <a:lstStyle/>
                    <a:p>
                      <a:pPr indent="0" lvl="0" marL="0" marR="0" rtl="0" algn="l">
                        <a:spcBef>
                          <a:spcPts val="0"/>
                        </a:spcBef>
                        <a:spcAft>
                          <a:spcPts val="0"/>
                        </a:spcAft>
                        <a:buNone/>
                      </a:pPr>
                      <a:r>
                        <a:rPr lang="en-US" sz="1800"/>
                        <a:t>Mapreduce</a:t>
                      </a:r>
                      <a:r>
                        <a:rPr lang="en-US" sz="1800"/>
                        <a:t> 2 runtime (YARN)</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358800">
                <a:tc>
                  <a:txBody>
                    <a:bodyPr/>
                    <a:lstStyle/>
                    <a:p>
                      <a:pPr indent="0" lvl="0" marL="0" marR="0" rtl="0" algn="l">
                        <a:spcBef>
                          <a:spcPts val="0"/>
                        </a:spcBef>
                        <a:spcAft>
                          <a:spcPts val="0"/>
                        </a:spcAft>
                        <a:buNone/>
                      </a:pPr>
                      <a:r>
                        <a:rPr lang="en-US" sz="1800"/>
                        <a:t>HDFS federation</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r>
              <a:tr h="561600">
                <a:tc>
                  <a:txBody>
                    <a:bodyPr/>
                    <a:lstStyle/>
                    <a:p>
                      <a:pPr indent="0" lvl="0" marL="0" marR="0" rtl="0" algn="l">
                        <a:spcBef>
                          <a:spcPts val="0"/>
                        </a:spcBef>
                        <a:spcAft>
                          <a:spcPts val="0"/>
                        </a:spcAft>
                        <a:buNone/>
                      </a:pPr>
                      <a:r>
                        <a:rPr lang="en-US" sz="1800"/>
                        <a:t>HDFS high-availability</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Planned</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hadoop ecosystem.jpg" id="196" name="Google Shape;196;p22"/>
          <p:cNvPicPr preferRelativeResize="0"/>
          <p:nvPr>
            <p:ph idx="1" type="body"/>
          </p:nvPr>
        </p:nvPicPr>
        <p:blipFill rotWithShape="1">
          <a:blip r:embed="rId3">
            <a:alphaModFix/>
          </a:blip>
          <a:srcRect b="0" l="0" r="0" t="0"/>
          <a:stretch/>
        </p:blipFill>
        <p:spPr>
          <a:xfrm>
            <a:off x="609600" y="304800"/>
            <a:ext cx="8034997" cy="6096000"/>
          </a:xfrm>
          <a:prstGeom prst="rect">
            <a:avLst/>
          </a:prstGeom>
          <a:noFill/>
          <a:ln>
            <a:noFill/>
          </a:ln>
        </p:spPr>
      </p:pic>
      <p:sp>
        <p:nvSpPr>
          <p:cNvPr id="197" name="Google Shape;197;p22"/>
          <p:cNvSpPr txBox="1"/>
          <p:nvPr/>
        </p:nvSpPr>
        <p:spPr>
          <a:xfrm>
            <a:off x="1036675" y="6246625"/>
            <a:ext cx="73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Image </a:t>
            </a:r>
            <a:r>
              <a:rPr lang="en-US">
                <a:latin typeface="Calibri"/>
                <a:ea typeface="Calibri"/>
                <a:cs typeface="Calibri"/>
                <a:sym typeface="Calibri"/>
              </a:rPr>
              <a:t>source</a:t>
            </a:r>
            <a:r>
              <a:rPr lang="en-US">
                <a:latin typeface="Calibri"/>
                <a:ea typeface="Calibri"/>
                <a:cs typeface="Calibri"/>
                <a:sym typeface="Calibri"/>
              </a:rPr>
              <a:t> : Data Flair</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400"/>
              <a:buChar char="•"/>
            </a:pPr>
            <a:r>
              <a:rPr lang="en-US" sz="2400"/>
              <a:t>A new Mapreduce runtime, called Mapreduce 2, implemented on a new system called YARN ( Yet Another Resource Negotiator), which is a general resource management system for running distributed applications. Mapreduce 2 replaces the classic runtime in previous release.</a:t>
            </a:r>
            <a:endParaRPr/>
          </a:p>
          <a:p>
            <a:pPr indent="-571500" lvl="0" marL="571500" rtl="0" algn="just">
              <a:spcBef>
                <a:spcPts val="480"/>
              </a:spcBef>
              <a:spcAft>
                <a:spcPts val="0"/>
              </a:spcAft>
              <a:buClr>
                <a:schemeClr val="dk1"/>
              </a:buClr>
              <a:buSzPts val="2400"/>
              <a:buNone/>
            </a:pPr>
            <a:r>
              <a:rPr lang="en-US" sz="2400"/>
              <a:t>Mapreduce API’s:</a:t>
            </a:r>
            <a:endParaRPr/>
          </a:p>
          <a:p>
            <a:pPr indent="-571500" lvl="0" marL="571500" rtl="0" algn="just">
              <a:spcBef>
                <a:spcPts val="480"/>
              </a:spcBef>
              <a:spcAft>
                <a:spcPts val="0"/>
              </a:spcAft>
              <a:buClr>
                <a:schemeClr val="dk1"/>
              </a:buClr>
              <a:buSzPts val="2400"/>
              <a:buChar char="•"/>
            </a:pPr>
            <a:r>
              <a:rPr lang="en-US" sz="2400"/>
              <a:t>Provides two java mapreduce API’s. They are “ The old &amp; the new Java Mapreduce API’s.</a:t>
            </a:r>
            <a:endParaRPr/>
          </a:p>
          <a:p>
            <a:pPr indent="-571500" lvl="0" marL="571500" rtl="0" algn="just">
              <a:spcBef>
                <a:spcPts val="480"/>
              </a:spcBef>
              <a:spcAft>
                <a:spcPts val="0"/>
              </a:spcAft>
              <a:buClr>
                <a:schemeClr val="dk1"/>
              </a:buClr>
              <a:buSzPts val="2400"/>
              <a:buNone/>
            </a:pPr>
            <a:r>
              <a:rPr lang="en-US" sz="2400"/>
              <a:t>Compatibility:</a:t>
            </a:r>
            <a:endParaRPr/>
          </a:p>
          <a:p>
            <a:pPr indent="-571500" lvl="0" marL="571500" rtl="0" algn="just">
              <a:spcBef>
                <a:spcPts val="480"/>
              </a:spcBef>
              <a:spcAft>
                <a:spcPts val="0"/>
              </a:spcAft>
              <a:buClr>
                <a:schemeClr val="dk1"/>
              </a:buClr>
              <a:buSzPts val="2400"/>
              <a:buChar char="•"/>
            </a:pPr>
            <a:r>
              <a:rPr lang="en-US" sz="2400"/>
              <a:t>API Compatibility, data compatibility and write compatibility.</a:t>
            </a:r>
            <a:endParaRPr/>
          </a:p>
          <a:p>
            <a:pPr indent="-571500" lvl="0" marL="571500" rtl="0" algn="just">
              <a:spcBef>
                <a:spcPts val="480"/>
              </a:spcBef>
              <a:spcAft>
                <a:spcPts val="0"/>
              </a:spcAft>
              <a:buClr>
                <a:schemeClr val="dk1"/>
              </a:buClr>
              <a:buSzPts val="2400"/>
              <a:buNone/>
            </a:pPr>
            <a:r>
              <a:rPr lang="en-US" sz="2400"/>
              <a:t>API Compatibility:</a:t>
            </a:r>
            <a:endParaRPr/>
          </a:p>
          <a:p>
            <a:pPr indent="-571500" lvl="0" marL="571500" rtl="0" algn="just">
              <a:spcBef>
                <a:spcPts val="480"/>
              </a:spcBef>
              <a:spcAft>
                <a:spcPts val="0"/>
              </a:spcAft>
              <a:buClr>
                <a:schemeClr val="dk1"/>
              </a:buClr>
              <a:buSzPts val="2400"/>
              <a:buChar char="•"/>
            </a:pPr>
            <a:r>
              <a:rPr lang="en-US" sz="2400"/>
              <a:t>Concerns the contract between user code and the published Hadoop API’s such as the java Mapreduce API’s.</a:t>
            </a:r>
            <a:endParaRPr/>
          </a:p>
          <a:p>
            <a:pPr indent="-419100" lvl="0" marL="571500" rtl="0" algn="just">
              <a:spcBef>
                <a:spcPts val="480"/>
              </a:spcBef>
              <a:spcAft>
                <a:spcPts val="0"/>
              </a:spcAft>
              <a:buClr>
                <a:schemeClr val="dk1"/>
              </a:buClr>
              <a:buSzPts val="2400"/>
              <a:buNone/>
            </a:pPr>
            <a:r>
              <a:t/>
            </a:r>
            <a:endParaRPr sz="2400"/>
          </a:p>
          <a:p>
            <a:pPr indent="-571500" lvl="0" marL="571500" rtl="0" algn="just">
              <a:spcBef>
                <a:spcPts val="480"/>
              </a:spcBef>
              <a:spcAft>
                <a:spcPts val="0"/>
              </a:spcAft>
              <a:buClr>
                <a:schemeClr val="dk1"/>
              </a:buClr>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2400"/>
              <a:buChar char="•"/>
            </a:pPr>
            <a:r>
              <a:rPr lang="en-US" sz="2400"/>
              <a:t>Hadoop uses classification scheme for API elements to denote their stability.</a:t>
            </a:r>
            <a:endParaRPr/>
          </a:p>
          <a:p>
            <a:pPr indent="-571500" lvl="0" marL="571500" rtl="0" algn="just">
              <a:spcBef>
                <a:spcPts val="480"/>
              </a:spcBef>
              <a:spcAft>
                <a:spcPts val="0"/>
              </a:spcAft>
              <a:buClr>
                <a:schemeClr val="dk1"/>
              </a:buClr>
              <a:buSzPts val="2400"/>
              <a:buNone/>
            </a:pPr>
            <a:r>
              <a:rPr lang="en-US" sz="2400"/>
              <a:t>Data Compatibility:</a:t>
            </a:r>
            <a:endParaRPr/>
          </a:p>
          <a:p>
            <a:pPr indent="-571500" lvl="0" marL="571500" rtl="0" algn="just">
              <a:spcBef>
                <a:spcPts val="480"/>
              </a:spcBef>
              <a:spcAft>
                <a:spcPts val="0"/>
              </a:spcAft>
              <a:buClr>
                <a:schemeClr val="dk1"/>
              </a:buClr>
              <a:buSzPts val="2400"/>
              <a:buChar char="•"/>
            </a:pPr>
            <a:r>
              <a:rPr lang="en-US" sz="2400"/>
              <a:t>Concerns persistent data and metadata formats, such as the format in which the HDFS namenodes stores its persistent data.</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spcBef>
                <a:spcPts val="0"/>
              </a:spcBef>
              <a:spcAft>
                <a:spcPts val="0"/>
              </a:spcAft>
              <a:buClr>
                <a:schemeClr val="dk1"/>
              </a:buClr>
              <a:buSzPct val="100000"/>
              <a:buAutoNum type="arabicPeriod"/>
            </a:pPr>
            <a:r>
              <a:rPr lang="en-US"/>
              <a:t>Data</a:t>
            </a:r>
            <a:endParaRPr/>
          </a:p>
          <a:p>
            <a:pPr indent="-514350" lvl="0" marL="514350" rtl="0" algn="just">
              <a:spcBef>
                <a:spcPts val="592"/>
              </a:spcBef>
              <a:spcAft>
                <a:spcPts val="0"/>
              </a:spcAft>
              <a:buClr>
                <a:schemeClr val="dk1"/>
              </a:buClr>
              <a:buSzPct val="100000"/>
              <a:buChar char="•"/>
            </a:pPr>
            <a:r>
              <a:rPr lang="en-US"/>
              <a:t>We live in the age called data.</a:t>
            </a:r>
            <a:endParaRPr/>
          </a:p>
          <a:p>
            <a:pPr indent="-514350" lvl="0" marL="514350" rtl="0" algn="just">
              <a:spcBef>
                <a:spcPts val="592"/>
              </a:spcBef>
              <a:spcAft>
                <a:spcPts val="0"/>
              </a:spcAft>
              <a:buClr>
                <a:schemeClr val="dk1"/>
              </a:buClr>
              <a:buSzPct val="100000"/>
              <a:buChar char="•"/>
            </a:pPr>
            <a:r>
              <a:rPr lang="en-US"/>
              <a:t>It is not easy to measure the total volume of data stored electronically, but IDC(International Data Corporation) estimate is 0.18zettabytes in 2006 &amp; 1.8 ZB in 2011.</a:t>
            </a:r>
            <a:endParaRPr/>
          </a:p>
          <a:p>
            <a:pPr indent="-514350" lvl="0" marL="514350" rtl="0" algn="ctr">
              <a:spcBef>
                <a:spcPts val="592"/>
              </a:spcBef>
              <a:spcAft>
                <a:spcPts val="0"/>
              </a:spcAft>
              <a:buClr>
                <a:schemeClr val="dk1"/>
              </a:buClr>
              <a:buSzPct val="100000"/>
              <a:buNone/>
            </a:pPr>
            <a:r>
              <a:rPr lang="en-US"/>
              <a:t>1ZB=10^21 bytes</a:t>
            </a:r>
            <a:endParaRPr/>
          </a:p>
          <a:p>
            <a:pPr indent="-514350" lvl="0" marL="514350" rtl="0" algn="just">
              <a:spcBef>
                <a:spcPts val="592"/>
              </a:spcBef>
              <a:spcAft>
                <a:spcPts val="0"/>
              </a:spcAft>
              <a:buClr>
                <a:schemeClr val="dk1"/>
              </a:buClr>
              <a:buSzPct val="100000"/>
              <a:buChar char="•"/>
            </a:pPr>
            <a:r>
              <a:rPr lang="en-US"/>
              <a:t>The data is coming from many sources:</a:t>
            </a:r>
            <a:endParaRPr/>
          </a:p>
          <a:p>
            <a:pPr indent="-571500" lvl="0" marL="571500" rtl="0" algn="just">
              <a:spcBef>
                <a:spcPts val="592"/>
              </a:spcBef>
              <a:spcAft>
                <a:spcPts val="0"/>
              </a:spcAft>
              <a:buClr>
                <a:schemeClr val="dk1"/>
              </a:buClr>
              <a:buSzPct val="100000"/>
              <a:buFont typeface="Calibri"/>
              <a:buAutoNum type="alphaLcParenR"/>
            </a:pPr>
            <a:r>
              <a:rPr lang="en-US"/>
              <a:t>The New York stock exchange generates about 1TB of new trade data per day.</a:t>
            </a:r>
            <a:endParaRPr/>
          </a:p>
          <a:p>
            <a:pPr indent="-571500" lvl="0" marL="571500" rtl="0" algn="just">
              <a:spcBef>
                <a:spcPts val="592"/>
              </a:spcBef>
              <a:spcAft>
                <a:spcPts val="0"/>
              </a:spcAft>
              <a:buClr>
                <a:schemeClr val="dk1"/>
              </a:buClr>
              <a:buSzPct val="100000"/>
              <a:buFont typeface="Calibri"/>
              <a:buAutoNum type="alphaLcParenR"/>
            </a:pPr>
            <a:r>
              <a:rPr lang="en-US"/>
              <a:t>Facebook hosts appro 10 billion photos, taking up 1PB of storage.</a:t>
            </a:r>
            <a:endParaRPr/>
          </a:p>
          <a:p>
            <a:pPr indent="-571500" lvl="0" marL="571500" rtl="0" algn="just">
              <a:spcBef>
                <a:spcPts val="592"/>
              </a:spcBef>
              <a:spcAft>
                <a:spcPts val="0"/>
              </a:spcAft>
              <a:buClr>
                <a:schemeClr val="dk1"/>
              </a:buClr>
              <a:buSzPct val="100000"/>
              <a:buNone/>
            </a:pPr>
            <a:r>
              <a:rPr lang="en-US"/>
              <a:t>Etc</a:t>
            </a:r>
            <a:endParaRPr/>
          </a:p>
          <a:p>
            <a:pPr indent="-571500" lvl="0" marL="571500" rtl="0" algn="l">
              <a:spcBef>
                <a:spcPts val="592"/>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lnSpcReduction="10000"/>
          </a:bodyPr>
          <a:lstStyle/>
          <a:p>
            <a:pPr indent="-571500" lvl="0" marL="571500" rtl="0" algn="just">
              <a:spcBef>
                <a:spcPts val="0"/>
              </a:spcBef>
              <a:spcAft>
                <a:spcPts val="0"/>
              </a:spcAft>
              <a:buClr>
                <a:schemeClr val="dk1"/>
              </a:buClr>
              <a:buSzPts val="3200"/>
              <a:buNone/>
            </a:pPr>
            <a:r>
              <a:rPr lang="en-US"/>
              <a:t>2. Data Storage &amp; Analysis</a:t>
            </a:r>
            <a:endParaRPr/>
          </a:p>
          <a:p>
            <a:pPr indent="-571500" lvl="0" marL="571500" rtl="0" algn="just">
              <a:spcBef>
                <a:spcPts val="640"/>
              </a:spcBef>
              <a:spcAft>
                <a:spcPts val="0"/>
              </a:spcAft>
              <a:buClr>
                <a:schemeClr val="dk1"/>
              </a:buClr>
              <a:buSzPts val="3200"/>
              <a:buChar char="•"/>
            </a:pPr>
            <a:r>
              <a:rPr lang="en-US"/>
              <a:t>The problem is simple i.e while the storage capacities of hard drives have increased massively over the years, but not the access speed(the rate at which data can be read from drives-have not kept up)</a:t>
            </a:r>
            <a:endParaRPr/>
          </a:p>
          <a:p>
            <a:pPr indent="-571500" lvl="0" marL="571500" rtl="0" algn="just">
              <a:spcBef>
                <a:spcPts val="640"/>
              </a:spcBef>
              <a:spcAft>
                <a:spcPts val="0"/>
              </a:spcAft>
              <a:buClr>
                <a:schemeClr val="dk1"/>
              </a:buClr>
              <a:buSzPts val="3200"/>
              <a:buChar char="•"/>
            </a:pPr>
            <a:r>
              <a:rPr lang="en-US"/>
              <a:t>The time taken to read all the data on a single drive takes lot of time and writing is even too slow.</a:t>
            </a:r>
            <a:endParaRPr/>
          </a:p>
          <a:p>
            <a:pPr indent="-571500" lvl="0" marL="571500" rtl="0" algn="just">
              <a:spcBef>
                <a:spcPts val="640"/>
              </a:spcBef>
              <a:spcAft>
                <a:spcPts val="0"/>
              </a:spcAft>
              <a:buClr>
                <a:schemeClr val="dk1"/>
              </a:buClr>
              <a:buSzPts val="3200"/>
              <a:buChar char="•"/>
            </a:pPr>
            <a:r>
              <a:rPr lang="en-US"/>
              <a:t>Solution:</a:t>
            </a:r>
            <a:endParaRPr/>
          </a:p>
          <a:p>
            <a:pPr indent="-571500" lvl="0" marL="571500" rtl="0" algn="just">
              <a:spcBef>
                <a:spcPts val="640"/>
              </a:spcBef>
              <a:spcAft>
                <a:spcPts val="0"/>
              </a:spcAft>
              <a:buClr>
                <a:schemeClr val="dk1"/>
              </a:buClr>
              <a:buSzPts val="3200"/>
              <a:buNone/>
            </a:pPr>
            <a:r>
              <a:rPr lang="en-US"/>
              <a:t>		to reduce the time solution is to read from multiple disks at once.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571500" lvl="0" marL="571500" rtl="0" algn="just">
              <a:spcBef>
                <a:spcPts val="0"/>
              </a:spcBef>
              <a:spcAft>
                <a:spcPts val="0"/>
              </a:spcAft>
              <a:buClr>
                <a:schemeClr val="dk1"/>
              </a:buClr>
              <a:buSzPct val="100000"/>
              <a:buNone/>
            </a:pPr>
            <a:r>
              <a:rPr lang="en-US"/>
              <a:t>Problems:</a:t>
            </a:r>
            <a:endParaRPr/>
          </a:p>
          <a:p>
            <a:pPr indent="-571500" lvl="0" marL="571500" rtl="0" algn="just">
              <a:spcBef>
                <a:spcPts val="592"/>
              </a:spcBef>
              <a:spcAft>
                <a:spcPts val="0"/>
              </a:spcAft>
              <a:buClr>
                <a:schemeClr val="dk1"/>
              </a:buClr>
              <a:buSzPct val="100000"/>
              <a:buChar char="•"/>
            </a:pPr>
            <a:r>
              <a:rPr lang="en-US"/>
              <a:t>Is to solve is hardware failure:</a:t>
            </a:r>
            <a:endParaRPr/>
          </a:p>
          <a:p>
            <a:pPr indent="-571500" lvl="0" marL="571500" rtl="0" algn="just">
              <a:spcBef>
                <a:spcPts val="592"/>
              </a:spcBef>
              <a:spcAft>
                <a:spcPts val="0"/>
              </a:spcAft>
              <a:buClr>
                <a:schemeClr val="dk1"/>
              </a:buClr>
              <a:buSzPct val="100000"/>
              <a:buNone/>
            </a:pPr>
            <a:r>
              <a:rPr lang="en-US"/>
              <a:t>		As the usage of hardware is high , the chance that one will fail is fairly high. A common way of avoiding data loss is through replication.</a:t>
            </a:r>
            <a:endParaRPr/>
          </a:p>
          <a:p>
            <a:pPr indent="-571500" lvl="0" marL="571500" rtl="0" algn="just">
              <a:spcBef>
                <a:spcPts val="592"/>
              </a:spcBef>
              <a:spcAft>
                <a:spcPts val="0"/>
              </a:spcAft>
              <a:buClr>
                <a:schemeClr val="dk1"/>
              </a:buClr>
              <a:buSzPct val="100000"/>
              <a:buChar char="•"/>
            </a:pPr>
            <a:r>
              <a:rPr lang="en-US"/>
              <a:t>Problem is that most analysis tasks need to be able to combine the data in some way. Data read from one disk may need to be combined with the data from any of the other disks. Mapreduce provides a programming model that abstracts the problem from disk reads and writes transforming it into a computation over sets of keys and values. Mapreduce has built-in reliability.</a:t>
            </a:r>
            <a:endParaRPr/>
          </a:p>
          <a:p>
            <a:pPr indent="-571500" lvl="0" marL="571500" rtl="0" algn="just">
              <a:spcBef>
                <a:spcPts val="592"/>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3200"/>
              <a:buNone/>
            </a:pPr>
            <a:r>
              <a:rPr lang="en-US"/>
              <a:t>Hadoop provides:</a:t>
            </a:r>
            <a:endParaRPr/>
          </a:p>
          <a:p>
            <a:pPr indent="-571500" lvl="0" marL="571500" rtl="0" algn="just">
              <a:spcBef>
                <a:spcPts val="640"/>
              </a:spcBef>
              <a:spcAft>
                <a:spcPts val="0"/>
              </a:spcAft>
              <a:buClr>
                <a:schemeClr val="dk1"/>
              </a:buClr>
              <a:buSzPts val="3200"/>
              <a:buChar char="•"/>
            </a:pPr>
            <a:r>
              <a:rPr lang="en-US"/>
              <a:t>A reliable shared storage and analysis system. </a:t>
            </a:r>
            <a:endParaRPr/>
          </a:p>
          <a:p>
            <a:pPr indent="-571500" lvl="0" marL="571500" rtl="0" algn="just">
              <a:spcBef>
                <a:spcPts val="640"/>
              </a:spcBef>
              <a:spcAft>
                <a:spcPts val="0"/>
              </a:spcAft>
              <a:buClr>
                <a:schemeClr val="dk1"/>
              </a:buClr>
              <a:buSzPts val="3200"/>
              <a:buNone/>
            </a:pPr>
            <a:r>
              <a:rPr lang="en-US"/>
              <a:t>		The storage is provided by HDFS and analysis by Mapreduce.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just">
              <a:spcBef>
                <a:spcPts val="0"/>
              </a:spcBef>
              <a:spcAft>
                <a:spcPts val="0"/>
              </a:spcAft>
              <a:buClr>
                <a:schemeClr val="dk1"/>
              </a:buClr>
              <a:buSzPts val="3200"/>
              <a:buNone/>
            </a:pPr>
            <a:r>
              <a:rPr lang="en-US"/>
              <a:t>3. Comparison with other systems</a:t>
            </a:r>
            <a:endParaRPr/>
          </a:p>
          <a:p>
            <a:pPr indent="-571500" lvl="0" marL="571500" rtl="0" algn="just">
              <a:spcBef>
                <a:spcPts val="640"/>
              </a:spcBef>
              <a:spcAft>
                <a:spcPts val="0"/>
              </a:spcAft>
              <a:buClr>
                <a:schemeClr val="dk1"/>
              </a:buClr>
              <a:buSzPts val="3200"/>
              <a:buChar char="•"/>
            </a:pPr>
            <a:r>
              <a:rPr lang="en-US"/>
              <a:t>The approach taken by Map Reduce may seem like brute-force approach.</a:t>
            </a:r>
            <a:endParaRPr/>
          </a:p>
          <a:p>
            <a:pPr indent="-571500" lvl="0" marL="571500" rtl="0" algn="just">
              <a:spcBef>
                <a:spcPts val="640"/>
              </a:spcBef>
              <a:spcAft>
                <a:spcPts val="0"/>
              </a:spcAft>
              <a:buClr>
                <a:schemeClr val="dk1"/>
              </a:buClr>
              <a:buSzPts val="3200"/>
              <a:buChar char="•"/>
            </a:pPr>
            <a:r>
              <a:rPr lang="en-US"/>
              <a:t>Map reduce is a batch query processor, and the ability to run an ad hoc query against ur whole dataset and get the results in a reasonable time is transformative.</a:t>
            </a:r>
            <a:endParaRPr/>
          </a:p>
          <a:p>
            <a:pPr indent="-571500" lvl="0" marL="571500" rtl="0" algn="just">
              <a:spcBef>
                <a:spcPts val="640"/>
              </a:spcBef>
              <a:spcAft>
                <a:spcPts val="0"/>
              </a:spcAft>
              <a:buClr>
                <a:schemeClr val="dk1"/>
              </a:buClr>
              <a:buSzPts val="3200"/>
              <a:buNone/>
            </a:pPr>
            <a:r>
              <a:rPr lang="en-US"/>
              <a:t>RDBMS:</a:t>
            </a:r>
            <a:endParaRPr/>
          </a:p>
          <a:p>
            <a:pPr indent="-571500" lvl="0" marL="571500" rtl="0" algn="just">
              <a:spcBef>
                <a:spcPts val="640"/>
              </a:spcBef>
              <a:spcAft>
                <a:spcPts val="0"/>
              </a:spcAft>
              <a:buClr>
                <a:schemeClr val="dk1"/>
              </a:buClr>
              <a:buSzPts val="3200"/>
              <a:buNone/>
            </a:pPr>
            <a:r>
              <a:rPr lang="en-US"/>
              <a:t>Q) Why can’t we use databases with lots of disks to do large-scale batch analysis? Why is map reduce needed?</a:t>
            </a:r>
            <a:endParaRPr/>
          </a:p>
          <a:p>
            <a:pPr indent="-571500" lvl="0" marL="571500" rtl="0" algn="just">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32500" lnSpcReduction="20000"/>
          </a:bodyPr>
          <a:lstStyle/>
          <a:p>
            <a:pPr indent="-505460" lvl="0" marL="571500" rtl="0" algn="just">
              <a:spcBef>
                <a:spcPts val="0"/>
              </a:spcBef>
              <a:spcAft>
                <a:spcPts val="0"/>
              </a:spcAft>
              <a:buClr>
                <a:schemeClr val="dk1"/>
              </a:buClr>
              <a:buSzPct val="100000"/>
              <a:buNone/>
            </a:pPr>
            <a:r>
              <a:t/>
            </a:r>
            <a:endParaRPr/>
          </a:p>
          <a:p>
            <a:pPr indent="-571500" lvl="0" marL="571500" rtl="0" algn="just">
              <a:spcBef>
                <a:spcPts val="390"/>
              </a:spcBef>
              <a:spcAft>
                <a:spcPts val="0"/>
              </a:spcAft>
              <a:buClr>
                <a:schemeClr val="dk1"/>
              </a:buClr>
              <a:buSzPct val="100000"/>
              <a:buAutoNum type="alphaUcParenR"/>
            </a:pPr>
            <a:r>
              <a:rPr lang="en-US" sz="6000"/>
              <a:t>Seek time is improving more slowly than transfer rate. </a:t>
            </a:r>
            <a:endParaRPr/>
          </a:p>
          <a:p>
            <a:pPr indent="-571500" lvl="0" marL="571500" rtl="0" algn="just">
              <a:spcBef>
                <a:spcPts val="390"/>
              </a:spcBef>
              <a:spcAft>
                <a:spcPts val="0"/>
              </a:spcAft>
              <a:buClr>
                <a:schemeClr val="dk1"/>
              </a:buClr>
              <a:buSzPct val="100000"/>
              <a:buChar char="•"/>
            </a:pPr>
            <a:r>
              <a:rPr lang="en-US" sz="6000"/>
              <a:t>Seeking is the process of moving the disk’s head to a particular place on the disk to read &amp; write data. Transfer rate corresponds to the bandwidth.</a:t>
            </a:r>
            <a:endParaRPr/>
          </a:p>
          <a:p>
            <a:pPr indent="-571500" lvl="0" marL="571500" rtl="0" algn="just">
              <a:spcBef>
                <a:spcPts val="390"/>
              </a:spcBef>
              <a:spcAft>
                <a:spcPts val="0"/>
              </a:spcAft>
              <a:buClr>
                <a:schemeClr val="dk1"/>
              </a:buClr>
              <a:buSzPct val="100000"/>
              <a:buChar char="•"/>
            </a:pPr>
            <a:r>
              <a:rPr lang="en-US" sz="6000"/>
              <a:t>If the data access pattern is dominated by seeks, it will take longer time to read or write large portions of the dataset than streaming through it, which operates at the transfer rate.</a:t>
            </a:r>
            <a:endParaRPr/>
          </a:p>
          <a:p>
            <a:pPr indent="-571500" lvl="0" marL="571500" rtl="0" algn="just">
              <a:spcBef>
                <a:spcPts val="390"/>
              </a:spcBef>
              <a:spcAft>
                <a:spcPts val="0"/>
              </a:spcAft>
              <a:buClr>
                <a:schemeClr val="dk1"/>
              </a:buClr>
              <a:buSzPct val="100000"/>
              <a:buChar char="•"/>
            </a:pPr>
            <a:r>
              <a:rPr lang="en-US" sz="6000"/>
              <a:t>For updating a small proportion of records in a database, a traditional B-Tree works well. For updating majority of a database, a B-Tree is less efficient than Mapreduce, which uses sort/merge to rebuild the database.</a:t>
            </a:r>
            <a:endParaRPr/>
          </a:p>
          <a:p>
            <a:pPr indent="-571500" lvl="0" marL="571500" rtl="0" algn="just">
              <a:spcBef>
                <a:spcPts val="390"/>
              </a:spcBef>
              <a:spcAft>
                <a:spcPts val="0"/>
              </a:spcAft>
              <a:buClr>
                <a:schemeClr val="dk1"/>
              </a:buClr>
              <a:buSzPct val="100000"/>
              <a:buChar char="•"/>
            </a:pPr>
            <a:r>
              <a:rPr lang="en-US" sz="6000"/>
              <a:t>Mapreduce is good fit for problems that need to analyze the whole dataset, used particularly for ad-hoc analysis.</a:t>
            </a:r>
            <a:endParaRPr/>
          </a:p>
          <a:p>
            <a:pPr indent="-571500" lvl="0" marL="571500" rtl="0" algn="just">
              <a:spcBef>
                <a:spcPts val="390"/>
              </a:spcBef>
              <a:spcAft>
                <a:spcPts val="0"/>
              </a:spcAft>
              <a:buClr>
                <a:schemeClr val="dk1"/>
              </a:buClr>
              <a:buSzPct val="100000"/>
              <a:buChar char="•"/>
            </a:pPr>
            <a:r>
              <a:rPr lang="en-US" sz="6000"/>
              <a:t>RDBMS is good for point queries or updates, where the dataset has been indexed to deliver low-latency retrieval and update time s of relatively small amount of data.</a:t>
            </a:r>
            <a:endParaRPr/>
          </a:p>
          <a:p>
            <a:pPr indent="-571500" lvl="0" marL="571500" rtl="0" algn="just">
              <a:spcBef>
                <a:spcPts val="390"/>
              </a:spcBef>
              <a:spcAft>
                <a:spcPts val="0"/>
              </a:spcAft>
              <a:buClr>
                <a:schemeClr val="dk1"/>
              </a:buClr>
              <a:buSzPct val="100000"/>
              <a:buChar char="•"/>
            </a:pPr>
            <a:r>
              <a:rPr lang="en-US" sz="6000"/>
              <a:t>Mapreduce suits applications where the data is written once, and read many times, whereas a relational database is good for datasets that are continually updated.</a:t>
            </a:r>
            <a:endParaRPr/>
          </a:p>
          <a:p>
            <a:pPr indent="-505460" lvl="0" marL="571500" rtl="0" algn="just">
              <a:spcBef>
                <a:spcPts val="208"/>
              </a:spcBef>
              <a:spcAft>
                <a:spcPts val="0"/>
              </a:spcAft>
              <a:buClr>
                <a:schemeClr val="dk1"/>
              </a:buClr>
              <a:buSzPct val="100000"/>
              <a:buNone/>
            </a:pPr>
            <a:r>
              <a:t/>
            </a:r>
            <a:endParaRPr/>
          </a:p>
          <a:p>
            <a:pPr indent="-571500" lvl="0" marL="571500" rtl="0" algn="just">
              <a:spcBef>
                <a:spcPts val="208"/>
              </a:spcBef>
              <a:spcAft>
                <a:spcPts val="0"/>
              </a:spcAft>
              <a:buClr>
                <a:schemeClr val="dk1"/>
              </a:buClr>
              <a:buSzPct val="100000"/>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3200"/>
              <a:buNone/>
            </a:pPr>
            <a:r>
              <a:t/>
            </a:r>
            <a:endParaRPr/>
          </a:p>
          <a:p>
            <a:pPr indent="-571500" lvl="0" marL="571500" rtl="0" algn="l">
              <a:spcBef>
                <a:spcPts val="640"/>
              </a:spcBef>
              <a:spcAft>
                <a:spcPts val="0"/>
              </a:spcAft>
              <a:buClr>
                <a:schemeClr val="dk1"/>
              </a:buClr>
              <a:buSzPts val="3200"/>
              <a:buNone/>
            </a:pPr>
            <a:r>
              <a:rPr lang="en-US"/>
              <a:t>	</a:t>
            </a:r>
            <a:endParaRPr/>
          </a:p>
        </p:txBody>
      </p:sp>
      <p:graphicFrame>
        <p:nvGraphicFramePr>
          <p:cNvPr id="126" name="Google Shape;126;p9"/>
          <p:cNvGraphicFramePr/>
          <p:nvPr/>
        </p:nvGraphicFramePr>
        <p:xfrm>
          <a:off x="1524000" y="1397000"/>
          <a:ext cx="3000000" cy="3000000"/>
        </p:xfrm>
        <a:graphic>
          <a:graphicData uri="http://schemas.openxmlformats.org/drawingml/2006/table">
            <a:tbl>
              <a:tblPr bandRow="1" firstRow="1">
                <a:noFill/>
                <a:tableStyleId>{BC63E242-C41E-4541-82DE-ACE9F03703AC}</a:tableStyleId>
              </a:tblPr>
              <a:tblGrid>
                <a:gridCol w="2032000"/>
                <a:gridCol w="2032000"/>
                <a:gridCol w="2032000"/>
              </a:tblGrid>
              <a:tr h="37085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Traditional RDBMS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MapReduce</a:t>
                      </a:r>
                      <a:endParaRPr sz="1800" u="none" cap="none" strike="noStrike"/>
                    </a:p>
                  </a:txBody>
                  <a:tcPr marT="45725" marB="45725" marR="91450" marL="91450"/>
                </a:tc>
              </a:tr>
              <a:tr h="370850">
                <a:tc>
                  <a:txBody>
                    <a:bodyPr/>
                    <a:lstStyle/>
                    <a:p>
                      <a:pPr indent="0" lvl="0" marL="0" marR="0" rtl="0" algn="l">
                        <a:spcBef>
                          <a:spcPts val="0"/>
                        </a:spcBef>
                        <a:spcAft>
                          <a:spcPts val="0"/>
                        </a:spcAft>
                        <a:buNone/>
                      </a:pPr>
                      <a:r>
                        <a:rPr lang="en-US" sz="1800" u="none" cap="none" strike="noStrike"/>
                        <a:t>Datasize</a:t>
                      </a:r>
                      <a:endParaRPr sz="1800"/>
                    </a:p>
                  </a:txBody>
                  <a:tcPr marT="45725" marB="45725" marR="91450" marL="91450"/>
                </a:tc>
                <a:tc>
                  <a:txBody>
                    <a:bodyPr/>
                    <a:lstStyle/>
                    <a:p>
                      <a:pPr indent="0" lvl="0" marL="0" marR="0" rtl="0" algn="l">
                        <a:spcBef>
                          <a:spcPts val="0"/>
                        </a:spcBef>
                        <a:spcAft>
                          <a:spcPts val="0"/>
                        </a:spcAft>
                        <a:buNone/>
                      </a:pPr>
                      <a:r>
                        <a:rPr lang="en-US" sz="1800"/>
                        <a:t>Gigabytes</a:t>
                      </a:r>
                      <a:endParaRPr sz="1800"/>
                    </a:p>
                  </a:txBody>
                  <a:tcPr marT="45725" marB="45725" marR="91450" marL="91450"/>
                </a:tc>
                <a:tc>
                  <a:txBody>
                    <a:bodyPr/>
                    <a:lstStyle/>
                    <a:p>
                      <a:pPr indent="0" lvl="0" marL="0" marR="0" rtl="0" algn="l">
                        <a:spcBef>
                          <a:spcPts val="0"/>
                        </a:spcBef>
                        <a:spcAft>
                          <a:spcPts val="0"/>
                        </a:spcAft>
                        <a:buNone/>
                      </a:pPr>
                      <a:r>
                        <a:rPr lang="en-US" sz="1800"/>
                        <a:t>Petabytes</a:t>
                      </a:r>
                      <a:endParaRPr sz="1800"/>
                    </a:p>
                  </a:txBody>
                  <a:tcPr marT="45725" marB="45725" marR="91450" marL="91450"/>
                </a:tc>
              </a:tr>
              <a:tr h="370850">
                <a:tc>
                  <a:txBody>
                    <a:bodyPr/>
                    <a:lstStyle/>
                    <a:p>
                      <a:pPr indent="0" lvl="0" marL="0" marR="0" rtl="0" algn="l">
                        <a:spcBef>
                          <a:spcPts val="0"/>
                        </a:spcBef>
                        <a:spcAft>
                          <a:spcPts val="0"/>
                        </a:spcAft>
                        <a:buNone/>
                      </a:pPr>
                      <a:r>
                        <a:rPr lang="en-US" sz="1800"/>
                        <a:t>Access</a:t>
                      </a:r>
                      <a:endParaRPr sz="1800"/>
                    </a:p>
                  </a:txBody>
                  <a:tcPr marT="45725" marB="45725" marR="91450" marL="91450"/>
                </a:tc>
                <a:tc>
                  <a:txBody>
                    <a:bodyPr/>
                    <a:lstStyle/>
                    <a:p>
                      <a:pPr indent="0" lvl="0" marL="0" marR="0" rtl="0" algn="l">
                        <a:spcBef>
                          <a:spcPts val="0"/>
                        </a:spcBef>
                        <a:spcAft>
                          <a:spcPts val="0"/>
                        </a:spcAft>
                        <a:buNone/>
                      </a:pPr>
                      <a:r>
                        <a:rPr lang="en-US" sz="1800"/>
                        <a:t>Interactive &amp; batch</a:t>
                      </a:r>
                      <a:endParaRPr sz="1800"/>
                    </a:p>
                  </a:txBody>
                  <a:tcPr marT="45725" marB="45725" marR="91450" marL="91450"/>
                </a:tc>
                <a:tc>
                  <a:txBody>
                    <a:bodyPr/>
                    <a:lstStyle/>
                    <a:p>
                      <a:pPr indent="0" lvl="0" marL="0" marR="0" rtl="0" algn="l">
                        <a:spcBef>
                          <a:spcPts val="0"/>
                        </a:spcBef>
                        <a:spcAft>
                          <a:spcPts val="0"/>
                        </a:spcAft>
                        <a:buNone/>
                      </a:pPr>
                      <a:r>
                        <a:rPr lang="en-US" sz="1800"/>
                        <a:t>batch</a:t>
                      </a:r>
                      <a:endParaRPr sz="1800"/>
                    </a:p>
                  </a:txBody>
                  <a:tcPr marT="45725" marB="45725" marR="91450" marL="91450"/>
                </a:tc>
              </a:tr>
              <a:tr h="370850">
                <a:tc>
                  <a:txBody>
                    <a:bodyPr/>
                    <a:lstStyle/>
                    <a:p>
                      <a:pPr indent="0" lvl="0" marL="0" marR="0" rtl="0" algn="l">
                        <a:spcBef>
                          <a:spcPts val="0"/>
                        </a:spcBef>
                        <a:spcAft>
                          <a:spcPts val="0"/>
                        </a:spcAft>
                        <a:buNone/>
                      </a:pPr>
                      <a:r>
                        <a:rPr lang="en-US" sz="1800"/>
                        <a:t>Updates</a:t>
                      </a:r>
                      <a:endParaRPr sz="1800"/>
                    </a:p>
                  </a:txBody>
                  <a:tcPr marT="45725" marB="45725" marR="91450" marL="91450"/>
                </a:tc>
                <a:tc>
                  <a:txBody>
                    <a:bodyPr/>
                    <a:lstStyle/>
                    <a:p>
                      <a:pPr indent="0" lvl="0" marL="0" marR="0" rtl="0" algn="l">
                        <a:spcBef>
                          <a:spcPts val="0"/>
                        </a:spcBef>
                        <a:spcAft>
                          <a:spcPts val="0"/>
                        </a:spcAft>
                        <a:buNone/>
                      </a:pPr>
                      <a:r>
                        <a:rPr lang="en-US" sz="1800"/>
                        <a:t>Read &amp; write many times</a:t>
                      </a:r>
                      <a:endParaRPr sz="1800"/>
                    </a:p>
                  </a:txBody>
                  <a:tcPr marT="45725" marB="45725" marR="91450" marL="91450"/>
                </a:tc>
                <a:tc>
                  <a:txBody>
                    <a:bodyPr/>
                    <a:lstStyle/>
                    <a:p>
                      <a:pPr indent="0" lvl="0" marL="0" marR="0" rtl="0" algn="l">
                        <a:spcBef>
                          <a:spcPts val="0"/>
                        </a:spcBef>
                        <a:spcAft>
                          <a:spcPts val="0"/>
                        </a:spcAft>
                        <a:buNone/>
                      </a:pPr>
                      <a:r>
                        <a:rPr lang="en-US" sz="1800"/>
                        <a:t>Write once, read many times</a:t>
                      </a:r>
                      <a:endParaRPr sz="1800"/>
                    </a:p>
                  </a:txBody>
                  <a:tcPr marT="45725" marB="45725" marR="91450" marL="91450"/>
                </a:tc>
              </a:tr>
              <a:tr h="370850">
                <a:tc>
                  <a:txBody>
                    <a:bodyPr/>
                    <a:lstStyle/>
                    <a:p>
                      <a:pPr indent="0" lvl="0" marL="0" marR="0" rtl="0" algn="l">
                        <a:spcBef>
                          <a:spcPts val="0"/>
                        </a:spcBef>
                        <a:spcAft>
                          <a:spcPts val="0"/>
                        </a:spcAft>
                        <a:buNone/>
                      </a:pPr>
                      <a:r>
                        <a:rPr lang="en-US" sz="1800"/>
                        <a:t>Structure</a:t>
                      </a:r>
                      <a:endParaRPr sz="1800"/>
                    </a:p>
                  </a:txBody>
                  <a:tcPr marT="45725" marB="45725" marR="91450" marL="91450"/>
                </a:tc>
                <a:tc>
                  <a:txBody>
                    <a:bodyPr/>
                    <a:lstStyle/>
                    <a:p>
                      <a:pPr indent="0" lvl="0" marL="0" marR="0" rtl="0" algn="l">
                        <a:spcBef>
                          <a:spcPts val="0"/>
                        </a:spcBef>
                        <a:spcAft>
                          <a:spcPts val="0"/>
                        </a:spcAft>
                        <a:buNone/>
                      </a:pPr>
                      <a:r>
                        <a:rPr lang="en-US" sz="1800"/>
                        <a:t>Static schema</a:t>
                      </a:r>
                      <a:endParaRPr sz="1800"/>
                    </a:p>
                  </a:txBody>
                  <a:tcPr marT="45725" marB="45725" marR="91450" marL="91450"/>
                </a:tc>
                <a:tc>
                  <a:txBody>
                    <a:bodyPr/>
                    <a:lstStyle/>
                    <a:p>
                      <a:pPr indent="0" lvl="0" marL="0" marR="0" rtl="0" algn="l">
                        <a:spcBef>
                          <a:spcPts val="0"/>
                        </a:spcBef>
                        <a:spcAft>
                          <a:spcPts val="0"/>
                        </a:spcAft>
                        <a:buNone/>
                      </a:pPr>
                      <a:r>
                        <a:rPr lang="en-US" sz="1800"/>
                        <a:t>Dynamic schema</a:t>
                      </a:r>
                      <a:endParaRPr sz="1800"/>
                    </a:p>
                  </a:txBody>
                  <a:tcPr marT="45725" marB="45725" marR="91450" marL="91450"/>
                </a:tc>
              </a:tr>
              <a:tr h="370850">
                <a:tc>
                  <a:txBody>
                    <a:bodyPr/>
                    <a:lstStyle/>
                    <a:p>
                      <a:pPr indent="0" lvl="0" marL="0" marR="0" rtl="0" algn="l">
                        <a:spcBef>
                          <a:spcPts val="0"/>
                        </a:spcBef>
                        <a:spcAft>
                          <a:spcPts val="0"/>
                        </a:spcAft>
                        <a:buNone/>
                      </a:pPr>
                      <a:r>
                        <a:rPr lang="en-US" sz="1800"/>
                        <a:t>Integrity</a:t>
                      </a:r>
                      <a:endParaRPr sz="1800"/>
                    </a:p>
                  </a:txBody>
                  <a:tcPr marT="45725" marB="45725" marR="91450" marL="91450"/>
                </a:tc>
                <a:tc>
                  <a:txBody>
                    <a:bodyPr/>
                    <a:lstStyle/>
                    <a:p>
                      <a:pPr indent="0" lvl="0" marL="0" marR="0" rtl="0" algn="l">
                        <a:spcBef>
                          <a:spcPts val="0"/>
                        </a:spcBef>
                        <a:spcAft>
                          <a:spcPts val="0"/>
                        </a:spcAft>
                        <a:buNone/>
                      </a:pPr>
                      <a:r>
                        <a:rPr lang="en-US" sz="1800"/>
                        <a:t>High</a:t>
                      </a:r>
                      <a:endParaRPr sz="1800"/>
                    </a:p>
                  </a:txBody>
                  <a:tcPr marT="45725" marB="45725" marR="91450" marL="91450"/>
                </a:tc>
                <a:tc>
                  <a:txBody>
                    <a:bodyPr/>
                    <a:lstStyle/>
                    <a:p>
                      <a:pPr indent="0" lvl="0" marL="0" marR="0" rtl="0" algn="l">
                        <a:spcBef>
                          <a:spcPts val="0"/>
                        </a:spcBef>
                        <a:spcAft>
                          <a:spcPts val="0"/>
                        </a:spcAft>
                        <a:buNone/>
                      </a:pPr>
                      <a:r>
                        <a:rPr lang="en-US" sz="1800"/>
                        <a:t>Low</a:t>
                      </a:r>
                      <a:endParaRPr sz="1800"/>
                    </a:p>
                  </a:txBody>
                  <a:tcPr marT="45725" marB="45725" marR="91450" marL="91450"/>
                </a:tc>
              </a:tr>
              <a:tr h="370850">
                <a:tc>
                  <a:txBody>
                    <a:bodyPr/>
                    <a:lstStyle/>
                    <a:p>
                      <a:pPr indent="0" lvl="0" marL="0" marR="0" rtl="0" algn="l">
                        <a:spcBef>
                          <a:spcPts val="0"/>
                        </a:spcBef>
                        <a:spcAft>
                          <a:spcPts val="0"/>
                        </a:spcAft>
                        <a:buNone/>
                      </a:pPr>
                      <a:r>
                        <a:rPr lang="en-US" sz="1800"/>
                        <a:t>Scaling</a:t>
                      </a:r>
                      <a:endParaRPr sz="1800"/>
                    </a:p>
                  </a:txBody>
                  <a:tcPr marT="45725" marB="45725" marR="91450" marL="91450"/>
                </a:tc>
                <a:tc>
                  <a:txBody>
                    <a:bodyPr/>
                    <a:lstStyle/>
                    <a:p>
                      <a:pPr indent="0" lvl="0" marL="0" marR="0" rtl="0" algn="l">
                        <a:spcBef>
                          <a:spcPts val="0"/>
                        </a:spcBef>
                        <a:spcAft>
                          <a:spcPts val="0"/>
                        </a:spcAft>
                        <a:buNone/>
                      </a:pPr>
                      <a:r>
                        <a:rPr lang="en-US" sz="1800"/>
                        <a:t>Nonlinear</a:t>
                      </a:r>
                      <a:endParaRPr sz="1800"/>
                    </a:p>
                  </a:txBody>
                  <a:tcPr marT="45725" marB="45725" marR="91450" marL="91450"/>
                </a:tc>
                <a:tc>
                  <a:txBody>
                    <a:bodyPr/>
                    <a:lstStyle/>
                    <a:p>
                      <a:pPr indent="0" lvl="0" marL="0" marR="0" rtl="0" algn="l">
                        <a:spcBef>
                          <a:spcPts val="0"/>
                        </a:spcBef>
                        <a:spcAft>
                          <a:spcPts val="0"/>
                        </a:spcAft>
                        <a:buNone/>
                      </a:pPr>
                      <a:r>
                        <a:rPr lang="en-US" sz="1800"/>
                        <a:t>Linear</a:t>
                      </a:r>
                      <a:endParaRPr sz="1800"/>
                    </a:p>
                  </a:txBody>
                  <a:tcPr marT="45725" marB="45725" marR="91450" marL="91450"/>
                </a:tc>
              </a:tr>
            </a:tbl>
          </a:graphicData>
        </a:graphic>
      </p:graphicFrame>
      <p:sp>
        <p:nvSpPr>
          <p:cNvPr id="127" name="Google Shape;127;p9"/>
          <p:cNvSpPr txBox="1"/>
          <p:nvPr/>
        </p:nvSpPr>
        <p:spPr>
          <a:xfrm>
            <a:off x="1905000" y="838200"/>
            <a:ext cx="5029200"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RDBMS compared to map-reduce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 Nanda Krishna</dc:creator>
</cp:coreProperties>
</file>