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hhgHyxIBDk55bZkmgZ1n4JA62x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e2657af4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e2657af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Introduction to Big Data</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-Dr. Shaik Fathimabi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rmAutofit lnSpcReduction="10000"/>
          </a:bodyPr>
          <a:lstStyle/>
          <a:p>
            <a:pPr indent="-514350" lvl="0" marL="514350" rtl="0" algn="just">
              <a:spcBef>
                <a:spcPts val="0"/>
              </a:spcBef>
              <a:spcAft>
                <a:spcPts val="0"/>
              </a:spcAft>
              <a:buClr>
                <a:schemeClr val="dk1"/>
              </a:buClr>
              <a:buSzPts val="2000"/>
              <a:buChar char="•"/>
            </a:pPr>
            <a:r>
              <a:rPr lang="en-US" sz="2000"/>
              <a:t>Twitter data structure is JSON format- but the actual text is not structured. Video and picture images aren’t easily or efficiently stored in a relational database, certain event information can dynamically change.</a:t>
            </a:r>
            <a:endParaRPr/>
          </a:p>
          <a:p>
            <a:pPr indent="-514350" lvl="0" marL="514350" rtl="0" algn="just">
              <a:spcBef>
                <a:spcPts val="400"/>
              </a:spcBef>
              <a:spcAft>
                <a:spcPts val="0"/>
              </a:spcAft>
              <a:buClr>
                <a:schemeClr val="dk1"/>
              </a:buClr>
              <a:buSzPts val="2000"/>
              <a:buNone/>
            </a:pPr>
            <a:r>
              <a:t/>
            </a:r>
            <a:endParaRPr sz="2000"/>
          </a:p>
          <a:p>
            <a:pPr indent="-514350" lvl="0" marL="514350" rtl="0" algn="just">
              <a:spcBef>
                <a:spcPts val="400"/>
              </a:spcBef>
              <a:spcAft>
                <a:spcPts val="0"/>
              </a:spcAft>
              <a:buClr>
                <a:schemeClr val="dk1"/>
              </a:buClr>
              <a:buSzPts val="2000"/>
              <a:buNone/>
            </a:pPr>
            <a:r>
              <a:rPr lang="en-US" sz="2000"/>
              <a:t>Velocity of Data(How fast is fast?)</a:t>
            </a:r>
            <a:endParaRPr/>
          </a:p>
          <a:p>
            <a:pPr indent="-514350" lvl="0" marL="514350" rtl="0" algn="just">
              <a:spcBef>
                <a:spcPts val="400"/>
              </a:spcBef>
              <a:spcAft>
                <a:spcPts val="0"/>
              </a:spcAft>
              <a:buClr>
                <a:schemeClr val="dk1"/>
              </a:buClr>
              <a:buSzPts val="2000"/>
              <a:buChar char="•"/>
            </a:pPr>
            <a:r>
              <a:rPr lang="en-US" sz="2000"/>
              <a:t>The sheer volume and variety of data we collect and store has changed, so the velocity at which it is generated and needs to be handled.</a:t>
            </a:r>
            <a:endParaRPr/>
          </a:p>
          <a:p>
            <a:pPr indent="-514350" lvl="0" marL="514350" rtl="0" algn="just">
              <a:spcBef>
                <a:spcPts val="400"/>
              </a:spcBef>
              <a:spcAft>
                <a:spcPts val="0"/>
              </a:spcAft>
              <a:buClr>
                <a:schemeClr val="dk1"/>
              </a:buClr>
              <a:buSzPts val="2000"/>
              <a:buChar char="•"/>
            </a:pPr>
            <a:r>
              <a:rPr lang="en-US" sz="2000"/>
              <a:t>How quick the data is arriving and stored, and its associated rates of retrievals.</a:t>
            </a:r>
            <a:endParaRPr/>
          </a:p>
          <a:p>
            <a:pPr indent="-514350" lvl="0" marL="514350" rtl="0" algn="just">
              <a:spcBef>
                <a:spcPts val="400"/>
              </a:spcBef>
              <a:spcAft>
                <a:spcPts val="0"/>
              </a:spcAft>
              <a:buClr>
                <a:schemeClr val="dk1"/>
              </a:buClr>
              <a:buSzPts val="2000"/>
              <a:buChar char="•"/>
            </a:pPr>
            <a:r>
              <a:rPr lang="en-US" sz="2000"/>
              <a:t>Today’s enterprises are dealing with PB of data instead of TB, and the increase in RFID sensors and other information streams has led to a constant flow of data at a pace that has made it impossible for traditional systems to handle.</a:t>
            </a:r>
            <a:endParaRPr/>
          </a:p>
          <a:p>
            <a:pPr indent="-514350" lvl="0" marL="514350" rtl="0" algn="just">
              <a:spcBef>
                <a:spcPts val="400"/>
              </a:spcBef>
              <a:spcAft>
                <a:spcPts val="0"/>
              </a:spcAft>
              <a:buClr>
                <a:schemeClr val="dk1"/>
              </a:buClr>
              <a:buSzPts val="2000"/>
              <a:buChar char="•"/>
            </a:pPr>
            <a:r>
              <a:rPr lang="en-US" sz="2000"/>
              <a:t>Big Data scale streams computing is a concept that IBM has been delivering on for some time and serves as a new paradigm for Big Data problem. In traditional processing u can think of running queries against relatively static data.</a:t>
            </a:r>
            <a:endParaRPr/>
          </a:p>
          <a:p>
            <a:pPr indent="-514350" lvl="0" marL="514350" rtl="0" algn="just">
              <a:spcBef>
                <a:spcPts val="400"/>
              </a:spcBef>
              <a:spcAft>
                <a:spcPts val="0"/>
              </a:spcAft>
              <a:buClr>
                <a:schemeClr val="dk1"/>
              </a:buClr>
              <a:buSzPts val="2000"/>
              <a:buChar char="•"/>
            </a:pPr>
            <a:r>
              <a:rPr lang="en-US" sz="2000"/>
              <a:t>Dealing effectively with Big Data requires that u perform analytics against the volume and variety of the data while it is still in motion, not just after it is at rest.</a:t>
            </a:r>
            <a:endParaRPr/>
          </a:p>
          <a:p>
            <a:pPr indent="-387350" lvl="0" marL="514350" rtl="0" algn="just">
              <a:spcBef>
                <a:spcPts val="400"/>
              </a:spcBef>
              <a:spcAft>
                <a:spcPts val="0"/>
              </a:spcAft>
              <a:buClr>
                <a:schemeClr val="dk1"/>
              </a:buClr>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chemeClr val="dk1"/>
              </a:buClr>
              <a:buSzPts val="2000"/>
              <a:buNone/>
            </a:pPr>
            <a:r>
              <a:rPr lang="en-US" sz="2000"/>
              <a:t>Data in the warehouse and Data in Hadoop</a:t>
            </a:r>
            <a:endParaRPr sz="2000"/>
          </a:p>
          <a:p>
            <a:pPr indent="-514350" lvl="0" marL="514350" rtl="0" algn="just">
              <a:spcBef>
                <a:spcPts val="400"/>
              </a:spcBef>
              <a:spcAft>
                <a:spcPts val="0"/>
              </a:spcAft>
              <a:buClr>
                <a:schemeClr val="dk1"/>
              </a:buClr>
              <a:buSzPts val="2000"/>
              <a:buChar char="•"/>
            </a:pPr>
            <a:r>
              <a:rPr lang="en-US" sz="2000"/>
              <a:t>Traditional warehouses are mostly ideal for analyzing structured data from various systems and producing insights with known and relatively stable measurements. On the other hand ,Hadoop based platform is well suited to deal with semi-structured and unstructured data. That doesn’t mean that hadoop is not suited for structured data.</a:t>
            </a:r>
            <a:endParaRPr/>
          </a:p>
          <a:p>
            <a:pPr indent="-514350" lvl="0" marL="514350" rtl="0" algn="just">
              <a:spcBef>
                <a:spcPts val="400"/>
              </a:spcBef>
              <a:spcAft>
                <a:spcPts val="0"/>
              </a:spcAft>
              <a:buClr>
                <a:schemeClr val="dk1"/>
              </a:buClr>
              <a:buSzPts val="2000"/>
              <a:buChar char="•"/>
            </a:pPr>
            <a:r>
              <a:rPr lang="en-US" sz="2000"/>
              <a:t>In warehouse the data goes through a lot of rigor to make it into the warehouse. Builders and consumers of warehouse have it etched in their minds that the data they are looking at in the warehouse must shine w.r.t quality, it’s cleaned up before it is ready for analysis. This is an expensive process.</a:t>
            </a:r>
            <a:endParaRPr/>
          </a:p>
          <a:p>
            <a:pPr indent="-514350" lvl="0" marL="514350" rtl="0" algn="just">
              <a:spcBef>
                <a:spcPts val="400"/>
              </a:spcBef>
              <a:spcAft>
                <a:spcPts val="0"/>
              </a:spcAft>
              <a:buClr>
                <a:schemeClr val="dk1"/>
              </a:buClr>
              <a:buSzPts val="2000"/>
              <a:buChar char="•"/>
            </a:pPr>
            <a:r>
              <a:rPr lang="en-US" sz="2000"/>
              <a:t>In contrast, Big Data repositories rarely undergoes the full quality control rigors of data being injected into a warehouse, because not only prepping data for some of the newer analytic methods characterized by Hadoop use cases cost prohibitive.</a:t>
            </a:r>
            <a:endParaRPr/>
          </a:p>
          <a:p>
            <a:pPr indent="-514350" lvl="0" marL="514350" rtl="0" algn="just">
              <a:spcBef>
                <a:spcPts val="400"/>
              </a:spcBef>
              <a:spcAft>
                <a:spcPts val="0"/>
              </a:spcAft>
              <a:buClr>
                <a:schemeClr val="dk1"/>
              </a:buClr>
              <a:buSzPts val="2000"/>
              <a:buChar char="•"/>
            </a:pPr>
            <a:r>
              <a:rPr lang="en-US" sz="2000"/>
              <a:t>Hadoop data isn’t trusted.</a:t>
            </a:r>
            <a:endParaRPr/>
          </a:p>
          <a:p>
            <a:pPr indent="-514350" lvl="0" marL="514350" rtl="0" algn="just">
              <a:spcBef>
                <a:spcPts val="400"/>
              </a:spcBef>
              <a:spcAft>
                <a:spcPts val="0"/>
              </a:spcAft>
              <a:buClr>
                <a:schemeClr val="dk1"/>
              </a:buClr>
              <a:buSzPts val="2000"/>
              <a:buChar char="•"/>
            </a:pPr>
            <a:r>
              <a:rPr lang="en-US" sz="2000"/>
              <a:t>Hadoop based repository scheme where the entire business entity is likely to be stored and the fidelity of the tweet, transaction and more is kept intact.</a:t>
            </a:r>
            <a:endParaRPr/>
          </a:p>
          <a:p>
            <a:pPr indent="-387350" lvl="0" marL="514350" rtl="0" algn="just">
              <a:spcBef>
                <a:spcPts val="400"/>
              </a:spcBef>
              <a:spcAft>
                <a:spcPts val="0"/>
              </a:spcAft>
              <a:buClr>
                <a:schemeClr val="dk1"/>
              </a:buClr>
              <a:buSzPts val="2000"/>
              <a:buNone/>
            </a:pPr>
            <a:r>
              <a:t/>
            </a:r>
            <a:endParaRPr sz="2000"/>
          </a:p>
          <a:p>
            <a:pPr indent="-387350" lvl="0" marL="514350" rtl="0" algn="just">
              <a:spcBef>
                <a:spcPts val="400"/>
              </a:spcBef>
              <a:spcAft>
                <a:spcPts val="0"/>
              </a:spcAft>
              <a:buClr>
                <a:schemeClr val="dk1"/>
              </a:buClr>
              <a:buSzPts val="2000"/>
              <a:buNone/>
            </a:pPr>
            <a:r>
              <a:t/>
            </a:r>
            <a:endParaRPr sz="2000"/>
          </a:p>
          <a:p>
            <a:pPr indent="-387350" lvl="0" marL="514350" rtl="0" algn="just">
              <a:spcBef>
                <a:spcPts val="400"/>
              </a:spcBef>
              <a:spcAft>
                <a:spcPts val="0"/>
              </a:spcAft>
              <a:buClr>
                <a:schemeClr val="dk1"/>
              </a:buClr>
              <a:buSzPts val="20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10e2657af49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44" name="Google Shape;144;g10e2657af49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rmAutofit lnSpcReduction="10000"/>
          </a:bodyPr>
          <a:lstStyle/>
          <a:p>
            <a:pPr indent="-514350" lvl="0" marL="514350" rtl="0" algn="just">
              <a:spcBef>
                <a:spcPts val="0"/>
              </a:spcBef>
              <a:spcAft>
                <a:spcPts val="0"/>
              </a:spcAft>
              <a:buClr>
                <a:schemeClr val="dk1"/>
              </a:buClr>
              <a:buSzPts val="2000"/>
              <a:buChar char="•"/>
            </a:pPr>
            <a:r>
              <a:rPr lang="en-US" sz="2000"/>
              <a:t>A big Data platform lets u store all of the data in its native business object format and get value out of it through massive parallelism on readily available components.</a:t>
            </a:r>
            <a:endParaRPr/>
          </a:p>
          <a:p>
            <a:pPr indent="-514350" lvl="0" marL="514350" rtl="0" algn="just">
              <a:spcBef>
                <a:spcPts val="400"/>
              </a:spcBef>
              <a:spcAft>
                <a:spcPts val="0"/>
              </a:spcAft>
              <a:buClr>
                <a:schemeClr val="dk1"/>
              </a:buClr>
              <a:buSzPts val="2000"/>
              <a:buNone/>
            </a:pPr>
            <a:r>
              <a:t/>
            </a:r>
            <a:endParaRPr sz="2000"/>
          </a:p>
          <a:p>
            <a:pPr indent="-514350" lvl="0" marL="514350" rtl="0" algn="just">
              <a:spcBef>
                <a:spcPts val="400"/>
              </a:spcBef>
              <a:spcAft>
                <a:spcPts val="0"/>
              </a:spcAft>
              <a:buClr>
                <a:schemeClr val="dk1"/>
              </a:buClr>
              <a:buSzPts val="2000"/>
              <a:buNone/>
            </a:pPr>
            <a:r>
              <a:rPr lang="en-US" sz="2000"/>
              <a:t>Why is Big Data Important?</a:t>
            </a:r>
            <a:endParaRPr/>
          </a:p>
          <a:p>
            <a:pPr indent="-514350" lvl="0" marL="514350" rtl="0" algn="just">
              <a:spcBef>
                <a:spcPts val="400"/>
              </a:spcBef>
              <a:spcAft>
                <a:spcPts val="0"/>
              </a:spcAft>
              <a:buClr>
                <a:schemeClr val="dk1"/>
              </a:buClr>
              <a:buSzPts val="2000"/>
              <a:buNone/>
            </a:pPr>
            <a:r>
              <a:rPr lang="en-US" sz="2000"/>
              <a:t>Big Data Principles:</a:t>
            </a:r>
            <a:endParaRPr/>
          </a:p>
          <a:p>
            <a:pPr indent="-514350" lvl="0" marL="514350" rtl="0" algn="just">
              <a:spcBef>
                <a:spcPts val="400"/>
              </a:spcBef>
              <a:spcAft>
                <a:spcPts val="0"/>
              </a:spcAft>
              <a:buClr>
                <a:schemeClr val="dk1"/>
              </a:buClr>
              <a:buSzPts val="2000"/>
              <a:buFont typeface="Calibri"/>
              <a:buAutoNum type="arabicPeriod"/>
            </a:pPr>
            <a:r>
              <a:rPr lang="en-US" sz="2000"/>
              <a:t> Big Data solutions are ideal for analyzing not only raw structured data, but semi-structured and unstructured data from a wide variety of sources.</a:t>
            </a:r>
            <a:endParaRPr/>
          </a:p>
          <a:p>
            <a:pPr indent="-514350" lvl="0" marL="514350" rtl="0" algn="just">
              <a:spcBef>
                <a:spcPts val="400"/>
              </a:spcBef>
              <a:spcAft>
                <a:spcPts val="0"/>
              </a:spcAft>
              <a:buClr>
                <a:schemeClr val="dk1"/>
              </a:buClr>
              <a:buSzPts val="2000"/>
              <a:buFont typeface="Calibri"/>
              <a:buAutoNum type="arabicPeriod"/>
            </a:pPr>
            <a:r>
              <a:rPr lang="en-US" sz="2000"/>
              <a:t>Big Data solutions are ideal when all, or most, of the data needs to be analyzed vrs a sample of the data.</a:t>
            </a:r>
            <a:endParaRPr/>
          </a:p>
          <a:p>
            <a:pPr indent="-514350" lvl="0" marL="514350" rtl="0" algn="just">
              <a:spcBef>
                <a:spcPts val="400"/>
              </a:spcBef>
              <a:spcAft>
                <a:spcPts val="0"/>
              </a:spcAft>
              <a:buClr>
                <a:schemeClr val="dk1"/>
              </a:buClr>
              <a:buSzPts val="2000"/>
              <a:buFont typeface="Calibri"/>
              <a:buAutoNum type="arabicPeriod"/>
            </a:pPr>
            <a:r>
              <a:rPr lang="en-US" sz="2000"/>
              <a:t>Big Data solutions are ideal for iterative and exploratory analysis when business measures on data are not predetermined.</a:t>
            </a:r>
            <a:endParaRPr/>
          </a:p>
          <a:p>
            <a:pPr indent="-514350" lvl="0" marL="514350" rtl="0" algn="just">
              <a:spcBef>
                <a:spcPts val="400"/>
              </a:spcBef>
              <a:spcAft>
                <a:spcPts val="0"/>
              </a:spcAft>
              <a:buClr>
                <a:schemeClr val="dk1"/>
              </a:buClr>
              <a:buSzPts val="2000"/>
              <a:buNone/>
            </a:pPr>
            <a:r>
              <a:rPr lang="en-US" sz="2000"/>
              <a:t>Solving Information Management Challenges using Big Data Technologies:</a:t>
            </a:r>
            <a:endParaRPr/>
          </a:p>
          <a:p>
            <a:pPr indent="-514350" lvl="0" marL="514350" rtl="0" algn="just">
              <a:spcBef>
                <a:spcPts val="400"/>
              </a:spcBef>
              <a:spcAft>
                <a:spcPts val="0"/>
              </a:spcAft>
              <a:buClr>
                <a:schemeClr val="dk1"/>
              </a:buClr>
              <a:buSzPts val="2000"/>
              <a:buFont typeface="Calibri"/>
              <a:buAutoNum type="arabicPeriod"/>
            </a:pPr>
            <a:r>
              <a:rPr lang="en-US" sz="2000"/>
              <a:t> it is the reciprocal of the traditional analysis paradigm appropriate for the business task at hand.</a:t>
            </a:r>
            <a:endParaRPr/>
          </a:p>
          <a:p>
            <a:pPr indent="-514350" lvl="0" marL="514350" rtl="0" algn="just">
              <a:spcBef>
                <a:spcPts val="400"/>
              </a:spcBef>
              <a:spcAft>
                <a:spcPts val="0"/>
              </a:spcAft>
              <a:buClr>
                <a:schemeClr val="dk1"/>
              </a:buClr>
              <a:buSzPts val="2000"/>
              <a:buFont typeface="Calibri"/>
              <a:buAutoNum type="arabicPeriod"/>
            </a:pPr>
            <a:r>
              <a:rPr lang="en-US" sz="2000"/>
              <a:t>Big Data is well suited for solving information challenges that don’t natively fit within a traditional relational database approach for handling the problem at hand.</a:t>
            </a:r>
            <a:endParaRPr/>
          </a:p>
          <a:p>
            <a:pPr indent="-514350" lvl="0" marL="514350" rtl="0" algn="just">
              <a:spcBef>
                <a:spcPts val="400"/>
              </a:spcBef>
              <a:spcAft>
                <a:spcPts val="0"/>
              </a:spcAft>
              <a:buClr>
                <a:schemeClr val="dk1"/>
              </a:buClr>
              <a:buSzPts val="2000"/>
              <a:buNone/>
            </a:pPr>
            <a:r>
              <a:t/>
            </a:r>
            <a:endParaRPr sz="2000"/>
          </a:p>
          <a:p>
            <a:pPr indent="-514350" lvl="0" marL="514350" rtl="0" algn="just">
              <a:spcBef>
                <a:spcPts val="400"/>
              </a:spcBef>
              <a:spcAft>
                <a:spcPts val="0"/>
              </a:spcAft>
              <a:buClr>
                <a:schemeClr val="dk1"/>
              </a:buClr>
              <a:buSzPts val="2000"/>
              <a:buNone/>
            </a:pPr>
            <a:r>
              <a:t/>
            </a:r>
            <a:endParaRPr sz="2000"/>
          </a:p>
          <a:p>
            <a:pPr indent="-514350" lvl="0" marL="514350" rtl="0" algn="just">
              <a:spcBef>
                <a:spcPts val="400"/>
              </a:spcBef>
              <a:spcAft>
                <a:spcPts val="0"/>
              </a:spcAft>
              <a:buClr>
                <a:schemeClr val="dk1"/>
              </a:buClr>
              <a:buSzPts val="2000"/>
              <a:buNone/>
            </a:pPr>
            <a:r>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chemeClr val="dk1"/>
              </a:buClr>
              <a:buSzPts val="2000"/>
              <a:buNone/>
            </a:pPr>
            <a:r>
              <a:rPr lang="en-US" sz="2000"/>
              <a:t>Big Data Use Cases:</a:t>
            </a:r>
            <a:endParaRPr/>
          </a:p>
          <a:p>
            <a:pPr indent="-514350" lvl="0" marL="514350" rtl="0" algn="just">
              <a:spcBef>
                <a:spcPts val="400"/>
              </a:spcBef>
              <a:spcAft>
                <a:spcPts val="0"/>
              </a:spcAft>
              <a:buClr>
                <a:schemeClr val="dk1"/>
              </a:buClr>
              <a:buSzPts val="2000"/>
              <a:buNone/>
            </a:pPr>
            <a:r>
              <a:rPr lang="en-US" sz="2000"/>
              <a:t>Patterns for Big Data Deployment</a:t>
            </a:r>
            <a:endParaRPr/>
          </a:p>
          <a:p>
            <a:pPr indent="-514350" lvl="0" marL="514350" rtl="0" algn="just">
              <a:spcBef>
                <a:spcPts val="400"/>
              </a:spcBef>
              <a:spcAft>
                <a:spcPts val="0"/>
              </a:spcAft>
              <a:buClr>
                <a:schemeClr val="dk1"/>
              </a:buClr>
              <a:buSzPts val="2000"/>
              <a:buAutoNum type="arabicPeriod"/>
            </a:pPr>
            <a:r>
              <a:rPr lang="en-US" sz="2000"/>
              <a:t>IT for IT log Analytics</a:t>
            </a:r>
            <a:endParaRPr/>
          </a:p>
          <a:p>
            <a:pPr indent="-514350" lvl="0" marL="514350" rtl="0" algn="just">
              <a:spcBef>
                <a:spcPts val="400"/>
              </a:spcBef>
              <a:spcAft>
                <a:spcPts val="0"/>
              </a:spcAft>
              <a:buClr>
                <a:schemeClr val="dk1"/>
              </a:buClr>
              <a:buSzPts val="2000"/>
              <a:buChar char="•"/>
            </a:pPr>
            <a:r>
              <a:rPr lang="en-US" sz="2000"/>
              <a:t>Log analytics is a common use case for Big Data projects.</a:t>
            </a:r>
            <a:endParaRPr/>
          </a:p>
          <a:p>
            <a:pPr indent="-514350" lvl="0" marL="514350" rtl="0" algn="just">
              <a:spcBef>
                <a:spcPts val="400"/>
              </a:spcBef>
              <a:spcAft>
                <a:spcPts val="0"/>
              </a:spcAft>
              <a:buClr>
                <a:schemeClr val="dk1"/>
              </a:buClr>
              <a:buSzPts val="2000"/>
              <a:buChar char="•"/>
            </a:pPr>
            <a:r>
              <a:rPr lang="en-US" sz="2000"/>
              <a:t>Enterprises have lots of data exhausts, and its pretty much pollutant if its just left around for a couple of hours or days in case of emergency &amp; simply purged.</a:t>
            </a:r>
            <a:endParaRPr/>
          </a:p>
          <a:p>
            <a:pPr indent="-514350" lvl="0" marL="514350" rtl="0" algn="just">
              <a:spcBef>
                <a:spcPts val="400"/>
              </a:spcBef>
              <a:spcAft>
                <a:spcPts val="0"/>
              </a:spcAft>
              <a:buClr>
                <a:schemeClr val="dk1"/>
              </a:buClr>
              <a:buSzPts val="2000"/>
              <a:buChar char="•"/>
            </a:pPr>
            <a:r>
              <a:rPr lang="en-US" sz="2000"/>
              <a:t>Log Analytics is actually a pattern that IBM established after working with a number of companies, including some large financial service sector companies.</a:t>
            </a:r>
            <a:endParaRPr/>
          </a:p>
          <a:p>
            <a:pPr indent="-514350" lvl="0" marL="514350" rtl="0" algn="just">
              <a:spcBef>
                <a:spcPts val="400"/>
              </a:spcBef>
              <a:spcAft>
                <a:spcPts val="0"/>
              </a:spcAft>
              <a:buClr>
                <a:schemeClr val="dk1"/>
              </a:buClr>
              <a:buSzPts val="2000"/>
              <a:buNone/>
            </a:pPr>
            <a:r>
              <a:rPr lang="en-US" sz="2000"/>
              <a:t>2.  The fraud detection pattern</a:t>
            </a:r>
            <a:endParaRPr/>
          </a:p>
          <a:p>
            <a:pPr indent="-514350" lvl="0" marL="514350" rtl="0" algn="just">
              <a:spcBef>
                <a:spcPts val="400"/>
              </a:spcBef>
              <a:spcAft>
                <a:spcPts val="0"/>
              </a:spcAft>
              <a:buClr>
                <a:schemeClr val="dk1"/>
              </a:buClr>
              <a:buSzPts val="2000"/>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4"/>
          <p:cNvPicPr preferRelativeResize="0"/>
          <p:nvPr>
            <p:ph idx="1" type="body"/>
          </p:nvPr>
        </p:nvPicPr>
        <p:blipFill rotWithShape="1">
          <a:blip r:embed="rId3">
            <a:alphaModFix/>
          </a:blip>
          <a:srcRect b="0" l="0" r="0" t="0"/>
          <a:stretch/>
        </p:blipFill>
        <p:spPr>
          <a:xfrm>
            <a:off x="685800" y="457200"/>
            <a:ext cx="7924800" cy="5562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5"/>
          <p:cNvPicPr preferRelativeResize="0"/>
          <p:nvPr>
            <p:ph idx="1" type="body"/>
          </p:nvPr>
        </p:nvPicPr>
        <p:blipFill rotWithShape="1">
          <a:blip r:embed="rId3">
            <a:alphaModFix/>
          </a:blip>
          <a:srcRect b="0" l="0" r="0" t="0"/>
          <a:stretch/>
        </p:blipFill>
        <p:spPr>
          <a:xfrm>
            <a:off x="381000" y="152400"/>
            <a:ext cx="8305800" cy="632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idx="1" type="body"/>
          </p:nvPr>
        </p:nvSpPr>
        <p:spPr>
          <a:xfrm>
            <a:off x="457200" y="381000"/>
            <a:ext cx="8229600" cy="57451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None/>
            </a:pPr>
            <a:r>
              <a:rPr lang="en-US" sz="2000"/>
              <a:t>3. Credit Card Fraud Detection</a:t>
            </a:r>
            <a:endParaRPr/>
          </a:p>
          <a:p>
            <a:pPr indent="-342900" lvl="0" marL="342900" rtl="0" algn="l">
              <a:spcBef>
                <a:spcPts val="340"/>
              </a:spcBef>
              <a:spcAft>
                <a:spcPts val="0"/>
              </a:spcAft>
              <a:buClr>
                <a:schemeClr val="dk1"/>
              </a:buClr>
              <a:buSzPct val="100000"/>
              <a:buNone/>
            </a:pPr>
            <a:r>
              <a:rPr lang="en-US" sz="2000"/>
              <a:t>Problem statement: </a:t>
            </a:r>
            <a:endParaRPr/>
          </a:p>
          <a:p>
            <a:pPr indent="-342900" lvl="0" marL="342900" rtl="0" algn="l">
              <a:spcBef>
                <a:spcPts val="340"/>
              </a:spcBef>
              <a:spcAft>
                <a:spcPts val="0"/>
              </a:spcAft>
              <a:buClr>
                <a:schemeClr val="dk1"/>
              </a:buClr>
              <a:buSzPct val="100000"/>
              <a:buChar char="•"/>
            </a:pPr>
            <a:r>
              <a:rPr lang="en-US" sz="2000"/>
              <a:t>A US national bank which has a revenue of $10 billion, is losing about 2% of its revenue i.e $20 million, due to fraudlent card transactions.</a:t>
            </a:r>
            <a:endParaRPr/>
          </a:p>
          <a:p>
            <a:pPr indent="-342900" lvl="0" marL="342900" rtl="0" algn="l">
              <a:spcBef>
                <a:spcPts val="340"/>
              </a:spcBef>
              <a:spcAft>
                <a:spcPts val="0"/>
              </a:spcAft>
              <a:buClr>
                <a:schemeClr val="dk1"/>
              </a:buClr>
              <a:buSzPct val="100000"/>
              <a:buNone/>
            </a:pPr>
            <a:r>
              <a:rPr lang="en-US" sz="2000"/>
              <a:t>Objective:</a:t>
            </a:r>
            <a:endParaRPr/>
          </a:p>
          <a:p>
            <a:pPr indent="-342900" lvl="0" marL="342900" rtl="0" algn="l">
              <a:spcBef>
                <a:spcPts val="340"/>
              </a:spcBef>
              <a:spcAft>
                <a:spcPts val="0"/>
              </a:spcAft>
              <a:buClr>
                <a:schemeClr val="dk1"/>
              </a:buClr>
              <a:buSzPct val="100000"/>
              <a:buChar char="•"/>
            </a:pPr>
            <a:r>
              <a:rPr lang="en-US" sz="2000"/>
              <a:t> Identify whether the requested transaction is fraudlent or not.</a:t>
            </a:r>
            <a:endParaRPr/>
          </a:p>
          <a:p>
            <a:pPr indent="-342900" lvl="0" marL="342900" rtl="0" algn="l">
              <a:spcBef>
                <a:spcPts val="340"/>
              </a:spcBef>
              <a:spcAft>
                <a:spcPts val="0"/>
              </a:spcAft>
              <a:buClr>
                <a:schemeClr val="dk1"/>
              </a:buClr>
              <a:buSzPct val="100000"/>
              <a:buChar char="•"/>
            </a:pPr>
            <a:r>
              <a:rPr lang="en-US" sz="2000"/>
              <a:t>To identify potential  fraud in a transaction is challenging as time needed to complete the transaction is merely few seconds.</a:t>
            </a:r>
            <a:endParaRPr/>
          </a:p>
          <a:p>
            <a:pPr indent="-342900" lvl="0" marL="342900" rtl="0" algn="l">
              <a:spcBef>
                <a:spcPts val="340"/>
              </a:spcBef>
              <a:spcAft>
                <a:spcPts val="0"/>
              </a:spcAft>
              <a:buClr>
                <a:schemeClr val="dk1"/>
              </a:buClr>
              <a:buSzPct val="100000"/>
              <a:buChar char="•"/>
            </a:pPr>
            <a:r>
              <a:rPr lang="en-US" sz="2000"/>
              <a:t>Data needs to be processed in real time.</a:t>
            </a:r>
            <a:endParaRPr/>
          </a:p>
          <a:p>
            <a:pPr indent="-342900" lvl="0" marL="342900" rtl="0" algn="l">
              <a:spcBef>
                <a:spcPts val="340"/>
              </a:spcBef>
              <a:spcAft>
                <a:spcPts val="0"/>
              </a:spcAft>
              <a:buClr>
                <a:schemeClr val="dk1"/>
              </a:buClr>
              <a:buSzPct val="100000"/>
              <a:buNone/>
            </a:pPr>
            <a:r>
              <a:rPr lang="en-US" sz="2000"/>
              <a:t> </a:t>
            </a:r>
            <a:endParaRPr/>
          </a:p>
          <a:p>
            <a:pPr indent="-342900" lvl="0" marL="342900" rtl="0" algn="l">
              <a:spcBef>
                <a:spcPts val="340"/>
              </a:spcBef>
              <a:spcAft>
                <a:spcPts val="0"/>
              </a:spcAft>
              <a:buClr>
                <a:schemeClr val="dk1"/>
              </a:buClr>
              <a:buSzPct val="100000"/>
              <a:buNone/>
            </a:pPr>
            <a:r>
              <a:rPr lang="en-US" sz="2000"/>
              <a:t>4. Sentiment Analysis</a:t>
            </a:r>
            <a:endParaRPr/>
          </a:p>
          <a:p>
            <a:pPr indent="-342900" lvl="0" marL="342900" rtl="0" algn="l">
              <a:spcBef>
                <a:spcPts val="340"/>
              </a:spcBef>
              <a:spcAft>
                <a:spcPts val="0"/>
              </a:spcAft>
              <a:buClr>
                <a:schemeClr val="dk1"/>
              </a:buClr>
              <a:buSzPct val="100000"/>
              <a:buNone/>
            </a:pPr>
            <a:r>
              <a:rPr lang="en-US" sz="2000"/>
              <a:t>Objective :</a:t>
            </a:r>
            <a:endParaRPr/>
          </a:p>
          <a:p>
            <a:pPr indent="-342900" lvl="0" marL="342900" rtl="0" algn="l">
              <a:spcBef>
                <a:spcPts val="340"/>
              </a:spcBef>
              <a:spcAft>
                <a:spcPts val="0"/>
              </a:spcAft>
              <a:buClr>
                <a:schemeClr val="dk1"/>
              </a:buClr>
              <a:buSzPct val="100000"/>
              <a:buChar char="•"/>
            </a:pPr>
            <a:r>
              <a:rPr lang="en-US" sz="2000"/>
              <a:t> Identify the orientation of opinion in a piece of text (blogs, user comments, review websites, community websites etc)</a:t>
            </a:r>
            <a:endParaRPr/>
          </a:p>
          <a:p>
            <a:pPr indent="-342900" lvl="0" marL="342900" rtl="0" algn="l">
              <a:spcBef>
                <a:spcPts val="340"/>
              </a:spcBef>
              <a:spcAft>
                <a:spcPts val="0"/>
              </a:spcAft>
              <a:buClr>
                <a:schemeClr val="dk1"/>
              </a:buClr>
              <a:buSzPct val="100000"/>
              <a:buChar char="•"/>
            </a:pPr>
            <a:r>
              <a:rPr lang="en-US" sz="2000"/>
              <a:t>Sentiment analysis provides substance behind social data.</a:t>
            </a:r>
            <a:endParaRPr/>
          </a:p>
          <a:p>
            <a:pPr indent="-342900" lvl="0" marL="342900" rtl="0" algn="l">
              <a:spcBef>
                <a:spcPts val="340"/>
              </a:spcBef>
              <a:spcAft>
                <a:spcPts val="0"/>
              </a:spcAft>
              <a:buClr>
                <a:schemeClr val="dk1"/>
              </a:buClr>
              <a:buSzPct val="100000"/>
              <a:buChar char="•"/>
            </a:pPr>
            <a:r>
              <a:rPr lang="en-US" sz="2000"/>
              <a:t>It processes language and understand consumer feelings and attitudes towards brands or topics in online conversations.</a:t>
            </a:r>
            <a:endParaRPr/>
          </a:p>
          <a:p>
            <a:pPr indent="-342900" lvl="0" marL="342900" rtl="0" algn="l">
              <a:spcBef>
                <a:spcPts val="340"/>
              </a:spcBef>
              <a:spcAft>
                <a:spcPts val="0"/>
              </a:spcAft>
              <a:buClr>
                <a:schemeClr val="dk1"/>
              </a:buClr>
              <a:buSzPct val="100000"/>
              <a:buChar char="•"/>
            </a:pPr>
            <a:r>
              <a:rPr lang="en-US" sz="2000"/>
              <a:t>If  a company is launching a new product, using sentiment analysis we can identify user’s opinion about the same, based on the user’s opinion product can be improved.</a:t>
            </a:r>
            <a:endParaRPr/>
          </a:p>
          <a:p>
            <a:pPr indent="-342900" lvl="0" marL="342900" rtl="0" algn="l">
              <a:spcBef>
                <a:spcPts val="340"/>
              </a:spcBef>
              <a:spcAft>
                <a:spcPts val="0"/>
              </a:spcAft>
              <a:buClr>
                <a:schemeClr val="dk1"/>
              </a:buClr>
              <a:buSzPct val="100000"/>
              <a:buChar char="•"/>
            </a:pPr>
            <a:r>
              <a:rPr lang="en-US" sz="2000"/>
              <a:t>It enables business to make early decision rather than wait for  sales report.</a:t>
            </a:r>
            <a:endParaRPr/>
          </a:p>
          <a:p>
            <a:pPr indent="-342900" lvl="0" marL="342900" rtl="0" algn="l">
              <a:spcBef>
                <a:spcPts val="340"/>
              </a:spcBef>
              <a:spcAft>
                <a:spcPts val="0"/>
              </a:spcAft>
              <a:buClr>
                <a:schemeClr val="dk1"/>
              </a:buClr>
              <a:buSzPct val="100000"/>
              <a:buNone/>
            </a:pPr>
            <a:r>
              <a:t/>
            </a:r>
            <a:endParaRPr sz="2000"/>
          </a:p>
          <a:p>
            <a:pPr indent="-342900" lvl="0" marL="342900" rtl="0" algn="l">
              <a:spcBef>
                <a:spcPts val="340"/>
              </a:spcBef>
              <a:spcAft>
                <a:spcPts val="0"/>
              </a:spcAft>
              <a:buClr>
                <a:schemeClr val="dk1"/>
              </a:buClr>
              <a:buSzPct val="100000"/>
              <a:buNone/>
            </a:pPr>
            <a:r>
              <a:t/>
            </a:r>
            <a:endParaRPr sz="2000"/>
          </a:p>
          <a:p>
            <a:pPr indent="-342900" lvl="0" marL="342900" rtl="0" algn="l">
              <a:spcBef>
                <a:spcPts val="340"/>
              </a:spcBef>
              <a:spcAft>
                <a:spcPts val="0"/>
              </a:spcAft>
              <a:buClr>
                <a:schemeClr val="dk1"/>
              </a:buClr>
              <a:buSzPct val="100000"/>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idx="1" type="body"/>
          </p:nvPr>
        </p:nvSpPr>
        <p:spPr>
          <a:xfrm>
            <a:off x="457200" y="381000"/>
            <a:ext cx="8229600" cy="57451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None/>
            </a:pPr>
            <a:r>
              <a:t/>
            </a:r>
            <a:endParaRPr sz="2000"/>
          </a:p>
          <a:p>
            <a:pPr indent="-342900" lvl="0" marL="342900" rtl="0" algn="l">
              <a:spcBef>
                <a:spcPts val="640"/>
              </a:spcBef>
              <a:spcAft>
                <a:spcPts val="0"/>
              </a:spcAft>
              <a:buClr>
                <a:schemeClr val="dk1"/>
              </a:buClr>
              <a:buSzPts val="3200"/>
              <a:buNone/>
            </a:pPr>
            <a:r>
              <a:rPr lang="en-US"/>
              <a:t>5. 	Retail – Data Processing</a:t>
            </a:r>
            <a:endParaRPr/>
          </a:p>
          <a:p>
            <a:pPr indent="-342900" lvl="0" marL="342900" rtl="0" algn="l">
              <a:spcBef>
                <a:spcPts val="640"/>
              </a:spcBef>
              <a:spcAft>
                <a:spcPts val="0"/>
              </a:spcAft>
              <a:buClr>
                <a:schemeClr val="dk1"/>
              </a:buClr>
              <a:buSzPts val="3200"/>
              <a:buNone/>
            </a:pPr>
            <a:r>
              <a:rPr lang="en-US"/>
              <a:t>6. 	Market Basket Analysis</a:t>
            </a:r>
            <a:endParaRPr/>
          </a:p>
          <a:p>
            <a:pPr indent="-342900" lvl="0" marL="342900" rtl="0" algn="l">
              <a:spcBef>
                <a:spcPts val="640"/>
              </a:spcBef>
              <a:spcAft>
                <a:spcPts val="0"/>
              </a:spcAft>
              <a:buClr>
                <a:schemeClr val="dk1"/>
              </a:buClr>
              <a:buSzPts val="3200"/>
              <a:buNone/>
            </a:pPr>
            <a:r>
              <a:rPr lang="en-US"/>
              <a:t>7. 	Aadhar Project by govt of india</a:t>
            </a:r>
            <a:endParaRPr/>
          </a:p>
          <a:p>
            <a:pPr indent="-342900" lvl="0" marL="342900" rtl="0" algn="l">
              <a:spcBef>
                <a:spcPts val="640"/>
              </a:spcBef>
              <a:spcAft>
                <a:spcPts val="0"/>
              </a:spcAft>
              <a:buClr>
                <a:schemeClr val="dk1"/>
              </a:buClr>
              <a:buSzPts val="3200"/>
              <a:buNone/>
            </a:pPr>
            <a:r>
              <a:rPr lang="en-US"/>
              <a:t>8. 	Weather Forecasting</a:t>
            </a:r>
            <a:endParaRPr/>
          </a:p>
          <a:p>
            <a:pPr indent="-342900" lvl="0" marL="342900" rtl="0" algn="l">
              <a:spcBef>
                <a:spcPts val="640"/>
              </a:spcBef>
              <a:spcAft>
                <a:spcPts val="0"/>
              </a:spcAft>
              <a:buClr>
                <a:schemeClr val="dk1"/>
              </a:buClr>
              <a:buSzPts val="3200"/>
              <a:buNone/>
            </a:pPr>
            <a:r>
              <a:rPr lang="en-US"/>
              <a:t>9. 	Healthcare Analysis</a:t>
            </a:r>
            <a:endParaRPr/>
          </a:p>
          <a:p>
            <a:pPr indent="-342900" lvl="0" marL="342900" rtl="0" algn="l">
              <a:spcBef>
                <a:spcPts val="640"/>
              </a:spcBef>
              <a:spcAft>
                <a:spcPts val="0"/>
              </a:spcAft>
              <a:buClr>
                <a:schemeClr val="dk1"/>
              </a:buClr>
              <a:buSzPts val="3200"/>
              <a:buNone/>
            </a:pPr>
            <a:r>
              <a:rPr lang="en-US"/>
              <a:t>I10. 	IT Infrastructure optimization.</a:t>
            </a:r>
            <a:endParaRPr/>
          </a:p>
          <a:p>
            <a:pPr indent="-342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t/>
            </a:r>
            <a:endParaRPr sz="2000"/>
          </a:p>
          <a:p>
            <a:pPr indent="-342900" lvl="0" marL="342900" rtl="0" algn="l">
              <a:spcBef>
                <a:spcPts val="400"/>
              </a:spcBef>
              <a:spcAft>
                <a:spcPts val="0"/>
              </a:spcAft>
              <a:buClr>
                <a:schemeClr val="dk1"/>
              </a:buClr>
              <a:buSzPts val="20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Objectives:</a:t>
            </a:r>
            <a:endParaRPr/>
          </a:p>
          <a:p>
            <a:pPr indent="-342900" lvl="0" marL="342900" rtl="0" algn="l">
              <a:spcBef>
                <a:spcPts val="640"/>
              </a:spcBef>
              <a:spcAft>
                <a:spcPts val="0"/>
              </a:spcAft>
              <a:buClr>
                <a:schemeClr val="dk1"/>
              </a:buClr>
              <a:buSzPts val="3200"/>
              <a:buNone/>
            </a:pPr>
            <a:r>
              <a:t/>
            </a:r>
            <a:endParaRPr/>
          </a:p>
          <a:p>
            <a:pPr indent="-514350" lvl="0" marL="514350" rtl="0" algn="l">
              <a:spcBef>
                <a:spcPts val="640"/>
              </a:spcBef>
              <a:spcAft>
                <a:spcPts val="0"/>
              </a:spcAft>
              <a:buClr>
                <a:schemeClr val="dk1"/>
              </a:buClr>
              <a:buSzPts val="3200"/>
              <a:buAutoNum type="arabicPeriod"/>
            </a:pPr>
            <a:r>
              <a:rPr lang="en-US"/>
              <a:t>Introduction to Big Data</a:t>
            </a:r>
            <a:endParaRPr/>
          </a:p>
          <a:p>
            <a:pPr indent="-514350" lvl="0" marL="514350" rtl="0" algn="l">
              <a:spcBef>
                <a:spcPts val="640"/>
              </a:spcBef>
              <a:spcAft>
                <a:spcPts val="0"/>
              </a:spcAft>
              <a:buClr>
                <a:schemeClr val="dk1"/>
              </a:buClr>
              <a:buSzPts val="3200"/>
              <a:buAutoNum type="arabicPeriod"/>
            </a:pPr>
            <a:r>
              <a:rPr lang="en-US"/>
              <a:t>Big Data Definition</a:t>
            </a:r>
            <a:endParaRPr/>
          </a:p>
          <a:p>
            <a:pPr indent="-514350" lvl="0" marL="514350" rtl="0" algn="l">
              <a:spcBef>
                <a:spcPts val="640"/>
              </a:spcBef>
              <a:spcAft>
                <a:spcPts val="0"/>
              </a:spcAft>
              <a:buClr>
                <a:schemeClr val="dk1"/>
              </a:buClr>
              <a:buSzPts val="3200"/>
              <a:buAutoNum type="arabicPeriod"/>
            </a:pPr>
            <a:r>
              <a:rPr lang="en-US"/>
              <a:t>Characteristics of Big Data</a:t>
            </a:r>
            <a:endParaRPr/>
          </a:p>
          <a:p>
            <a:pPr indent="-514350" lvl="0" marL="514350" rtl="0" algn="l">
              <a:spcBef>
                <a:spcPts val="640"/>
              </a:spcBef>
              <a:spcAft>
                <a:spcPts val="0"/>
              </a:spcAft>
              <a:buClr>
                <a:schemeClr val="dk1"/>
              </a:buClr>
              <a:buSzPts val="3200"/>
              <a:buAutoNum type="arabicPeriod"/>
            </a:pPr>
            <a:r>
              <a:rPr lang="en-US"/>
              <a:t>Data in warehouse &amp; Data in hadoop</a:t>
            </a:r>
            <a:endParaRPr/>
          </a:p>
          <a:p>
            <a:pPr indent="-514350" lvl="0" marL="514350" rtl="0" algn="l">
              <a:spcBef>
                <a:spcPts val="640"/>
              </a:spcBef>
              <a:spcAft>
                <a:spcPts val="0"/>
              </a:spcAft>
              <a:buClr>
                <a:schemeClr val="dk1"/>
              </a:buClr>
              <a:buSzPts val="3200"/>
              <a:buAutoNum type="arabicPeriod"/>
            </a:pPr>
            <a:r>
              <a:rPr lang="en-US"/>
              <a:t>Why Big Data is important?</a:t>
            </a:r>
            <a:endParaRPr/>
          </a:p>
          <a:p>
            <a:pPr indent="-514350" lvl="0" marL="514350" rtl="0" algn="l">
              <a:spcBef>
                <a:spcPts val="640"/>
              </a:spcBef>
              <a:spcAft>
                <a:spcPts val="0"/>
              </a:spcAft>
              <a:buClr>
                <a:schemeClr val="dk1"/>
              </a:buClr>
              <a:buSzPts val="3200"/>
              <a:buAutoNum type="arabicPeriod"/>
            </a:pPr>
            <a:r>
              <a:rPr lang="en-US"/>
              <a:t>Patterns for Big Data development.</a:t>
            </a:r>
            <a:endParaRPr/>
          </a:p>
          <a:p>
            <a:pPr indent="-311150" lvl="0" marL="514350" rtl="0" algn="l">
              <a:spcBef>
                <a:spcPts val="640"/>
              </a:spcBef>
              <a:spcAft>
                <a:spcPts val="0"/>
              </a:spcAft>
              <a:buClr>
                <a:schemeClr val="dk1"/>
              </a:buClr>
              <a:buSzPts val="3200"/>
              <a:buNone/>
            </a:pPr>
            <a:r>
              <a:t/>
            </a:r>
            <a:endParaRPr/>
          </a:p>
          <a:p>
            <a:pPr indent="-514350" lvl="0" marL="514350" rtl="0" algn="l">
              <a:spcBef>
                <a:spcPts val="640"/>
              </a:spcBef>
              <a:spcAft>
                <a:spcPts val="0"/>
              </a:spcAft>
              <a:buClr>
                <a:schemeClr val="dk1"/>
              </a:buClr>
              <a:buSzPts val="3200"/>
              <a:buNone/>
            </a:pPr>
            <a:r>
              <a:t/>
            </a:r>
            <a:endParaRPr/>
          </a:p>
          <a:p>
            <a:pPr indent="-311150" lvl="0" marL="51435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just">
              <a:spcBef>
                <a:spcPts val="0"/>
              </a:spcBef>
              <a:spcAft>
                <a:spcPts val="0"/>
              </a:spcAft>
              <a:buClr>
                <a:schemeClr val="dk1"/>
              </a:buClr>
              <a:buSzPct val="100000"/>
              <a:buNone/>
            </a:pPr>
            <a:r>
              <a:rPr lang="en-US"/>
              <a:t>Introduction to Big Data</a:t>
            </a:r>
            <a:endParaRPr/>
          </a:p>
          <a:p>
            <a:pPr indent="-514350" lvl="0" marL="514350" rtl="0" algn="just">
              <a:spcBef>
                <a:spcPts val="592"/>
              </a:spcBef>
              <a:spcAft>
                <a:spcPts val="0"/>
              </a:spcAft>
              <a:buClr>
                <a:schemeClr val="dk1"/>
              </a:buClr>
              <a:buSzPct val="100000"/>
              <a:buNone/>
            </a:pPr>
            <a:r>
              <a:t/>
            </a:r>
            <a:endParaRPr/>
          </a:p>
          <a:p>
            <a:pPr indent="-514350" lvl="0" marL="514350" rtl="0" algn="just">
              <a:spcBef>
                <a:spcPts val="592"/>
              </a:spcBef>
              <a:spcAft>
                <a:spcPts val="0"/>
              </a:spcAft>
              <a:buClr>
                <a:schemeClr val="dk1"/>
              </a:buClr>
              <a:buSzPct val="100000"/>
              <a:buChar char="•"/>
            </a:pPr>
            <a:r>
              <a:rPr lang="en-US"/>
              <a:t>Big Data applies to information that can’t be processed or analyzed using traditional processes or tools.</a:t>
            </a:r>
            <a:endParaRPr/>
          </a:p>
          <a:p>
            <a:pPr indent="-514350" lvl="0" marL="514350" rtl="0" algn="just">
              <a:spcBef>
                <a:spcPts val="592"/>
              </a:spcBef>
              <a:spcAft>
                <a:spcPts val="0"/>
              </a:spcAft>
              <a:buClr>
                <a:schemeClr val="dk1"/>
              </a:buClr>
              <a:buSzPct val="100000"/>
              <a:buChar char="•"/>
            </a:pPr>
            <a:r>
              <a:rPr lang="en-US"/>
              <a:t>Increasingly, organizations today are facing more and more Big Data challenges. They have access to a wealth of information, but they don’t know how to get value out of it because it is sitting in its most raw form or in a semistructured or unstructured format; and as a result, they don’t even know whether its worth keeping. </a:t>
            </a:r>
            <a:endParaRPr/>
          </a:p>
          <a:p>
            <a:pPr indent="-514350" lvl="0" marL="514350" rtl="0" algn="just">
              <a:spcBef>
                <a:spcPts val="592"/>
              </a:spcBef>
              <a:spcAft>
                <a:spcPts val="0"/>
              </a:spcAft>
              <a:buClr>
                <a:schemeClr val="dk1"/>
              </a:buClr>
              <a:buSzPct val="100000"/>
              <a:buChar char="•"/>
            </a:pPr>
            <a:r>
              <a:rPr lang="en-US"/>
              <a:t>An IBM survey found that over half of the business leaders today realize they don’t have access to the insights they need to do their jobs.</a:t>
            </a:r>
            <a:endParaRPr/>
          </a:p>
          <a:p>
            <a:pPr indent="-514350" lvl="0" marL="514350" rtl="0" algn="just">
              <a:spcBef>
                <a:spcPts val="592"/>
              </a:spcBef>
              <a:spcAft>
                <a:spcPts val="0"/>
              </a:spcAft>
              <a:buClr>
                <a:schemeClr val="dk1"/>
              </a:buClr>
              <a:buSzPct val="100000"/>
              <a:buNone/>
            </a:pPr>
            <a:r>
              <a:t/>
            </a:r>
            <a:endParaRPr/>
          </a:p>
          <a:p>
            <a:pPr indent="-326390" lvl="0" marL="514350" rtl="0" algn="just">
              <a:spcBef>
                <a:spcPts val="592"/>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Big Data era is in full force today because the world is changing</a:t>
            </a:r>
            <a:endParaRPr/>
          </a:p>
        </p:txBody>
      </p:sp>
      <p:sp>
        <p:nvSpPr>
          <p:cNvPr id="101" name="Google Shape;101;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Clr>
                <a:schemeClr val="dk1"/>
              </a:buClr>
              <a:buSzPct val="100000"/>
              <a:buChar char="•"/>
            </a:pPr>
            <a:r>
              <a:rPr lang="en-US"/>
              <a:t>Instrumentation: Through instrumentation we are able to sense more things and store.</a:t>
            </a:r>
            <a:endParaRPr/>
          </a:p>
          <a:p>
            <a:pPr indent="-342900" lvl="0" marL="342900" rtl="0" algn="just">
              <a:spcBef>
                <a:spcPts val="592"/>
              </a:spcBef>
              <a:spcAft>
                <a:spcPts val="0"/>
              </a:spcAft>
              <a:buClr>
                <a:schemeClr val="dk1"/>
              </a:buClr>
              <a:buSzPct val="100000"/>
              <a:buChar char="•"/>
            </a:pPr>
            <a:r>
              <a:rPr lang="en-US"/>
              <a:t>Communications technology: things and people are becoming increasingly interconnected and not just some of the time, but all of the time.</a:t>
            </a:r>
            <a:endParaRPr/>
          </a:p>
          <a:p>
            <a:pPr indent="-342900" lvl="0" marL="342900" rtl="0" algn="just">
              <a:spcBef>
                <a:spcPts val="592"/>
              </a:spcBef>
              <a:spcAft>
                <a:spcPts val="0"/>
              </a:spcAft>
              <a:buClr>
                <a:schemeClr val="dk1"/>
              </a:buClr>
              <a:buSzPct val="100000"/>
              <a:buChar char="•"/>
            </a:pPr>
            <a:r>
              <a:rPr lang="en-US"/>
              <a:t>Intelligence: Because small integrated circuits are now so inexpensive and we are able to add intelligence to almost everything.</a:t>
            </a:r>
            <a:endParaRPr/>
          </a:p>
          <a:p>
            <a:pPr indent="-342900" lvl="0" marL="342900" rtl="0" algn="just">
              <a:spcBef>
                <a:spcPts val="592"/>
              </a:spcBef>
              <a:spcAft>
                <a:spcPts val="0"/>
              </a:spcAft>
              <a:buClr>
                <a:schemeClr val="dk1"/>
              </a:buClr>
              <a:buSzPct val="100000"/>
              <a:buChar char="•"/>
            </a:pPr>
            <a:r>
              <a:rPr lang="en-US"/>
              <a:t>Smart Planet: The world is now instrumented, interconnected and intelligent. </a:t>
            </a:r>
            <a:endParaRPr/>
          </a:p>
          <a:p>
            <a:pPr indent="-154940" lvl="0" marL="342900" rtl="0" algn="just">
              <a:spcBef>
                <a:spcPts val="592"/>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just">
              <a:spcBef>
                <a:spcPts val="0"/>
              </a:spcBef>
              <a:spcAft>
                <a:spcPts val="0"/>
              </a:spcAft>
              <a:buClr>
                <a:schemeClr val="dk1"/>
              </a:buClr>
              <a:buSzPct val="100000"/>
              <a:buNone/>
            </a:pPr>
            <a:r>
              <a:rPr lang="en-US"/>
              <a:t>Characteristics of Big Data</a:t>
            </a:r>
            <a:endParaRPr/>
          </a:p>
          <a:p>
            <a:pPr indent="-514350" lvl="0" marL="514350" rtl="0" algn="just">
              <a:spcBef>
                <a:spcPts val="592"/>
              </a:spcBef>
              <a:spcAft>
                <a:spcPts val="0"/>
              </a:spcAft>
              <a:buClr>
                <a:schemeClr val="dk1"/>
              </a:buClr>
              <a:buSzPct val="100000"/>
              <a:buChar char="•"/>
            </a:pPr>
            <a:r>
              <a:rPr lang="en-US"/>
              <a:t>Volume</a:t>
            </a:r>
            <a:endParaRPr/>
          </a:p>
          <a:p>
            <a:pPr indent="-514350" lvl="0" marL="514350" rtl="0" algn="just">
              <a:spcBef>
                <a:spcPts val="592"/>
              </a:spcBef>
              <a:spcAft>
                <a:spcPts val="0"/>
              </a:spcAft>
              <a:buClr>
                <a:schemeClr val="dk1"/>
              </a:buClr>
              <a:buSzPct val="100000"/>
              <a:buChar char="•"/>
            </a:pPr>
            <a:r>
              <a:rPr lang="en-US"/>
              <a:t>Variety </a:t>
            </a:r>
            <a:endParaRPr/>
          </a:p>
          <a:p>
            <a:pPr indent="-514350" lvl="0" marL="514350" rtl="0" algn="just">
              <a:spcBef>
                <a:spcPts val="592"/>
              </a:spcBef>
              <a:spcAft>
                <a:spcPts val="0"/>
              </a:spcAft>
              <a:buClr>
                <a:schemeClr val="dk1"/>
              </a:buClr>
              <a:buSzPct val="100000"/>
              <a:buChar char="•"/>
            </a:pPr>
            <a:r>
              <a:rPr lang="en-US"/>
              <a:t>Velocity</a:t>
            </a:r>
            <a:endParaRPr/>
          </a:p>
          <a:p>
            <a:pPr indent="-514350" lvl="0" marL="514350" rtl="0" algn="just">
              <a:spcBef>
                <a:spcPts val="592"/>
              </a:spcBef>
              <a:spcAft>
                <a:spcPts val="0"/>
              </a:spcAft>
              <a:buClr>
                <a:schemeClr val="dk1"/>
              </a:buClr>
              <a:buSzPct val="100000"/>
              <a:buNone/>
            </a:pPr>
            <a:r>
              <a:rPr lang="en-US"/>
              <a:t>Volume of Data(Can there be enough?)</a:t>
            </a:r>
            <a:endParaRPr/>
          </a:p>
          <a:p>
            <a:pPr indent="-514350" lvl="0" marL="514350" rtl="0" algn="just">
              <a:spcBef>
                <a:spcPts val="592"/>
              </a:spcBef>
              <a:spcAft>
                <a:spcPts val="0"/>
              </a:spcAft>
              <a:buClr>
                <a:schemeClr val="dk1"/>
              </a:buClr>
              <a:buSzPct val="100000"/>
              <a:buChar char="•"/>
            </a:pPr>
            <a:r>
              <a:rPr lang="en-US"/>
              <a:t>The sheer volume of data being stored today is exploding.</a:t>
            </a:r>
            <a:endParaRPr/>
          </a:p>
          <a:p>
            <a:pPr indent="-514350" lvl="0" marL="514350" rtl="0" algn="just">
              <a:spcBef>
                <a:spcPts val="592"/>
              </a:spcBef>
              <a:spcAft>
                <a:spcPts val="0"/>
              </a:spcAft>
              <a:buClr>
                <a:schemeClr val="dk1"/>
              </a:buClr>
              <a:buSzPct val="100000"/>
              <a:buChar char="•"/>
            </a:pPr>
            <a:r>
              <a:rPr lang="en-US"/>
              <a:t>In the year 2000, 800000 petabytes of data were stored in the world. Expectation that the data will reach 35zettabytes by 2020.</a:t>
            </a:r>
            <a:endParaRPr/>
          </a:p>
          <a:p>
            <a:pPr indent="-514350" lvl="0" marL="514350" rtl="0" algn="just">
              <a:spcBef>
                <a:spcPts val="592"/>
              </a:spcBef>
              <a:spcAft>
                <a:spcPts val="0"/>
              </a:spcAft>
              <a:buClr>
                <a:schemeClr val="dk1"/>
              </a:buClr>
              <a:buSzPct val="100000"/>
              <a:buChar char="•"/>
            </a:pPr>
            <a:r>
              <a:rPr lang="en-US"/>
              <a:t>Twitter alone generates more than 7 terabytes of data every day, facebook 10 terabytes and some enterprises generates terabytes of data every hour of every day of the year.</a:t>
            </a:r>
            <a:endParaRPr/>
          </a:p>
          <a:p>
            <a:pPr indent="-514350" lvl="0" marL="514350" rtl="0" algn="just">
              <a:spcBef>
                <a:spcPts val="592"/>
              </a:spcBef>
              <a:spcAft>
                <a:spcPts val="0"/>
              </a:spcAft>
              <a:buClr>
                <a:schemeClr val="dk1"/>
              </a:buClr>
              <a:buSzPct val="100000"/>
              <a:buNone/>
            </a:pPr>
            <a:r>
              <a:t/>
            </a:r>
            <a:endParaRPr/>
          </a:p>
          <a:p>
            <a:pPr indent="-326390" lvl="0" marL="514350" rtl="0" algn="just">
              <a:spcBef>
                <a:spcPts val="592"/>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6"/>
          <p:cNvPicPr preferRelativeResize="0"/>
          <p:nvPr>
            <p:ph idx="1" type="body"/>
          </p:nvPr>
        </p:nvPicPr>
        <p:blipFill rotWithShape="1">
          <a:blip r:embed="rId3">
            <a:alphaModFix/>
          </a:blip>
          <a:srcRect b="0" l="0" r="0" t="0"/>
          <a:stretch/>
        </p:blipFill>
        <p:spPr>
          <a:xfrm>
            <a:off x="243296" y="914400"/>
            <a:ext cx="7771992" cy="4514850"/>
          </a:xfrm>
          <a:prstGeom prst="rect">
            <a:avLst/>
          </a:prstGeom>
          <a:noFill/>
          <a:ln>
            <a:noFill/>
          </a:ln>
        </p:spPr>
      </p:pic>
      <p:pic>
        <p:nvPicPr>
          <p:cNvPr id="112" name="Google Shape;112;p6"/>
          <p:cNvPicPr preferRelativeResize="0"/>
          <p:nvPr/>
        </p:nvPicPr>
        <p:blipFill rotWithShape="1">
          <a:blip r:embed="rId4">
            <a:alphaModFix/>
          </a:blip>
          <a:srcRect b="0" l="0" r="0" t="0"/>
          <a:stretch/>
        </p:blipFill>
        <p:spPr>
          <a:xfrm>
            <a:off x="1752600" y="5334000"/>
            <a:ext cx="5867400" cy="37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just">
              <a:spcBef>
                <a:spcPts val="0"/>
              </a:spcBef>
              <a:spcAft>
                <a:spcPts val="0"/>
              </a:spcAft>
              <a:buClr>
                <a:schemeClr val="dk1"/>
              </a:buClr>
              <a:buSzPct val="100000"/>
              <a:buChar char="•"/>
            </a:pPr>
            <a:r>
              <a:rPr lang="en-US"/>
              <a:t>We used to keep a list of all the data warehouse we knew that surpassed a terabyte almost a decade ago, things have changed when it comes to volume.</a:t>
            </a:r>
            <a:endParaRPr/>
          </a:p>
          <a:p>
            <a:pPr indent="-514350" lvl="0" marL="514350" rtl="0" algn="just">
              <a:spcBef>
                <a:spcPts val="592"/>
              </a:spcBef>
              <a:spcAft>
                <a:spcPts val="0"/>
              </a:spcAft>
              <a:buClr>
                <a:schemeClr val="dk1"/>
              </a:buClr>
              <a:buSzPct val="100000"/>
              <a:buChar char="•"/>
            </a:pPr>
            <a:r>
              <a:rPr lang="en-US"/>
              <a:t>We store everything: environmental data, financial data, medical data, surveillance data etc.</a:t>
            </a:r>
            <a:endParaRPr/>
          </a:p>
          <a:p>
            <a:pPr indent="-514350" lvl="0" marL="514350" rtl="0" algn="just">
              <a:spcBef>
                <a:spcPts val="592"/>
              </a:spcBef>
              <a:spcAft>
                <a:spcPts val="0"/>
              </a:spcAft>
              <a:buClr>
                <a:schemeClr val="dk1"/>
              </a:buClr>
              <a:buSzPct val="100000"/>
              <a:buChar char="•"/>
            </a:pPr>
            <a:r>
              <a:rPr lang="en-US"/>
              <a:t>Big Data: organizations are facing massive volumes of data. Organizations that don’t know how to manage this data are overwhelmed by it. But the opportunity  exists, with the right technology platform, to analyze almost all of the data to gain a better understanding of your business, your customers and the marketplace.</a:t>
            </a:r>
            <a:endParaRPr/>
          </a:p>
          <a:p>
            <a:pPr indent="-326390" lvl="0" marL="514350" rtl="0" algn="just">
              <a:spcBef>
                <a:spcPts val="592"/>
              </a:spcBef>
              <a:spcAft>
                <a:spcPts val="0"/>
              </a:spcAft>
              <a:buClr>
                <a:schemeClr val="dk1"/>
              </a:buClr>
              <a:buSzPct val="100000"/>
              <a:buNone/>
            </a:pPr>
            <a:r>
              <a:t/>
            </a:r>
            <a:endParaRPr/>
          </a:p>
          <a:p>
            <a:pPr indent="-326390" lvl="0" marL="514350" rtl="0" algn="just">
              <a:spcBef>
                <a:spcPts val="592"/>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8"/>
          <p:cNvPicPr preferRelativeResize="0"/>
          <p:nvPr>
            <p:ph idx="1" type="body"/>
          </p:nvPr>
        </p:nvPicPr>
        <p:blipFill rotWithShape="1">
          <a:blip r:embed="rId3">
            <a:alphaModFix/>
          </a:blip>
          <a:srcRect b="0" l="0" r="0" t="0"/>
          <a:stretch/>
        </p:blipFill>
        <p:spPr>
          <a:xfrm>
            <a:off x="609600" y="304800"/>
            <a:ext cx="7924800" cy="4343400"/>
          </a:xfrm>
          <a:prstGeom prst="rect">
            <a:avLst/>
          </a:prstGeom>
          <a:noFill/>
          <a:ln>
            <a:noFill/>
          </a:ln>
        </p:spPr>
      </p:pic>
      <p:sp>
        <p:nvSpPr>
          <p:cNvPr id="123" name="Google Shape;123;p8"/>
          <p:cNvSpPr txBox="1"/>
          <p:nvPr/>
        </p:nvSpPr>
        <p:spPr>
          <a:xfrm>
            <a:off x="990600" y="4724400"/>
            <a:ext cx="7620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The conversation about data volumes has changed from TB to PB with an  inevitable shift to ZB, and all of this data can’t be stored in your traditional systems.</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9"/>
          <p:cNvSpPr txBox="1"/>
          <p:nvPr>
            <p:ph idx="1" type="body"/>
          </p:nvPr>
        </p:nvSpPr>
        <p:spPr>
          <a:xfrm>
            <a:off x="457200" y="304800"/>
            <a:ext cx="8229600" cy="6248400"/>
          </a:xfrm>
          <a:prstGeom prst="rect">
            <a:avLst/>
          </a:prstGeom>
          <a:noFill/>
          <a:ln>
            <a:noFill/>
          </a:ln>
        </p:spPr>
        <p:txBody>
          <a:bodyPr anchorCtr="0" anchor="t" bIns="45700" lIns="91425" spcFirstLastPara="1" rIns="91425" wrap="square" tIns="45700">
            <a:normAutofit/>
          </a:bodyPr>
          <a:lstStyle/>
          <a:p>
            <a:pPr indent="-514350" lvl="0" marL="514350" rtl="0" algn="just">
              <a:spcBef>
                <a:spcPts val="0"/>
              </a:spcBef>
              <a:spcAft>
                <a:spcPts val="0"/>
              </a:spcAft>
              <a:buClr>
                <a:schemeClr val="dk1"/>
              </a:buClr>
              <a:buSzPts val="2000"/>
              <a:buNone/>
            </a:pPr>
            <a:r>
              <a:rPr lang="en-US" sz="2000"/>
              <a:t>Variety(Is the spice of Life)</a:t>
            </a:r>
            <a:endParaRPr/>
          </a:p>
          <a:p>
            <a:pPr indent="-514350" lvl="0" marL="514350" rtl="0" algn="just">
              <a:spcBef>
                <a:spcPts val="400"/>
              </a:spcBef>
              <a:spcAft>
                <a:spcPts val="0"/>
              </a:spcAft>
              <a:buClr>
                <a:schemeClr val="dk1"/>
              </a:buClr>
              <a:buSzPts val="2000"/>
              <a:buChar char="•"/>
            </a:pPr>
            <a:r>
              <a:rPr lang="en-US" sz="2000"/>
              <a:t>The volume associated with the Big Data brings challenges for data centers trying to deal with it: i.e variety.</a:t>
            </a:r>
            <a:endParaRPr/>
          </a:p>
          <a:p>
            <a:pPr indent="-514350" lvl="0" marL="514350" rtl="0" algn="just">
              <a:spcBef>
                <a:spcPts val="400"/>
              </a:spcBef>
              <a:spcAft>
                <a:spcPts val="0"/>
              </a:spcAft>
              <a:buClr>
                <a:schemeClr val="dk1"/>
              </a:buClr>
              <a:buSzPts val="2000"/>
              <a:buChar char="•"/>
            </a:pPr>
            <a:r>
              <a:rPr lang="en-US" sz="2000"/>
              <a:t>With the explosion of sensors, smart devices as well as social collaboration technologies, data in an enterprise has become complex, because it includes not only traditional relational data, but also raw, semi-structured and unstructured data from web pages , web log files, search indexes, social media forums, e-mail, documents, sensor data from active and passive  systems and so on.</a:t>
            </a:r>
            <a:endParaRPr/>
          </a:p>
          <a:p>
            <a:pPr indent="-514350" lvl="0" marL="514350" rtl="0" algn="just">
              <a:spcBef>
                <a:spcPts val="400"/>
              </a:spcBef>
              <a:spcAft>
                <a:spcPts val="0"/>
              </a:spcAft>
              <a:buClr>
                <a:schemeClr val="dk1"/>
              </a:buClr>
              <a:buSzPts val="2000"/>
              <a:buChar char="•"/>
            </a:pPr>
            <a:r>
              <a:rPr lang="en-US" sz="2000"/>
              <a:t>Traditional systems can struggle to store and perform the required analytics to gain understanding from the contents of these logs because much of the information being generated doesn’t lend itself to traditional database technologies.</a:t>
            </a:r>
            <a:endParaRPr/>
          </a:p>
          <a:p>
            <a:pPr indent="-514350" lvl="0" marL="514350" rtl="0" algn="just">
              <a:spcBef>
                <a:spcPts val="400"/>
              </a:spcBef>
              <a:spcAft>
                <a:spcPts val="0"/>
              </a:spcAft>
              <a:buClr>
                <a:schemeClr val="dk1"/>
              </a:buClr>
              <a:buSzPts val="2000"/>
              <a:buChar char="•"/>
            </a:pPr>
            <a:r>
              <a:rPr lang="en-US" sz="2000"/>
              <a:t>Variety represents all types of data(structured, semi-structured and unstructured) as part of decision making and insight process.</a:t>
            </a:r>
            <a:endParaRPr/>
          </a:p>
          <a:p>
            <a:pPr indent="-514350" lvl="0" marL="514350" rtl="0" algn="just">
              <a:spcBef>
                <a:spcPts val="400"/>
              </a:spcBef>
              <a:spcAft>
                <a:spcPts val="0"/>
              </a:spcAft>
              <a:buClr>
                <a:schemeClr val="dk1"/>
              </a:buClr>
              <a:buSzPts val="2000"/>
              <a:buChar char="•"/>
            </a:pPr>
            <a:r>
              <a:rPr lang="en-US" sz="2000"/>
              <a:t>Traditional analytics platforms can’t handle variety.</a:t>
            </a:r>
            <a:endParaRPr/>
          </a:p>
          <a:p>
            <a:pPr indent="-514350" lvl="0" marL="514350" rtl="0" algn="just">
              <a:spcBef>
                <a:spcPts val="400"/>
              </a:spcBef>
              <a:spcAft>
                <a:spcPts val="0"/>
              </a:spcAft>
              <a:buClr>
                <a:schemeClr val="dk1"/>
              </a:buClr>
              <a:buSzPts val="2000"/>
              <a:buChar char="•"/>
            </a:pPr>
            <a:r>
              <a:rPr lang="en-US" sz="2000"/>
              <a:t>Relational databases spent more time on just 20 percent of the data which suits for schemas where as 80% of world’s data is semi-structured and unstructured.</a:t>
            </a:r>
            <a:endParaRPr/>
          </a:p>
          <a:p>
            <a:pPr indent="-387350" lvl="0" marL="514350" rtl="0" algn="just">
              <a:spcBef>
                <a:spcPts val="400"/>
              </a:spcBef>
              <a:spcAft>
                <a:spcPts val="0"/>
              </a:spcAft>
              <a:buClr>
                <a:schemeClr val="dk1"/>
              </a:buClr>
              <a:buSzPts val="2000"/>
              <a:buNone/>
            </a:pPr>
            <a:r>
              <a:t/>
            </a:r>
            <a:endParaRPr sz="2000"/>
          </a:p>
          <a:p>
            <a:pPr indent="-387350" lvl="0" marL="514350" rtl="0" algn="just">
              <a:spcBef>
                <a:spcPts val="400"/>
              </a:spcBef>
              <a:spcAft>
                <a:spcPts val="0"/>
              </a:spcAft>
              <a:buClr>
                <a:schemeClr val="dk1"/>
              </a:buClr>
              <a:buSzPts val="2000"/>
              <a:buNone/>
            </a:pPr>
            <a:r>
              <a:t/>
            </a:r>
            <a:endParaRPr sz="2000"/>
          </a:p>
          <a:p>
            <a:pPr indent="-387350" lvl="0" marL="514350" rtl="0" algn="just">
              <a:spcBef>
                <a:spcPts val="400"/>
              </a:spcBef>
              <a:spcAft>
                <a:spcPts val="0"/>
              </a:spcAft>
              <a:buClr>
                <a:schemeClr val="dk1"/>
              </a:buClr>
              <a:buSzPts val="20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Ch Nanda Krishna</dc:creator>
</cp:coreProperties>
</file>